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5" r:id="rId2"/>
    <p:sldId id="256" r:id="rId3"/>
    <p:sldId id="257" r:id="rId4"/>
    <p:sldId id="334" r:id="rId5"/>
    <p:sldId id="278" r:id="rId6"/>
    <p:sldId id="296" r:id="rId7"/>
    <p:sldId id="335" r:id="rId8"/>
    <p:sldId id="279" r:id="rId9"/>
    <p:sldId id="297" r:id="rId10"/>
    <p:sldId id="298" r:id="rId11"/>
    <p:sldId id="336" r:id="rId12"/>
    <p:sldId id="337" r:id="rId13"/>
    <p:sldId id="338" r:id="rId14"/>
    <p:sldId id="339" r:id="rId15"/>
    <p:sldId id="340" r:id="rId16"/>
    <p:sldId id="261" r:id="rId17"/>
    <p:sldId id="262" r:id="rId18"/>
    <p:sldId id="325" r:id="rId19"/>
    <p:sldId id="326" r:id="rId20"/>
    <p:sldId id="327" r:id="rId21"/>
    <p:sldId id="263" r:id="rId22"/>
    <p:sldId id="281" r:id="rId23"/>
    <p:sldId id="300" r:id="rId24"/>
    <p:sldId id="301" r:id="rId25"/>
    <p:sldId id="323" r:id="rId26"/>
    <p:sldId id="329" r:id="rId27"/>
    <p:sldId id="330" r:id="rId28"/>
    <p:sldId id="328" r:id="rId29"/>
    <p:sldId id="341" r:id="rId30"/>
    <p:sldId id="275" r:id="rId31"/>
    <p:sldId id="294" r:id="rId32"/>
  </p:sldIdLst>
  <p:sldSz cx="9144000" cy="6858000" type="screen4x3"/>
  <p:notesSz cx="6858000" cy="9144000"/>
  <p:defaultTextStyle>
    <a:defPPr>
      <a:defRPr lang="zh-CN"/>
    </a:defPPr>
    <a:lvl1pPr algn="l" rtl="0" fontAlgn="base">
      <a:spcBef>
        <a:spcPct val="0"/>
      </a:spcBef>
      <a:spcAft>
        <a:spcPct val="0"/>
      </a:spcAft>
      <a:defRPr sz="36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6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6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6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600" b="1" kern="1200">
        <a:solidFill>
          <a:schemeClr val="tx1"/>
        </a:solidFill>
        <a:latin typeface="Times New Roman" pitchFamily="18" charset="0"/>
        <a:ea typeface="宋体" pitchFamily="2" charset="-122"/>
        <a:cs typeface="+mn-cs"/>
      </a:defRPr>
    </a:lvl5pPr>
    <a:lvl6pPr marL="2286000" algn="l" defTabSz="914400" rtl="0" eaLnBrk="1" latinLnBrk="0" hangingPunct="1">
      <a:defRPr sz="3600" b="1" kern="1200">
        <a:solidFill>
          <a:schemeClr val="tx1"/>
        </a:solidFill>
        <a:latin typeface="Times New Roman" pitchFamily="18" charset="0"/>
        <a:ea typeface="宋体" pitchFamily="2" charset="-122"/>
        <a:cs typeface="+mn-cs"/>
      </a:defRPr>
    </a:lvl6pPr>
    <a:lvl7pPr marL="2743200" algn="l" defTabSz="914400" rtl="0" eaLnBrk="1" latinLnBrk="0" hangingPunct="1">
      <a:defRPr sz="3600" b="1" kern="1200">
        <a:solidFill>
          <a:schemeClr val="tx1"/>
        </a:solidFill>
        <a:latin typeface="Times New Roman" pitchFamily="18" charset="0"/>
        <a:ea typeface="宋体" pitchFamily="2" charset="-122"/>
        <a:cs typeface="+mn-cs"/>
      </a:defRPr>
    </a:lvl7pPr>
    <a:lvl8pPr marL="3200400" algn="l" defTabSz="914400" rtl="0" eaLnBrk="1" latinLnBrk="0" hangingPunct="1">
      <a:defRPr sz="3600" b="1" kern="1200">
        <a:solidFill>
          <a:schemeClr val="tx1"/>
        </a:solidFill>
        <a:latin typeface="Times New Roman" pitchFamily="18" charset="0"/>
        <a:ea typeface="宋体" pitchFamily="2" charset="-122"/>
        <a:cs typeface="+mn-cs"/>
      </a:defRPr>
    </a:lvl8pPr>
    <a:lvl9pPr marL="3657600" algn="l" defTabSz="914400" rtl="0" eaLnBrk="1" latinLnBrk="0" hangingPunct="1">
      <a:defRPr sz="36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FFCC"/>
    <a:srgbClr val="993300"/>
    <a:srgbClr val="008000"/>
    <a:srgbClr val="11B5B0"/>
    <a:srgbClr val="FF0000"/>
    <a:srgbClr val="9933FF"/>
    <a:srgbClr val="CC3399"/>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3" autoAdjust="0"/>
    <p:restoredTop sz="94660"/>
  </p:normalViewPr>
  <p:slideViewPr>
    <p:cSldViewPr>
      <p:cViewPr varScale="1">
        <p:scale>
          <a:sx n="88" d="100"/>
          <a:sy n="88" d="100"/>
        </p:scale>
        <p:origin x="9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fld id="{7EB177C0-87B2-49AF-A42F-6822D4C32D88}" type="slidenum">
              <a:rPr lang="en-US" altLang="zh-CN"/>
              <a:pPr/>
              <a:t>‹#›</a:t>
            </a:fld>
            <a:endParaRPr lang="en-US" altLang="zh-CN"/>
          </a:p>
        </p:txBody>
      </p:sp>
    </p:spTree>
    <p:extLst>
      <p:ext uri="{BB962C8B-B14F-4D97-AF65-F5344CB8AC3E}">
        <p14:creationId xmlns:p14="http://schemas.microsoft.com/office/powerpoint/2010/main" val="1210929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698DC-9821-44F3-8BD7-5E13078977DB}" type="slidenum">
              <a:rPr lang="en-US" altLang="zh-CN"/>
              <a:pPr/>
              <a:t>17</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772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FD0612-A962-4E1E-939C-33D37ABECBAD}"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77D19F-2158-46D7-AC92-C7EC498C9484}"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A7F56ED-40DF-4F01-878B-936A51CD2D9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E360DCA-D022-45F2-BAD3-4C4B3514F9E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60994AD-0866-423B-95F7-3F464959970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CF6BEAC-69EA-4FD3-8B08-A1B9EEB6025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C44512C-2ADC-44CC-8738-BB695704DC3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6B6705A-B842-426A-9512-BF4D2FF8A7E5}"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CDA1B65-49DA-45AE-A90A-938FFEB9643F}"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7AF1075-2946-4A7C-8A42-011B6CB9315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6E995AB-BF2A-4BE3-AAF6-BFBEE86A66B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fld id="{C3AC53F6-FBFF-45B4-88F8-B4E7D8ED94E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pn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hyperlink" Target="Section%20B%201b.mp3" TargetMode="Externa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hyperlink" Target="Section%20B%201c.mp3"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Section%20B%201c2.mp3" TargetMode="External"/><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3.jp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3.jpg"/><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42.jpeg"/><Relationship Id="rId4" Type="http://schemas.openxmlformats.org/officeDocument/2006/relationships/image" Target="../media/image41.jpeg"/></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3.jpg"/><Relationship Id="rId1" Type="http://schemas.openxmlformats.org/officeDocument/2006/relationships/slideLayout" Target="../slideLayouts/slideLayout7.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38.jpe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39184;&#26700;&#31036;&#20202;.mp4" TargetMode="Externa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5004048" y="3212976"/>
            <a:ext cx="3405099" cy="1323439"/>
          </a:xfrm>
          <a:prstGeom prst="rect">
            <a:avLst/>
          </a:prstGeom>
          <a:noFill/>
        </p:spPr>
        <p:txBody>
          <a:bodyPr wrap="none" lIns="91440" tIns="45720" rIns="91440" bIns="45720">
            <a:spAutoFit/>
          </a:bodyPr>
          <a:lstStyle/>
          <a:p>
            <a:pPr algn="ctr"/>
            <a:r>
              <a:rPr lang="en-US" altLang="zh-CN" sz="8000" b="1" cap="none" spc="0" dirty="0" smtClean="0">
                <a:ln w="6600">
                  <a:solidFill>
                    <a:schemeClr val="accent2"/>
                  </a:solidFill>
                  <a:prstDash val="solid"/>
                </a:ln>
                <a:solidFill>
                  <a:srgbClr val="FFFFFF"/>
                </a:solidFill>
                <a:effectLst>
                  <a:outerShdw dist="38100" dir="2700000" algn="tl" rotWithShape="0">
                    <a:schemeClr val="accent2"/>
                  </a:outerShdw>
                </a:effectLst>
              </a:rPr>
              <a:t>Unit 10</a:t>
            </a:r>
            <a:endParaRPr lang="zh-CN" altLang="en-US" sz="8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395536" y="169699"/>
            <a:ext cx="8208962" cy="4376583"/>
          </a:xfrm>
          <a:prstGeom prst="rect">
            <a:avLst/>
          </a:prstGeom>
          <a:noFill/>
          <a:ln w="9525">
            <a:noFill/>
            <a:miter lim="800000"/>
            <a:headEnd/>
            <a:tailEnd/>
          </a:ln>
          <a:effectLst/>
        </p:spPr>
        <p:txBody>
          <a:bodyPr>
            <a:spAutoFit/>
          </a:bodyPr>
          <a:lstStyle/>
          <a:p>
            <a:pPr marL="444500" indent="-444500" algn="ctr">
              <a:lnSpc>
                <a:spcPct val="120000"/>
              </a:lnSpc>
            </a:pPr>
            <a:r>
              <a:rPr lang="en-US" altLang="zh-CN" sz="3200" dirty="0">
                <a:solidFill>
                  <a:srgbClr val="3333FF"/>
                </a:solidFill>
                <a:latin typeface="Arial" charset="0"/>
              </a:rPr>
              <a:t>Mind your manners!</a:t>
            </a:r>
          </a:p>
          <a:p>
            <a:pPr marL="444500" indent="-444500">
              <a:lnSpc>
                <a:spcPct val="120000"/>
              </a:lnSpc>
            </a:pPr>
            <a:r>
              <a:rPr lang="en-US" altLang="zh-CN" sz="3200" dirty="0"/>
              <a:t>1. In India, you’re supposed to eat with your hands.                                  T    F</a:t>
            </a:r>
          </a:p>
          <a:p>
            <a:pPr marL="444500" indent="-444500">
              <a:lnSpc>
                <a:spcPct val="120000"/>
              </a:lnSpc>
            </a:pPr>
            <a:r>
              <a:rPr lang="en-US" altLang="zh-CN" sz="3200" dirty="0"/>
              <a:t>2. In China, you’re not supposed to stick your chopsticks into the food.    T    F</a:t>
            </a:r>
          </a:p>
          <a:p>
            <a:pPr marL="444500" indent="-444500">
              <a:lnSpc>
                <a:spcPct val="120000"/>
              </a:lnSpc>
            </a:pPr>
            <a:r>
              <a:rPr lang="en-US" altLang="zh-CN" sz="3200" dirty="0"/>
              <a:t>3. In Korea, the youngest person is expected to start eating first.      </a:t>
            </a:r>
            <a:r>
              <a:rPr lang="en-US" altLang="zh-CN" sz="3200" dirty="0" smtClean="0"/>
              <a:t>       T    </a:t>
            </a:r>
            <a:r>
              <a:rPr lang="en-US" altLang="zh-CN" sz="3200" dirty="0"/>
              <a:t>F</a:t>
            </a:r>
          </a:p>
        </p:txBody>
      </p:sp>
      <p:sp>
        <p:nvSpPr>
          <p:cNvPr id="55301" name="Oval 5"/>
          <p:cNvSpPr>
            <a:spLocks noChangeArrowheads="1"/>
          </p:cNvSpPr>
          <p:nvPr/>
        </p:nvSpPr>
        <p:spPr bwMode="auto">
          <a:xfrm>
            <a:off x="5292080" y="1340768"/>
            <a:ext cx="647700" cy="720725"/>
          </a:xfrm>
          <a:prstGeom prst="ellipse">
            <a:avLst/>
          </a:prstGeom>
          <a:noFill/>
          <a:ln w="38100">
            <a:solidFill>
              <a:srgbClr val="FF0000"/>
            </a:solidFill>
            <a:round/>
            <a:headEnd/>
            <a:tailEnd/>
          </a:ln>
          <a:effectLst/>
        </p:spPr>
        <p:txBody>
          <a:bodyPr wrap="none" anchor="ctr"/>
          <a:lstStyle/>
          <a:p>
            <a:endParaRPr lang="zh-CN" altLang="en-US" sz="3200"/>
          </a:p>
        </p:txBody>
      </p:sp>
      <p:sp>
        <p:nvSpPr>
          <p:cNvPr id="55302" name="Oval 6"/>
          <p:cNvSpPr>
            <a:spLocks noChangeArrowheads="1"/>
          </p:cNvSpPr>
          <p:nvPr/>
        </p:nvSpPr>
        <p:spPr bwMode="auto">
          <a:xfrm>
            <a:off x="5292080" y="2511837"/>
            <a:ext cx="647700" cy="720725"/>
          </a:xfrm>
          <a:prstGeom prst="ellipse">
            <a:avLst/>
          </a:prstGeom>
          <a:noFill/>
          <a:ln w="38100">
            <a:solidFill>
              <a:srgbClr val="FF0000"/>
            </a:solidFill>
            <a:round/>
            <a:headEnd/>
            <a:tailEnd/>
          </a:ln>
          <a:effectLst/>
        </p:spPr>
        <p:txBody>
          <a:bodyPr wrap="none" anchor="ctr"/>
          <a:lstStyle/>
          <a:p>
            <a:endParaRPr lang="zh-CN" altLang="en-US" sz="3200"/>
          </a:p>
        </p:txBody>
      </p:sp>
      <p:sp>
        <p:nvSpPr>
          <p:cNvPr id="55303" name="Oval 7"/>
          <p:cNvSpPr>
            <a:spLocks noChangeArrowheads="1"/>
          </p:cNvSpPr>
          <p:nvPr/>
        </p:nvSpPr>
        <p:spPr bwMode="auto">
          <a:xfrm>
            <a:off x="6084168" y="3662687"/>
            <a:ext cx="647700" cy="720725"/>
          </a:xfrm>
          <a:prstGeom prst="ellipse">
            <a:avLst/>
          </a:prstGeom>
          <a:noFill/>
          <a:ln w="38100">
            <a:solidFill>
              <a:srgbClr val="FF0000"/>
            </a:solidFill>
            <a:round/>
            <a:headEnd/>
            <a:tailEnd/>
          </a:ln>
          <a:effectLst/>
        </p:spPr>
        <p:txBody>
          <a:bodyPr wrap="none" anchor="ctr"/>
          <a:lstStyle/>
          <a:p>
            <a:endParaRPr lang="zh-CN" altLang="en-US" sz="3200"/>
          </a:p>
        </p:txBody>
      </p:sp>
      <p:sp>
        <p:nvSpPr>
          <p:cNvPr id="6" name="Text Box 2"/>
          <p:cNvSpPr txBox="1">
            <a:spLocks noChangeArrowheads="1"/>
          </p:cNvSpPr>
          <p:nvPr/>
        </p:nvSpPr>
        <p:spPr bwMode="auto">
          <a:xfrm>
            <a:off x="395536" y="4243395"/>
            <a:ext cx="8568952" cy="2456057"/>
          </a:xfrm>
          <a:prstGeom prst="rect">
            <a:avLst/>
          </a:prstGeom>
          <a:noFill/>
          <a:ln w="9525">
            <a:noFill/>
            <a:miter lim="800000"/>
            <a:headEnd/>
            <a:tailEnd/>
          </a:ln>
          <a:effectLst/>
        </p:spPr>
        <p:txBody>
          <a:bodyPr wrap="square">
            <a:spAutoFit/>
          </a:bodyPr>
          <a:lstStyle/>
          <a:p>
            <a:pPr marL="444500" indent="-444500">
              <a:lnSpc>
                <a:spcPct val="120000"/>
              </a:lnSpc>
            </a:pPr>
            <a:r>
              <a:rPr lang="en-US" altLang="zh-CN" sz="3200" dirty="0"/>
              <a:t>4. In France, you’re supposed to put your bread on the table.              </a:t>
            </a:r>
            <a:r>
              <a:rPr lang="en-US" altLang="zh-CN" sz="3200" dirty="0" smtClean="0"/>
              <a:t>           T    </a:t>
            </a:r>
            <a:r>
              <a:rPr lang="en-US" altLang="zh-CN" sz="3200" dirty="0"/>
              <a:t>F</a:t>
            </a:r>
          </a:p>
          <a:p>
            <a:pPr marL="444500" indent="-444500">
              <a:lnSpc>
                <a:spcPct val="120000"/>
              </a:lnSpc>
            </a:pPr>
            <a:r>
              <a:rPr lang="en-US" altLang="zh-CN" sz="3200" dirty="0"/>
              <a:t>5. In China, it’s impolite to use your chopsticks to hit an empty bowl. </a:t>
            </a:r>
            <a:r>
              <a:rPr lang="en-US" altLang="zh-CN" sz="3200" dirty="0" smtClean="0"/>
              <a:t>          T    </a:t>
            </a:r>
            <a:r>
              <a:rPr lang="en-US" altLang="zh-CN" sz="3200" dirty="0"/>
              <a:t>F</a:t>
            </a:r>
          </a:p>
        </p:txBody>
      </p:sp>
      <p:sp>
        <p:nvSpPr>
          <p:cNvPr id="7" name="Oval 3"/>
          <p:cNvSpPr>
            <a:spLocks noChangeArrowheads="1"/>
          </p:cNvSpPr>
          <p:nvPr/>
        </p:nvSpPr>
        <p:spPr bwMode="auto">
          <a:xfrm>
            <a:off x="5436468" y="4813537"/>
            <a:ext cx="647700" cy="720725"/>
          </a:xfrm>
          <a:prstGeom prst="ellipse">
            <a:avLst/>
          </a:prstGeom>
          <a:noFill/>
          <a:ln w="38100">
            <a:solidFill>
              <a:srgbClr val="FF0000"/>
            </a:solidFill>
            <a:round/>
            <a:headEnd/>
            <a:tailEnd/>
          </a:ln>
          <a:effectLst/>
        </p:spPr>
        <p:txBody>
          <a:bodyPr wrap="none" anchor="ctr"/>
          <a:lstStyle/>
          <a:p>
            <a:endParaRPr lang="zh-CN" altLang="en-US" sz="3200"/>
          </a:p>
        </p:txBody>
      </p:sp>
      <p:sp>
        <p:nvSpPr>
          <p:cNvPr id="8" name="Oval 4"/>
          <p:cNvSpPr>
            <a:spLocks noChangeArrowheads="1"/>
          </p:cNvSpPr>
          <p:nvPr/>
        </p:nvSpPr>
        <p:spPr bwMode="auto">
          <a:xfrm>
            <a:off x="5471492" y="5978727"/>
            <a:ext cx="647700" cy="720725"/>
          </a:xfrm>
          <a:prstGeom prst="ellipse">
            <a:avLst/>
          </a:prstGeom>
          <a:noFill/>
          <a:ln w="38100">
            <a:solidFill>
              <a:srgbClr val="FF0000"/>
            </a:solidFill>
            <a:round/>
            <a:headEnd/>
            <a:tailEnd/>
          </a:ln>
          <a:effectLst/>
        </p:spPr>
        <p:txBody>
          <a:bodyPr wrap="none" anchor="ctr"/>
          <a:lstStyle/>
          <a:p>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p:cTn id="7" dur="500" fill="hold"/>
                                        <p:tgtEl>
                                          <p:spTgt spid="55301"/>
                                        </p:tgtEl>
                                        <p:attrNameLst>
                                          <p:attrName>ppt_w</p:attrName>
                                        </p:attrNameLst>
                                      </p:cBhvr>
                                      <p:tavLst>
                                        <p:tav tm="0">
                                          <p:val>
                                            <p:fltVal val="0"/>
                                          </p:val>
                                        </p:tav>
                                        <p:tav tm="100000">
                                          <p:val>
                                            <p:strVal val="#ppt_w"/>
                                          </p:val>
                                        </p:tav>
                                      </p:tavLst>
                                    </p:anim>
                                    <p:anim calcmode="lin" valueType="num">
                                      <p:cBhvr>
                                        <p:cTn id="8" dur="500" fill="hold"/>
                                        <p:tgtEl>
                                          <p:spTgt spid="5530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5302"/>
                                        </p:tgtEl>
                                        <p:attrNameLst>
                                          <p:attrName>style.visibility</p:attrName>
                                        </p:attrNameLst>
                                      </p:cBhvr>
                                      <p:to>
                                        <p:strVal val="visible"/>
                                      </p:to>
                                    </p:set>
                                    <p:anim calcmode="lin" valueType="num">
                                      <p:cBhvr>
                                        <p:cTn id="13" dur="500" fill="hold"/>
                                        <p:tgtEl>
                                          <p:spTgt spid="55302"/>
                                        </p:tgtEl>
                                        <p:attrNameLst>
                                          <p:attrName>ppt_w</p:attrName>
                                        </p:attrNameLst>
                                      </p:cBhvr>
                                      <p:tavLst>
                                        <p:tav tm="0">
                                          <p:val>
                                            <p:fltVal val="0"/>
                                          </p:val>
                                        </p:tav>
                                        <p:tav tm="100000">
                                          <p:val>
                                            <p:strVal val="#ppt_w"/>
                                          </p:val>
                                        </p:tav>
                                      </p:tavLst>
                                    </p:anim>
                                    <p:anim calcmode="lin" valueType="num">
                                      <p:cBhvr>
                                        <p:cTn id="14" dur="500" fill="hold"/>
                                        <p:tgtEl>
                                          <p:spTgt spid="5530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5303"/>
                                        </p:tgtEl>
                                        <p:attrNameLst>
                                          <p:attrName>style.visibility</p:attrName>
                                        </p:attrNameLst>
                                      </p:cBhvr>
                                      <p:to>
                                        <p:strVal val="visible"/>
                                      </p:to>
                                    </p:set>
                                    <p:anim calcmode="lin" valueType="num">
                                      <p:cBhvr>
                                        <p:cTn id="19" dur="500" fill="hold"/>
                                        <p:tgtEl>
                                          <p:spTgt spid="55303"/>
                                        </p:tgtEl>
                                        <p:attrNameLst>
                                          <p:attrName>ppt_w</p:attrName>
                                        </p:attrNameLst>
                                      </p:cBhvr>
                                      <p:tavLst>
                                        <p:tav tm="0">
                                          <p:val>
                                            <p:fltVal val="0"/>
                                          </p:val>
                                        </p:tav>
                                        <p:tav tm="100000">
                                          <p:val>
                                            <p:strVal val="#ppt_w"/>
                                          </p:val>
                                        </p:tav>
                                      </p:tavLst>
                                    </p:anim>
                                    <p:anim calcmode="lin" valueType="num">
                                      <p:cBhvr>
                                        <p:cTn id="20" dur="500" fill="hold"/>
                                        <p:tgtEl>
                                          <p:spTgt spid="5530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P spid="55302" grpId="0" animBg="1"/>
      <p:bldP spid="55303"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259632" y="1944462"/>
            <a:ext cx="6840537" cy="1219886"/>
          </a:xfrm>
          <a:prstGeom prst="rect">
            <a:avLst/>
          </a:prstGeom>
          <a:noFill/>
          <a:ln w="9525">
            <a:noFill/>
            <a:miter lim="800000"/>
            <a:headEnd/>
            <a:tailEnd/>
          </a:ln>
          <a:effectLst/>
        </p:spPr>
        <p:txBody>
          <a:bodyPr>
            <a:spAutoFit/>
          </a:bodyPr>
          <a:lstStyle/>
          <a:p>
            <a:pPr>
              <a:lnSpc>
                <a:spcPct val="120000"/>
              </a:lnSpc>
            </a:pPr>
            <a:r>
              <a:rPr lang="en-US" altLang="zh-CN" sz="3200" dirty="0">
                <a:solidFill>
                  <a:srgbClr val="3333FF"/>
                </a:solidFill>
                <a:latin typeface="Arial" charset="0"/>
                <a:cs typeface="Arial" charset="0"/>
              </a:rPr>
              <a:t>As Chinese, do you know </a:t>
            </a:r>
          </a:p>
          <a:p>
            <a:pPr>
              <a:lnSpc>
                <a:spcPct val="120000"/>
              </a:lnSpc>
            </a:pPr>
            <a:r>
              <a:rPr lang="en-US" altLang="zh-CN" sz="3200" dirty="0">
                <a:solidFill>
                  <a:srgbClr val="3333FF"/>
                </a:solidFill>
                <a:latin typeface="Arial" charset="0"/>
                <a:cs typeface="Arial" charset="0"/>
              </a:rPr>
              <a:t>what table manners in China?</a:t>
            </a:r>
          </a:p>
        </p:txBody>
      </p:sp>
      <p:pic>
        <p:nvPicPr>
          <p:cNvPr id="100356" name="Picture 4" descr="u=1424707913,1527117313&amp;fm=21&amp;gp=0"/>
          <p:cNvPicPr>
            <a:picLocks noChangeAspect="1" noChangeArrowheads="1"/>
          </p:cNvPicPr>
          <p:nvPr/>
        </p:nvPicPr>
        <p:blipFill>
          <a:blip r:embed="rId3"/>
          <a:srcRect/>
          <a:stretch>
            <a:fillRect/>
          </a:stretch>
        </p:blipFill>
        <p:spPr bwMode="auto">
          <a:xfrm>
            <a:off x="2699792" y="3501008"/>
            <a:ext cx="3527425" cy="2778125"/>
          </a:xfrm>
          <a:prstGeom prst="rect">
            <a:avLst/>
          </a:prstGeom>
          <a:noFill/>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1969" y="517092"/>
            <a:ext cx="4338112" cy="1183121"/>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1379" name="Picture 3" descr="u=3678098602,1086373648&amp;fm=23&amp;gp=0"/>
          <p:cNvPicPr>
            <a:picLocks noChangeAspect="1" noChangeArrowheads="1"/>
          </p:cNvPicPr>
          <p:nvPr/>
        </p:nvPicPr>
        <p:blipFill>
          <a:blip r:embed="rId3"/>
          <a:srcRect b="19333"/>
          <a:stretch>
            <a:fillRect/>
          </a:stretch>
        </p:blipFill>
        <p:spPr bwMode="auto">
          <a:xfrm>
            <a:off x="6011863" y="1844675"/>
            <a:ext cx="3132137" cy="2179638"/>
          </a:xfrm>
          <a:prstGeom prst="rect">
            <a:avLst/>
          </a:prstGeom>
          <a:noFill/>
        </p:spPr>
      </p:pic>
      <p:pic>
        <p:nvPicPr>
          <p:cNvPr id="101380" name="Picture 4" descr="fc1f4134970a304e22b0393dd2c8a786c8175c62"/>
          <p:cNvPicPr>
            <a:picLocks noChangeAspect="1" noChangeArrowheads="1"/>
          </p:cNvPicPr>
          <p:nvPr/>
        </p:nvPicPr>
        <p:blipFill>
          <a:blip r:embed="rId4"/>
          <a:srcRect/>
          <a:stretch>
            <a:fillRect/>
          </a:stretch>
        </p:blipFill>
        <p:spPr bwMode="auto">
          <a:xfrm>
            <a:off x="539750" y="2132013"/>
            <a:ext cx="2476500" cy="2095500"/>
          </a:xfrm>
          <a:prstGeom prst="rect">
            <a:avLst/>
          </a:prstGeom>
          <a:noFill/>
        </p:spPr>
      </p:pic>
      <p:pic>
        <p:nvPicPr>
          <p:cNvPr id="101381" name="Picture 5" descr="7916659641849067013"/>
          <p:cNvPicPr>
            <a:picLocks noChangeAspect="1" noChangeArrowheads="1"/>
          </p:cNvPicPr>
          <p:nvPr/>
        </p:nvPicPr>
        <p:blipFill>
          <a:blip r:embed="rId5"/>
          <a:srcRect/>
          <a:stretch>
            <a:fillRect/>
          </a:stretch>
        </p:blipFill>
        <p:spPr bwMode="auto">
          <a:xfrm>
            <a:off x="3059113" y="1844675"/>
            <a:ext cx="2895600" cy="2286000"/>
          </a:xfrm>
          <a:prstGeom prst="rect">
            <a:avLst/>
          </a:prstGeom>
          <a:noFill/>
        </p:spPr>
      </p:pic>
      <p:pic>
        <p:nvPicPr>
          <p:cNvPr id="101382" name="Picture 6" descr="1_20121116081153_mhqhm"/>
          <p:cNvPicPr>
            <a:picLocks noChangeAspect="1" noChangeArrowheads="1"/>
          </p:cNvPicPr>
          <p:nvPr/>
        </p:nvPicPr>
        <p:blipFill>
          <a:blip r:embed="rId6"/>
          <a:srcRect/>
          <a:stretch>
            <a:fillRect/>
          </a:stretch>
        </p:blipFill>
        <p:spPr bwMode="auto">
          <a:xfrm>
            <a:off x="4343400" y="4160838"/>
            <a:ext cx="3581400" cy="1905000"/>
          </a:xfrm>
          <a:prstGeom prst="rect">
            <a:avLst/>
          </a:prstGeom>
          <a:noFill/>
        </p:spPr>
      </p:pic>
      <p:pic>
        <p:nvPicPr>
          <p:cNvPr id="101383" name="Picture 7" descr="QQ截图20160607164222"/>
          <p:cNvPicPr>
            <a:picLocks noChangeAspect="1" noChangeArrowheads="1"/>
          </p:cNvPicPr>
          <p:nvPr/>
        </p:nvPicPr>
        <p:blipFill>
          <a:blip r:embed="rId7"/>
          <a:srcRect/>
          <a:stretch>
            <a:fillRect/>
          </a:stretch>
        </p:blipFill>
        <p:spPr bwMode="auto">
          <a:xfrm>
            <a:off x="1524000" y="4237038"/>
            <a:ext cx="2743200" cy="1828800"/>
          </a:xfrm>
          <a:prstGeom prst="rect">
            <a:avLst/>
          </a:prstGeom>
          <a:noFill/>
        </p:spPr>
      </p:pic>
      <p:grpSp>
        <p:nvGrpSpPr>
          <p:cNvPr id="101384" name="Group 8"/>
          <p:cNvGrpSpPr>
            <a:grpSpLocks/>
          </p:cNvGrpSpPr>
          <p:nvPr/>
        </p:nvGrpSpPr>
        <p:grpSpPr bwMode="auto">
          <a:xfrm>
            <a:off x="4191000" y="2941638"/>
            <a:ext cx="719138" cy="935037"/>
            <a:chOff x="612" y="3564"/>
            <a:chExt cx="453" cy="589"/>
          </a:xfrm>
        </p:grpSpPr>
        <p:sp>
          <p:nvSpPr>
            <p:cNvPr id="101385" name="Line 9"/>
            <p:cNvSpPr>
              <a:spLocks noChangeShapeType="1"/>
            </p:cNvSpPr>
            <p:nvPr/>
          </p:nvSpPr>
          <p:spPr bwMode="auto">
            <a:xfrm>
              <a:off x="612" y="3612"/>
              <a:ext cx="453" cy="454"/>
            </a:xfrm>
            <a:prstGeom prst="line">
              <a:avLst/>
            </a:prstGeom>
            <a:noFill/>
            <a:ln w="76200">
              <a:solidFill>
                <a:srgbClr val="CC3300"/>
              </a:solidFill>
              <a:round/>
              <a:headEnd/>
              <a:tailEnd/>
            </a:ln>
            <a:effectLst/>
          </p:spPr>
          <p:txBody>
            <a:bodyPr/>
            <a:lstStyle/>
            <a:p>
              <a:endParaRPr lang="zh-CN" altLang="en-US"/>
            </a:p>
          </p:txBody>
        </p:sp>
        <p:sp>
          <p:nvSpPr>
            <p:cNvPr id="101386" name="Line 10"/>
            <p:cNvSpPr>
              <a:spLocks noChangeShapeType="1"/>
            </p:cNvSpPr>
            <p:nvPr/>
          </p:nvSpPr>
          <p:spPr bwMode="auto">
            <a:xfrm flipH="1">
              <a:off x="756" y="3564"/>
              <a:ext cx="91" cy="589"/>
            </a:xfrm>
            <a:prstGeom prst="line">
              <a:avLst/>
            </a:prstGeom>
            <a:noFill/>
            <a:ln w="76200">
              <a:solidFill>
                <a:srgbClr val="CC3300"/>
              </a:solidFill>
              <a:round/>
              <a:headEnd/>
              <a:tailEnd/>
            </a:ln>
            <a:effectLst/>
          </p:spPr>
          <p:txBody>
            <a:bodyPr/>
            <a:lstStyle/>
            <a:p>
              <a:endParaRPr lang="zh-CN" altLang="en-US"/>
            </a:p>
          </p:txBody>
        </p:sp>
      </p:grpSp>
      <p:grpSp>
        <p:nvGrpSpPr>
          <p:cNvPr id="101387" name="Group 11"/>
          <p:cNvGrpSpPr>
            <a:grpSpLocks/>
          </p:cNvGrpSpPr>
          <p:nvPr/>
        </p:nvGrpSpPr>
        <p:grpSpPr bwMode="auto">
          <a:xfrm>
            <a:off x="3352800" y="4922838"/>
            <a:ext cx="719138" cy="935037"/>
            <a:chOff x="612" y="3564"/>
            <a:chExt cx="453" cy="589"/>
          </a:xfrm>
        </p:grpSpPr>
        <p:sp>
          <p:nvSpPr>
            <p:cNvPr id="101388" name="Line 12"/>
            <p:cNvSpPr>
              <a:spLocks noChangeShapeType="1"/>
            </p:cNvSpPr>
            <p:nvPr/>
          </p:nvSpPr>
          <p:spPr bwMode="auto">
            <a:xfrm>
              <a:off x="612" y="3612"/>
              <a:ext cx="453" cy="454"/>
            </a:xfrm>
            <a:prstGeom prst="line">
              <a:avLst/>
            </a:prstGeom>
            <a:noFill/>
            <a:ln w="76200">
              <a:solidFill>
                <a:srgbClr val="CC3300"/>
              </a:solidFill>
              <a:round/>
              <a:headEnd/>
              <a:tailEnd/>
            </a:ln>
            <a:effectLst/>
          </p:spPr>
          <p:txBody>
            <a:bodyPr/>
            <a:lstStyle/>
            <a:p>
              <a:endParaRPr lang="zh-CN" altLang="en-US"/>
            </a:p>
          </p:txBody>
        </p:sp>
        <p:sp>
          <p:nvSpPr>
            <p:cNvPr id="101389" name="Line 13"/>
            <p:cNvSpPr>
              <a:spLocks noChangeShapeType="1"/>
            </p:cNvSpPr>
            <p:nvPr/>
          </p:nvSpPr>
          <p:spPr bwMode="auto">
            <a:xfrm flipH="1">
              <a:off x="756" y="3564"/>
              <a:ext cx="91" cy="589"/>
            </a:xfrm>
            <a:prstGeom prst="line">
              <a:avLst/>
            </a:prstGeom>
            <a:noFill/>
            <a:ln w="76200">
              <a:solidFill>
                <a:srgbClr val="CC3300"/>
              </a:solidFill>
              <a:round/>
              <a:headEnd/>
              <a:tailEnd/>
            </a:ln>
            <a:effectLst/>
          </p:spPr>
          <p:txBody>
            <a:bodyPr/>
            <a:lstStyle/>
            <a:p>
              <a:endParaRPr lang="zh-CN" altLang="en-US"/>
            </a:p>
          </p:txBody>
        </p:sp>
      </p:grpSp>
      <p:grpSp>
        <p:nvGrpSpPr>
          <p:cNvPr id="101390" name="Group 14"/>
          <p:cNvGrpSpPr>
            <a:grpSpLocks/>
          </p:cNvGrpSpPr>
          <p:nvPr/>
        </p:nvGrpSpPr>
        <p:grpSpPr bwMode="auto">
          <a:xfrm>
            <a:off x="5638800" y="4922838"/>
            <a:ext cx="719138" cy="935037"/>
            <a:chOff x="612" y="3564"/>
            <a:chExt cx="453" cy="589"/>
          </a:xfrm>
        </p:grpSpPr>
        <p:sp>
          <p:nvSpPr>
            <p:cNvPr id="101391" name="Line 15"/>
            <p:cNvSpPr>
              <a:spLocks noChangeShapeType="1"/>
            </p:cNvSpPr>
            <p:nvPr/>
          </p:nvSpPr>
          <p:spPr bwMode="auto">
            <a:xfrm>
              <a:off x="612" y="3612"/>
              <a:ext cx="453" cy="454"/>
            </a:xfrm>
            <a:prstGeom prst="line">
              <a:avLst/>
            </a:prstGeom>
            <a:noFill/>
            <a:ln w="76200">
              <a:solidFill>
                <a:srgbClr val="CC3300"/>
              </a:solidFill>
              <a:round/>
              <a:headEnd/>
              <a:tailEnd/>
            </a:ln>
            <a:effectLst/>
          </p:spPr>
          <p:txBody>
            <a:bodyPr/>
            <a:lstStyle/>
            <a:p>
              <a:endParaRPr lang="zh-CN" altLang="en-US"/>
            </a:p>
          </p:txBody>
        </p:sp>
        <p:sp>
          <p:nvSpPr>
            <p:cNvPr id="101392" name="Line 16"/>
            <p:cNvSpPr>
              <a:spLocks noChangeShapeType="1"/>
            </p:cNvSpPr>
            <p:nvPr/>
          </p:nvSpPr>
          <p:spPr bwMode="auto">
            <a:xfrm flipH="1">
              <a:off x="756" y="3564"/>
              <a:ext cx="91" cy="589"/>
            </a:xfrm>
            <a:prstGeom prst="line">
              <a:avLst/>
            </a:prstGeom>
            <a:noFill/>
            <a:ln w="76200">
              <a:solidFill>
                <a:srgbClr val="CC3300"/>
              </a:solidFill>
              <a:round/>
              <a:headEnd/>
              <a:tailEnd/>
            </a:ln>
            <a:effectLst/>
          </p:spPr>
          <p:txBody>
            <a:bodyPr/>
            <a:lstStyle/>
            <a:p>
              <a:endParaRPr lang="zh-CN" altLang="en-US"/>
            </a:p>
          </p:txBody>
        </p:sp>
      </p:grpSp>
      <p:sp>
        <p:nvSpPr>
          <p:cNvPr id="101393" name="Freeform 17"/>
          <p:cNvSpPr>
            <a:spLocks/>
          </p:cNvSpPr>
          <p:nvPr/>
        </p:nvSpPr>
        <p:spPr bwMode="auto">
          <a:xfrm>
            <a:off x="1143000" y="3170238"/>
            <a:ext cx="1008063" cy="1006475"/>
          </a:xfrm>
          <a:custGeom>
            <a:avLst/>
            <a:gdLst/>
            <a:ahLst/>
            <a:cxnLst>
              <a:cxn ang="0">
                <a:pos x="0" y="272"/>
              </a:cxn>
              <a:cxn ang="0">
                <a:pos x="181" y="408"/>
              </a:cxn>
              <a:cxn ang="0">
                <a:pos x="635" y="0"/>
              </a:cxn>
            </a:cxnLst>
            <a:rect l="0" t="0" r="r" b="b"/>
            <a:pathLst>
              <a:path w="635" h="453">
                <a:moveTo>
                  <a:pt x="0" y="272"/>
                </a:moveTo>
                <a:cubicBezTo>
                  <a:pt x="37" y="362"/>
                  <a:pt x="75" y="453"/>
                  <a:pt x="181" y="408"/>
                </a:cubicBezTo>
                <a:cubicBezTo>
                  <a:pt x="287" y="363"/>
                  <a:pt x="559" y="68"/>
                  <a:pt x="635" y="0"/>
                </a:cubicBezTo>
              </a:path>
            </a:pathLst>
          </a:custGeom>
          <a:noFill/>
          <a:ln w="127000" cmpd="sng">
            <a:solidFill>
              <a:srgbClr val="CC3300"/>
            </a:solidFill>
            <a:round/>
            <a:headEnd/>
            <a:tailEnd/>
          </a:ln>
          <a:effectLst/>
        </p:spPr>
        <p:txBody>
          <a:bodyPr/>
          <a:lstStyle/>
          <a:p>
            <a:endParaRPr lang="zh-CN" altLang="en-US"/>
          </a:p>
        </p:txBody>
      </p:sp>
      <p:sp>
        <p:nvSpPr>
          <p:cNvPr id="101394" name="Freeform 18"/>
          <p:cNvSpPr>
            <a:spLocks/>
          </p:cNvSpPr>
          <p:nvPr/>
        </p:nvSpPr>
        <p:spPr bwMode="auto">
          <a:xfrm>
            <a:off x="6858000" y="3017838"/>
            <a:ext cx="1008063" cy="1006475"/>
          </a:xfrm>
          <a:custGeom>
            <a:avLst/>
            <a:gdLst/>
            <a:ahLst/>
            <a:cxnLst>
              <a:cxn ang="0">
                <a:pos x="0" y="272"/>
              </a:cxn>
              <a:cxn ang="0">
                <a:pos x="181" y="408"/>
              </a:cxn>
              <a:cxn ang="0">
                <a:pos x="635" y="0"/>
              </a:cxn>
            </a:cxnLst>
            <a:rect l="0" t="0" r="r" b="b"/>
            <a:pathLst>
              <a:path w="635" h="453">
                <a:moveTo>
                  <a:pt x="0" y="272"/>
                </a:moveTo>
                <a:cubicBezTo>
                  <a:pt x="37" y="362"/>
                  <a:pt x="75" y="453"/>
                  <a:pt x="181" y="408"/>
                </a:cubicBezTo>
                <a:cubicBezTo>
                  <a:pt x="287" y="363"/>
                  <a:pt x="559" y="68"/>
                  <a:pt x="635" y="0"/>
                </a:cubicBezTo>
              </a:path>
            </a:pathLst>
          </a:custGeom>
          <a:noFill/>
          <a:ln w="127000" cmpd="sng">
            <a:solidFill>
              <a:srgbClr val="CC3300"/>
            </a:solidFill>
            <a:round/>
            <a:headEnd/>
            <a:tailEnd/>
          </a:ln>
          <a:effectLst/>
        </p:spPr>
        <p:txBody>
          <a:bodyPr/>
          <a:lstStyle/>
          <a:p>
            <a:endParaRPr lang="zh-CN" altLang="en-US"/>
          </a:p>
        </p:txBody>
      </p:sp>
      <p:sp>
        <p:nvSpPr>
          <p:cNvPr id="2" name="矩形 1"/>
          <p:cNvSpPr/>
          <p:nvPr/>
        </p:nvSpPr>
        <p:spPr>
          <a:xfrm>
            <a:off x="800343" y="776898"/>
            <a:ext cx="7851829" cy="707886"/>
          </a:xfrm>
          <a:prstGeom prst="rect">
            <a:avLst/>
          </a:prstGeom>
          <a:noFill/>
        </p:spPr>
        <p:txBody>
          <a:bodyPr wrap="none" lIns="91440" tIns="45720" rIns="91440" bIns="45720">
            <a:spAutoFit/>
          </a:bodyPr>
          <a:lstStyle/>
          <a:p>
            <a:pPr algn="ctr"/>
            <a:r>
              <a:rPr lang="en-US" altLang="zh-CN" sz="4000" b="1" kern="10" cap="none" spc="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Which table manners are right?</a:t>
            </a:r>
            <a:endParaRPr lang="zh-CN" altLang="en-US" sz="4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393"/>
                                        </p:tgtEl>
                                        <p:attrNameLst>
                                          <p:attrName>style.visibility</p:attrName>
                                        </p:attrNameLst>
                                      </p:cBhvr>
                                      <p:to>
                                        <p:strVal val="visible"/>
                                      </p:to>
                                    </p:set>
                                    <p:animEffect transition="in" filter="box(in)">
                                      <p:cBhvr>
                                        <p:cTn id="7" dur="500"/>
                                        <p:tgtEl>
                                          <p:spTgt spid="10139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1384"/>
                                        </p:tgtEl>
                                        <p:attrNameLst>
                                          <p:attrName>style.visibility</p:attrName>
                                        </p:attrNameLst>
                                      </p:cBhvr>
                                      <p:to>
                                        <p:strVal val="visible"/>
                                      </p:to>
                                    </p:set>
                                    <p:animEffect transition="in" filter="slide(fromBottom)">
                                      <p:cBhvr>
                                        <p:cTn id="12" dur="500"/>
                                        <p:tgtEl>
                                          <p:spTgt spid="1013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1394"/>
                                        </p:tgtEl>
                                        <p:attrNameLst>
                                          <p:attrName>style.visibility</p:attrName>
                                        </p:attrNameLst>
                                      </p:cBhvr>
                                      <p:to>
                                        <p:strVal val="visible"/>
                                      </p:to>
                                    </p:set>
                                    <p:animEffect transition="in" filter="box(in)">
                                      <p:cBhvr>
                                        <p:cTn id="17" dur="500"/>
                                        <p:tgtEl>
                                          <p:spTgt spid="10139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1387"/>
                                        </p:tgtEl>
                                        <p:attrNameLst>
                                          <p:attrName>style.visibility</p:attrName>
                                        </p:attrNameLst>
                                      </p:cBhvr>
                                      <p:to>
                                        <p:strVal val="visible"/>
                                      </p:to>
                                    </p:set>
                                    <p:animEffect transition="in" filter="slide(fromBottom)">
                                      <p:cBhvr>
                                        <p:cTn id="22" dur="500"/>
                                        <p:tgtEl>
                                          <p:spTgt spid="10138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1390"/>
                                        </p:tgtEl>
                                        <p:attrNameLst>
                                          <p:attrName>style.visibility</p:attrName>
                                        </p:attrNameLst>
                                      </p:cBhvr>
                                      <p:to>
                                        <p:strVal val="visible"/>
                                      </p:to>
                                    </p:set>
                                    <p:animEffect transition="in" filter="slide(fromBottom)">
                                      <p:cBhvr>
                                        <p:cTn id="27" dur="500"/>
                                        <p:tgtEl>
                                          <p:spTgt spid="101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3" grpId="0" animBg="1"/>
      <p:bldP spid="10139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50531" name="Picture 3" descr="rice8"/>
          <p:cNvPicPr>
            <a:picLocks noChangeAspect="1" noChangeArrowheads="1"/>
          </p:cNvPicPr>
          <p:nvPr/>
        </p:nvPicPr>
        <p:blipFill>
          <a:blip r:embed="rId3"/>
          <a:srcRect/>
          <a:stretch>
            <a:fillRect/>
          </a:stretch>
        </p:blipFill>
        <p:spPr bwMode="auto">
          <a:xfrm>
            <a:off x="1979712" y="1249540"/>
            <a:ext cx="4575897" cy="3595348"/>
          </a:xfrm>
          <a:prstGeom prst="rect">
            <a:avLst/>
          </a:prstGeom>
          <a:noFill/>
          <a:ln w="9525">
            <a:noFill/>
            <a:miter lim="800000"/>
            <a:headEnd/>
            <a:tailEnd/>
          </a:ln>
        </p:spPr>
      </p:pic>
      <p:sp>
        <p:nvSpPr>
          <p:cNvPr id="150530" name="Text Box 2"/>
          <p:cNvSpPr txBox="1">
            <a:spLocks noChangeArrowheads="1"/>
          </p:cNvSpPr>
          <p:nvPr/>
        </p:nvSpPr>
        <p:spPr bwMode="auto">
          <a:xfrm>
            <a:off x="1835696" y="496477"/>
            <a:ext cx="5133876" cy="584775"/>
          </a:xfrm>
          <a:prstGeom prst="rect">
            <a:avLst/>
          </a:prstGeom>
          <a:noFill/>
          <a:ln w="9525">
            <a:noFill/>
            <a:miter lim="800000"/>
            <a:headEnd/>
            <a:tailEnd/>
          </a:ln>
        </p:spPr>
        <p:txBody>
          <a:bodyPr wrap="square">
            <a:spAutoFit/>
          </a:bodyPr>
          <a:lstStyle/>
          <a:p>
            <a:r>
              <a:rPr lang="en-US" altLang="zh-CN" sz="3200" dirty="0">
                <a:solidFill>
                  <a:srgbClr val="3333FF"/>
                </a:solidFill>
                <a:latin typeface="Arial" charset="0"/>
                <a:cs typeface="Arial" charset="0"/>
              </a:rPr>
              <a:t>Chinese Table Manners</a:t>
            </a:r>
          </a:p>
        </p:txBody>
      </p:sp>
      <p:sp>
        <p:nvSpPr>
          <p:cNvPr id="102404" name="Text Box 4"/>
          <p:cNvSpPr txBox="1">
            <a:spLocks noChangeArrowheads="1"/>
          </p:cNvSpPr>
          <p:nvPr/>
        </p:nvSpPr>
        <p:spPr bwMode="auto">
          <a:xfrm>
            <a:off x="755576" y="5013176"/>
            <a:ext cx="7741046" cy="584775"/>
          </a:xfrm>
          <a:prstGeom prst="rect">
            <a:avLst/>
          </a:prstGeom>
          <a:noFill/>
          <a:ln w="9525">
            <a:noFill/>
            <a:miter lim="800000"/>
            <a:headEnd/>
            <a:tailEnd/>
          </a:ln>
          <a:effectLst/>
        </p:spPr>
        <p:txBody>
          <a:bodyPr wrap="square">
            <a:spAutoFit/>
          </a:bodyPr>
          <a:lstStyle/>
          <a:p>
            <a:pPr>
              <a:spcBef>
                <a:spcPct val="50000"/>
              </a:spcBef>
            </a:pPr>
            <a:r>
              <a:rPr lang="en-US" altLang="zh-CN" sz="3200" dirty="0"/>
              <a:t>We are not supposed to eat with hands.</a:t>
            </a:r>
          </a:p>
        </p:txBody>
      </p:sp>
      <p:sp>
        <p:nvSpPr>
          <p:cNvPr id="150532" name="Text Box 4"/>
          <p:cNvSpPr txBox="1">
            <a:spLocks noChangeArrowheads="1"/>
          </p:cNvSpPr>
          <p:nvPr/>
        </p:nvSpPr>
        <p:spPr bwMode="auto">
          <a:xfrm>
            <a:off x="755575" y="5766239"/>
            <a:ext cx="7741047" cy="584775"/>
          </a:xfrm>
          <a:prstGeom prst="rect">
            <a:avLst/>
          </a:prstGeom>
          <a:noFill/>
          <a:ln w="9525">
            <a:noFill/>
            <a:miter lim="800000"/>
            <a:headEnd/>
            <a:tailEnd/>
          </a:ln>
        </p:spPr>
        <p:txBody>
          <a:bodyPr wrap="square">
            <a:spAutoFit/>
          </a:bodyPr>
          <a:lstStyle/>
          <a:p>
            <a:r>
              <a:rPr lang="en-US" altLang="zh-CN" sz="3200"/>
              <a:t>We should eat with our ____________.</a:t>
            </a:r>
          </a:p>
        </p:txBody>
      </p:sp>
      <p:sp>
        <p:nvSpPr>
          <p:cNvPr id="102406" name="Rectangle 6"/>
          <p:cNvSpPr>
            <a:spLocks noChangeArrowheads="1"/>
          </p:cNvSpPr>
          <p:nvPr/>
        </p:nvSpPr>
        <p:spPr bwMode="auto">
          <a:xfrm>
            <a:off x="5148064" y="5766238"/>
            <a:ext cx="2008883"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chopsticks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06"/>
                                        </p:tgtEl>
                                        <p:attrNameLst>
                                          <p:attrName>style.visibility</p:attrName>
                                        </p:attrNameLst>
                                      </p:cBhvr>
                                      <p:to>
                                        <p:strVal val="visible"/>
                                      </p:to>
                                    </p:set>
                                    <p:animEffect transition="in" filter="box(in)">
                                      <p:cBhvr>
                                        <p:cTn id="7"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51555" name="Picture 3" descr="r"/>
          <p:cNvPicPr>
            <a:picLocks noChangeAspect="1" noChangeArrowheads="1"/>
          </p:cNvPicPr>
          <p:nvPr/>
        </p:nvPicPr>
        <p:blipFill>
          <a:blip r:embed="rId3"/>
          <a:srcRect/>
          <a:stretch>
            <a:fillRect/>
          </a:stretch>
        </p:blipFill>
        <p:spPr bwMode="auto">
          <a:xfrm>
            <a:off x="611560" y="413692"/>
            <a:ext cx="5292725" cy="3200400"/>
          </a:xfrm>
          <a:prstGeom prst="rect">
            <a:avLst/>
          </a:prstGeom>
          <a:noFill/>
          <a:ln w="9525">
            <a:noFill/>
            <a:miter lim="800000"/>
            <a:headEnd/>
            <a:tailEnd/>
          </a:ln>
        </p:spPr>
      </p:pic>
      <p:sp>
        <p:nvSpPr>
          <p:cNvPr id="151556" name="Text Box 4"/>
          <p:cNvSpPr txBox="1">
            <a:spLocks noChangeArrowheads="1"/>
          </p:cNvSpPr>
          <p:nvPr/>
        </p:nvSpPr>
        <p:spPr bwMode="auto">
          <a:xfrm>
            <a:off x="971600" y="4354627"/>
            <a:ext cx="7200800" cy="2259080"/>
          </a:xfrm>
          <a:prstGeom prst="rect">
            <a:avLst/>
          </a:prstGeom>
          <a:noFill/>
          <a:ln w="9525" algn="ctr">
            <a:noFill/>
            <a:miter lim="800000"/>
            <a:headEnd/>
            <a:tailEnd/>
          </a:ln>
          <a:effectLst/>
        </p:spPr>
        <p:txBody>
          <a:bodyPr wrap="square">
            <a:spAutoFit/>
          </a:bodyPr>
          <a:lstStyle/>
          <a:p>
            <a:pPr>
              <a:lnSpc>
                <a:spcPct val="110000"/>
              </a:lnSpc>
            </a:pPr>
            <a:r>
              <a:rPr lang="en-US" altLang="zh-CN" sz="3200" dirty="0"/>
              <a:t>It’s rude to _____ the chopsticks ____</a:t>
            </a:r>
          </a:p>
          <a:p>
            <a:pPr>
              <a:lnSpc>
                <a:spcPct val="110000"/>
              </a:lnSpc>
            </a:pPr>
            <a:r>
              <a:rPr lang="en-US" altLang="zh-CN" sz="3200" dirty="0"/>
              <a:t>the food.</a:t>
            </a:r>
          </a:p>
          <a:p>
            <a:pPr>
              <a:lnSpc>
                <a:spcPct val="110000"/>
              </a:lnSpc>
            </a:pPr>
            <a:r>
              <a:rPr lang="en-US" altLang="zh-CN" sz="3200" dirty="0"/>
              <a:t>We’re not supposed to _________ at </a:t>
            </a:r>
          </a:p>
          <a:p>
            <a:pPr>
              <a:lnSpc>
                <a:spcPct val="110000"/>
              </a:lnSpc>
            </a:pPr>
            <a:r>
              <a:rPr lang="en-US" altLang="zh-CN" sz="3200" dirty="0"/>
              <a:t>the table.</a:t>
            </a:r>
          </a:p>
        </p:txBody>
      </p:sp>
      <p:sp>
        <p:nvSpPr>
          <p:cNvPr id="103428" name="Rectangle 4"/>
          <p:cNvSpPr>
            <a:spLocks noChangeArrowheads="1"/>
          </p:cNvSpPr>
          <p:nvPr/>
        </p:nvSpPr>
        <p:spPr bwMode="auto">
          <a:xfrm>
            <a:off x="3131840" y="4354627"/>
            <a:ext cx="1005403"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stick</a:t>
            </a:r>
          </a:p>
        </p:txBody>
      </p:sp>
      <p:sp>
        <p:nvSpPr>
          <p:cNvPr id="103429" name="Rectangle 5"/>
          <p:cNvSpPr>
            <a:spLocks noChangeArrowheads="1"/>
          </p:cNvSpPr>
          <p:nvPr/>
        </p:nvSpPr>
        <p:spPr bwMode="auto">
          <a:xfrm>
            <a:off x="6732240" y="4321289"/>
            <a:ext cx="867545"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into</a:t>
            </a:r>
          </a:p>
        </p:txBody>
      </p:sp>
      <p:sp>
        <p:nvSpPr>
          <p:cNvPr id="103430" name="Text Box 6"/>
          <p:cNvSpPr txBox="1">
            <a:spLocks noChangeArrowheads="1"/>
          </p:cNvSpPr>
          <p:nvPr/>
        </p:nvSpPr>
        <p:spPr bwMode="auto">
          <a:xfrm>
            <a:off x="4902250" y="5447877"/>
            <a:ext cx="2362200" cy="584775"/>
          </a:xfrm>
          <a:prstGeom prst="rect">
            <a:avLst/>
          </a:prstGeom>
          <a:noFill/>
          <a:ln w="9525">
            <a:noFill/>
            <a:miter lim="800000"/>
            <a:headEnd/>
            <a:tailEnd/>
          </a:ln>
          <a:effectLst/>
        </p:spPr>
        <p:txBody>
          <a:bodyPr>
            <a:spAutoFit/>
          </a:bodyPr>
          <a:lstStyle/>
          <a:p>
            <a:pPr>
              <a:spcBef>
                <a:spcPct val="50000"/>
              </a:spcBef>
            </a:pPr>
            <a:r>
              <a:rPr lang="en-US" altLang="zh-CN" sz="3200" dirty="0">
                <a:solidFill>
                  <a:srgbClr val="FF0000"/>
                </a:solidFill>
              </a:rPr>
              <a:t>talk aloud</a:t>
            </a:r>
          </a:p>
        </p:txBody>
      </p:sp>
      <p:pic>
        <p:nvPicPr>
          <p:cNvPr id="103431" name="Picture 7" descr="AA02E1B7EDBB9B1F64235F2B9BF045ED"/>
          <p:cNvPicPr>
            <a:picLocks noChangeAspect="1" noChangeArrowheads="1"/>
          </p:cNvPicPr>
          <p:nvPr/>
        </p:nvPicPr>
        <p:blipFill>
          <a:blip r:embed="rId4"/>
          <a:srcRect r="7004"/>
          <a:stretch>
            <a:fillRect/>
          </a:stretch>
        </p:blipFill>
        <p:spPr bwMode="auto">
          <a:xfrm>
            <a:off x="5723310" y="1782117"/>
            <a:ext cx="3330575" cy="23336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ox(in)">
                                      <p:cBhvr>
                                        <p:cTn id="7" dur="500"/>
                                        <p:tgtEl>
                                          <p:spTgt spid="10342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3429"/>
                                        </p:tgtEl>
                                        <p:attrNameLst>
                                          <p:attrName>style.visibility</p:attrName>
                                        </p:attrNameLst>
                                      </p:cBhvr>
                                      <p:to>
                                        <p:strVal val="visible"/>
                                      </p:to>
                                    </p:set>
                                    <p:animEffect transition="in" filter="box(in)">
                                      <p:cBhvr>
                                        <p:cTn id="10" dur="500"/>
                                        <p:tgtEl>
                                          <p:spTgt spid="10342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3430"/>
                                        </p:tgtEl>
                                        <p:attrNameLst>
                                          <p:attrName>style.visibility</p:attrName>
                                        </p:attrNameLst>
                                      </p:cBhvr>
                                      <p:to>
                                        <p:strVal val="visible"/>
                                      </p:to>
                                    </p:set>
                                    <p:animEffect transition="in" filter="fade">
                                      <p:cBhvr>
                                        <p:cTn id="15" dur="500"/>
                                        <p:tgtEl>
                                          <p:spTgt spid="103430"/>
                                        </p:tgtEl>
                                      </p:cBhvr>
                                    </p:animEffect>
                                    <p:anim calcmode="lin" valueType="num">
                                      <p:cBhvr>
                                        <p:cTn id="16" dur="500" fill="hold"/>
                                        <p:tgtEl>
                                          <p:spTgt spid="103430"/>
                                        </p:tgtEl>
                                        <p:attrNameLst>
                                          <p:attrName>ppt_x</p:attrName>
                                        </p:attrNameLst>
                                      </p:cBhvr>
                                      <p:tavLst>
                                        <p:tav tm="0">
                                          <p:val>
                                            <p:strVal val="#ppt_x"/>
                                          </p:val>
                                        </p:tav>
                                        <p:tav tm="100000">
                                          <p:val>
                                            <p:strVal val="#ppt_x"/>
                                          </p:val>
                                        </p:tav>
                                      </p:tavLst>
                                    </p:anim>
                                    <p:anim calcmode="lin" valueType="num">
                                      <p:cBhvr>
                                        <p:cTn id="17" dur="500" fill="hold"/>
                                        <p:tgtEl>
                                          <p:spTgt spid="103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29" grpId="0"/>
      <p:bldP spid="10343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11972" name="Text Box 4"/>
          <p:cNvSpPr txBox="1">
            <a:spLocks noChangeArrowheads="1"/>
          </p:cNvSpPr>
          <p:nvPr/>
        </p:nvSpPr>
        <p:spPr bwMode="auto">
          <a:xfrm>
            <a:off x="381000" y="836613"/>
            <a:ext cx="8439150" cy="1175706"/>
          </a:xfrm>
          <a:prstGeom prst="rect">
            <a:avLst/>
          </a:prstGeom>
          <a:noFill/>
          <a:ln w="9525">
            <a:noFill/>
            <a:miter lim="800000"/>
            <a:headEnd/>
            <a:tailEnd/>
          </a:ln>
        </p:spPr>
        <p:txBody>
          <a:bodyPr>
            <a:spAutoFit/>
          </a:bodyPr>
          <a:lstStyle/>
          <a:p>
            <a:pPr>
              <a:lnSpc>
                <a:spcPct val="110000"/>
              </a:lnSpc>
            </a:pPr>
            <a:r>
              <a:rPr lang="en-US" altLang="zh-CN" sz="3200" dirty="0">
                <a:solidFill>
                  <a:srgbClr val="0000FF"/>
                </a:solidFill>
                <a:latin typeface="Arial" charset="0"/>
                <a:cs typeface="Arial" charset="0"/>
              </a:rPr>
              <a:t>Do you </a:t>
            </a:r>
            <a:r>
              <a:rPr lang="en-US" altLang="zh-CN" sz="3200" dirty="0" smtClean="0">
                <a:solidFill>
                  <a:srgbClr val="0000FF"/>
                </a:solidFill>
                <a:latin typeface="Arial" charset="0"/>
                <a:cs typeface="Arial" charset="0"/>
              </a:rPr>
              <a:t>know what other </a:t>
            </a:r>
            <a:r>
              <a:rPr lang="en-US" altLang="zh-CN" sz="3200" dirty="0">
                <a:solidFill>
                  <a:srgbClr val="0000FF"/>
                </a:solidFill>
                <a:latin typeface="Arial" charset="0"/>
                <a:cs typeface="Arial" charset="0"/>
              </a:rPr>
              <a:t>table manners in China?</a:t>
            </a:r>
          </a:p>
        </p:txBody>
      </p:sp>
      <p:sp>
        <p:nvSpPr>
          <p:cNvPr id="104451" name="Text Box 3"/>
          <p:cNvSpPr txBox="1">
            <a:spLocks noChangeArrowheads="1"/>
          </p:cNvSpPr>
          <p:nvPr/>
        </p:nvSpPr>
        <p:spPr bwMode="auto">
          <a:xfrm>
            <a:off x="395288" y="2259013"/>
            <a:ext cx="8353425" cy="1175706"/>
          </a:xfrm>
          <a:prstGeom prst="rect">
            <a:avLst/>
          </a:prstGeom>
          <a:noFill/>
          <a:ln w="9525">
            <a:noFill/>
            <a:miter lim="800000"/>
            <a:headEnd/>
            <a:tailEnd/>
          </a:ln>
          <a:effectLst/>
        </p:spPr>
        <p:txBody>
          <a:bodyPr>
            <a:spAutoFit/>
          </a:bodyPr>
          <a:lstStyle/>
          <a:p>
            <a:pPr>
              <a:lnSpc>
                <a:spcPct val="110000"/>
              </a:lnSpc>
            </a:pPr>
            <a:r>
              <a:rPr lang="en-US" altLang="zh-CN" sz="3200"/>
              <a:t>We shouldn’t ________ others while eating the meals. (</a:t>
            </a:r>
            <a:r>
              <a:rPr lang="zh-CN" altLang="en-US" sz="3200"/>
              <a:t>指</a:t>
            </a:r>
            <a:r>
              <a:rPr lang="en-US" altLang="zh-CN" sz="3200"/>
              <a:t>)</a:t>
            </a:r>
          </a:p>
        </p:txBody>
      </p:sp>
      <p:sp>
        <p:nvSpPr>
          <p:cNvPr id="104452" name="Rectangle 4"/>
          <p:cNvSpPr>
            <a:spLocks noChangeArrowheads="1"/>
          </p:cNvSpPr>
          <p:nvPr/>
        </p:nvSpPr>
        <p:spPr bwMode="auto">
          <a:xfrm>
            <a:off x="2915816" y="2262091"/>
            <a:ext cx="1539204"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point at</a:t>
            </a:r>
          </a:p>
        </p:txBody>
      </p:sp>
      <p:sp>
        <p:nvSpPr>
          <p:cNvPr id="104453" name="Text Box 5"/>
          <p:cNvSpPr txBox="1">
            <a:spLocks noChangeArrowheads="1"/>
          </p:cNvSpPr>
          <p:nvPr/>
        </p:nvSpPr>
        <p:spPr bwMode="auto">
          <a:xfrm>
            <a:off x="377400" y="3737040"/>
            <a:ext cx="8420100" cy="1274195"/>
          </a:xfrm>
          <a:prstGeom prst="rect">
            <a:avLst/>
          </a:prstGeom>
          <a:noFill/>
          <a:ln w="9525" algn="ctr">
            <a:noFill/>
            <a:miter lim="800000"/>
            <a:headEnd/>
            <a:tailEnd/>
          </a:ln>
          <a:effectLst/>
        </p:spPr>
        <p:txBody>
          <a:bodyPr>
            <a:spAutoFit/>
          </a:bodyPr>
          <a:lstStyle/>
          <a:p>
            <a:pPr>
              <a:lnSpc>
                <a:spcPct val="120000"/>
              </a:lnSpc>
            </a:pPr>
            <a:r>
              <a:rPr lang="en-US" altLang="zh-CN" sz="3200"/>
              <a:t>We aren’t supposed to __________ while eating the meals. (</a:t>
            </a:r>
            <a:r>
              <a:rPr lang="zh-CN" altLang="en-US" sz="3200"/>
              <a:t>发出响声</a:t>
            </a:r>
            <a:r>
              <a:rPr lang="en-US" altLang="zh-CN" sz="3200"/>
              <a:t>)</a:t>
            </a:r>
          </a:p>
        </p:txBody>
      </p:sp>
      <p:sp>
        <p:nvSpPr>
          <p:cNvPr id="104454" name="Rectangle 6"/>
          <p:cNvSpPr>
            <a:spLocks noChangeArrowheads="1"/>
          </p:cNvSpPr>
          <p:nvPr/>
        </p:nvSpPr>
        <p:spPr bwMode="auto">
          <a:xfrm>
            <a:off x="4455020" y="3737040"/>
            <a:ext cx="2133918"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make noise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ox(in)">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4"/>
                                        </p:tgtEl>
                                        <p:attrNameLst>
                                          <p:attrName>style.visibility</p:attrName>
                                        </p:attrNameLst>
                                      </p:cBhvr>
                                      <p:to>
                                        <p:strVal val="visible"/>
                                      </p:to>
                                    </p:set>
                                    <p:animEffect transition="in" filter="box(in)">
                                      <p:cBhvr>
                                        <p:cTn id="12" dur="5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0445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7173" name="Picture 5" descr="(2UFBKT1[}GY`GB~~T6[PF8"/>
          <p:cNvPicPr>
            <a:picLocks noChangeAspect="1" noChangeArrowheads="1"/>
          </p:cNvPicPr>
          <p:nvPr/>
        </p:nvPicPr>
        <p:blipFill>
          <a:blip r:embed="rId3"/>
          <a:srcRect/>
          <a:stretch>
            <a:fillRect/>
          </a:stretch>
        </p:blipFill>
        <p:spPr bwMode="auto">
          <a:xfrm>
            <a:off x="900113" y="4292600"/>
            <a:ext cx="7000875" cy="2057400"/>
          </a:xfrm>
          <a:prstGeom prst="rect">
            <a:avLst/>
          </a:prstGeom>
          <a:noFill/>
        </p:spPr>
      </p:pic>
      <p:sp>
        <p:nvSpPr>
          <p:cNvPr id="7176" name="Text Box 8"/>
          <p:cNvSpPr txBox="1">
            <a:spLocks noChangeArrowheads="1"/>
          </p:cNvSpPr>
          <p:nvPr/>
        </p:nvSpPr>
        <p:spPr bwMode="auto">
          <a:xfrm>
            <a:off x="4138613" y="5803900"/>
            <a:ext cx="720725"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FF3300"/>
                </a:solidFill>
                <a:latin typeface="Arial" charset="0"/>
              </a:rPr>
              <a:t>1</a:t>
            </a:r>
          </a:p>
        </p:txBody>
      </p:sp>
      <p:sp>
        <p:nvSpPr>
          <p:cNvPr id="7177" name="Text Box 9"/>
          <p:cNvSpPr txBox="1">
            <a:spLocks noChangeArrowheads="1"/>
          </p:cNvSpPr>
          <p:nvPr/>
        </p:nvSpPr>
        <p:spPr bwMode="auto">
          <a:xfrm>
            <a:off x="1763713" y="5803900"/>
            <a:ext cx="576262" cy="579438"/>
          </a:xfrm>
          <a:prstGeom prst="rect">
            <a:avLst/>
          </a:prstGeom>
          <a:noFill/>
          <a:ln w="9525">
            <a:noFill/>
            <a:miter lim="800000"/>
            <a:headEnd/>
            <a:tailEnd/>
          </a:ln>
          <a:effectLst/>
        </p:spPr>
        <p:txBody>
          <a:bodyPr>
            <a:spAutoFit/>
          </a:bodyPr>
          <a:lstStyle/>
          <a:p>
            <a:pPr>
              <a:spcBef>
                <a:spcPct val="50000"/>
              </a:spcBef>
            </a:pPr>
            <a:r>
              <a:rPr lang="en-US" altLang="zh-CN" sz="3200">
                <a:solidFill>
                  <a:srgbClr val="FF3300"/>
                </a:solidFill>
                <a:latin typeface="Arial" charset="0"/>
              </a:rPr>
              <a:t>2</a:t>
            </a:r>
          </a:p>
        </p:txBody>
      </p:sp>
      <p:sp>
        <p:nvSpPr>
          <p:cNvPr id="7178" name="Text Box 10"/>
          <p:cNvSpPr txBox="1">
            <a:spLocks noChangeArrowheads="1"/>
          </p:cNvSpPr>
          <p:nvPr/>
        </p:nvSpPr>
        <p:spPr bwMode="auto">
          <a:xfrm>
            <a:off x="6516688" y="5872163"/>
            <a:ext cx="503237" cy="579437"/>
          </a:xfrm>
          <a:prstGeom prst="rect">
            <a:avLst/>
          </a:prstGeom>
          <a:noFill/>
          <a:ln w="9525">
            <a:noFill/>
            <a:miter lim="800000"/>
            <a:headEnd/>
            <a:tailEnd/>
          </a:ln>
          <a:effectLst/>
        </p:spPr>
        <p:txBody>
          <a:bodyPr>
            <a:spAutoFit/>
          </a:bodyPr>
          <a:lstStyle/>
          <a:p>
            <a:pPr>
              <a:spcBef>
                <a:spcPct val="50000"/>
              </a:spcBef>
            </a:pPr>
            <a:r>
              <a:rPr lang="en-US" altLang="zh-CN" sz="3200">
                <a:solidFill>
                  <a:srgbClr val="FF3300"/>
                </a:solidFill>
                <a:latin typeface="Arial" charset="0"/>
              </a:rPr>
              <a:t>3</a:t>
            </a:r>
          </a:p>
        </p:txBody>
      </p:sp>
      <p:sp>
        <p:nvSpPr>
          <p:cNvPr id="7180" name="Oval 12"/>
          <p:cNvSpPr>
            <a:spLocks noChangeArrowheads="1"/>
          </p:cNvSpPr>
          <p:nvPr/>
        </p:nvSpPr>
        <p:spPr bwMode="auto">
          <a:xfrm>
            <a:off x="881452" y="846919"/>
            <a:ext cx="720725" cy="720725"/>
          </a:xfrm>
          <a:prstGeom prst="ellipse">
            <a:avLst/>
          </a:prstGeom>
          <a:solidFill>
            <a:srgbClr val="FFFF00"/>
          </a:solidFill>
          <a:ln w="9525">
            <a:solidFill>
              <a:schemeClr val="tx1"/>
            </a:solidFill>
            <a:round/>
            <a:headEnd/>
            <a:tailEnd/>
          </a:ln>
          <a:effectLst/>
        </p:spPr>
        <p:txBody>
          <a:bodyPr wrap="none" anchor="ctr"/>
          <a:lstStyle/>
          <a:p>
            <a:pPr algn="ctr"/>
            <a:r>
              <a:rPr lang="en-US" altLang="zh-CN" sz="3200" dirty="0">
                <a:solidFill>
                  <a:srgbClr val="3333FF"/>
                </a:solidFill>
                <a:latin typeface="Arial" charset="0"/>
              </a:rPr>
              <a:t>1b</a:t>
            </a:r>
          </a:p>
        </p:txBody>
      </p:sp>
      <p:sp>
        <p:nvSpPr>
          <p:cNvPr id="7182" name="Text Box 14"/>
          <p:cNvSpPr txBox="1">
            <a:spLocks noChangeArrowheads="1"/>
          </p:cNvSpPr>
          <p:nvPr/>
        </p:nvSpPr>
        <p:spPr bwMode="auto">
          <a:xfrm>
            <a:off x="395536" y="1780735"/>
            <a:ext cx="8424862" cy="2217082"/>
          </a:xfrm>
          <a:prstGeom prst="rect">
            <a:avLst/>
          </a:prstGeom>
          <a:noFill/>
          <a:ln w="9525">
            <a:noFill/>
            <a:miter lim="800000"/>
            <a:headEnd/>
            <a:tailEnd/>
          </a:ln>
          <a:effectLst/>
        </p:spPr>
        <p:txBody>
          <a:bodyPr>
            <a:spAutoFit/>
          </a:bodyPr>
          <a:lstStyle/>
          <a:p>
            <a:pPr>
              <a:lnSpc>
                <a:spcPct val="110000"/>
              </a:lnSpc>
            </a:pPr>
            <a:r>
              <a:rPr lang="en-US" altLang="zh-CN" sz="3200" dirty="0">
                <a:solidFill>
                  <a:srgbClr val="3333FF"/>
                </a:solidFill>
                <a:latin typeface="Arial" charset="0"/>
              </a:rPr>
              <a:t>Steve is going to China to study. His friend Yang Ming is telling him about the table manners in China. Listen and number the pictures in the order you hear them.</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9975" y="711515"/>
            <a:ext cx="3854959" cy="1035882"/>
          </a:xfrm>
          <a:prstGeom prst="rect">
            <a:avLst/>
          </a:prstGeom>
        </p:spPr>
      </p:pic>
      <p:pic>
        <p:nvPicPr>
          <p:cNvPr id="3" name="图片 2">
            <a:hlinkClick r:id="rId5" action="ppaction://hlinkfile"/>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68306" y="817703"/>
            <a:ext cx="769814" cy="7660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7"/>
                                        </p:tgtEl>
                                        <p:attrNameLst>
                                          <p:attrName>style.visibility</p:attrName>
                                        </p:attrNameLst>
                                      </p:cBhvr>
                                      <p:to>
                                        <p:strVal val="visible"/>
                                      </p:to>
                                    </p:set>
                                    <p:anim calcmode="lin" valueType="num">
                                      <p:cBhvr additive="base">
                                        <p:cTn id="13" dur="500" fill="hold"/>
                                        <p:tgtEl>
                                          <p:spTgt spid="7177"/>
                                        </p:tgtEl>
                                        <p:attrNameLst>
                                          <p:attrName>ppt_x</p:attrName>
                                        </p:attrNameLst>
                                      </p:cBhvr>
                                      <p:tavLst>
                                        <p:tav tm="0">
                                          <p:val>
                                            <p:strVal val="#ppt_x"/>
                                          </p:val>
                                        </p:tav>
                                        <p:tav tm="100000">
                                          <p:val>
                                            <p:strVal val="#ppt_x"/>
                                          </p:val>
                                        </p:tav>
                                      </p:tavLst>
                                    </p:anim>
                                    <p:anim calcmode="lin" valueType="num">
                                      <p:cBhvr additive="base">
                                        <p:cTn id="14"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additive="base">
                                        <p:cTn id="19" dur="500" fill="hold"/>
                                        <p:tgtEl>
                                          <p:spTgt spid="7178"/>
                                        </p:tgtEl>
                                        <p:attrNameLst>
                                          <p:attrName>ppt_x</p:attrName>
                                        </p:attrNameLst>
                                      </p:cBhvr>
                                      <p:tavLst>
                                        <p:tav tm="0">
                                          <p:val>
                                            <p:strVal val="#ppt_x"/>
                                          </p:val>
                                        </p:tav>
                                        <p:tav tm="100000">
                                          <p:val>
                                            <p:strVal val="#ppt_x"/>
                                          </p:val>
                                        </p:tav>
                                      </p:tavLst>
                                    </p:anim>
                                    <p:anim calcmode="lin" valueType="num">
                                      <p:cBhvr additive="base">
                                        <p:cTn id="20"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7177" grpId="0"/>
      <p:bldP spid="717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8221" name="Text Box 29"/>
          <p:cNvSpPr txBox="1">
            <a:spLocks noChangeArrowheads="1"/>
          </p:cNvSpPr>
          <p:nvPr/>
        </p:nvSpPr>
        <p:spPr bwMode="auto">
          <a:xfrm>
            <a:off x="1835696" y="730746"/>
            <a:ext cx="6192837" cy="1077218"/>
          </a:xfrm>
          <a:prstGeom prst="rect">
            <a:avLst/>
          </a:prstGeom>
          <a:noFill/>
          <a:ln w="9525">
            <a:noFill/>
            <a:miter lim="800000"/>
            <a:headEnd/>
            <a:tailEnd/>
          </a:ln>
          <a:effectLst/>
        </p:spPr>
        <p:txBody>
          <a:bodyPr>
            <a:spAutoFit/>
          </a:bodyPr>
          <a:lstStyle/>
          <a:p>
            <a:pPr>
              <a:spcBef>
                <a:spcPct val="50000"/>
              </a:spcBef>
            </a:pPr>
            <a:r>
              <a:rPr lang="en-US" altLang="zh-CN" sz="3200" dirty="0">
                <a:solidFill>
                  <a:srgbClr val="3333FF"/>
                </a:solidFill>
                <a:latin typeface="Arial" charset="0"/>
              </a:rPr>
              <a:t>Listen again. Match these sentence parts.</a:t>
            </a:r>
          </a:p>
        </p:txBody>
      </p:sp>
      <p:graphicFrame>
        <p:nvGraphicFramePr>
          <p:cNvPr id="8229" name="Group 37"/>
          <p:cNvGraphicFramePr>
            <a:graphicFrameLocks noGrp="1"/>
          </p:cNvGraphicFramePr>
          <p:nvPr>
            <p:ph idx="4294967295"/>
            <p:extLst>
              <p:ext uri="{D42A27DB-BD31-4B8C-83A1-F6EECF244321}">
                <p14:modId xmlns:p14="http://schemas.microsoft.com/office/powerpoint/2010/main" val="10378876"/>
              </p:ext>
            </p:extLst>
          </p:nvPr>
        </p:nvGraphicFramePr>
        <p:xfrm>
          <a:off x="323850" y="2059582"/>
          <a:ext cx="8424863" cy="4249738"/>
        </p:xfrm>
        <a:graphic>
          <a:graphicData uri="http://schemas.openxmlformats.org/drawingml/2006/table">
            <a:tbl>
              <a:tblPr/>
              <a:tblGrid>
                <a:gridCol w="4127500"/>
                <a:gridCol w="4297363"/>
              </a:tblGrid>
              <a:tr h="4249738">
                <a:tc>
                  <a:txBody>
                    <a:bodyPr/>
                    <a:lstStyle/>
                    <a:p>
                      <a:pPr marL="1346200" marR="0" lvl="0" indent="-134620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____ 1. You’re not supposed to…</a:t>
                      </a:r>
                    </a:p>
                    <a:p>
                      <a:pPr marL="1346200" marR="0" lvl="0" indent="-134620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____ 2. It’s impolite to…</a:t>
                      </a:r>
                    </a:p>
                    <a:p>
                      <a:pPr marL="1346200" marR="0" lvl="0" indent="-134620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____ 3. You shouldn’t…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44500" marR="0" lvl="0" indent="-44450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a. stick your chopsticks into your food.</a:t>
                      </a:r>
                    </a:p>
                    <a:p>
                      <a:pPr marL="444500" marR="0" lvl="0" indent="-44450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b. point at anyone with your chopsticks.</a:t>
                      </a:r>
                    </a:p>
                    <a:p>
                      <a:pPr marL="444500" marR="0" lvl="0" indent="-444500" algn="l" defTabSz="914400" rtl="0" eaLnBrk="1" fontAlgn="base" latinLnBrk="0" hangingPunct="1">
                        <a:lnSpc>
                          <a:spcPct val="12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c. start eating first if there are older people at the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2" name="Text Box 20"/>
          <p:cNvSpPr txBox="1">
            <a:spLocks noChangeArrowheads="1"/>
          </p:cNvSpPr>
          <p:nvPr/>
        </p:nvSpPr>
        <p:spPr bwMode="auto">
          <a:xfrm>
            <a:off x="611188" y="3289895"/>
            <a:ext cx="431800" cy="584775"/>
          </a:xfrm>
          <a:prstGeom prst="rect">
            <a:avLst/>
          </a:prstGeom>
          <a:noFill/>
          <a:ln w="9525">
            <a:noFill/>
            <a:miter lim="800000"/>
            <a:headEnd/>
            <a:tailEnd/>
          </a:ln>
          <a:effectLst/>
        </p:spPr>
        <p:txBody>
          <a:bodyPr>
            <a:spAutoFit/>
          </a:bodyPr>
          <a:lstStyle/>
          <a:p>
            <a:pPr>
              <a:spcBef>
                <a:spcPct val="50000"/>
              </a:spcBef>
            </a:pPr>
            <a:r>
              <a:rPr lang="en-US" altLang="zh-CN" sz="3200">
                <a:solidFill>
                  <a:srgbClr val="FF3300"/>
                </a:solidFill>
                <a:latin typeface="Arial" charset="0"/>
              </a:rPr>
              <a:t>a</a:t>
            </a:r>
          </a:p>
        </p:txBody>
      </p:sp>
      <p:sp>
        <p:nvSpPr>
          <p:cNvPr id="8217" name="Text Box 25"/>
          <p:cNvSpPr txBox="1">
            <a:spLocks noChangeArrowheads="1"/>
          </p:cNvSpPr>
          <p:nvPr/>
        </p:nvSpPr>
        <p:spPr bwMode="auto">
          <a:xfrm>
            <a:off x="611188" y="2138957"/>
            <a:ext cx="431800" cy="584775"/>
          </a:xfrm>
          <a:prstGeom prst="rect">
            <a:avLst/>
          </a:prstGeom>
          <a:noFill/>
          <a:ln w="9525">
            <a:noFill/>
            <a:miter lim="800000"/>
            <a:headEnd/>
            <a:tailEnd/>
          </a:ln>
          <a:effectLst/>
        </p:spPr>
        <p:txBody>
          <a:bodyPr>
            <a:spAutoFit/>
          </a:bodyPr>
          <a:lstStyle/>
          <a:p>
            <a:pPr>
              <a:spcBef>
                <a:spcPct val="50000"/>
              </a:spcBef>
            </a:pPr>
            <a:r>
              <a:rPr lang="en-US" altLang="zh-CN" sz="3200">
                <a:solidFill>
                  <a:srgbClr val="FF3300"/>
                </a:solidFill>
                <a:latin typeface="Arial" charset="0"/>
              </a:rPr>
              <a:t>c</a:t>
            </a:r>
          </a:p>
        </p:txBody>
      </p:sp>
      <p:sp>
        <p:nvSpPr>
          <p:cNvPr id="8218" name="Text Box 26"/>
          <p:cNvSpPr txBox="1">
            <a:spLocks noChangeArrowheads="1"/>
          </p:cNvSpPr>
          <p:nvPr/>
        </p:nvSpPr>
        <p:spPr bwMode="auto">
          <a:xfrm>
            <a:off x="611188" y="4442420"/>
            <a:ext cx="431800" cy="584775"/>
          </a:xfrm>
          <a:prstGeom prst="rect">
            <a:avLst/>
          </a:prstGeom>
          <a:noFill/>
          <a:ln w="9525">
            <a:noFill/>
            <a:miter lim="800000"/>
            <a:headEnd/>
            <a:tailEnd/>
          </a:ln>
          <a:effectLst/>
        </p:spPr>
        <p:txBody>
          <a:bodyPr>
            <a:spAutoFit/>
          </a:bodyPr>
          <a:lstStyle/>
          <a:p>
            <a:pPr>
              <a:spcBef>
                <a:spcPct val="50000"/>
              </a:spcBef>
            </a:pPr>
            <a:r>
              <a:rPr lang="en-US" altLang="zh-CN" sz="3200">
                <a:solidFill>
                  <a:srgbClr val="FF3300"/>
                </a:solidFill>
                <a:latin typeface="Arial" charset="0"/>
              </a:rPr>
              <a:t>b</a:t>
            </a:r>
          </a:p>
        </p:txBody>
      </p:sp>
      <p:sp>
        <p:nvSpPr>
          <p:cNvPr id="8220" name="Oval 28"/>
          <p:cNvSpPr>
            <a:spLocks noChangeArrowheads="1"/>
          </p:cNvSpPr>
          <p:nvPr/>
        </p:nvSpPr>
        <p:spPr bwMode="auto">
          <a:xfrm>
            <a:off x="868590" y="835620"/>
            <a:ext cx="720725" cy="720725"/>
          </a:xfrm>
          <a:prstGeom prst="ellipse">
            <a:avLst/>
          </a:prstGeom>
          <a:solidFill>
            <a:srgbClr val="FFFF00"/>
          </a:solidFill>
          <a:ln w="9525">
            <a:solidFill>
              <a:schemeClr val="tx1"/>
            </a:solidFill>
            <a:round/>
            <a:headEnd/>
            <a:tailEnd/>
          </a:ln>
          <a:effectLst/>
        </p:spPr>
        <p:txBody>
          <a:bodyPr wrap="none" anchor="ctr"/>
          <a:lstStyle/>
          <a:p>
            <a:pPr algn="ctr"/>
            <a:r>
              <a:rPr lang="en-US" altLang="zh-CN" sz="3200">
                <a:solidFill>
                  <a:srgbClr val="3333FF"/>
                </a:solidFill>
                <a:latin typeface="Arial" charset="0"/>
              </a:rPr>
              <a:t>1c</a:t>
            </a:r>
          </a:p>
        </p:txBody>
      </p:sp>
      <p:pic>
        <p:nvPicPr>
          <p:cNvPr id="2" name="图片 1">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288" y="802084"/>
            <a:ext cx="757922" cy="75426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217"/>
                                        </p:tgtEl>
                                        <p:attrNameLst>
                                          <p:attrName>style.visibility</p:attrName>
                                        </p:attrNameLst>
                                      </p:cBhvr>
                                      <p:to>
                                        <p:strVal val="visible"/>
                                      </p:to>
                                    </p:set>
                                    <p:anim calcmode="lin" valueType="num">
                                      <p:cBhvr>
                                        <p:cTn id="7" dur="500" fill="hold"/>
                                        <p:tgtEl>
                                          <p:spTgt spid="8217"/>
                                        </p:tgtEl>
                                        <p:attrNameLst>
                                          <p:attrName>ppt_w</p:attrName>
                                        </p:attrNameLst>
                                      </p:cBhvr>
                                      <p:tavLst>
                                        <p:tav tm="0">
                                          <p:val>
                                            <p:fltVal val="0"/>
                                          </p:val>
                                        </p:tav>
                                        <p:tav tm="100000">
                                          <p:val>
                                            <p:strVal val="#ppt_w"/>
                                          </p:val>
                                        </p:tav>
                                      </p:tavLst>
                                    </p:anim>
                                    <p:anim calcmode="lin" valueType="num">
                                      <p:cBhvr>
                                        <p:cTn id="8" dur="500" fill="hold"/>
                                        <p:tgtEl>
                                          <p:spTgt spid="821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212"/>
                                        </p:tgtEl>
                                        <p:attrNameLst>
                                          <p:attrName>style.visibility</p:attrName>
                                        </p:attrNameLst>
                                      </p:cBhvr>
                                      <p:to>
                                        <p:strVal val="visible"/>
                                      </p:to>
                                    </p:set>
                                    <p:anim calcmode="lin" valueType="num">
                                      <p:cBhvr>
                                        <p:cTn id="13" dur="500" fill="hold"/>
                                        <p:tgtEl>
                                          <p:spTgt spid="8212"/>
                                        </p:tgtEl>
                                        <p:attrNameLst>
                                          <p:attrName>ppt_w</p:attrName>
                                        </p:attrNameLst>
                                      </p:cBhvr>
                                      <p:tavLst>
                                        <p:tav tm="0">
                                          <p:val>
                                            <p:fltVal val="0"/>
                                          </p:val>
                                        </p:tav>
                                        <p:tav tm="100000">
                                          <p:val>
                                            <p:strVal val="#ppt_w"/>
                                          </p:val>
                                        </p:tav>
                                      </p:tavLst>
                                    </p:anim>
                                    <p:anim calcmode="lin" valueType="num">
                                      <p:cBhvr>
                                        <p:cTn id="14" dur="500" fill="hold"/>
                                        <p:tgtEl>
                                          <p:spTgt spid="821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8218"/>
                                        </p:tgtEl>
                                        <p:attrNameLst>
                                          <p:attrName>style.visibility</p:attrName>
                                        </p:attrNameLst>
                                      </p:cBhvr>
                                      <p:to>
                                        <p:strVal val="visible"/>
                                      </p:to>
                                    </p:set>
                                    <p:anim calcmode="lin" valueType="num">
                                      <p:cBhvr>
                                        <p:cTn id="19" dur="500" fill="hold"/>
                                        <p:tgtEl>
                                          <p:spTgt spid="8218"/>
                                        </p:tgtEl>
                                        <p:attrNameLst>
                                          <p:attrName>ppt_w</p:attrName>
                                        </p:attrNameLst>
                                      </p:cBhvr>
                                      <p:tavLst>
                                        <p:tav tm="0">
                                          <p:val>
                                            <p:fltVal val="0"/>
                                          </p:val>
                                        </p:tav>
                                        <p:tav tm="100000">
                                          <p:val>
                                            <p:strVal val="#ppt_w"/>
                                          </p:val>
                                        </p:tav>
                                      </p:tavLst>
                                    </p:anim>
                                    <p:anim calcmode="lin" valueType="num">
                                      <p:cBhvr>
                                        <p:cTn id="20" dur="500" fill="hold"/>
                                        <p:tgtEl>
                                          <p:spTgt spid="82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 grpId="0" autoUpdateAnimBg="0"/>
      <p:bldP spid="8217" grpId="0" autoUpdateAnimBg="0"/>
      <p:bldP spid="82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395536" y="581324"/>
            <a:ext cx="8229600" cy="5625088"/>
          </a:xfrm>
        </p:spPr>
        <p:txBody>
          <a:bodyPr/>
          <a:lstStyle/>
          <a:p>
            <a:pPr marL="0" indent="0">
              <a:lnSpc>
                <a:spcPct val="120000"/>
              </a:lnSpc>
              <a:spcBef>
                <a:spcPct val="0"/>
              </a:spcBef>
              <a:buFontTx/>
              <a:buNone/>
            </a:pPr>
            <a:r>
              <a:rPr lang="en-US" altLang="zh-CN" b="1" dirty="0">
                <a:solidFill>
                  <a:srgbClr val="3333FF"/>
                </a:solidFill>
              </a:rPr>
              <a:t>Listen for the third time, then complete the conversation.</a:t>
            </a:r>
          </a:p>
          <a:p>
            <a:pPr marL="0" indent="0">
              <a:lnSpc>
                <a:spcPct val="120000"/>
              </a:lnSpc>
              <a:spcBef>
                <a:spcPct val="0"/>
              </a:spcBef>
              <a:buFontTx/>
              <a:buNone/>
            </a:pPr>
            <a:r>
              <a:rPr lang="en-US" altLang="zh-CN" b="1" dirty="0">
                <a:solidFill>
                  <a:srgbClr val="008000"/>
                </a:solidFill>
                <a:latin typeface="Times New Roman" pitchFamily="18" charset="0"/>
              </a:rPr>
              <a:t>Yang Ming: </a:t>
            </a:r>
            <a:r>
              <a:rPr lang="en-US" altLang="zh-CN" b="1" dirty="0">
                <a:latin typeface="Times New Roman" pitchFamily="18" charset="0"/>
              </a:rPr>
              <a:t>You must be excited about _______________ tomorrow, Steve!</a:t>
            </a:r>
          </a:p>
          <a:p>
            <a:pPr marL="0" indent="0">
              <a:lnSpc>
                <a:spcPct val="120000"/>
              </a:lnSpc>
              <a:spcBef>
                <a:spcPct val="0"/>
              </a:spcBef>
              <a:buFontTx/>
              <a:buNone/>
            </a:pPr>
            <a:r>
              <a:rPr lang="en-US" altLang="zh-CN" b="1" dirty="0">
                <a:solidFill>
                  <a:srgbClr val="993300"/>
                </a:solidFill>
                <a:latin typeface="Times New Roman" pitchFamily="18" charset="0"/>
              </a:rPr>
              <a:t>Steve: </a:t>
            </a:r>
            <a:r>
              <a:rPr lang="en-US" altLang="zh-CN" b="1" dirty="0">
                <a:latin typeface="Times New Roman" pitchFamily="18" charset="0"/>
              </a:rPr>
              <a:t>Yeah, but I’m a little _______, too.</a:t>
            </a:r>
          </a:p>
          <a:p>
            <a:pPr marL="0" indent="0">
              <a:lnSpc>
                <a:spcPct val="120000"/>
              </a:lnSpc>
              <a:spcBef>
                <a:spcPct val="0"/>
              </a:spcBef>
              <a:buFontTx/>
              <a:buNone/>
            </a:pPr>
            <a:r>
              <a:rPr lang="en-US" altLang="zh-CN" b="1" dirty="0">
                <a:solidFill>
                  <a:srgbClr val="008000"/>
                </a:solidFill>
                <a:latin typeface="Times New Roman" pitchFamily="18" charset="0"/>
              </a:rPr>
              <a:t>Yang Ming: </a:t>
            </a:r>
            <a:r>
              <a:rPr lang="en-US" altLang="zh-CN" b="1" dirty="0">
                <a:latin typeface="Times New Roman" pitchFamily="18" charset="0"/>
              </a:rPr>
              <a:t>Why?</a:t>
            </a:r>
          </a:p>
          <a:p>
            <a:pPr marL="0" indent="0">
              <a:lnSpc>
                <a:spcPct val="120000"/>
              </a:lnSpc>
              <a:spcBef>
                <a:spcPct val="0"/>
              </a:spcBef>
              <a:buFontTx/>
              <a:buNone/>
            </a:pPr>
            <a:r>
              <a:rPr lang="en-US" altLang="zh-CN" b="1" dirty="0">
                <a:solidFill>
                  <a:srgbClr val="993300"/>
                </a:solidFill>
                <a:latin typeface="Times New Roman" pitchFamily="18" charset="0"/>
              </a:rPr>
              <a:t>Steve: </a:t>
            </a:r>
            <a:r>
              <a:rPr lang="en-US" altLang="zh-CN" b="1" dirty="0">
                <a:latin typeface="Times New Roman" pitchFamily="18" charset="0"/>
              </a:rPr>
              <a:t>Well, for one thing, I don’t know ___________________ very well… and I don’t know how to _______ at the dinner table.</a:t>
            </a:r>
          </a:p>
        </p:txBody>
      </p:sp>
      <p:sp>
        <p:nvSpPr>
          <p:cNvPr id="86021" name="Rectangle 5"/>
          <p:cNvSpPr>
            <a:spLocks noChangeArrowheads="1"/>
          </p:cNvSpPr>
          <p:nvPr/>
        </p:nvSpPr>
        <p:spPr bwMode="auto">
          <a:xfrm>
            <a:off x="395536" y="2348880"/>
            <a:ext cx="3230949"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leaving for China</a:t>
            </a:r>
          </a:p>
        </p:txBody>
      </p:sp>
      <p:sp>
        <p:nvSpPr>
          <p:cNvPr id="86022" name="Rectangle 6"/>
          <p:cNvSpPr>
            <a:spLocks noChangeArrowheads="1"/>
          </p:cNvSpPr>
          <p:nvPr/>
        </p:nvSpPr>
        <p:spPr bwMode="auto">
          <a:xfrm>
            <a:off x="5300184" y="2957117"/>
            <a:ext cx="1576072"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nervous</a:t>
            </a:r>
          </a:p>
        </p:txBody>
      </p:sp>
      <p:sp>
        <p:nvSpPr>
          <p:cNvPr id="86023" name="Rectangle 7"/>
          <p:cNvSpPr>
            <a:spLocks noChangeArrowheads="1"/>
          </p:cNvSpPr>
          <p:nvPr/>
        </p:nvSpPr>
        <p:spPr bwMode="auto">
          <a:xfrm>
            <a:off x="395536" y="4716433"/>
            <a:ext cx="3958135"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how to use chopsticks</a:t>
            </a:r>
          </a:p>
        </p:txBody>
      </p:sp>
      <p:sp>
        <p:nvSpPr>
          <p:cNvPr id="86024" name="Rectangle 8"/>
          <p:cNvSpPr>
            <a:spLocks noChangeArrowheads="1"/>
          </p:cNvSpPr>
          <p:nvPr/>
        </p:nvSpPr>
        <p:spPr bwMode="auto">
          <a:xfrm>
            <a:off x="2771800" y="5301208"/>
            <a:ext cx="1415772"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behave</a:t>
            </a:r>
          </a:p>
        </p:txBody>
      </p:sp>
      <p:pic>
        <p:nvPicPr>
          <p:cNvPr id="2" name="图片 1">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0917" y="1183082"/>
            <a:ext cx="697806" cy="6944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linds(horizontal)">
                                      <p:cBhvr>
                                        <p:cTn id="7" dur="500"/>
                                        <p:tgtEl>
                                          <p:spTgt spid="860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2"/>
                                        </p:tgtEl>
                                        <p:attrNameLst>
                                          <p:attrName>style.visibility</p:attrName>
                                        </p:attrNameLst>
                                      </p:cBhvr>
                                      <p:to>
                                        <p:strVal val="visible"/>
                                      </p:to>
                                    </p:set>
                                    <p:animEffect transition="in" filter="blinds(horizontal)">
                                      <p:cBhvr>
                                        <p:cTn id="12" dur="500"/>
                                        <p:tgtEl>
                                          <p:spTgt spid="860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23"/>
                                        </p:tgtEl>
                                        <p:attrNameLst>
                                          <p:attrName>style.visibility</p:attrName>
                                        </p:attrNameLst>
                                      </p:cBhvr>
                                      <p:to>
                                        <p:strVal val="visible"/>
                                      </p:to>
                                    </p:set>
                                    <p:animEffect transition="in" filter="blinds(horizontal)">
                                      <p:cBhvr>
                                        <p:cTn id="17" dur="500"/>
                                        <p:tgtEl>
                                          <p:spTgt spid="860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024"/>
                                        </p:tgtEl>
                                        <p:attrNameLst>
                                          <p:attrName>style.visibility</p:attrName>
                                        </p:attrNameLst>
                                      </p:cBhvr>
                                      <p:to>
                                        <p:strVal val="visible"/>
                                      </p:to>
                                    </p:set>
                                    <p:animEffect transition="in" filter="blinds(horizontal)">
                                      <p:cBhvr>
                                        <p:cTn id="22" dur="5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2" grpId="0"/>
      <p:bldP spid="86023" grpId="0"/>
      <p:bldP spid="860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23528" y="764704"/>
            <a:ext cx="8496944" cy="5328592"/>
          </a:xfrm>
        </p:spPr>
        <p:txBody>
          <a:bodyPr/>
          <a:lstStyle/>
          <a:p>
            <a:pPr marL="0" indent="0">
              <a:lnSpc>
                <a:spcPct val="116000"/>
              </a:lnSpc>
              <a:spcBef>
                <a:spcPct val="0"/>
              </a:spcBef>
              <a:buFontTx/>
              <a:buNone/>
            </a:pPr>
            <a:r>
              <a:rPr lang="en-US" altLang="zh-CN" b="1" dirty="0">
                <a:solidFill>
                  <a:srgbClr val="008000"/>
                </a:solidFill>
                <a:latin typeface="Times New Roman" pitchFamily="18" charset="0"/>
              </a:rPr>
              <a:t>Yang Ming: </a:t>
            </a:r>
            <a:r>
              <a:rPr lang="en-US" altLang="zh-CN" b="1" dirty="0">
                <a:latin typeface="Times New Roman" pitchFamily="18" charset="0"/>
              </a:rPr>
              <a:t>Oh, I see. Well, one important thing is that you _________________ start eating first if there are ___________ at the table.</a:t>
            </a:r>
          </a:p>
          <a:p>
            <a:pPr marL="0" indent="0">
              <a:lnSpc>
                <a:spcPct val="116000"/>
              </a:lnSpc>
              <a:spcBef>
                <a:spcPct val="0"/>
              </a:spcBef>
              <a:buFontTx/>
              <a:buNone/>
            </a:pPr>
            <a:r>
              <a:rPr lang="en-US" altLang="zh-CN" b="1" dirty="0">
                <a:solidFill>
                  <a:srgbClr val="993300"/>
                </a:solidFill>
                <a:latin typeface="Times New Roman" pitchFamily="18" charset="0"/>
              </a:rPr>
              <a:t>Steve: </a:t>
            </a:r>
            <a:r>
              <a:rPr lang="en-US" altLang="zh-CN" b="1" dirty="0">
                <a:latin typeface="Times New Roman" pitchFamily="18" charset="0"/>
              </a:rPr>
              <a:t>That’s _________. In the United States, it doesn’t matter.</a:t>
            </a:r>
          </a:p>
          <a:p>
            <a:pPr marL="0" indent="0">
              <a:lnSpc>
                <a:spcPct val="116000"/>
              </a:lnSpc>
              <a:spcBef>
                <a:spcPct val="0"/>
              </a:spcBef>
              <a:buFontTx/>
              <a:buNone/>
            </a:pPr>
            <a:r>
              <a:rPr lang="en-US" altLang="zh-CN" b="1" dirty="0">
                <a:solidFill>
                  <a:srgbClr val="008000"/>
                </a:solidFill>
                <a:latin typeface="Times New Roman" pitchFamily="18" charset="0"/>
              </a:rPr>
              <a:t>Yang Ming: </a:t>
            </a:r>
            <a:r>
              <a:rPr lang="en-US" altLang="zh-CN" b="1" dirty="0">
                <a:latin typeface="Times New Roman" pitchFamily="18" charset="0"/>
              </a:rPr>
              <a:t>Yeah, I know. It’s also _______ to stick your chopsticks into your food. You ______________________ with your chopsticks, either.</a:t>
            </a:r>
          </a:p>
        </p:txBody>
      </p:sp>
      <p:sp>
        <p:nvSpPr>
          <p:cNvPr id="87044" name="Rectangle 4"/>
          <p:cNvSpPr>
            <a:spLocks noChangeArrowheads="1"/>
          </p:cNvSpPr>
          <p:nvPr/>
        </p:nvSpPr>
        <p:spPr bwMode="auto">
          <a:xfrm>
            <a:off x="3307582" y="1372943"/>
            <a:ext cx="3585212"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are not supposed to</a:t>
            </a:r>
          </a:p>
        </p:txBody>
      </p:sp>
      <p:sp>
        <p:nvSpPr>
          <p:cNvPr id="87045" name="Rectangle 5"/>
          <p:cNvSpPr>
            <a:spLocks noChangeArrowheads="1"/>
          </p:cNvSpPr>
          <p:nvPr/>
        </p:nvSpPr>
        <p:spPr bwMode="auto">
          <a:xfrm>
            <a:off x="4470656" y="1920638"/>
            <a:ext cx="2331664"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older people</a:t>
            </a:r>
          </a:p>
        </p:txBody>
      </p:sp>
      <p:sp>
        <p:nvSpPr>
          <p:cNvPr id="87046" name="Rectangle 6"/>
          <p:cNvSpPr>
            <a:spLocks noChangeArrowheads="1"/>
          </p:cNvSpPr>
          <p:nvPr/>
        </p:nvSpPr>
        <p:spPr bwMode="auto">
          <a:xfrm>
            <a:off x="6516216" y="3652082"/>
            <a:ext cx="1619354"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impolite</a:t>
            </a:r>
          </a:p>
        </p:txBody>
      </p:sp>
      <p:sp>
        <p:nvSpPr>
          <p:cNvPr id="87047" name="Rectangle 7"/>
          <p:cNvSpPr>
            <a:spLocks noChangeArrowheads="1"/>
          </p:cNvSpPr>
          <p:nvPr/>
        </p:nvSpPr>
        <p:spPr bwMode="auto">
          <a:xfrm>
            <a:off x="350505" y="4725144"/>
            <a:ext cx="4660250"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shouldn’t point at anyone</a:t>
            </a:r>
          </a:p>
        </p:txBody>
      </p:sp>
      <p:sp>
        <p:nvSpPr>
          <p:cNvPr id="87048" name="Rectangle 8"/>
          <p:cNvSpPr>
            <a:spLocks noChangeArrowheads="1"/>
          </p:cNvSpPr>
          <p:nvPr/>
        </p:nvSpPr>
        <p:spPr bwMode="auto">
          <a:xfrm>
            <a:off x="2653653" y="2505413"/>
            <a:ext cx="2046329"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interesting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linds(horizontal)">
                                      <p:cBhvr>
                                        <p:cTn id="7" dur="500"/>
                                        <p:tgtEl>
                                          <p:spTgt spid="870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5"/>
                                        </p:tgtEl>
                                        <p:attrNameLst>
                                          <p:attrName>style.visibility</p:attrName>
                                        </p:attrNameLst>
                                      </p:cBhvr>
                                      <p:to>
                                        <p:strVal val="visible"/>
                                      </p:to>
                                    </p:set>
                                    <p:animEffect transition="in" filter="blinds(horizontal)">
                                      <p:cBhvr>
                                        <p:cTn id="12" dur="500"/>
                                        <p:tgtEl>
                                          <p:spTgt spid="870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8"/>
                                        </p:tgtEl>
                                        <p:attrNameLst>
                                          <p:attrName>style.visibility</p:attrName>
                                        </p:attrNameLst>
                                      </p:cBhvr>
                                      <p:to>
                                        <p:strVal val="visible"/>
                                      </p:to>
                                    </p:set>
                                    <p:animEffect transition="in" filter="blinds(horizontal)">
                                      <p:cBhvr>
                                        <p:cTn id="17" dur="500"/>
                                        <p:tgtEl>
                                          <p:spTgt spid="870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46"/>
                                        </p:tgtEl>
                                        <p:attrNameLst>
                                          <p:attrName>style.visibility</p:attrName>
                                        </p:attrNameLst>
                                      </p:cBhvr>
                                      <p:to>
                                        <p:strVal val="visible"/>
                                      </p:to>
                                    </p:set>
                                    <p:animEffect transition="in" filter="blinds(horizontal)">
                                      <p:cBhvr>
                                        <p:cTn id="22" dur="500"/>
                                        <p:tgtEl>
                                          <p:spTgt spid="870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047"/>
                                        </p:tgtEl>
                                        <p:attrNameLst>
                                          <p:attrName>style.visibility</p:attrName>
                                        </p:attrNameLst>
                                      </p:cBhvr>
                                      <p:to>
                                        <p:strVal val="visible"/>
                                      </p:to>
                                    </p:set>
                                    <p:animEffect transition="in" filter="blinds(horizontal)">
                                      <p:cBhvr>
                                        <p:cTn id="27" dur="500"/>
                                        <p:tgtEl>
                                          <p:spTgt spid="8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P spid="87045" grpId="0"/>
      <p:bldP spid="87046" grpId="0"/>
      <p:bldP spid="87047" grpId="0"/>
      <p:bldP spid="8704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矩形 2"/>
          <p:cNvSpPr/>
          <p:nvPr/>
        </p:nvSpPr>
        <p:spPr>
          <a:xfrm>
            <a:off x="1331640" y="1556792"/>
            <a:ext cx="6221809" cy="2585323"/>
          </a:xfrm>
          <a:prstGeom prst="rect">
            <a:avLst/>
          </a:prstGeom>
          <a:noFill/>
        </p:spPr>
        <p:txBody>
          <a:bodyPr wrap="square" lIns="91440" tIns="45720" rIns="91440" bIns="45720">
            <a:spAutoFit/>
          </a:bodyPr>
          <a:lstStyle/>
          <a:p>
            <a:pPr algn="ctr"/>
            <a:r>
              <a:rPr lang="en-US" altLang="zh-CN" sz="5400" b="1" kern="10" cap="none" spc="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Unit 10</a:t>
            </a:r>
          </a:p>
          <a:p>
            <a:pPr algn="ctr"/>
            <a:r>
              <a:rPr lang="en-US" altLang="zh-CN" sz="5400" b="1" kern="10" cap="none" spc="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You're supposed to shake hands.</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395288" y="692150"/>
            <a:ext cx="8435975" cy="5113338"/>
          </a:xfrm>
        </p:spPr>
        <p:txBody>
          <a:bodyPr/>
          <a:lstStyle/>
          <a:p>
            <a:pPr marL="0" indent="0">
              <a:lnSpc>
                <a:spcPct val="120000"/>
              </a:lnSpc>
              <a:spcBef>
                <a:spcPct val="0"/>
              </a:spcBef>
              <a:buFontTx/>
              <a:buNone/>
            </a:pPr>
            <a:r>
              <a:rPr lang="en-US" altLang="zh-CN" b="1" dirty="0">
                <a:solidFill>
                  <a:srgbClr val="993300"/>
                </a:solidFill>
                <a:latin typeface="Times New Roman" pitchFamily="18" charset="0"/>
              </a:rPr>
              <a:t>Steve: </a:t>
            </a:r>
            <a:r>
              <a:rPr lang="en-US" altLang="zh-CN" b="1" dirty="0">
                <a:latin typeface="Times New Roman" pitchFamily="18" charset="0"/>
              </a:rPr>
              <a:t>Oh, OK.</a:t>
            </a:r>
          </a:p>
          <a:p>
            <a:pPr marL="0" indent="0">
              <a:lnSpc>
                <a:spcPct val="120000"/>
              </a:lnSpc>
              <a:spcBef>
                <a:spcPct val="0"/>
              </a:spcBef>
              <a:buFontTx/>
              <a:buNone/>
            </a:pPr>
            <a:r>
              <a:rPr lang="en-US" altLang="zh-CN" b="1" dirty="0">
                <a:solidFill>
                  <a:srgbClr val="008000"/>
                </a:solidFill>
                <a:latin typeface="Times New Roman" pitchFamily="18" charset="0"/>
              </a:rPr>
              <a:t>Yang Ming: </a:t>
            </a:r>
            <a:r>
              <a:rPr lang="en-US" altLang="zh-CN" b="1" dirty="0">
                <a:latin typeface="Times New Roman" pitchFamily="18" charset="0"/>
              </a:rPr>
              <a:t>Oh, and there’s one more thing you need to know. You’re not supposed to __________________________. Only parents ______________ talk at the dinner table. Children are not allowed to _____.</a:t>
            </a:r>
          </a:p>
          <a:p>
            <a:pPr marL="0" indent="0">
              <a:lnSpc>
                <a:spcPct val="120000"/>
              </a:lnSpc>
              <a:spcBef>
                <a:spcPct val="0"/>
              </a:spcBef>
              <a:buFontTx/>
              <a:buNone/>
            </a:pPr>
            <a:r>
              <a:rPr lang="en-US" altLang="zh-CN" b="1" dirty="0">
                <a:solidFill>
                  <a:srgbClr val="993300"/>
                </a:solidFill>
                <a:latin typeface="Times New Roman" pitchFamily="18" charset="0"/>
              </a:rPr>
              <a:t>Steve: </a:t>
            </a:r>
            <a:r>
              <a:rPr lang="en-US" altLang="zh-CN" b="1" dirty="0">
                <a:latin typeface="Times New Roman" pitchFamily="18" charset="0"/>
              </a:rPr>
              <a:t>Wow! That’s… that’s unusual!</a:t>
            </a:r>
          </a:p>
          <a:p>
            <a:pPr marL="0" indent="0">
              <a:lnSpc>
                <a:spcPct val="120000"/>
              </a:lnSpc>
              <a:spcBef>
                <a:spcPct val="0"/>
              </a:spcBef>
              <a:buFontTx/>
              <a:buNone/>
            </a:pPr>
            <a:r>
              <a:rPr lang="en-US" altLang="zh-CN" b="1" dirty="0">
                <a:solidFill>
                  <a:srgbClr val="008000"/>
                </a:solidFill>
                <a:latin typeface="Times New Roman" pitchFamily="18" charset="0"/>
              </a:rPr>
              <a:t>Yang Ming: </a:t>
            </a:r>
            <a:r>
              <a:rPr lang="en-US" altLang="zh-CN" b="1" dirty="0" err="1">
                <a:latin typeface="Times New Roman" pitchFamily="18" charset="0"/>
              </a:rPr>
              <a:t>Haha</a:t>
            </a:r>
            <a:r>
              <a:rPr lang="en-US" altLang="zh-CN" b="1" dirty="0">
                <a:latin typeface="Times New Roman" pitchFamily="18" charset="0"/>
              </a:rPr>
              <a:t>, I’m just _______!</a:t>
            </a:r>
          </a:p>
        </p:txBody>
      </p:sp>
      <p:sp>
        <p:nvSpPr>
          <p:cNvPr id="88068" name="Rectangle 4"/>
          <p:cNvSpPr>
            <a:spLocks noChangeArrowheads="1"/>
          </p:cNvSpPr>
          <p:nvPr/>
        </p:nvSpPr>
        <p:spPr bwMode="auto">
          <a:xfrm>
            <a:off x="411312" y="2492896"/>
            <a:ext cx="5577745"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talk when you’re eating dinner</a:t>
            </a:r>
          </a:p>
        </p:txBody>
      </p:sp>
      <p:sp>
        <p:nvSpPr>
          <p:cNvPr id="88069" name="Rectangle 5"/>
          <p:cNvSpPr>
            <a:spLocks noChangeArrowheads="1"/>
          </p:cNvSpPr>
          <p:nvPr/>
        </p:nvSpPr>
        <p:spPr bwMode="auto">
          <a:xfrm>
            <a:off x="423211" y="3077671"/>
            <a:ext cx="2822183"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are expected to</a:t>
            </a:r>
          </a:p>
        </p:txBody>
      </p:sp>
      <p:sp>
        <p:nvSpPr>
          <p:cNvPr id="88070" name="Rectangle 6"/>
          <p:cNvSpPr>
            <a:spLocks noChangeArrowheads="1"/>
          </p:cNvSpPr>
          <p:nvPr/>
        </p:nvSpPr>
        <p:spPr bwMode="auto">
          <a:xfrm>
            <a:off x="5292080" y="3662446"/>
            <a:ext cx="1188146"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speak</a:t>
            </a:r>
          </a:p>
        </p:txBody>
      </p:sp>
      <p:sp>
        <p:nvSpPr>
          <p:cNvPr id="88071" name="Rectangle 7"/>
          <p:cNvSpPr>
            <a:spLocks noChangeArrowheads="1"/>
          </p:cNvSpPr>
          <p:nvPr/>
        </p:nvSpPr>
        <p:spPr bwMode="auto">
          <a:xfrm>
            <a:off x="5292080" y="4844437"/>
            <a:ext cx="1527982" cy="584775"/>
          </a:xfrm>
          <a:prstGeom prst="rect">
            <a:avLst/>
          </a:prstGeom>
          <a:noFill/>
          <a:ln w="9525">
            <a:noFill/>
            <a:miter lim="800000"/>
            <a:headEnd/>
            <a:tailEnd/>
          </a:ln>
          <a:effectLst/>
        </p:spPr>
        <p:txBody>
          <a:bodyPr wrap="none">
            <a:spAutoFit/>
          </a:bodyPr>
          <a:lstStyle/>
          <a:p>
            <a:r>
              <a:rPr lang="en-US" altLang="zh-CN" sz="3200" dirty="0">
                <a:solidFill>
                  <a:srgbClr val="FF0000"/>
                </a:solidFill>
              </a:rPr>
              <a:t>kidding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blinds(horizontal)">
                                      <p:cBhvr>
                                        <p:cTn id="7" dur="500"/>
                                        <p:tgtEl>
                                          <p:spTgt spid="880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9"/>
                                        </p:tgtEl>
                                        <p:attrNameLst>
                                          <p:attrName>style.visibility</p:attrName>
                                        </p:attrNameLst>
                                      </p:cBhvr>
                                      <p:to>
                                        <p:strVal val="visible"/>
                                      </p:to>
                                    </p:set>
                                    <p:animEffect transition="in" filter="blinds(horizontal)">
                                      <p:cBhvr>
                                        <p:cTn id="12" dur="500"/>
                                        <p:tgtEl>
                                          <p:spTgt spid="880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blinds(horizontal)">
                                      <p:cBhvr>
                                        <p:cTn id="17" dur="500"/>
                                        <p:tgtEl>
                                          <p:spTgt spid="880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071"/>
                                        </p:tgtEl>
                                        <p:attrNameLst>
                                          <p:attrName>style.visibility</p:attrName>
                                        </p:attrNameLst>
                                      </p:cBhvr>
                                      <p:to>
                                        <p:strVal val="visible"/>
                                      </p:to>
                                    </p:set>
                                    <p:animEffect transition="in" filter="blinds(horizontal)">
                                      <p:cBhvr>
                                        <p:cTn id="22"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P spid="88069" grpId="0"/>
      <p:bldP spid="88070" grpId="0"/>
      <p:bldP spid="8807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1654289" y="2641648"/>
            <a:ext cx="5329584" cy="1223640"/>
          </a:xfrm>
          <a:solidFill>
            <a:srgbClr val="FFFF99">
              <a:alpha val="81000"/>
            </a:srgbClr>
          </a:solidFill>
          <a:ln/>
        </p:spPr>
        <p:txBody>
          <a:bodyPr/>
          <a:lstStyle/>
          <a:p>
            <a:pPr>
              <a:lnSpc>
                <a:spcPct val="110000"/>
              </a:lnSpc>
              <a:spcBef>
                <a:spcPct val="0"/>
              </a:spcBef>
              <a:buFontTx/>
              <a:buNone/>
            </a:pPr>
            <a:r>
              <a:rPr lang="en-US" altLang="zh-CN" b="1" dirty="0">
                <a:latin typeface="Times New Roman" pitchFamily="18" charset="0"/>
              </a:rPr>
              <a:t>A: We are supposed to…</a:t>
            </a:r>
          </a:p>
          <a:p>
            <a:pPr>
              <a:lnSpc>
                <a:spcPct val="110000"/>
              </a:lnSpc>
              <a:spcBef>
                <a:spcPct val="0"/>
              </a:spcBef>
              <a:buFontTx/>
              <a:buNone/>
            </a:pPr>
            <a:r>
              <a:rPr lang="en-US" altLang="zh-CN" b="1" dirty="0">
                <a:latin typeface="Times New Roman" pitchFamily="18" charset="0"/>
              </a:rPr>
              <a:t>B: Yes, and it’s impolite to…</a:t>
            </a:r>
          </a:p>
        </p:txBody>
      </p:sp>
      <p:pic>
        <p:nvPicPr>
          <p:cNvPr id="10246" name="Picture 6" descr="u=602366214,3923670606&amp;fm=21&amp;gp=0"/>
          <p:cNvPicPr>
            <a:picLocks noChangeAspect="1" noChangeArrowheads="1"/>
          </p:cNvPicPr>
          <p:nvPr/>
        </p:nvPicPr>
        <p:blipFill>
          <a:blip r:embed="rId3"/>
          <a:srcRect/>
          <a:stretch>
            <a:fillRect/>
          </a:stretch>
        </p:blipFill>
        <p:spPr bwMode="auto">
          <a:xfrm>
            <a:off x="4859338" y="4076700"/>
            <a:ext cx="3168650" cy="2411413"/>
          </a:xfrm>
          <a:prstGeom prst="rect">
            <a:avLst/>
          </a:prstGeom>
          <a:noFill/>
        </p:spPr>
      </p:pic>
      <p:pic>
        <p:nvPicPr>
          <p:cNvPr id="10255" name="Picture 15" descr="u=1768599662,2670772090&amp;fm=21&amp;gp=0"/>
          <p:cNvPicPr>
            <a:picLocks noChangeAspect="1" noChangeArrowheads="1"/>
          </p:cNvPicPr>
          <p:nvPr/>
        </p:nvPicPr>
        <p:blipFill>
          <a:blip r:embed="rId4"/>
          <a:srcRect/>
          <a:stretch>
            <a:fillRect/>
          </a:stretch>
        </p:blipFill>
        <p:spPr bwMode="auto">
          <a:xfrm>
            <a:off x="971550" y="4149725"/>
            <a:ext cx="3527425" cy="2303463"/>
          </a:xfrm>
          <a:prstGeom prst="rect">
            <a:avLst/>
          </a:prstGeom>
          <a:noFill/>
        </p:spPr>
      </p:pic>
      <p:sp>
        <p:nvSpPr>
          <p:cNvPr id="10258" name="Text Box 18"/>
          <p:cNvSpPr txBox="1">
            <a:spLocks noChangeArrowheads="1"/>
          </p:cNvSpPr>
          <p:nvPr/>
        </p:nvSpPr>
        <p:spPr bwMode="auto">
          <a:xfrm>
            <a:off x="1294607" y="1422534"/>
            <a:ext cx="7129462" cy="1133708"/>
          </a:xfrm>
          <a:prstGeom prst="rect">
            <a:avLst/>
          </a:prstGeom>
          <a:noFill/>
          <a:ln w="9525">
            <a:noFill/>
            <a:miter lim="800000"/>
            <a:headEnd/>
            <a:tailEnd/>
          </a:ln>
          <a:effectLst/>
        </p:spPr>
        <p:txBody>
          <a:bodyPr>
            <a:spAutoFit/>
          </a:bodyPr>
          <a:lstStyle/>
          <a:p>
            <a:pPr>
              <a:lnSpc>
                <a:spcPct val="110000"/>
              </a:lnSpc>
            </a:pPr>
            <a:r>
              <a:rPr lang="en-US" altLang="zh-CN" sz="3200" dirty="0">
                <a:solidFill>
                  <a:srgbClr val="3333FF"/>
                </a:solidFill>
                <a:latin typeface="Arial" charset="0"/>
              </a:rPr>
              <a:t>Talk about other table manners in your country.</a:t>
            </a:r>
          </a:p>
        </p:txBody>
      </p:sp>
      <p:sp>
        <p:nvSpPr>
          <p:cNvPr id="10259" name="Oval 19"/>
          <p:cNvSpPr>
            <a:spLocks noChangeArrowheads="1"/>
          </p:cNvSpPr>
          <p:nvPr/>
        </p:nvSpPr>
        <p:spPr bwMode="auto">
          <a:xfrm>
            <a:off x="395536" y="1581033"/>
            <a:ext cx="720725" cy="720725"/>
          </a:xfrm>
          <a:prstGeom prst="ellipse">
            <a:avLst/>
          </a:prstGeom>
          <a:solidFill>
            <a:srgbClr val="FFFF00"/>
          </a:solidFill>
          <a:ln w="9525">
            <a:solidFill>
              <a:schemeClr val="tx1"/>
            </a:solidFill>
            <a:round/>
            <a:headEnd/>
            <a:tailEnd/>
          </a:ln>
          <a:effectLst/>
        </p:spPr>
        <p:txBody>
          <a:bodyPr wrap="none" anchor="ctr"/>
          <a:lstStyle/>
          <a:p>
            <a:pPr algn="ctr"/>
            <a:r>
              <a:rPr lang="en-US" altLang="zh-CN" sz="3200" dirty="0">
                <a:solidFill>
                  <a:srgbClr val="3333FF"/>
                </a:solidFill>
                <a:latin typeface="Arial" charset="0"/>
              </a:rPr>
              <a:t>1d</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4500" y="138218"/>
            <a:ext cx="4249163" cy="1158862"/>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31755" name="Picture 11" descr="u=3548692302,2813635265&amp;fm=21&amp;gp=0"/>
          <p:cNvPicPr>
            <a:picLocks noChangeAspect="1" noChangeArrowheads="1"/>
          </p:cNvPicPr>
          <p:nvPr/>
        </p:nvPicPr>
        <p:blipFill>
          <a:blip r:embed="rId3"/>
          <a:srcRect/>
          <a:stretch>
            <a:fillRect/>
          </a:stretch>
        </p:blipFill>
        <p:spPr bwMode="auto">
          <a:xfrm>
            <a:off x="4643438" y="549275"/>
            <a:ext cx="3600450" cy="2867025"/>
          </a:xfrm>
          <a:prstGeom prst="rect">
            <a:avLst/>
          </a:prstGeom>
          <a:noFill/>
        </p:spPr>
      </p:pic>
      <p:pic>
        <p:nvPicPr>
          <p:cNvPr id="31761" name="Picture 17" descr="u=1633904110,1692342050&amp;fm=21&amp;gp=0"/>
          <p:cNvPicPr>
            <a:picLocks noChangeAspect="1" noChangeArrowheads="1"/>
          </p:cNvPicPr>
          <p:nvPr/>
        </p:nvPicPr>
        <p:blipFill>
          <a:blip r:embed="rId4"/>
          <a:srcRect b="14561"/>
          <a:stretch>
            <a:fillRect/>
          </a:stretch>
        </p:blipFill>
        <p:spPr bwMode="auto">
          <a:xfrm>
            <a:off x="684213" y="260350"/>
            <a:ext cx="3529012" cy="3048000"/>
          </a:xfrm>
          <a:prstGeom prst="rect">
            <a:avLst/>
          </a:prstGeom>
          <a:noFill/>
        </p:spPr>
      </p:pic>
      <p:pic>
        <p:nvPicPr>
          <p:cNvPr id="31763" name="Picture 19" descr="2010-12-16-10-33-59"/>
          <p:cNvPicPr>
            <a:picLocks noChangeAspect="1" noChangeArrowheads="1"/>
          </p:cNvPicPr>
          <p:nvPr/>
        </p:nvPicPr>
        <p:blipFill>
          <a:blip r:embed="rId5"/>
          <a:srcRect/>
          <a:stretch>
            <a:fillRect/>
          </a:stretch>
        </p:blipFill>
        <p:spPr bwMode="auto">
          <a:xfrm>
            <a:off x="827088" y="3500438"/>
            <a:ext cx="3240087" cy="2987675"/>
          </a:xfrm>
          <a:prstGeom prst="rect">
            <a:avLst/>
          </a:prstGeom>
          <a:noFill/>
        </p:spPr>
      </p:pic>
      <p:pic>
        <p:nvPicPr>
          <p:cNvPr id="31765" name="Picture 21" descr="1104515073_qdaWTC"/>
          <p:cNvPicPr>
            <a:picLocks noChangeAspect="1" noChangeArrowheads="1"/>
          </p:cNvPicPr>
          <p:nvPr/>
        </p:nvPicPr>
        <p:blipFill>
          <a:blip r:embed="rId6"/>
          <a:srcRect/>
          <a:stretch>
            <a:fillRect/>
          </a:stretch>
        </p:blipFill>
        <p:spPr bwMode="auto">
          <a:xfrm>
            <a:off x="4643438" y="3789363"/>
            <a:ext cx="3810000" cy="2628900"/>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7349" name="Text Box 5"/>
          <p:cNvSpPr txBox="1">
            <a:spLocks noChangeArrowheads="1"/>
          </p:cNvSpPr>
          <p:nvPr/>
        </p:nvSpPr>
        <p:spPr bwMode="auto">
          <a:xfrm>
            <a:off x="228870" y="1103059"/>
            <a:ext cx="8713538" cy="1175706"/>
          </a:xfrm>
          <a:prstGeom prst="rect">
            <a:avLst/>
          </a:prstGeom>
          <a:noFill/>
          <a:ln w="9525">
            <a:noFill/>
            <a:miter lim="800000"/>
            <a:headEnd/>
            <a:tailEnd/>
          </a:ln>
          <a:effectLst/>
        </p:spPr>
        <p:txBody>
          <a:bodyPr wrap="square">
            <a:spAutoFit/>
          </a:bodyPr>
          <a:lstStyle/>
          <a:p>
            <a:pPr>
              <a:lnSpc>
                <a:spcPct val="110000"/>
              </a:lnSpc>
            </a:pPr>
            <a:r>
              <a:rPr lang="en-US" altLang="zh-CN" sz="3200" dirty="0">
                <a:solidFill>
                  <a:srgbClr val="3333FF"/>
                </a:solidFill>
                <a:latin typeface="Arial" charset="0"/>
              </a:rPr>
              <a:t>Talk about Chinese table </a:t>
            </a:r>
            <a:r>
              <a:rPr lang="en-US" altLang="zh-CN" sz="3200" dirty="0" smtClean="0">
                <a:solidFill>
                  <a:srgbClr val="3333FF"/>
                </a:solidFill>
                <a:latin typeface="Arial" charset="0"/>
              </a:rPr>
              <a:t>manners and </a:t>
            </a:r>
            <a:r>
              <a:rPr lang="en-US" altLang="zh-CN" sz="3200" dirty="0">
                <a:solidFill>
                  <a:srgbClr val="3333FF"/>
                </a:solidFill>
                <a:latin typeface="Arial" charset="0"/>
              </a:rPr>
              <a:t>write down your opinions. </a:t>
            </a:r>
          </a:p>
        </p:txBody>
      </p:sp>
      <p:sp>
        <p:nvSpPr>
          <p:cNvPr id="57350" name="Text Box 6"/>
          <p:cNvSpPr txBox="1">
            <a:spLocks noChangeArrowheads="1"/>
          </p:cNvSpPr>
          <p:nvPr/>
        </p:nvSpPr>
        <p:spPr bwMode="auto">
          <a:xfrm>
            <a:off x="251520" y="2276872"/>
            <a:ext cx="8207375" cy="3848100"/>
          </a:xfrm>
          <a:prstGeom prst="rect">
            <a:avLst/>
          </a:prstGeom>
          <a:noFill/>
          <a:ln w="9525">
            <a:noFill/>
            <a:miter lim="800000"/>
            <a:headEnd/>
            <a:tailEnd/>
          </a:ln>
          <a:effectLst/>
        </p:spPr>
        <p:txBody>
          <a:bodyPr>
            <a:spAutoFit/>
          </a:bodyPr>
          <a:lstStyle/>
          <a:p>
            <a:pPr marL="444500" indent="-444500">
              <a:lnSpc>
                <a:spcPct val="110000"/>
              </a:lnSpc>
            </a:pPr>
            <a:r>
              <a:rPr lang="en-US" altLang="zh-CN" sz="3200" dirty="0"/>
              <a:t>1. </a:t>
            </a:r>
            <a:r>
              <a:rPr lang="en-US" altLang="zh-CN" sz="3200" dirty="0">
                <a:solidFill>
                  <a:srgbClr val="FF0000"/>
                </a:solidFill>
              </a:rPr>
              <a:t>You’re not supposed to</a:t>
            </a:r>
            <a:r>
              <a:rPr lang="en-US" altLang="zh-CN" sz="3200" dirty="0"/>
              <a:t> start eating first if there are older people at the table.</a:t>
            </a:r>
          </a:p>
          <a:p>
            <a:pPr marL="444500" indent="-444500">
              <a:lnSpc>
                <a:spcPct val="110000"/>
              </a:lnSpc>
            </a:pPr>
            <a:endParaRPr lang="en-US" altLang="zh-CN" sz="3200" dirty="0"/>
          </a:p>
          <a:p>
            <a:pPr marL="444500" indent="-444500">
              <a:lnSpc>
                <a:spcPct val="110000"/>
              </a:lnSpc>
            </a:pPr>
            <a:r>
              <a:rPr lang="en-US" altLang="zh-CN" sz="3200" dirty="0"/>
              <a:t>2. You</a:t>
            </a:r>
            <a:r>
              <a:rPr lang="en-US" altLang="zh-CN" sz="3200" dirty="0">
                <a:solidFill>
                  <a:srgbClr val="FF0000"/>
                </a:solidFill>
              </a:rPr>
              <a:t> shouldn’t</a:t>
            </a:r>
            <a:r>
              <a:rPr lang="en-US" altLang="zh-CN" sz="3200" dirty="0"/>
              <a:t> point at anyone with   </a:t>
            </a:r>
          </a:p>
          <a:p>
            <a:pPr marL="444500" indent="-444500">
              <a:lnSpc>
                <a:spcPct val="110000"/>
              </a:lnSpc>
            </a:pPr>
            <a:r>
              <a:rPr lang="en-US" altLang="zh-CN" sz="3200" dirty="0"/>
              <a:t>    your chopsticks.</a:t>
            </a:r>
          </a:p>
          <a:p>
            <a:pPr marL="444500" indent="-444500">
              <a:lnSpc>
                <a:spcPct val="110000"/>
              </a:lnSpc>
            </a:pPr>
            <a:r>
              <a:rPr lang="en-US" altLang="zh-CN" sz="3200" dirty="0"/>
              <a:t>3. </a:t>
            </a:r>
            <a:r>
              <a:rPr lang="en-US" altLang="zh-CN" sz="3200" dirty="0">
                <a:solidFill>
                  <a:srgbClr val="FF0000"/>
                </a:solidFill>
              </a:rPr>
              <a:t>It’s impolite to</a:t>
            </a:r>
            <a:r>
              <a:rPr lang="en-US" altLang="zh-CN" sz="3200" dirty="0"/>
              <a:t> stick your chopsticks into your food.</a:t>
            </a:r>
          </a:p>
        </p:txBody>
      </p:sp>
      <p:pic>
        <p:nvPicPr>
          <p:cNvPr id="57351" name="Picture 7" descr="(2UFBKT1[}GY`GB~~T6[PF8"/>
          <p:cNvPicPr>
            <a:picLocks noChangeAspect="1" noChangeArrowheads="1"/>
          </p:cNvPicPr>
          <p:nvPr/>
        </p:nvPicPr>
        <p:blipFill>
          <a:blip r:embed="rId3"/>
          <a:srcRect l="32903" r="34172" b="22993"/>
          <a:stretch>
            <a:fillRect/>
          </a:stretch>
        </p:blipFill>
        <p:spPr bwMode="auto">
          <a:xfrm>
            <a:off x="7236296" y="2820218"/>
            <a:ext cx="1619250" cy="1112838"/>
          </a:xfrm>
          <a:prstGeom prst="rect">
            <a:avLst/>
          </a:prstGeom>
          <a:noFill/>
        </p:spPr>
      </p:pic>
      <p:pic>
        <p:nvPicPr>
          <p:cNvPr id="57352" name="Picture 8" descr="(2UFBKT1[}GY`GB~~T6[PF8"/>
          <p:cNvPicPr>
            <a:picLocks noChangeAspect="1" noChangeArrowheads="1"/>
          </p:cNvPicPr>
          <p:nvPr/>
        </p:nvPicPr>
        <p:blipFill>
          <a:blip r:embed="rId3"/>
          <a:srcRect l="67868" b="22993"/>
          <a:stretch>
            <a:fillRect/>
          </a:stretch>
        </p:blipFill>
        <p:spPr bwMode="auto">
          <a:xfrm>
            <a:off x="7269495" y="3986610"/>
            <a:ext cx="1512888" cy="1065212"/>
          </a:xfrm>
          <a:prstGeom prst="rect">
            <a:avLst/>
          </a:prstGeom>
          <a:noFill/>
        </p:spPr>
      </p:pic>
      <p:pic>
        <p:nvPicPr>
          <p:cNvPr id="57353" name="Picture 9" descr="(2UFBKT1[}GY`GB~~T6[PF8"/>
          <p:cNvPicPr>
            <a:picLocks noChangeAspect="1" noChangeArrowheads="1"/>
          </p:cNvPicPr>
          <p:nvPr/>
        </p:nvPicPr>
        <p:blipFill>
          <a:blip r:embed="rId3"/>
          <a:srcRect r="68118" b="22993"/>
          <a:stretch>
            <a:fillRect/>
          </a:stretch>
        </p:blipFill>
        <p:spPr bwMode="auto">
          <a:xfrm>
            <a:off x="7236520" y="5516959"/>
            <a:ext cx="1512888" cy="1073150"/>
          </a:xfrm>
          <a:prstGeom prst="rect">
            <a:avLst/>
          </a:prstGeom>
          <a:noFill/>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8506" y="241665"/>
            <a:ext cx="4593402" cy="8421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50">
                                            <p:txEl>
                                              <p:pRg st="0" end="0"/>
                                            </p:txEl>
                                          </p:spTgt>
                                        </p:tgtEl>
                                        <p:attrNameLst>
                                          <p:attrName>style.visibility</p:attrName>
                                        </p:attrNameLst>
                                      </p:cBhvr>
                                      <p:to>
                                        <p:strVal val="visible"/>
                                      </p:to>
                                    </p:set>
                                    <p:animEffect transition="in" filter="blinds(horizontal)">
                                      <p:cBhvr>
                                        <p:cTn id="7" dur="500"/>
                                        <p:tgtEl>
                                          <p:spTgt spid="5735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7351"/>
                                        </p:tgtEl>
                                        <p:attrNameLst>
                                          <p:attrName>style.visibility</p:attrName>
                                        </p:attrNameLst>
                                      </p:cBhvr>
                                      <p:to>
                                        <p:strVal val="visible"/>
                                      </p:to>
                                    </p:set>
                                    <p:animEffect transition="in" filter="dissolve">
                                      <p:cBhvr>
                                        <p:cTn id="11" dur="500"/>
                                        <p:tgtEl>
                                          <p:spTgt spid="5735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7350">
                                            <p:txEl>
                                              <p:pRg st="2" end="2"/>
                                            </p:txEl>
                                          </p:spTgt>
                                        </p:tgtEl>
                                        <p:attrNameLst>
                                          <p:attrName>style.visibility</p:attrName>
                                        </p:attrNameLst>
                                      </p:cBhvr>
                                      <p:to>
                                        <p:strVal val="visible"/>
                                      </p:to>
                                    </p:set>
                                    <p:animEffect transition="in" filter="blinds(horizontal)">
                                      <p:cBhvr>
                                        <p:cTn id="16" dur="500"/>
                                        <p:tgtEl>
                                          <p:spTgt spid="57350">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7350">
                                            <p:txEl>
                                              <p:pRg st="3" end="3"/>
                                            </p:txEl>
                                          </p:spTgt>
                                        </p:tgtEl>
                                        <p:attrNameLst>
                                          <p:attrName>style.visibility</p:attrName>
                                        </p:attrNameLst>
                                      </p:cBhvr>
                                      <p:to>
                                        <p:strVal val="visible"/>
                                      </p:to>
                                    </p:set>
                                    <p:animEffect transition="in" filter="blinds(horizontal)">
                                      <p:cBhvr>
                                        <p:cTn id="19" dur="500"/>
                                        <p:tgtEl>
                                          <p:spTgt spid="57350">
                                            <p:txEl>
                                              <p:pRg st="3" end="3"/>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57352"/>
                                        </p:tgtEl>
                                        <p:attrNameLst>
                                          <p:attrName>style.visibility</p:attrName>
                                        </p:attrNameLst>
                                      </p:cBhvr>
                                      <p:to>
                                        <p:strVal val="visible"/>
                                      </p:to>
                                    </p:set>
                                    <p:animEffect transition="in" filter="dissolve">
                                      <p:cBhvr>
                                        <p:cTn id="23" dur="500"/>
                                        <p:tgtEl>
                                          <p:spTgt spid="5735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7350">
                                            <p:txEl>
                                              <p:pRg st="4" end="4"/>
                                            </p:txEl>
                                          </p:spTgt>
                                        </p:tgtEl>
                                        <p:attrNameLst>
                                          <p:attrName>style.visibility</p:attrName>
                                        </p:attrNameLst>
                                      </p:cBhvr>
                                      <p:to>
                                        <p:strVal val="visible"/>
                                      </p:to>
                                    </p:set>
                                    <p:animEffect transition="in" filter="blinds(horizontal)">
                                      <p:cBhvr>
                                        <p:cTn id="28" dur="500"/>
                                        <p:tgtEl>
                                          <p:spTgt spid="57350">
                                            <p:txEl>
                                              <p:pRg st="4" end="4"/>
                                            </p:txEl>
                                          </p:spTgt>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57353"/>
                                        </p:tgtEl>
                                        <p:attrNameLst>
                                          <p:attrName>style.visibility</p:attrName>
                                        </p:attrNameLst>
                                      </p:cBhvr>
                                      <p:to>
                                        <p:strVal val="visible"/>
                                      </p:to>
                                    </p:set>
                                    <p:animEffect transition="in" filter="dissolve">
                                      <p:cBhvr>
                                        <p:cTn id="32" dur="500"/>
                                        <p:tgtEl>
                                          <p:spTgt spid="5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395288" y="333375"/>
            <a:ext cx="8207375" cy="3844899"/>
          </a:xfrm>
          <a:prstGeom prst="rect">
            <a:avLst/>
          </a:prstGeom>
          <a:noFill/>
          <a:ln w="9525">
            <a:noFill/>
            <a:miter lim="800000"/>
            <a:headEnd/>
            <a:tailEnd/>
          </a:ln>
          <a:effectLst/>
        </p:spPr>
        <p:txBody>
          <a:bodyPr>
            <a:spAutoFit/>
          </a:bodyPr>
          <a:lstStyle/>
          <a:p>
            <a:pPr marL="444500" indent="-444500">
              <a:lnSpc>
                <a:spcPct val="110000"/>
              </a:lnSpc>
            </a:pPr>
            <a:r>
              <a:rPr lang="en-US" altLang="zh-CN" sz="3200" dirty="0"/>
              <a:t>4. </a:t>
            </a:r>
            <a:r>
              <a:rPr lang="en-US" altLang="zh-CN" sz="3200" dirty="0">
                <a:solidFill>
                  <a:srgbClr val="FF0000"/>
                </a:solidFill>
              </a:rPr>
              <a:t>It’s impolite to</a:t>
            </a:r>
            <a:r>
              <a:rPr lang="en-US" altLang="zh-CN" sz="3200" dirty="0"/>
              <a:t> use your chopsticks to hit an bowl.</a:t>
            </a:r>
          </a:p>
          <a:p>
            <a:pPr marL="444500" indent="-444500">
              <a:lnSpc>
                <a:spcPct val="110000"/>
              </a:lnSpc>
            </a:pPr>
            <a:endParaRPr lang="en-US" altLang="zh-CN" sz="3200" dirty="0"/>
          </a:p>
          <a:p>
            <a:pPr marL="444500" indent="-444500">
              <a:lnSpc>
                <a:spcPct val="110000"/>
              </a:lnSpc>
            </a:pPr>
            <a:r>
              <a:rPr lang="en-US" altLang="zh-CN" sz="3200" dirty="0"/>
              <a:t>5. </a:t>
            </a:r>
            <a:r>
              <a:rPr lang="en-US" altLang="zh-CN" sz="3200" dirty="0">
                <a:solidFill>
                  <a:srgbClr val="FF0000"/>
                </a:solidFill>
              </a:rPr>
              <a:t>You are not supposed to</a:t>
            </a:r>
            <a:r>
              <a:rPr lang="en-US" altLang="zh-CN" sz="3200" dirty="0">
                <a:solidFill>
                  <a:srgbClr val="000000"/>
                </a:solidFill>
              </a:rPr>
              <a:t> talk when you’re having dinner.</a:t>
            </a:r>
            <a:r>
              <a:rPr lang="en-US" altLang="zh-CN" sz="3200" dirty="0"/>
              <a:t> </a:t>
            </a:r>
          </a:p>
          <a:p>
            <a:pPr marL="444500" indent="-444500">
              <a:lnSpc>
                <a:spcPct val="110000"/>
              </a:lnSpc>
            </a:pPr>
            <a:endParaRPr lang="en-US" altLang="zh-CN" sz="3200" dirty="0"/>
          </a:p>
          <a:p>
            <a:pPr marL="444500" indent="-444500">
              <a:lnSpc>
                <a:spcPct val="110000"/>
              </a:lnSpc>
            </a:pPr>
            <a:r>
              <a:rPr lang="en-US" altLang="zh-CN" sz="3200" dirty="0"/>
              <a:t>6. </a:t>
            </a:r>
            <a:r>
              <a:rPr lang="en-US" altLang="zh-CN" sz="3200" dirty="0">
                <a:solidFill>
                  <a:srgbClr val="FF0000"/>
                </a:solidFill>
              </a:rPr>
              <a:t>It’s not necessary to</a:t>
            </a:r>
            <a:r>
              <a:rPr lang="en-US" altLang="zh-CN" sz="3200" dirty="0">
                <a:solidFill>
                  <a:srgbClr val="000000"/>
                </a:solidFill>
              </a:rPr>
              <a:t> order too many dishes.</a:t>
            </a:r>
            <a:r>
              <a:rPr lang="en-US" altLang="zh-CN" sz="3200" dirty="0"/>
              <a:t> </a:t>
            </a:r>
          </a:p>
        </p:txBody>
      </p:sp>
      <p:pic>
        <p:nvPicPr>
          <p:cNvPr id="58373" name="Picture 5" descr="timg?image&amp;quality=80&amp;size=b9999_10000&amp;sec=1524738365472&amp;di=917b47bd39e0b27bdb23c1216b3f7275&amp;imgtype=jpg&amp;src=http%3A%2F%2Fimg2"/>
          <p:cNvPicPr>
            <a:picLocks noChangeAspect="1" noChangeArrowheads="1"/>
          </p:cNvPicPr>
          <p:nvPr/>
        </p:nvPicPr>
        <p:blipFill>
          <a:blip r:embed="rId3"/>
          <a:srcRect/>
          <a:stretch>
            <a:fillRect/>
          </a:stretch>
        </p:blipFill>
        <p:spPr bwMode="auto">
          <a:xfrm>
            <a:off x="6551613" y="817563"/>
            <a:ext cx="1439862" cy="1041400"/>
          </a:xfrm>
          <a:prstGeom prst="rect">
            <a:avLst/>
          </a:prstGeom>
          <a:noFill/>
        </p:spPr>
      </p:pic>
      <p:pic>
        <p:nvPicPr>
          <p:cNvPr id="58376" name="Picture 8" descr="u=1768599662,2670772090&amp;fm=21&amp;gp=0"/>
          <p:cNvPicPr>
            <a:picLocks noChangeAspect="1" noChangeArrowheads="1"/>
          </p:cNvPicPr>
          <p:nvPr/>
        </p:nvPicPr>
        <p:blipFill>
          <a:blip r:embed="rId4"/>
          <a:srcRect/>
          <a:stretch>
            <a:fillRect/>
          </a:stretch>
        </p:blipFill>
        <p:spPr bwMode="auto">
          <a:xfrm>
            <a:off x="7091362" y="4148993"/>
            <a:ext cx="1800225" cy="1176338"/>
          </a:xfrm>
          <a:prstGeom prst="rect">
            <a:avLst/>
          </a:prstGeom>
          <a:noFill/>
        </p:spPr>
      </p:pic>
      <p:pic>
        <p:nvPicPr>
          <p:cNvPr id="58377" name="Picture 9" descr="timg?image&amp;quality=80&amp;size=b9999_10000&amp;sec=1524739259108&amp;di=c7058b4f9a496f715069ba6455126ce1&amp;imgtype=0&amp;src=http%3A%2F%2Fimg1"/>
          <p:cNvPicPr>
            <a:picLocks noChangeAspect="1" noChangeArrowheads="1"/>
          </p:cNvPicPr>
          <p:nvPr/>
        </p:nvPicPr>
        <p:blipFill>
          <a:blip r:embed="rId5"/>
          <a:srcRect/>
          <a:stretch>
            <a:fillRect/>
          </a:stretch>
        </p:blipFill>
        <p:spPr bwMode="auto">
          <a:xfrm>
            <a:off x="6299994" y="2492896"/>
            <a:ext cx="2087562" cy="1143000"/>
          </a:xfrm>
          <a:prstGeom prst="rect">
            <a:avLst/>
          </a:prstGeom>
          <a:noFill/>
        </p:spPr>
      </p:pic>
      <p:sp>
        <p:nvSpPr>
          <p:cNvPr id="6" name="Text Box 2"/>
          <p:cNvSpPr txBox="1">
            <a:spLocks noChangeArrowheads="1"/>
          </p:cNvSpPr>
          <p:nvPr/>
        </p:nvSpPr>
        <p:spPr bwMode="auto">
          <a:xfrm>
            <a:off x="395288" y="4812207"/>
            <a:ext cx="6156326" cy="1274195"/>
          </a:xfrm>
          <a:prstGeom prst="rect">
            <a:avLst/>
          </a:prstGeom>
          <a:noFill/>
          <a:ln w="9525">
            <a:noFill/>
            <a:miter lim="800000"/>
            <a:headEnd/>
            <a:tailEnd/>
          </a:ln>
          <a:effectLst/>
        </p:spPr>
        <p:txBody>
          <a:bodyPr wrap="square">
            <a:spAutoFit/>
          </a:bodyPr>
          <a:lstStyle/>
          <a:p>
            <a:pPr marL="444500" indent="-444500">
              <a:lnSpc>
                <a:spcPct val="120000"/>
              </a:lnSpc>
            </a:pPr>
            <a:r>
              <a:rPr lang="en-US" altLang="zh-CN" sz="3200" dirty="0"/>
              <a:t>7. </a:t>
            </a:r>
            <a:r>
              <a:rPr lang="en-US" altLang="zh-CN" sz="3200" dirty="0">
                <a:solidFill>
                  <a:srgbClr val="FF0000"/>
                </a:solidFill>
              </a:rPr>
              <a:t>It’s impolite to</a:t>
            </a:r>
            <a:r>
              <a:rPr lang="en-US" altLang="zh-CN" sz="3200" dirty="0">
                <a:solidFill>
                  <a:srgbClr val="000000"/>
                </a:solidFill>
              </a:rPr>
              <a:t> make a big noise when you are</a:t>
            </a:r>
            <a:r>
              <a:rPr lang="en-US" altLang="zh-CN" sz="3200" dirty="0"/>
              <a:t> </a:t>
            </a:r>
            <a:r>
              <a:rPr lang="en-US" altLang="zh-CN" sz="3200" dirty="0">
                <a:solidFill>
                  <a:srgbClr val="000000"/>
                </a:solidFill>
              </a:rPr>
              <a:t>eating </a:t>
            </a:r>
            <a:r>
              <a:rPr lang="en-US" altLang="zh-CN" sz="3200" dirty="0" smtClean="0">
                <a:solidFill>
                  <a:srgbClr val="000000"/>
                </a:solidFill>
              </a:rPr>
              <a:t>soup.</a:t>
            </a:r>
            <a:endParaRPr lang="en-US" altLang="zh-CN" sz="3200" dirty="0">
              <a:solidFill>
                <a:srgbClr val="000000"/>
              </a:solidFill>
            </a:endParaRPr>
          </a:p>
        </p:txBody>
      </p:sp>
      <p:pic>
        <p:nvPicPr>
          <p:cNvPr id="7" name="Picture 8" descr="timg?image&amp;quality=80&amp;size=b9999_10000&amp;sec=1524739357203&amp;di=22ebf7a8638ca0196ffead7a6db413a7&amp;imgtype=jpg&amp;src=http%3A%2F%2Fimg4"/>
          <p:cNvPicPr>
            <a:picLocks noChangeAspect="1" noChangeArrowheads="1"/>
          </p:cNvPicPr>
          <p:nvPr/>
        </p:nvPicPr>
        <p:blipFill>
          <a:blip r:embed="rId6"/>
          <a:srcRect/>
          <a:stretch>
            <a:fillRect/>
          </a:stretch>
        </p:blipFill>
        <p:spPr bwMode="auto">
          <a:xfrm>
            <a:off x="6299994" y="5383159"/>
            <a:ext cx="1296342" cy="136134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dissolve">
                                      <p:cBhvr>
                                        <p:cTn id="7" dur="500"/>
                                        <p:tgtEl>
                                          <p:spTgt spid="58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2" dur="500"/>
                                        <p:tgtEl>
                                          <p:spTgt spid="58371">
                                            <p:txEl>
                                              <p:pRg st="2" end="2"/>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8377"/>
                                        </p:tgtEl>
                                        <p:attrNameLst>
                                          <p:attrName>style.visibility</p:attrName>
                                        </p:attrNameLst>
                                      </p:cBhvr>
                                      <p:to>
                                        <p:strVal val="visible"/>
                                      </p:to>
                                    </p:set>
                                    <p:animEffect transition="in" filter="dissolve">
                                      <p:cBhvr>
                                        <p:cTn id="16" dur="500"/>
                                        <p:tgtEl>
                                          <p:spTgt spid="583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1" dur="500"/>
                                        <p:tgtEl>
                                          <p:spTgt spid="58371">
                                            <p:txEl>
                                              <p:pRg st="4" end="4"/>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58376"/>
                                        </p:tgtEl>
                                        <p:attrNameLst>
                                          <p:attrName>style.visibility</p:attrName>
                                        </p:attrNameLst>
                                      </p:cBhvr>
                                      <p:to>
                                        <p:strVal val="visible"/>
                                      </p:to>
                                    </p:set>
                                    <p:animEffect transition="in" filter="dissolve">
                                      <p:cBhvr>
                                        <p:cTn id="25" dur="500"/>
                                        <p:tgtEl>
                                          <p:spTgt spid="583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332805" y="2326228"/>
            <a:ext cx="6479555" cy="3046988"/>
          </a:xfrm>
          <a:prstGeom prst="rect">
            <a:avLst/>
          </a:prstGeom>
          <a:noFill/>
          <a:ln w="9525">
            <a:noFill/>
            <a:miter lim="800000"/>
            <a:headEnd/>
            <a:tailEnd/>
          </a:ln>
          <a:effectLst/>
        </p:spPr>
        <p:txBody>
          <a:bodyPr wrap="square">
            <a:spAutoFit/>
          </a:bodyPr>
          <a:lstStyle/>
          <a:p>
            <a:pPr marL="444500" indent="-444500">
              <a:lnSpc>
                <a:spcPct val="120000"/>
              </a:lnSpc>
            </a:pPr>
            <a:r>
              <a:rPr lang="en-US" altLang="zh-CN" sz="3200" dirty="0">
                <a:solidFill>
                  <a:srgbClr val="FF0000"/>
                </a:solidFill>
              </a:rPr>
              <a:t>Mind</a:t>
            </a:r>
            <a:r>
              <a:rPr lang="en-US" altLang="zh-CN" sz="3200" dirty="0"/>
              <a:t> your </a:t>
            </a:r>
            <a:r>
              <a:rPr lang="en-US" altLang="zh-CN" sz="3200" dirty="0">
                <a:solidFill>
                  <a:srgbClr val="FF0000"/>
                </a:solidFill>
              </a:rPr>
              <a:t>manners</a:t>
            </a:r>
            <a:r>
              <a:rPr lang="en-US" altLang="zh-CN" sz="3200" dirty="0"/>
              <a:t>! </a:t>
            </a:r>
          </a:p>
          <a:p>
            <a:pPr marL="444500" indent="-444500">
              <a:lnSpc>
                <a:spcPct val="120000"/>
              </a:lnSpc>
            </a:pPr>
            <a:r>
              <a:rPr lang="en-US" altLang="zh-CN" sz="3200" dirty="0">
                <a:solidFill>
                  <a:srgbClr val="FF0000"/>
                </a:solidFill>
              </a:rPr>
              <a:t>mind</a:t>
            </a:r>
            <a:r>
              <a:rPr lang="en-US" altLang="zh-CN" sz="3200" dirty="0" smtClean="0">
                <a:solidFill>
                  <a:srgbClr val="FF0000"/>
                </a:solidFill>
              </a:rPr>
              <a:t>…</a:t>
            </a:r>
            <a:r>
              <a:rPr lang="zh-CN" altLang="en-US" sz="3200" dirty="0">
                <a:solidFill>
                  <a:srgbClr val="FF0000"/>
                </a:solidFill>
              </a:rPr>
              <a:t>注意</a:t>
            </a:r>
            <a:r>
              <a:rPr lang="en-US" altLang="zh-CN" sz="3200" dirty="0">
                <a:solidFill>
                  <a:srgbClr val="FF0000"/>
                </a:solidFill>
              </a:rPr>
              <a:t>……; </a:t>
            </a:r>
            <a:r>
              <a:rPr lang="zh-CN" altLang="en-US" sz="3200" dirty="0" smtClean="0">
                <a:solidFill>
                  <a:srgbClr val="FF0000"/>
                </a:solidFill>
              </a:rPr>
              <a:t>当</a:t>
            </a:r>
            <a:r>
              <a:rPr lang="zh-CN" altLang="en-US" sz="3200" dirty="0">
                <a:solidFill>
                  <a:srgbClr val="FF0000"/>
                </a:solidFill>
              </a:rPr>
              <a:t>心；小心</a:t>
            </a:r>
            <a:r>
              <a:rPr lang="en-US" altLang="zh-CN" sz="3200" dirty="0" smtClean="0">
                <a:solidFill>
                  <a:srgbClr val="FF0000"/>
                </a:solidFill>
              </a:rPr>
              <a:t>……</a:t>
            </a:r>
            <a:endParaRPr lang="zh-CN" altLang="en-US" sz="3200" dirty="0">
              <a:solidFill>
                <a:srgbClr val="FF0000"/>
              </a:solidFill>
            </a:endParaRPr>
          </a:p>
          <a:p>
            <a:pPr marL="444500" indent="-444500">
              <a:lnSpc>
                <a:spcPct val="120000"/>
              </a:lnSpc>
            </a:pPr>
            <a:r>
              <a:rPr lang="zh-CN" altLang="en-US" sz="3200" dirty="0" smtClean="0">
                <a:solidFill>
                  <a:srgbClr val="FF0000"/>
                </a:solidFill>
              </a:rPr>
              <a:t>警</a:t>
            </a:r>
            <a:r>
              <a:rPr lang="zh-CN" altLang="en-US" sz="3200" dirty="0">
                <a:solidFill>
                  <a:srgbClr val="FF0000"/>
                </a:solidFill>
              </a:rPr>
              <a:t>示句</a:t>
            </a:r>
            <a:r>
              <a:rPr lang="zh-CN" altLang="en-US" sz="3200" dirty="0" smtClean="0">
                <a:solidFill>
                  <a:srgbClr val="FF0000"/>
                </a:solidFill>
              </a:rPr>
              <a:t>型。</a:t>
            </a:r>
            <a:endParaRPr lang="en-US" altLang="zh-CN" sz="3200" dirty="0" smtClean="0">
              <a:solidFill>
                <a:srgbClr val="FF0000"/>
              </a:solidFill>
            </a:endParaRPr>
          </a:p>
          <a:p>
            <a:pPr marL="444500" indent="-444500">
              <a:lnSpc>
                <a:spcPct val="120000"/>
              </a:lnSpc>
            </a:pPr>
            <a:r>
              <a:rPr lang="en-US" altLang="zh-CN" sz="3200" dirty="0" smtClean="0"/>
              <a:t>e.g</a:t>
            </a:r>
            <a:r>
              <a:rPr lang="en-US" altLang="zh-CN" sz="3200" dirty="0"/>
              <a:t>. </a:t>
            </a:r>
            <a:r>
              <a:rPr lang="en-US" altLang="zh-CN" sz="3200" dirty="0">
                <a:solidFill>
                  <a:srgbClr val="FF0000"/>
                </a:solidFill>
              </a:rPr>
              <a:t>Mind</a:t>
            </a:r>
            <a:r>
              <a:rPr lang="en-US" altLang="zh-CN" sz="3200" dirty="0"/>
              <a:t> your head, please.</a:t>
            </a:r>
          </a:p>
          <a:p>
            <a:pPr marL="444500" indent="-444500">
              <a:lnSpc>
                <a:spcPct val="120000"/>
              </a:lnSpc>
            </a:pPr>
            <a:r>
              <a:rPr lang="en-US" altLang="zh-CN" sz="3200" dirty="0"/>
              <a:t>       </a:t>
            </a:r>
            <a:r>
              <a:rPr lang="zh-CN" altLang="en-US" sz="3200" dirty="0"/>
              <a:t>请注意你的头。</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1130825"/>
            <a:ext cx="5148864" cy="10027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70">
                                            <p:txEl>
                                              <p:pRg st="1" end="1"/>
                                            </p:txEl>
                                          </p:spTgt>
                                        </p:tgtEl>
                                        <p:attrNameLst>
                                          <p:attrName>style.visibility</p:attrName>
                                        </p:attrNameLst>
                                      </p:cBhvr>
                                      <p:to>
                                        <p:strVal val="visible"/>
                                      </p:to>
                                    </p:set>
                                    <p:animEffect transition="in" filter="wipe(down)">
                                      <p:cBhvr>
                                        <p:cTn id="7" dur="500"/>
                                        <p:tgtEl>
                                          <p:spTgt spid="83970">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3970">
                                            <p:txEl>
                                              <p:pRg st="2" end="2"/>
                                            </p:txEl>
                                          </p:spTgt>
                                        </p:tgtEl>
                                        <p:attrNameLst>
                                          <p:attrName>style.visibility</p:attrName>
                                        </p:attrNameLst>
                                      </p:cBhvr>
                                      <p:to>
                                        <p:strVal val="visible"/>
                                      </p:to>
                                    </p:set>
                                    <p:animEffect transition="in" filter="wipe(down)">
                                      <p:cBhvr>
                                        <p:cTn id="10" dur="500"/>
                                        <p:tgtEl>
                                          <p:spTgt spid="8397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3970">
                                            <p:txEl>
                                              <p:pRg st="3" end="3"/>
                                            </p:txEl>
                                          </p:spTgt>
                                        </p:tgtEl>
                                        <p:attrNameLst>
                                          <p:attrName>style.visibility</p:attrName>
                                        </p:attrNameLst>
                                      </p:cBhvr>
                                      <p:to>
                                        <p:strVal val="visible"/>
                                      </p:to>
                                    </p:set>
                                    <p:animEffect transition="in" filter="wipe(down)">
                                      <p:cBhvr>
                                        <p:cTn id="15" dur="500"/>
                                        <p:tgtEl>
                                          <p:spTgt spid="83970">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3970">
                                            <p:txEl>
                                              <p:pRg st="4" end="4"/>
                                            </p:txEl>
                                          </p:spTgt>
                                        </p:tgtEl>
                                        <p:attrNameLst>
                                          <p:attrName>style.visibility</p:attrName>
                                        </p:attrNameLst>
                                      </p:cBhvr>
                                      <p:to>
                                        <p:strVal val="visible"/>
                                      </p:to>
                                    </p:set>
                                    <p:animEffect transition="in" filter="randombar(horizontal)">
                                      <p:cBhvr>
                                        <p:cTn id="18" dur="500"/>
                                        <p:tgtEl>
                                          <p:spTgt spid="839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539304" y="980629"/>
            <a:ext cx="8424862" cy="4525962"/>
          </a:xfrm>
        </p:spPr>
        <p:txBody>
          <a:bodyPr/>
          <a:lstStyle/>
          <a:p>
            <a:pPr marL="0" indent="0">
              <a:lnSpc>
                <a:spcPct val="120000"/>
              </a:lnSpc>
              <a:spcBef>
                <a:spcPct val="0"/>
              </a:spcBef>
              <a:buFontTx/>
              <a:buNone/>
            </a:pPr>
            <a:r>
              <a:rPr lang="en-US" altLang="zh-CN" b="1" i="1" dirty="0">
                <a:solidFill>
                  <a:srgbClr val="FF0000"/>
                </a:solidFill>
                <a:latin typeface="Times New Roman" pitchFamily="18" charset="0"/>
              </a:rPr>
              <a:t>v.</a:t>
            </a:r>
            <a:r>
              <a:rPr lang="en-US" altLang="zh-CN" b="1" dirty="0">
                <a:solidFill>
                  <a:srgbClr val="FF0000"/>
                </a:solidFill>
                <a:latin typeface="Times New Roman" pitchFamily="18" charset="0"/>
              </a:rPr>
              <a:t> </a:t>
            </a:r>
            <a:r>
              <a:rPr lang="zh-CN" altLang="en-US" b="1" dirty="0" smtClean="0">
                <a:solidFill>
                  <a:srgbClr val="FF0000"/>
                </a:solidFill>
                <a:latin typeface="Times New Roman" pitchFamily="18" charset="0"/>
              </a:rPr>
              <a:t>介意，</a:t>
            </a:r>
            <a:r>
              <a:rPr lang="zh-CN" altLang="en-US" b="1" dirty="0">
                <a:solidFill>
                  <a:srgbClr val="FF0000"/>
                </a:solidFill>
                <a:latin typeface="Times New Roman" pitchFamily="18" charset="0"/>
              </a:rPr>
              <a:t>常用于否定句和疑问句，后接名词</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短语</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、代词、动词</a:t>
            </a:r>
            <a:r>
              <a:rPr lang="en-US" altLang="zh-CN" b="1" dirty="0">
                <a:solidFill>
                  <a:srgbClr val="FF0000"/>
                </a:solidFill>
                <a:latin typeface="Times New Roman" pitchFamily="18" charset="0"/>
              </a:rPr>
              <a:t>-</a:t>
            </a:r>
            <a:r>
              <a:rPr lang="en-US" altLang="zh-CN" b="1" dirty="0" err="1">
                <a:solidFill>
                  <a:srgbClr val="FF0000"/>
                </a:solidFill>
                <a:latin typeface="Times New Roman" pitchFamily="18" charset="0"/>
              </a:rPr>
              <a:t>ing</a:t>
            </a:r>
            <a:r>
              <a:rPr lang="zh-CN" altLang="en-US" b="1" dirty="0">
                <a:solidFill>
                  <a:srgbClr val="FF0000"/>
                </a:solidFill>
                <a:latin typeface="Times New Roman" pitchFamily="18" charset="0"/>
              </a:rPr>
              <a:t>形式或从句。</a:t>
            </a:r>
          </a:p>
          <a:p>
            <a:pPr marL="0" indent="0">
              <a:lnSpc>
                <a:spcPct val="120000"/>
              </a:lnSpc>
              <a:spcBef>
                <a:spcPct val="0"/>
              </a:spcBef>
              <a:buFontTx/>
              <a:buNone/>
            </a:pPr>
            <a:r>
              <a:rPr lang="en-US" altLang="zh-CN" b="1" dirty="0">
                <a:solidFill>
                  <a:srgbClr val="3333FF"/>
                </a:solidFill>
                <a:latin typeface="Times New Roman" pitchFamily="18" charset="0"/>
              </a:rPr>
              <a:t>【</a:t>
            </a:r>
            <a:r>
              <a:rPr lang="zh-CN" altLang="en-US" b="1" dirty="0">
                <a:solidFill>
                  <a:srgbClr val="3333FF"/>
                </a:solidFill>
                <a:latin typeface="Times New Roman" pitchFamily="18" charset="0"/>
              </a:rPr>
              <a:t>语境应用</a:t>
            </a:r>
            <a:r>
              <a:rPr lang="en-US" altLang="zh-CN" b="1" dirty="0">
                <a:solidFill>
                  <a:srgbClr val="3333FF"/>
                </a:solidFill>
                <a:latin typeface="Times New Roman" pitchFamily="18" charset="0"/>
              </a:rPr>
              <a:t>】</a:t>
            </a:r>
            <a:r>
              <a:rPr lang="zh-CN" altLang="en-US" b="1" dirty="0">
                <a:solidFill>
                  <a:srgbClr val="3333FF"/>
                </a:solidFill>
                <a:latin typeface="Times New Roman" pitchFamily="18" charset="0"/>
              </a:rPr>
              <a:t>单项选择。</a:t>
            </a:r>
          </a:p>
          <a:p>
            <a:pPr marL="0" indent="0">
              <a:lnSpc>
                <a:spcPct val="120000"/>
              </a:lnSpc>
              <a:spcBef>
                <a:spcPct val="0"/>
              </a:spcBef>
              <a:buFontTx/>
              <a:buNone/>
            </a:pPr>
            <a:r>
              <a:rPr lang="en-US" altLang="zh-CN" b="1" dirty="0">
                <a:latin typeface="Times New Roman" pitchFamily="18" charset="0"/>
              </a:rPr>
              <a:t>1) I don’t _______ the heat, for I’m used </a:t>
            </a:r>
          </a:p>
          <a:p>
            <a:pPr marL="0" indent="0">
              <a:lnSpc>
                <a:spcPct val="120000"/>
              </a:lnSpc>
              <a:spcBef>
                <a:spcPct val="0"/>
              </a:spcBef>
              <a:buFontTx/>
              <a:buNone/>
            </a:pPr>
            <a:r>
              <a:rPr lang="en-US" altLang="zh-CN" b="1" dirty="0">
                <a:latin typeface="Times New Roman" pitchFamily="18" charset="0"/>
              </a:rPr>
              <a:t>    to hot weather.</a:t>
            </a:r>
          </a:p>
          <a:p>
            <a:pPr marL="0" indent="0">
              <a:lnSpc>
                <a:spcPct val="120000"/>
              </a:lnSpc>
              <a:spcBef>
                <a:spcPct val="0"/>
              </a:spcBef>
              <a:buFontTx/>
              <a:buNone/>
            </a:pPr>
            <a:r>
              <a:rPr lang="en-US" altLang="zh-CN" b="1" dirty="0">
                <a:latin typeface="Times New Roman" pitchFamily="18" charset="0"/>
              </a:rPr>
              <a:t>    A. like                   B. mind              </a:t>
            </a:r>
          </a:p>
          <a:p>
            <a:pPr marL="0" indent="0">
              <a:lnSpc>
                <a:spcPct val="120000"/>
              </a:lnSpc>
              <a:spcBef>
                <a:spcPct val="0"/>
              </a:spcBef>
              <a:buFontTx/>
              <a:buNone/>
            </a:pPr>
            <a:r>
              <a:rPr lang="en-US" altLang="zh-CN" b="1" dirty="0">
                <a:latin typeface="Times New Roman" pitchFamily="18" charset="0"/>
              </a:rPr>
              <a:t>    C. know                D. stand</a:t>
            </a:r>
          </a:p>
        </p:txBody>
      </p:sp>
      <p:sp>
        <p:nvSpPr>
          <p:cNvPr id="2" name="矩形 1"/>
          <p:cNvSpPr/>
          <p:nvPr/>
        </p:nvSpPr>
        <p:spPr>
          <a:xfrm>
            <a:off x="2771800" y="2780928"/>
            <a:ext cx="458780" cy="584775"/>
          </a:xfrm>
          <a:prstGeom prst="rect">
            <a:avLst/>
          </a:prstGeom>
        </p:spPr>
        <p:txBody>
          <a:bodyPr wrap="none">
            <a:spAutoFit/>
          </a:bodyPr>
          <a:lstStyle/>
          <a:p>
            <a:r>
              <a:rPr lang="en-US" altLang="zh-CN" sz="3200" dirty="0">
                <a:solidFill>
                  <a:srgbClr val="FF0000"/>
                </a:solidFill>
              </a:rPr>
              <a:t>B</a:t>
            </a:r>
            <a:endParaRPr lang="zh-CN" alt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Effect transition="in" filter="blinds(horizontal)">
                                      <p:cBhvr>
                                        <p:cTn id="7" dur="500"/>
                                        <p:tgtEl>
                                          <p:spTgt spid="901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0115">
                                            <p:txEl>
                                              <p:pRg st="2" end="2"/>
                                            </p:txEl>
                                          </p:spTgt>
                                        </p:tgtEl>
                                        <p:attrNameLst>
                                          <p:attrName>style.visibility</p:attrName>
                                        </p:attrNameLst>
                                      </p:cBhvr>
                                      <p:to>
                                        <p:strVal val="visible"/>
                                      </p:to>
                                    </p:set>
                                    <p:animEffect transition="in" filter="blinds(horizontal)">
                                      <p:cBhvr>
                                        <p:cTn id="10" dur="500"/>
                                        <p:tgtEl>
                                          <p:spTgt spid="901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0115">
                                            <p:txEl>
                                              <p:pRg st="3" end="3"/>
                                            </p:txEl>
                                          </p:spTgt>
                                        </p:tgtEl>
                                        <p:attrNameLst>
                                          <p:attrName>style.visibility</p:attrName>
                                        </p:attrNameLst>
                                      </p:cBhvr>
                                      <p:to>
                                        <p:strVal val="visible"/>
                                      </p:to>
                                    </p:set>
                                    <p:animEffect transition="in" filter="blinds(horizontal)">
                                      <p:cBhvr>
                                        <p:cTn id="13" dur="500"/>
                                        <p:tgtEl>
                                          <p:spTgt spid="9011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0115">
                                            <p:txEl>
                                              <p:pRg st="4" end="4"/>
                                            </p:txEl>
                                          </p:spTgt>
                                        </p:tgtEl>
                                        <p:attrNameLst>
                                          <p:attrName>style.visibility</p:attrName>
                                        </p:attrNameLst>
                                      </p:cBhvr>
                                      <p:to>
                                        <p:strVal val="visible"/>
                                      </p:to>
                                    </p:set>
                                    <p:animEffect transition="in" filter="blinds(horizontal)">
                                      <p:cBhvr>
                                        <p:cTn id="16" dur="500"/>
                                        <p:tgtEl>
                                          <p:spTgt spid="9011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animEffect transition="in" filter="blinds(horizontal)">
                                      <p:cBhvr>
                                        <p:cTn id="19" dur="500"/>
                                        <p:tgtEl>
                                          <p:spTgt spid="9011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612775" y="1136650"/>
            <a:ext cx="7559675" cy="3876675"/>
          </a:xfrm>
        </p:spPr>
        <p:txBody>
          <a:bodyPr/>
          <a:lstStyle/>
          <a:p>
            <a:pPr marL="450850" indent="-450850">
              <a:lnSpc>
                <a:spcPct val="120000"/>
              </a:lnSpc>
              <a:spcBef>
                <a:spcPct val="0"/>
              </a:spcBef>
              <a:buFontTx/>
              <a:buNone/>
            </a:pPr>
            <a:r>
              <a:rPr lang="en-US" altLang="zh-CN" b="1" dirty="0">
                <a:latin typeface="Times New Roman" pitchFamily="18" charset="0"/>
              </a:rPr>
              <a:t>2) I wouldn’t mind _____ a roommate. We can help each other and save money as well.</a:t>
            </a:r>
          </a:p>
          <a:p>
            <a:pPr marL="450850" indent="-450850">
              <a:lnSpc>
                <a:spcPct val="120000"/>
              </a:lnSpc>
              <a:spcBef>
                <a:spcPct val="0"/>
              </a:spcBef>
              <a:buFontTx/>
              <a:buNone/>
            </a:pPr>
            <a:r>
              <a:rPr lang="en-US" altLang="zh-CN" b="1" dirty="0">
                <a:latin typeface="Times New Roman" pitchFamily="18" charset="0"/>
              </a:rPr>
              <a:t>    A. having            B. to have          </a:t>
            </a:r>
          </a:p>
          <a:p>
            <a:pPr marL="450850" indent="-450850">
              <a:lnSpc>
                <a:spcPct val="120000"/>
              </a:lnSpc>
              <a:spcBef>
                <a:spcPct val="0"/>
              </a:spcBef>
              <a:buFontTx/>
              <a:buNone/>
            </a:pPr>
            <a:r>
              <a:rPr lang="en-US" altLang="zh-CN" b="1" dirty="0">
                <a:latin typeface="Times New Roman" pitchFamily="18" charset="0"/>
              </a:rPr>
              <a:t>    C. have             </a:t>
            </a:r>
            <a:r>
              <a:rPr lang="en-US" altLang="zh-CN" b="1" dirty="0" smtClean="0">
                <a:latin typeface="Times New Roman" pitchFamily="18" charset="0"/>
              </a:rPr>
              <a:t> </a:t>
            </a:r>
            <a:r>
              <a:rPr lang="en-US" altLang="zh-CN" b="1" dirty="0">
                <a:latin typeface="Times New Roman" pitchFamily="18" charset="0"/>
              </a:rPr>
              <a:t>  D. had</a:t>
            </a:r>
            <a:endParaRPr lang="en-US" altLang="zh-CN" dirty="0">
              <a:latin typeface="Times New Roman" pitchFamily="18" charset="0"/>
            </a:endParaRPr>
          </a:p>
        </p:txBody>
      </p:sp>
      <p:sp>
        <p:nvSpPr>
          <p:cNvPr id="4" name="矩形 3"/>
          <p:cNvSpPr/>
          <p:nvPr/>
        </p:nvSpPr>
        <p:spPr>
          <a:xfrm>
            <a:off x="4283968" y="1136650"/>
            <a:ext cx="481222" cy="584775"/>
          </a:xfrm>
          <a:prstGeom prst="rect">
            <a:avLst/>
          </a:prstGeom>
        </p:spPr>
        <p:txBody>
          <a:bodyPr wrap="none">
            <a:spAutoFit/>
          </a:bodyPr>
          <a:lstStyle/>
          <a:p>
            <a:r>
              <a:rPr lang="en-US" altLang="zh-CN" sz="3200" dirty="0" smtClean="0">
                <a:solidFill>
                  <a:srgbClr val="FF0000"/>
                </a:solidFill>
              </a:rPr>
              <a:t>A</a:t>
            </a:r>
            <a:endParaRPr lang="zh-CN" alt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755576" y="1340768"/>
            <a:ext cx="7848872" cy="3600450"/>
          </a:xfrm>
        </p:spPr>
        <p:txBody>
          <a:bodyPr/>
          <a:lstStyle/>
          <a:p>
            <a:pPr marL="0" indent="0">
              <a:lnSpc>
                <a:spcPct val="120000"/>
              </a:lnSpc>
              <a:spcBef>
                <a:spcPct val="0"/>
              </a:spcBef>
              <a:buFontTx/>
              <a:buNone/>
            </a:pPr>
            <a:r>
              <a:rPr lang="en-US" altLang="zh-CN" b="1" dirty="0">
                <a:solidFill>
                  <a:srgbClr val="FF0000"/>
                </a:solidFill>
                <a:latin typeface="Times New Roman" pitchFamily="18" charset="0"/>
              </a:rPr>
              <a:t>manners  </a:t>
            </a:r>
            <a:r>
              <a:rPr lang="en-US" altLang="zh-CN" b="1" i="1" dirty="0">
                <a:solidFill>
                  <a:srgbClr val="FF0000"/>
                </a:solidFill>
                <a:latin typeface="Times New Roman" pitchFamily="18" charset="0"/>
              </a:rPr>
              <a:t>n</a:t>
            </a:r>
            <a:r>
              <a:rPr lang="en-US" altLang="zh-CN" b="1" dirty="0">
                <a:solidFill>
                  <a:srgbClr val="FF0000"/>
                </a:solidFill>
                <a:latin typeface="Times New Roman" pitchFamily="18" charset="0"/>
              </a:rPr>
              <a:t>. </a:t>
            </a:r>
            <a:r>
              <a:rPr lang="zh-CN" altLang="en-US" b="1" dirty="0" smtClean="0">
                <a:solidFill>
                  <a:srgbClr val="FF0000"/>
                </a:solidFill>
                <a:latin typeface="Times New Roman" pitchFamily="18" charset="0"/>
              </a:rPr>
              <a:t>礼</a:t>
            </a:r>
            <a:r>
              <a:rPr lang="zh-CN" altLang="en-US" b="1" dirty="0">
                <a:solidFill>
                  <a:srgbClr val="FF0000"/>
                </a:solidFill>
                <a:latin typeface="Times New Roman" pitchFamily="18" charset="0"/>
              </a:rPr>
              <a:t>貌；规矩</a:t>
            </a:r>
            <a:r>
              <a:rPr lang="zh-CN" altLang="en-US" b="1" dirty="0" smtClean="0">
                <a:solidFill>
                  <a:srgbClr val="FF0000"/>
                </a:solidFill>
                <a:latin typeface="Times New Roman" pitchFamily="18" charset="0"/>
              </a:rPr>
              <a:t>；礼仪；方式。</a:t>
            </a:r>
            <a:r>
              <a:rPr lang="en-US" altLang="zh-CN" b="1" dirty="0" smtClean="0">
                <a:solidFill>
                  <a:srgbClr val="FF0000"/>
                </a:solidFill>
                <a:latin typeface="Times New Roman" pitchFamily="18" charset="0"/>
              </a:rPr>
              <a:t>manner</a:t>
            </a:r>
            <a:r>
              <a:rPr lang="zh-CN" altLang="en-US" b="1" dirty="0">
                <a:solidFill>
                  <a:srgbClr val="FF0000"/>
                </a:solidFill>
                <a:latin typeface="Times New Roman" pitchFamily="18" charset="0"/>
              </a:rPr>
              <a:t>通常用复数形式。</a:t>
            </a:r>
          </a:p>
          <a:p>
            <a:pPr marL="450850" indent="-450850">
              <a:lnSpc>
                <a:spcPct val="120000"/>
              </a:lnSpc>
              <a:spcBef>
                <a:spcPct val="0"/>
              </a:spcBef>
              <a:buFontTx/>
              <a:buNone/>
            </a:pPr>
            <a:r>
              <a:rPr lang="en-US" altLang="zh-CN" b="1" dirty="0" smtClean="0">
                <a:latin typeface="Times New Roman" pitchFamily="18" charset="0"/>
              </a:rPr>
              <a:t>e.g</a:t>
            </a:r>
            <a:r>
              <a:rPr lang="en-US" altLang="zh-CN" b="1" dirty="0">
                <a:latin typeface="Times New Roman" pitchFamily="18" charset="0"/>
              </a:rPr>
              <a:t>. </a:t>
            </a:r>
            <a:r>
              <a:rPr lang="zh-CN" altLang="en-US" b="1" dirty="0">
                <a:latin typeface="Times New Roman" pitchFamily="18" charset="0"/>
              </a:rPr>
              <a:t>满嘴食物说话是不礼貌的行为</a:t>
            </a:r>
            <a:r>
              <a:rPr lang="zh-CN" altLang="en-US" b="1" dirty="0" smtClean="0">
                <a:latin typeface="Times New Roman" pitchFamily="18" charset="0"/>
              </a:rPr>
              <a:t>。</a:t>
            </a:r>
            <a:r>
              <a:rPr lang="en-US" altLang="zh-CN" b="1" dirty="0" smtClean="0">
                <a:latin typeface="Times New Roman" pitchFamily="18" charset="0"/>
              </a:rPr>
              <a:t>(</a:t>
            </a:r>
            <a:r>
              <a:rPr lang="zh-CN" altLang="en-US" b="1" dirty="0" smtClean="0">
                <a:latin typeface="Times New Roman" pitchFamily="18" charset="0"/>
              </a:rPr>
              <a:t>翻译</a:t>
            </a:r>
            <a:r>
              <a:rPr lang="en-US" altLang="zh-CN" b="1" dirty="0" smtClean="0">
                <a:latin typeface="Times New Roman" pitchFamily="18" charset="0"/>
              </a:rPr>
              <a:t>)</a:t>
            </a:r>
            <a:endParaRPr lang="zh-CN" altLang="en-US" b="1" dirty="0">
              <a:latin typeface="Times New Roman" pitchFamily="18" charset="0"/>
            </a:endParaRPr>
          </a:p>
          <a:p>
            <a:pPr marL="450850" indent="-450850">
              <a:lnSpc>
                <a:spcPct val="120000"/>
              </a:lnSpc>
              <a:spcBef>
                <a:spcPct val="0"/>
              </a:spcBef>
              <a:buFontTx/>
              <a:buNone/>
            </a:pPr>
            <a:r>
              <a:rPr lang="zh-CN" altLang="en-US" b="1" dirty="0">
                <a:latin typeface="Times New Roman" pitchFamily="18" charset="0"/>
              </a:rPr>
              <a:t>       </a:t>
            </a:r>
            <a:r>
              <a:rPr lang="en-US" altLang="zh-CN" b="1" dirty="0" smtClean="0">
                <a:latin typeface="Times New Roman" pitchFamily="18" charset="0"/>
              </a:rPr>
              <a:t>It’s </a:t>
            </a:r>
            <a:r>
              <a:rPr lang="en-US" altLang="zh-CN" b="1" dirty="0">
                <a:latin typeface="Times New Roman" pitchFamily="18" charset="0"/>
              </a:rPr>
              <a:t>bad </a:t>
            </a:r>
            <a:r>
              <a:rPr lang="en-US" altLang="zh-CN" b="1" dirty="0">
                <a:solidFill>
                  <a:srgbClr val="FF0000"/>
                </a:solidFill>
                <a:latin typeface="Times New Roman" pitchFamily="18" charset="0"/>
              </a:rPr>
              <a:t>manners </a:t>
            </a:r>
            <a:r>
              <a:rPr lang="en-US" altLang="zh-CN" b="1" dirty="0">
                <a:latin typeface="Times New Roman" pitchFamily="18" charset="0"/>
              </a:rPr>
              <a:t>to talk with your </a:t>
            </a:r>
          </a:p>
          <a:p>
            <a:pPr marL="450850" indent="-450850">
              <a:lnSpc>
                <a:spcPct val="120000"/>
              </a:lnSpc>
              <a:spcBef>
                <a:spcPct val="0"/>
              </a:spcBef>
              <a:buFontTx/>
              <a:buNone/>
            </a:pPr>
            <a:r>
              <a:rPr lang="en-US" altLang="zh-CN" b="1" dirty="0">
                <a:latin typeface="Times New Roman" pitchFamily="18" charset="0"/>
              </a:rPr>
              <a:t>       </a:t>
            </a:r>
            <a:r>
              <a:rPr lang="en-US" altLang="zh-CN" b="1" dirty="0" smtClean="0">
                <a:latin typeface="Times New Roman" pitchFamily="18" charset="0"/>
              </a:rPr>
              <a:t>mouth </a:t>
            </a:r>
            <a:r>
              <a:rPr lang="en-US" altLang="zh-CN" b="1" dirty="0">
                <a:latin typeface="Times New Roman" pitchFamily="18" charset="0"/>
              </a:rPr>
              <a:t>full.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Effect transition="in" filter="strips(downLeft)">
                                      <p:cBhvr>
                                        <p:cTn id="7" dur="500"/>
                                        <p:tgtEl>
                                          <p:spTgt spid="89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9091">
                                            <p:txEl>
                                              <p:pRg st="2" end="2"/>
                                            </p:txEl>
                                          </p:spTgt>
                                        </p:tgtEl>
                                        <p:attrNameLst>
                                          <p:attrName>style.visibility</p:attrName>
                                        </p:attrNameLst>
                                      </p:cBhvr>
                                      <p:to>
                                        <p:strVal val="visible"/>
                                      </p:to>
                                    </p:set>
                                    <p:animEffect transition="in" filter="randombar(horizontal)">
                                      <p:cBhvr>
                                        <p:cTn id="12" dur="500"/>
                                        <p:tgtEl>
                                          <p:spTgt spid="89091">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animEffect transition="in" filter="randombar(horizontal)">
                                      <p:cBhvr>
                                        <p:cTn id="15" dur="5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5474" name="Text Box 7"/>
          <p:cNvSpPr txBox="1">
            <a:spLocks noChangeArrowheads="1"/>
          </p:cNvSpPr>
          <p:nvPr/>
        </p:nvSpPr>
        <p:spPr bwMode="auto">
          <a:xfrm>
            <a:off x="971600" y="2132856"/>
            <a:ext cx="7559675" cy="3303212"/>
          </a:xfrm>
          <a:prstGeom prst="rect">
            <a:avLst/>
          </a:prstGeom>
          <a:noFill/>
          <a:ln w="9525" algn="ctr">
            <a:noFill/>
            <a:miter lim="800000"/>
            <a:headEnd/>
            <a:tailEnd/>
          </a:ln>
        </p:spPr>
        <p:txBody>
          <a:bodyPr>
            <a:spAutoFit/>
          </a:bodyPr>
          <a:lstStyle/>
          <a:p>
            <a:pPr>
              <a:lnSpc>
                <a:spcPct val="110000"/>
              </a:lnSpc>
            </a:pPr>
            <a:r>
              <a:rPr lang="zh-CN" altLang="en-US" sz="3200" dirty="0">
                <a:cs typeface="Times New Roman" pitchFamily="18" charset="0"/>
              </a:rPr>
              <a:t>把筷子插进食物里</a:t>
            </a:r>
          </a:p>
          <a:p>
            <a:pPr>
              <a:lnSpc>
                <a:spcPct val="110000"/>
              </a:lnSpc>
            </a:pPr>
            <a:r>
              <a:rPr lang="en-US" altLang="zh-CN" sz="3200" dirty="0">
                <a:solidFill>
                  <a:srgbClr val="FF0000"/>
                </a:solidFill>
                <a:cs typeface="Times New Roman" pitchFamily="18" charset="0"/>
              </a:rPr>
              <a:t>stick your chopsticks into the food </a:t>
            </a:r>
          </a:p>
          <a:p>
            <a:pPr>
              <a:lnSpc>
                <a:spcPct val="110000"/>
              </a:lnSpc>
            </a:pPr>
            <a:r>
              <a:rPr lang="zh-CN" altLang="en-US" sz="3200" dirty="0">
                <a:cs typeface="Times New Roman" pitchFamily="18" charset="0"/>
              </a:rPr>
              <a:t>用你的筷子敲空碗</a:t>
            </a:r>
          </a:p>
          <a:p>
            <a:pPr>
              <a:lnSpc>
                <a:spcPct val="110000"/>
              </a:lnSpc>
            </a:pPr>
            <a:r>
              <a:rPr lang="en-US" altLang="zh-CN" sz="3200" dirty="0">
                <a:solidFill>
                  <a:srgbClr val="FF0000"/>
                </a:solidFill>
                <a:cs typeface="Times New Roman" pitchFamily="18" charset="0"/>
              </a:rPr>
              <a:t>use your chopsticks to hit an empty bowl</a:t>
            </a:r>
          </a:p>
          <a:p>
            <a:pPr>
              <a:lnSpc>
                <a:spcPct val="110000"/>
              </a:lnSpc>
            </a:pPr>
            <a:r>
              <a:rPr lang="zh-CN" altLang="en-US" sz="3200" dirty="0">
                <a:cs typeface="Times New Roman" pitchFamily="18" charset="0"/>
              </a:rPr>
              <a:t>用筷子指着任何人</a:t>
            </a:r>
          </a:p>
          <a:p>
            <a:pPr>
              <a:lnSpc>
                <a:spcPct val="110000"/>
              </a:lnSpc>
            </a:pPr>
            <a:r>
              <a:rPr lang="en-US" altLang="zh-CN" sz="3200" dirty="0">
                <a:solidFill>
                  <a:srgbClr val="FF0000"/>
                </a:solidFill>
                <a:cs typeface="Times New Roman" pitchFamily="18" charset="0"/>
              </a:rPr>
              <a:t>point at anyone with your chopsticks</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836712"/>
            <a:ext cx="3888432" cy="11924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5474">
                                            <p:txEl>
                                              <p:pRg st="1" end="1"/>
                                            </p:txEl>
                                          </p:spTgt>
                                        </p:tgtEl>
                                        <p:attrNameLst>
                                          <p:attrName>style.visibility</p:attrName>
                                        </p:attrNameLst>
                                      </p:cBhvr>
                                      <p:to>
                                        <p:strVal val="visible"/>
                                      </p:to>
                                    </p:set>
                                    <p:animEffect transition="in" filter="strips(downRight)">
                                      <p:cBhvr>
                                        <p:cTn id="7" dur="500"/>
                                        <p:tgtEl>
                                          <p:spTgt spid="1054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5474">
                                            <p:txEl>
                                              <p:pRg st="3" end="3"/>
                                            </p:txEl>
                                          </p:spTgt>
                                        </p:tgtEl>
                                        <p:attrNameLst>
                                          <p:attrName>style.visibility</p:attrName>
                                        </p:attrNameLst>
                                      </p:cBhvr>
                                      <p:to>
                                        <p:strVal val="visible"/>
                                      </p:to>
                                    </p:set>
                                    <p:animEffect transition="in" filter="strips(downRight)">
                                      <p:cBhvr>
                                        <p:cTn id="12" dur="500"/>
                                        <p:tgtEl>
                                          <p:spTgt spid="1054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05474">
                                            <p:txEl>
                                              <p:pRg st="5" end="5"/>
                                            </p:txEl>
                                          </p:spTgt>
                                        </p:tgtEl>
                                        <p:attrNameLst>
                                          <p:attrName>style.visibility</p:attrName>
                                        </p:attrNameLst>
                                      </p:cBhvr>
                                      <p:to>
                                        <p:strVal val="visible"/>
                                      </p:to>
                                    </p:set>
                                    <p:animEffect transition="in" filter="strips(downRight)">
                                      <p:cBhvr>
                                        <p:cTn id="17" dur="500"/>
                                        <p:tgtEl>
                                          <p:spTgt spid="1054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772816"/>
            <a:ext cx="6826955" cy="1706739"/>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5610" name="Text Box 10"/>
          <p:cNvSpPr txBox="1">
            <a:spLocks noChangeArrowheads="1"/>
          </p:cNvSpPr>
          <p:nvPr/>
        </p:nvSpPr>
        <p:spPr bwMode="auto">
          <a:xfrm>
            <a:off x="651265" y="2564904"/>
            <a:ext cx="7632848" cy="2259080"/>
          </a:xfrm>
          <a:prstGeom prst="rect">
            <a:avLst/>
          </a:prstGeom>
          <a:noFill/>
          <a:ln w="9525">
            <a:noFill/>
            <a:miter lim="800000"/>
            <a:headEnd/>
            <a:tailEnd/>
          </a:ln>
          <a:effectLst/>
        </p:spPr>
        <p:txBody>
          <a:bodyPr wrap="square">
            <a:spAutoFit/>
          </a:bodyPr>
          <a:lstStyle/>
          <a:p>
            <a:pPr>
              <a:lnSpc>
                <a:spcPct val="110000"/>
              </a:lnSpc>
            </a:pPr>
            <a:r>
              <a:rPr lang="en-US" altLang="zh-CN" sz="3200" dirty="0"/>
              <a:t>1. Find the differences about the table </a:t>
            </a:r>
          </a:p>
          <a:p>
            <a:pPr>
              <a:lnSpc>
                <a:spcPct val="110000"/>
              </a:lnSpc>
            </a:pPr>
            <a:r>
              <a:rPr lang="en-US" altLang="zh-CN" sz="3200" dirty="0"/>
              <a:t>    manners between France and China </a:t>
            </a:r>
          </a:p>
          <a:p>
            <a:pPr>
              <a:lnSpc>
                <a:spcPct val="110000"/>
              </a:lnSpc>
            </a:pPr>
            <a:r>
              <a:rPr lang="en-US" altLang="zh-CN" sz="3200" dirty="0"/>
              <a:t>    on the Internet.</a:t>
            </a:r>
          </a:p>
          <a:p>
            <a:pPr>
              <a:lnSpc>
                <a:spcPct val="110000"/>
              </a:lnSpc>
            </a:pPr>
            <a:r>
              <a:rPr lang="en-US" altLang="zh-CN" sz="3200" dirty="0"/>
              <a:t>2. Preview the </a:t>
            </a:r>
            <a:r>
              <a:rPr lang="en-US" altLang="zh-CN" sz="3200" dirty="0" smtClean="0"/>
              <a:t>reading passage</a:t>
            </a:r>
            <a:r>
              <a:rPr lang="en-US" altLang="zh-CN" sz="3200" dirty="0"/>
              <a:t> </a:t>
            </a:r>
            <a:r>
              <a:rPr lang="en-US" altLang="zh-CN" sz="3200" dirty="0" smtClean="0"/>
              <a:t>on </a:t>
            </a:r>
            <a:r>
              <a:rPr lang="en-US" altLang="zh-CN" sz="3200" dirty="0"/>
              <a:t>page 78.</a:t>
            </a:r>
            <a:endParaRPr lang="en-US" altLang="zh-CN" sz="3200" b="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1205267"/>
            <a:ext cx="4255874" cy="1143613"/>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1547664" y="2383431"/>
            <a:ext cx="6840686" cy="2456057"/>
          </a:xfrm>
          <a:prstGeom prst="rect">
            <a:avLst/>
          </a:prstGeom>
          <a:noFill/>
          <a:ln w="9525" algn="ctr">
            <a:noFill/>
            <a:miter lim="800000"/>
            <a:headEnd/>
            <a:tailEnd/>
          </a:ln>
          <a:effectLst/>
        </p:spPr>
        <p:txBody>
          <a:bodyPr wrap="square">
            <a:spAutoFit/>
          </a:bodyPr>
          <a:lstStyle/>
          <a:p>
            <a:pPr>
              <a:lnSpc>
                <a:spcPct val="120000"/>
              </a:lnSpc>
            </a:pPr>
            <a:r>
              <a:rPr lang="en-US" altLang="zh-CN" sz="3200" dirty="0"/>
              <a:t>To learn about table manners in different countries.</a:t>
            </a:r>
          </a:p>
          <a:p>
            <a:pPr>
              <a:lnSpc>
                <a:spcPct val="120000"/>
              </a:lnSpc>
            </a:pPr>
            <a:r>
              <a:rPr lang="en-US" altLang="zh-CN" sz="3200" dirty="0"/>
              <a:t>To get specific information according to the listening materials. </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1268760"/>
            <a:ext cx="6404528" cy="109114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5263" y="2564904"/>
            <a:ext cx="304801" cy="30480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5262" y="3741615"/>
            <a:ext cx="304801" cy="304801"/>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28688" name="Picture 16" descr="152041220"/>
          <p:cNvPicPr>
            <a:picLocks noChangeAspect="1" noChangeArrowheads="1"/>
          </p:cNvPicPr>
          <p:nvPr/>
        </p:nvPicPr>
        <p:blipFill>
          <a:blip r:embed="rId3"/>
          <a:srcRect/>
          <a:stretch>
            <a:fillRect/>
          </a:stretch>
        </p:blipFill>
        <p:spPr bwMode="auto">
          <a:xfrm>
            <a:off x="250825" y="2060575"/>
            <a:ext cx="5761038" cy="3152775"/>
          </a:xfrm>
          <a:prstGeom prst="rect">
            <a:avLst/>
          </a:prstGeom>
          <a:noFill/>
        </p:spPr>
      </p:pic>
      <p:pic>
        <p:nvPicPr>
          <p:cNvPr id="28690" name="Picture 18" descr="4a4ddff161a797a67c5c2"/>
          <p:cNvPicPr>
            <a:picLocks noChangeAspect="1" noChangeArrowheads="1"/>
          </p:cNvPicPr>
          <p:nvPr/>
        </p:nvPicPr>
        <p:blipFill>
          <a:blip r:embed="rId4"/>
          <a:srcRect/>
          <a:stretch>
            <a:fillRect/>
          </a:stretch>
        </p:blipFill>
        <p:spPr bwMode="auto">
          <a:xfrm>
            <a:off x="4976403" y="4320639"/>
            <a:ext cx="3924300" cy="2208212"/>
          </a:xfrm>
          <a:prstGeom prst="rect">
            <a:avLst/>
          </a:prstGeom>
          <a:noFill/>
        </p:spPr>
      </p:pic>
      <p:sp>
        <p:nvSpPr>
          <p:cNvPr id="28691" name="Text Box 19"/>
          <p:cNvSpPr txBox="1">
            <a:spLocks noChangeArrowheads="1"/>
          </p:cNvSpPr>
          <p:nvPr/>
        </p:nvSpPr>
        <p:spPr bwMode="auto">
          <a:xfrm>
            <a:off x="1403648" y="1476073"/>
            <a:ext cx="6408315" cy="584775"/>
          </a:xfrm>
          <a:prstGeom prst="rect">
            <a:avLst/>
          </a:prstGeom>
          <a:noFill/>
          <a:ln w="9525">
            <a:noFill/>
            <a:miter lim="800000"/>
            <a:headEnd/>
            <a:tailEnd/>
          </a:ln>
          <a:effectLst/>
        </p:spPr>
        <p:txBody>
          <a:bodyPr wrap="square">
            <a:spAutoFit/>
          </a:bodyPr>
          <a:lstStyle/>
          <a:p>
            <a:pPr>
              <a:spcBef>
                <a:spcPct val="50000"/>
              </a:spcBef>
            </a:pPr>
            <a:r>
              <a:rPr lang="en-US" altLang="zh-CN" sz="3200" i="1">
                <a:solidFill>
                  <a:srgbClr val="9933FF"/>
                </a:solidFill>
              </a:rPr>
              <a:t>Table manners in foreign countries</a:t>
            </a:r>
          </a:p>
        </p:txBody>
      </p:sp>
      <p:sp>
        <p:nvSpPr>
          <p:cNvPr id="28692" name="Text Box 20"/>
          <p:cNvSpPr txBox="1">
            <a:spLocks noChangeArrowheads="1"/>
          </p:cNvSpPr>
          <p:nvPr/>
        </p:nvSpPr>
        <p:spPr bwMode="auto">
          <a:xfrm>
            <a:off x="1907506" y="5132358"/>
            <a:ext cx="2665413" cy="584775"/>
          </a:xfrm>
          <a:prstGeom prst="rect">
            <a:avLst/>
          </a:prstGeom>
          <a:noFill/>
          <a:ln w="9525">
            <a:noFill/>
            <a:miter lim="800000"/>
            <a:headEnd/>
            <a:tailEnd/>
          </a:ln>
          <a:effectLst/>
        </p:spPr>
        <p:txBody>
          <a:bodyPr>
            <a:spAutoFit/>
          </a:bodyPr>
          <a:lstStyle/>
          <a:p>
            <a:pPr>
              <a:spcBef>
                <a:spcPct val="50000"/>
              </a:spcBef>
            </a:pPr>
            <a:r>
              <a:rPr lang="en-US" altLang="zh-CN" sz="3200" dirty="0">
                <a:solidFill>
                  <a:srgbClr val="FF0000"/>
                </a:solidFill>
                <a:latin typeface="Arial" charset="0"/>
              </a:rPr>
              <a:t>in France</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6553" y="294606"/>
            <a:ext cx="4628019" cy="1262186"/>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52230" name="Picture 6" descr="u=966659138,3082846922&amp;fm=23&amp;gp=0"/>
          <p:cNvPicPr>
            <a:picLocks noChangeAspect="1" noChangeArrowheads="1"/>
          </p:cNvPicPr>
          <p:nvPr/>
        </p:nvPicPr>
        <p:blipFill>
          <a:blip r:embed="rId3"/>
          <a:srcRect b="4616"/>
          <a:stretch>
            <a:fillRect/>
          </a:stretch>
        </p:blipFill>
        <p:spPr bwMode="auto">
          <a:xfrm>
            <a:off x="611188" y="404813"/>
            <a:ext cx="5113337" cy="3224212"/>
          </a:xfrm>
          <a:prstGeom prst="rect">
            <a:avLst/>
          </a:prstGeom>
          <a:noFill/>
        </p:spPr>
      </p:pic>
      <p:pic>
        <p:nvPicPr>
          <p:cNvPr id="52234" name="Picture 10" descr="1954_130321135939_1"/>
          <p:cNvPicPr>
            <a:picLocks noChangeAspect="1" noChangeArrowheads="1"/>
          </p:cNvPicPr>
          <p:nvPr/>
        </p:nvPicPr>
        <p:blipFill>
          <a:blip r:embed="rId4"/>
          <a:srcRect/>
          <a:stretch>
            <a:fillRect/>
          </a:stretch>
        </p:blipFill>
        <p:spPr bwMode="auto">
          <a:xfrm>
            <a:off x="4211638" y="3644900"/>
            <a:ext cx="4537075" cy="2995613"/>
          </a:xfrm>
          <a:prstGeom prst="rect">
            <a:avLst/>
          </a:prstGeom>
          <a:noFill/>
        </p:spPr>
      </p:pic>
      <p:pic>
        <p:nvPicPr>
          <p:cNvPr id="52236" name="Picture 12" descr="图片视频1">
            <a:hlinkClick r:id="rId5" action="ppaction://hlinkfile"/>
          </p:cNvPr>
          <p:cNvPicPr>
            <a:picLocks noChangeAspect="1" noChangeArrowheads="1"/>
          </p:cNvPicPr>
          <p:nvPr/>
        </p:nvPicPr>
        <p:blipFill>
          <a:blip r:embed="rId6"/>
          <a:srcRect/>
          <a:stretch>
            <a:fillRect/>
          </a:stretch>
        </p:blipFill>
        <p:spPr bwMode="auto">
          <a:xfrm>
            <a:off x="1907704" y="4365104"/>
            <a:ext cx="1226921" cy="1121172"/>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97304" name="Picture 24"/>
          <p:cNvPicPr>
            <a:picLocks noChangeAspect="1" noChangeArrowheads="1"/>
          </p:cNvPicPr>
          <p:nvPr/>
        </p:nvPicPr>
        <p:blipFill>
          <a:blip r:embed="rId3"/>
          <a:srcRect/>
          <a:stretch>
            <a:fillRect/>
          </a:stretch>
        </p:blipFill>
        <p:spPr bwMode="auto">
          <a:xfrm>
            <a:off x="2413000" y="1401763"/>
            <a:ext cx="3959225" cy="2747962"/>
          </a:xfrm>
          <a:prstGeom prst="rect">
            <a:avLst/>
          </a:prstGeom>
          <a:noFill/>
          <a:ln w="9525">
            <a:noFill/>
            <a:miter lim="800000"/>
            <a:headEnd/>
            <a:tailEnd/>
          </a:ln>
          <a:effectLst/>
        </p:spPr>
      </p:pic>
      <p:sp>
        <p:nvSpPr>
          <p:cNvPr id="97282" name="Text Box 2"/>
          <p:cNvSpPr txBox="1">
            <a:spLocks noChangeArrowheads="1"/>
          </p:cNvSpPr>
          <p:nvPr/>
        </p:nvSpPr>
        <p:spPr bwMode="auto">
          <a:xfrm>
            <a:off x="295399" y="536576"/>
            <a:ext cx="8632701" cy="584775"/>
          </a:xfrm>
          <a:prstGeom prst="rect">
            <a:avLst/>
          </a:prstGeom>
          <a:noFill/>
          <a:ln w="9525">
            <a:noFill/>
            <a:miter lim="800000"/>
            <a:headEnd/>
            <a:tailEnd/>
          </a:ln>
          <a:effectLst/>
        </p:spPr>
        <p:txBody>
          <a:bodyPr wrap="square">
            <a:spAutoFit/>
          </a:bodyPr>
          <a:lstStyle/>
          <a:p>
            <a:pPr>
              <a:spcBef>
                <a:spcPct val="50000"/>
              </a:spcBef>
            </a:pPr>
            <a:r>
              <a:rPr lang="en-US" altLang="zh-CN" sz="3200" dirty="0">
                <a:solidFill>
                  <a:srgbClr val="3333FF"/>
                </a:solidFill>
                <a:latin typeface="Arial" charset="0"/>
              </a:rPr>
              <a:t>What should we notice in a Western meal?</a:t>
            </a:r>
          </a:p>
        </p:txBody>
      </p:sp>
      <p:sp>
        <p:nvSpPr>
          <p:cNvPr id="97284" name="Rectangle 4"/>
          <p:cNvSpPr>
            <a:spLocks noChangeArrowheads="1"/>
          </p:cNvSpPr>
          <p:nvPr/>
        </p:nvSpPr>
        <p:spPr bwMode="auto">
          <a:xfrm>
            <a:off x="336391" y="1845190"/>
            <a:ext cx="2133918" cy="584775"/>
          </a:xfrm>
          <a:prstGeom prst="rect">
            <a:avLst/>
          </a:prstGeom>
          <a:solidFill>
            <a:srgbClr val="FFFF99"/>
          </a:solidFill>
          <a:ln w="9525">
            <a:noFill/>
            <a:miter lim="800000"/>
            <a:headEnd/>
            <a:tailEnd/>
          </a:ln>
          <a:effectLst/>
        </p:spPr>
        <p:txBody>
          <a:bodyPr wrap="none">
            <a:spAutoFit/>
          </a:bodyPr>
          <a:lstStyle/>
          <a:p>
            <a:r>
              <a:rPr lang="en-US" altLang="zh-CN" sz="3200" dirty="0">
                <a:solidFill>
                  <a:srgbClr val="FF3399"/>
                </a:solidFill>
              </a:rPr>
              <a:t>make noise</a:t>
            </a:r>
          </a:p>
        </p:txBody>
      </p:sp>
      <p:sp>
        <p:nvSpPr>
          <p:cNvPr id="97285" name="Text Box 5"/>
          <p:cNvSpPr txBox="1">
            <a:spLocks noChangeArrowheads="1"/>
          </p:cNvSpPr>
          <p:nvPr/>
        </p:nvSpPr>
        <p:spPr bwMode="auto">
          <a:xfrm>
            <a:off x="4984750" y="5380156"/>
            <a:ext cx="2899618" cy="1077218"/>
          </a:xfrm>
          <a:prstGeom prst="rect">
            <a:avLst/>
          </a:prstGeom>
          <a:solidFill>
            <a:srgbClr val="99CCFF"/>
          </a:solidFill>
          <a:ln w="9525">
            <a:noFill/>
            <a:miter lim="800000"/>
            <a:headEnd/>
            <a:tailEnd/>
          </a:ln>
          <a:effectLst/>
        </p:spPr>
        <p:txBody>
          <a:bodyPr wrap="square">
            <a:spAutoFit/>
          </a:bodyPr>
          <a:lstStyle/>
          <a:p>
            <a:r>
              <a:rPr lang="en-US" altLang="zh-CN" sz="3200" dirty="0"/>
              <a:t>put your hands on the table</a:t>
            </a:r>
          </a:p>
        </p:txBody>
      </p:sp>
      <p:sp>
        <p:nvSpPr>
          <p:cNvPr id="97286" name="Text Box 6"/>
          <p:cNvSpPr txBox="1">
            <a:spLocks noChangeArrowheads="1"/>
          </p:cNvSpPr>
          <p:nvPr/>
        </p:nvSpPr>
        <p:spPr bwMode="auto">
          <a:xfrm>
            <a:off x="741971" y="5291282"/>
            <a:ext cx="3672656" cy="1077218"/>
          </a:xfrm>
          <a:prstGeom prst="rect">
            <a:avLst/>
          </a:prstGeom>
          <a:solidFill>
            <a:srgbClr val="FF99CC"/>
          </a:solidFill>
          <a:ln w="9525">
            <a:noFill/>
            <a:miter lim="800000"/>
            <a:headEnd/>
            <a:tailEnd/>
          </a:ln>
          <a:effectLst/>
        </p:spPr>
        <p:txBody>
          <a:bodyPr wrap="square">
            <a:spAutoFit/>
          </a:bodyPr>
          <a:lstStyle/>
          <a:p>
            <a:r>
              <a:rPr lang="en-US" altLang="zh-CN" sz="3200" dirty="0"/>
              <a:t>talk when your food is in the mouth</a:t>
            </a:r>
          </a:p>
        </p:txBody>
      </p:sp>
      <p:sp>
        <p:nvSpPr>
          <p:cNvPr id="97288" name="Rectangle 8"/>
          <p:cNvSpPr>
            <a:spLocks noChangeArrowheads="1"/>
          </p:cNvSpPr>
          <p:nvPr/>
        </p:nvSpPr>
        <p:spPr bwMode="auto">
          <a:xfrm>
            <a:off x="250825" y="2997200"/>
            <a:ext cx="1949450" cy="641350"/>
          </a:xfrm>
          <a:prstGeom prst="rect">
            <a:avLst/>
          </a:prstGeom>
          <a:solidFill>
            <a:srgbClr val="FF9900"/>
          </a:solidFill>
          <a:ln w="9525">
            <a:noFill/>
            <a:miter lim="800000"/>
            <a:headEnd/>
            <a:tailEnd/>
          </a:ln>
          <a:effectLst/>
        </p:spPr>
        <p:txBody>
          <a:bodyPr wrap="none">
            <a:spAutoFit/>
          </a:bodyPr>
          <a:lstStyle/>
          <a:p>
            <a:r>
              <a:rPr lang="en-US" altLang="zh-CN"/>
              <a:t>lady first</a:t>
            </a:r>
          </a:p>
        </p:txBody>
      </p:sp>
      <p:sp>
        <p:nvSpPr>
          <p:cNvPr id="97289" name="Rectangle 9"/>
          <p:cNvSpPr>
            <a:spLocks noChangeArrowheads="1"/>
          </p:cNvSpPr>
          <p:nvPr/>
        </p:nvSpPr>
        <p:spPr bwMode="auto">
          <a:xfrm>
            <a:off x="250825" y="4365625"/>
            <a:ext cx="4455066" cy="584775"/>
          </a:xfrm>
          <a:prstGeom prst="rect">
            <a:avLst/>
          </a:prstGeom>
          <a:solidFill>
            <a:srgbClr val="339966"/>
          </a:solidFill>
          <a:ln w="9525">
            <a:noFill/>
            <a:miter lim="800000"/>
            <a:headEnd/>
            <a:tailEnd/>
          </a:ln>
          <a:effectLst/>
        </p:spPr>
        <p:txBody>
          <a:bodyPr wrap="none">
            <a:spAutoFit/>
          </a:bodyPr>
          <a:lstStyle/>
          <a:p>
            <a:r>
              <a:rPr lang="en-US" altLang="zh-CN" sz="3200"/>
              <a:t>fork in left knife in right</a:t>
            </a:r>
          </a:p>
        </p:txBody>
      </p:sp>
      <p:sp>
        <p:nvSpPr>
          <p:cNvPr id="97290" name="Rectangle 10"/>
          <p:cNvSpPr>
            <a:spLocks noChangeArrowheads="1"/>
          </p:cNvSpPr>
          <p:nvPr/>
        </p:nvSpPr>
        <p:spPr bwMode="auto">
          <a:xfrm>
            <a:off x="7019925" y="2583277"/>
            <a:ext cx="1301959" cy="584775"/>
          </a:xfrm>
          <a:prstGeom prst="rect">
            <a:avLst/>
          </a:prstGeom>
          <a:solidFill>
            <a:srgbClr val="3366FF"/>
          </a:solidFill>
          <a:ln w="9525">
            <a:noFill/>
            <a:miter lim="800000"/>
            <a:headEnd/>
            <a:tailEnd/>
          </a:ln>
          <a:effectLst/>
        </p:spPr>
        <p:txBody>
          <a:bodyPr wrap="none">
            <a:spAutoFit/>
          </a:bodyPr>
          <a:lstStyle/>
          <a:p>
            <a:r>
              <a:rPr lang="en-US" altLang="zh-CN" sz="3200" dirty="0">
                <a:solidFill>
                  <a:schemeClr val="bg1"/>
                </a:solidFill>
              </a:rPr>
              <a:t>smoke</a:t>
            </a:r>
          </a:p>
        </p:txBody>
      </p:sp>
      <p:sp>
        <p:nvSpPr>
          <p:cNvPr id="97291" name="Rectangle 11"/>
          <p:cNvSpPr>
            <a:spLocks noChangeArrowheads="1"/>
          </p:cNvSpPr>
          <p:nvPr/>
        </p:nvSpPr>
        <p:spPr bwMode="auto">
          <a:xfrm>
            <a:off x="6659563" y="1484313"/>
            <a:ext cx="1952779" cy="584775"/>
          </a:xfrm>
          <a:prstGeom prst="rect">
            <a:avLst/>
          </a:prstGeom>
          <a:solidFill>
            <a:srgbClr val="CC99FF"/>
          </a:solidFill>
          <a:ln w="9525">
            <a:noFill/>
            <a:miter lim="800000"/>
            <a:headEnd/>
            <a:tailEnd/>
          </a:ln>
          <a:effectLst/>
        </p:spPr>
        <p:txBody>
          <a:bodyPr wrap="none">
            <a:spAutoFit/>
          </a:bodyPr>
          <a:lstStyle/>
          <a:p>
            <a:r>
              <a:rPr lang="en-US" altLang="zh-CN" sz="3200"/>
              <a:t>shake legs</a:t>
            </a:r>
          </a:p>
        </p:txBody>
      </p:sp>
      <p:sp>
        <p:nvSpPr>
          <p:cNvPr id="97292" name="Rectangle 12"/>
          <p:cNvSpPr>
            <a:spLocks noChangeArrowheads="1"/>
          </p:cNvSpPr>
          <p:nvPr/>
        </p:nvSpPr>
        <p:spPr bwMode="auto">
          <a:xfrm>
            <a:off x="6659563" y="3644900"/>
            <a:ext cx="2268537" cy="1569660"/>
          </a:xfrm>
          <a:prstGeom prst="rect">
            <a:avLst/>
          </a:prstGeom>
          <a:solidFill>
            <a:srgbClr val="993300"/>
          </a:solidFill>
          <a:ln w="9525">
            <a:noFill/>
            <a:miter lim="800000"/>
            <a:headEnd/>
            <a:tailEnd/>
          </a:ln>
          <a:effectLst/>
        </p:spPr>
        <p:txBody>
          <a:bodyPr>
            <a:spAutoFit/>
          </a:bodyPr>
          <a:lstStyle/>
          <a:p>
            <a:r>
              <a:rPr lang="en-US" altLang="zh-CN" sz="3200" dirty="0">
                <a:solidFill>
                  <a:schemeClr val="bg1"/>
                </a:solidFill>
              </a:rPr>
              <a:t>put your napkin on legs</a:t>
            </a:r>
          </a:p>
        </p:txBody>
      </p:sp>
      <p:sp>
        <p:nvSpPr>
          <p:cNvPr id="97293" name="Oval 13"/>
          <p:cNvSpPr>
            <a:spLocks noChangeArrowheads="1"/>
          </p:cNvSpPr>
          <p:nvPr/>
        </p:nvSpPr>
        <p:spPr bwMode="auto">
          <a:xfrm>
            <a:off x="2339975" y="2492375"/>
            <a:ext cx="792163" cy="1008063"/>
          </a:xfrm>
          <a:prstGeom prst="ellipse">
            <a:avLst/>
          </a:prstGeom>
          <a:noFill/>
          <a:ln w="31750">
            <a:solidFill>
              <a:srgbClr val="FF0000"/>
            </a:solidFill>
            <a:round/>
            <a:headEnd/>
            <a:tailEnd/>
          </a:ln>
          <a:effectLst/>
        </p:spPr>
        <p:txBody>
          <a:bodyPr wrap="none" anchor="ctr"/>
          <a:lstStyle/>
          <a:p>
            <a:endParaRPr lang="zh-CN" altLang="en-US"/>
          </a:p>
        </p:txBody>
      </p:sp>
      <p:sp>
        <p:nvSpPr>
          <p:cNvPr id="97294" name="Line 14"/>
          <p:cNvSpPr>
            <a:spLocks noChangeShapeType="1"/>
          </p:cNvSpPr>
          <p:nvPr/>
        </p:nvSpPr>
        <p:spPr bwMode="auto">
          <a:xfrm flipH="1" flipV="1">
            <a:off x="2987675" y="3429000"/>
            <a:ext cx="3600450" cy="792163"/>
          </a:xfrm>
          <a:prstGeom prst="line">
            <a:avLst/>
          </a:prstGeom>
          <a:noFill/>
          <a:ln w="31750">
            <a:solidFill>
              <a:srgbClr val="FF0000"/>
            </a:solidFill>
            <a:round/>
            <a:headEnd/>
            <a:tailEnd type="triangle" w="med" len="med"/>
          </a:ln>
          <a:effectLst/>
        </p:spPr>
        <p:txBody>
          <a:bodyPr/>
          <a:lstStyle/>
          <a:p>
            <a:endParaRPr lang="zh-CN" altLang="en-US"/>
          </a:p>
        </p:txBody>
      </p:sp>
      <p:sp>
        <p:nvSpPr>
          <p:cNvPr id="97295" name="Rectangle 15"/>
          <p:cNvSpPr>
            <a:spLocks noChangeArrowheads="1"/>
          </p:cNvSpPr>
          <p:nvPr/>
        </p:nvSpPr>
        <p:spPr bwMode="auto">
          <a:xfrm>
            <a:off x="6682754" y="4216012"/>
            <a:ext cx="1417638" cy="509132"/>
          </a:xfrm>
          <a:prstGeom prst="rect">
            <a:avLst/>
          </a:prstGeom>
          <a:noFill/>
          <a:ln w="31750">
            <a:solidFill>
              <a:srgbClr val="FF0000"/>
            </a:solidFill>
            <a:miter lim="800000"/>
            <a:headEnd/>
            <a:tailEnd/>
          </a:ln>
          <a:effectLst/>
        </p:spPr>
        <p:txBody>
          <a:bodyPr wrap="none" anchor="ctr"/>
          <a:lstStyle/>
          <a:p>
            <a:endParaRPr lang="zh-CN" altLang="en-US"/>
          </a:p>
        </p:txBody>
      </p:sp>
      <p:pic>
        <p:nvPicPr>
          <p:cNvPr id="97296" name="Picture 16" descr="t014129534c619885c2"/>
          <p:cNvPicPr>
            <a:picLocks noChangeAspect="1" noChangeArrowheads="1"/>
          </p:cNvPicPr>
          <p:nvPr/>
        </p:nvPicPr>
        <p:blipFill>
          <a:blip r:embed="rId4"/>
          <a:srcRect/>
          <a:stretch>
            <a:fillRect/>
          </a:stretch>
        </p:blipFill>
        <p:spPr bwMode="auto">
          <a:xfrm>
            <a:off x="2038508" y="5351159"/>
            <a:ext cx="863600" cy="863600"/>
          </a:xfrm>
          <a:prstGeom prst="rect">
            <a:avLst/>
          </a:prstGeom>
          <a:noFill/>
        </p:spPr>
      </p:pic>
      <p:pic>
        <p:nvPicPr>
          <p:cNvPr id="97297" name="Picture 17" descr="{E773FC8C-BF45-4D71-8E77-935FD485FBA9}_副本"/>
          <p:cNvPicPr>
            <a:picLocks noChangeAspect="1" noChangeArrowheads="1"/>
          </p:cNvPicPr>
          <p:nvPr/>
        </p:nvPicPr>
        <p:blipFill>
          <a:blip r:embed="rId5"/>
          <a:srcRect r="50874" b="70232"/>
          <a:stretch>
            <a:fillRect/>
          </a:stretch>
        </p:blipFill>
        <p:spPr bwMode="auto">
          <a:xfrm>
            <a:off x="5854622" y="5397533"/>
            <a:ext cx="1152525" cy="930275"/>
          </a:xfrm>
          <a:prstGeom prst="rect">
            <a:avLst/>
          </a:prstGeom>
          <a:noFill/>
        </p:spPr>
      </p:pic>
      <p:pic>
        <p:nvPicPr>
          <p:cNvPr id="97298" name="Picture 18" descr="t014129534c619885c2"/>
          <p:cNvPicPr>
            <a:picLocks noChangeAspect="1" noChangeArrowheads="1"/>
          </p:cNvPicPr>
          <p:nvPr/>
        </p:nvPicPr>
        <p:blipFill>
          <a:blip r:embed="rId4"/>
          <a:srcRect/>
          <a:stretch>
            <a:fillRect/>
          </a:stretch>
        </p:blipFill>
        <p:spPr bwMode="auto">
          <a:xfrm>
            <a:off x="7204152" y="2347913"/>
            <a:ext cx="863600" cy="863600"/>
          </a:xfrm>
          <a:prstGeom prst="rect">
            <a:avLst/>
          </a:prstGeom>
          <a:noFill/>
        </p:spPr>
      </p:pic>
      <p:pic>
        <p:nvPicPr>
          <p:cNvPr id="97299" name="Picture 19" descr="{E773FC8C-BF45-4D71-8E77-935FD485FBA9}_副本"/>
          <p:cNvPicPr>
            <a:picLocks noChangeAspect="1" noChangeArrowheads="1"/>
          </p:cNvPicPr>
          <p:nvPr/>
        </p:nvPicPr>
        <p:blipFill>
          <a:blip r:embed="rId5"/>
          <a:srcRect r="50874" b="70232"/>
          <a:stretch>
            <a:fillRect/>
          </a:stretch>
        </p:blipFill>
        <p:spPr bwMode="auto">
          <a:xfrm>
            <a:off x="1894046" y="4145107"/>
            <a:ext cx="1152525" cy="930275"/>
          </a:xfrm>
          <a:prstGeom prst="rect">
            <a:avLst/>
          </a:prstGeom>
          <a:noFill/>
        </p:spPr>
      </p:pic>
      <p:pic>
        <p:nvPicPr>
          <p:cNvPr id="97300" name="Picture 20" descr="t014129534c619885c2"/>
          <p:cNvPicPr>
            <a:picLocks noChangeAspect="1" noChangeArrowheads="1"/>
          </p:cNvPicPr>
          <p:nvPr/>
        </p:nvPicPr>
        <p:blipFill>
          <a:blip r:embed="rId4"/>
          <a:srcRect/>
          <a:stretch>
            <a:fillRect/>
          </a:stretch>
        </p:blipFill>
        <p:spPr bwMode="auto">
          <a:xfrm>
            <a:off x="7164387" y="1298697"/>
            <a:ext cx="863600" cy="863600"/>
          </a:xfrm>
          <a:prstGeom prst="rect">
            <a:avLst/>
          </a:prstGeom>
          <a:noFill/>
        </p:spPr>
      </p:pic>
      <p:pic>
        <p:nvPicPr>
          <p:cNvPr id="97301" name="Picture 21" descr="{E773FC8C-BF45-4D71-8E77-935FD485FBA9}_副本"/>
          <p:cNvPicPr>
            <a:picLocks noChangeAspect="1" noChangeArrowheads="1"/>
          </p:cNvPicPr>
          <p:nvPr/>
        </p:nvPicPr>
        <p:blipFill>
          <a:blip r:embed="rId5"/>
          <a:srcRect r="50874" b="70232"/>
          <a:stretch>
            <a:fillRect/>
          </a:stretch>
        </p:blipFill>
        <p:spPr bwMode="auto">
          <a:xfrm>
            <a:off x="7308850" y="4365625"/>
            <a:ext cx="1152525" cy="930275"/>
          </a:xfrm>
          <a:prstGeom prst="rect">
            <a:avLst/>
          </a:prstGeom>
          <a:noFill/>
        </p:spPr>
      </p:pic>
      <p:pic>
        <p:nvPicPr>
          <p:cNvPr id="97302" name="Picture 22" descr="t014129534c619885c2"/>
          <p:cNvPicPr>
            <a:picLocks noChangeAspect="1" noChangeArrowheads="1"/>
          </p:cNvPicPr>
          <p:nvPr/>
        </p:nvPicPr>
        <p:blipFill>
          <a:blip r:embed="rId4"/>
          <a:srcRect/>
          <a:stretch>
            <a:fillRect/>
          </a:stretch>
        </p:blipFill>
        <p:spPr bwMode="auto">
          <a:xfrm>
            <a:off x="861628" y="1627475"/>
            <a:ext cx="863600" cy="863600"/>
          </a:xfrm>
          <a:prstGeom prst="rect">
            <a:avLst/>
          </a:prstGeom>
          <a:noFill/>
        </p:spPr>
      </p:pic>
      <p:pic>
        <p:nvPicPr>
          <p:cNvPr id="97303" name="Picture 23" descr="{E773FC8C-BF45-4D71-8E77-935FD485FBA9}_副本"/>
          <p:cNvPicPr>
            <a:picLocks noChangeAspect="1" noChangeArrowheads="1"/>
          </p:cNvPicPr>
          <p:nvPr/>
        </p:nvPicPr>
        <p:blipFill>
          <a:blip r:embed="rId5"/>
          <a:srcRect r="50874" b="70232"/>
          <a:stretch>
            <a:fillRect/>
          </a:stretch>
        </p:blipFill>
        <p:spPr bwMode="auto">
          <a:xfrm>
            <a:off x="827088" y="2859088"/>
            <a:ext cx="1152525" cy="9302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 calcmode="lin" valueType="num">
                                      <p:cBhvr>
                                        <p:cTn id="7" dur="500" fill="hold"/>
                                        <p:tgtEl>
                                          <p:spTgt spid="97284"/>
                                        </p:tgtEl>
                                        <p:attrNameLst>
                                          <p:attrName>ppt_w</p:attrName>
                                        </p:attrNameLst>
                                      </p:cBhvr>
                                      <p:tavLst>
                                        <p:tav tm="0">
                                          <p:val>
                                            <p:fltVal val="0"/>
                                          </p:val>
                                        </p:tav>
                                        <p:tav tm="100000">
                                          <p:val>
                                            <p:strVal val="#ppt_w"/>
                                          </p:val>
                                        </p:tav>
                                      </p:tavLst>
                                    </p:anim>
                                    <p:anim calcmode="lin" valueType="num">
                                      <p:cBhvr>
                                        <p:cTn id="8" dur="500" fill="hold"/>
                                        <p:tgtEl>
                                          <p:spTgt spid="97284"/>
                                        </p:tgtEl>
                                        <p:attrNameLst>
                                          <p:attrName>ppt_h</p:attrName>
                                        </p:attrNameLst>
                                      </p:cBhvr>
                                      <p:tavLst>
                                        <p:tav tm="0">
                                          <p:val>
                                            <p:fltVal val="0"/>
                                          </p:val>
                                        </p:tav>
                                        <p:tav tm="100000">
                                          <p:val>
                                            <p:strVal val="#ppt_h"/>
                                          </p:val>
                                        </p:tav>
                                      </p:tavLst>
                                    </p:anim>
                                    <p:animEffect transition="in" filter="fade">
                                      <p:cBhvr>
                                        <p:cTn id="9" dur="500"/>
                                        <p:tgtEl>
                                          <p:spTgt spid="97284"/>
                                        </p:tgtEl>
                                      </p:cBhvr>
                                    </p:animEffect>
                                  </p:childTnLst>
                                </p:cTn>
                              </p:par>
                              <p:par>
                                <p:cTn id="10" presetID="18" presetClass="entr" presetSubtype="12" fill="hold" grpId="0" nodeType="withEffect">
                                  <p:stCondLst>
                                    <p:cond delay="0"/>
                                  </p:stCondLst>
                                  <p:childTnLst>
                                    <p:set>
                                      <p:cBhvr>
                                        <p:cTn id="11" dur="1" fill="hold">
                                          <p:stCondLst>
                                            <p:cond delay="0"/>
                                          </p:stCondLst>
                                        </p:cTn>
                                        <p:tgtEl>
                                          <p:spTgt spid="97291"/>
                                        </p:tgtEl>
                                        <p:attrNameLst>
                                          <p:attrName>style.visibility</p:attrName>
                                        </p:attrNameLst>
                                      </p:cBhvr>
                                      <p:to>
                                        <p:strVal val="visible"/>
                                      </p:to>
                                    </p:set>
                                    <p:animEffect transition="in" filter="strips(downLeft)">
                                      <p:cBhvr>
                                        <p:cTn id="12" dur="500"/>
                                        <p:tgtEl>
                                          <p:spTgt spid="97291"/>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97288"/>
                                        </p:tgtEl>
                                        <p:attrNameLst>
                                          <p:attrName>style.visibility</p:attrName>
                                        </p:attrNameLst>
                                      </p:cBhvr>
                                      <p:to>
                                        <p:strVal val="visible"/>
                                      </p:to>
                                    </p:set>
                                    <p:animEffect transition="in" filter="barn(inHorizontal)">
                                      <p:cBhvr>
                                        <p:cTn id="15" dur="500"/>
                                        <p:tgtEl>
                                          <p:spTgt spid="97288"/>
                                        </p:tgtEl>
                                      </p:cBhvr>
                                    </p:animEffect>
                                  </p:childTnLst>
                                </p:cTn>
                              </p:par>
                              <p:par>
                                <p:cTn id="16" presetID="17" presetClass="entr" presetSubtype="10" fill="hold" grpId="0" nodeType="withEffect">
                                  <p:stCondLst>
                                    <p:cond delay="0"/>
                                  </p:stCondLst>
                                  <p:childTnLst>
                                    <p:set>
                                      <p:cBhvr>
                                        <p:cTn id="17" dur="1" fill="hold">
                                          <p:stCondLst>
                                            <p:cond delay="0"/>
                                          </p:stCondLst>
                                        </p:cTn>
                                        <p:tgtEl>
                                          <p:spTgt spid="97290"/>
                                        </p:tgtEl>
                                        <p:attrNameLst>
                                          <p:attrName>style.visibility</p:attrName>
                                        </p:attrNameLst>
                                      </p:cBhvr>
                                      <p:to>
                                        <p:strVal val="visible"/>
                                      </p:to>
                                    </p:set>
                                    <p:anim calcmode="lin" valueType="num">
                                      <p:cBhvr>
                                        <p:cTn id="18" dur="500" fill="hold"/>
                                        <p:tgtEl>
                                          <p:spTgt spid="97290"/>
                                        </p:tgtEl>
                                        <p:attrNameLst>
                                          <p:attrName>ppt_w</p:attrName>
                                        </p:attrNameLst>
                                      </p:cBhvr>
                                      <p:tavLst>
                                        <p:tav tm="0">
                                          <p:val>
                                            <p:fltVal val="0"/>
                                          </p:val>
                                        </p:tav>
                                        <p:tav tm="100000">
                                          <p:val>
                                            <p:strVal val="#ppt_w"/>
                                          </p:val>
                                        </p:tav>
                                      </p:tavLst>
                                    </p:anim>
                                    <p:anim calcmode="lin" valueType="num">
                                      <p:cBhvr>
                                        <p:cTn id="19" dur="500" fill="hold"/>
                                        <p:tgtEl>
                                          <p:spTgt spid="97290"/>
                                        </p:tgtEl>
                                        <p:attrNameLst>
                                          <p:attrName>ppt_h</p:attrName>
                                        </p:attrNameLst>
                                      </p:cBhvr>
                                      <p:tavLst>
                                        <p:tav tm="0">
                                          <p:val>
                                            <p:strVal val="#ppt_h"/>
                                          </p:val>
                                        </p:tav>
                                        <p:tav tm="100000">
                                          <p:val>
                                            <p:strVal val="#ppt_h"/>
                                          </p:val>
                                        </p:tav>
                                      </p:tavLst>
                                    </p:anim>
                                  </p:childTnLst>
                                </p:cTn>
                              </p:par>
                              <p:par>
                                <p:cTn id="20" presetID="6" presetClass="entr" presetSubtype="16" fill="hold" grpId="0" nodeType="withEffect">
                                  <p:stCondLst>
                                    <p:cond delay="0"/>
                                  </p:stCondLst>
                                  <p:childTnLst>
                                    <p:set>
                                      <p:cBhvr>
                                        <p:cTn id="21" dur="1" fill="hold">
                                          <p:stCondLst>
                                            <p:cond delay="0"/>
                                          </p:stCondLst>
                                        </p:cTn>
                                        <p:tgtEl>
                                          <p:spTgt spid="97292"/>
                                        </p:tgtEl>
                                        <p:attrNameLst>
                                          <p:attrName>style.visibility</p:attrName>
                                        </p:attrNameLst>
                                      </p:cBhvr>
                                      <p:to>
                                        <p:strVal val="visible"/>
                                      </p:to>
                                    </p:set>
                                    <p:animEffect transition="in" filter="circle(in)">
                                      <p:cBhvr>
                                        <p:cTn id="22" dur="500"/>
                                        <p:tgtEl>
                                          <p:spTgt spid="9729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97289"/>
                                        </p:tgtEl>
                                        <p:attrNameLst>
                                          <p:attrName>style.visibility</p:attrName>
                                        </p:attrNameLst>
                                      </p:cBhvr>
                                      <p:to>
                                        <p:strVal val="visible"/>
                                      </p:to>
                                    </p:set>
                                    <p:animEffect transition="in" filter="circle(in)">
                                      <p:cBhvr>
                                        <p:cTn id="25" dur="500"/>
                                        <p:tgtEl>
                                          <p:spTgt spid="97289"/>
                                        </p:tgtEl>
                                      </p:cBhvr>
                                    </p:animEffect>
                                  </p:childTnLst>
                                </p:cTn>
                              </p:par>
                              <p:par>
                                <p:cTn id="26" presetID="23" presetClass="entr" presetSubtype="16" fill="hold" grpId="0" nodeType="withEffect">
                                  <p:stCondLst>
                                    <p:cond delay="0"/>
                                  </p:stCondLst>
                                  <p:childTnLst>
                                    <p:set>
                                      <p:cBhvr>
                                        <p:cTn id="27" dur="1" fill="hold">
                                          <p:stCondLst>
                                            <p:cond delay="0"/>
                                          </p:stCondLst>
                                        </p:cTn>
                                        <p:tgtEl>
                                          <p:spTgt spid="97286"/>
                                        </p:tgtEl>
                                        <p:attrNameLst>
                                          <p:attrName>style.visibility</p:attrName>
                                        </p:attrNameLst>
                                      </p:cBhvr>
                                      <p:to>
                                        <p:strVal val="visible"/>
                                      </p:to>
                                    </p:set>
                                    <p:anim calcmode="lin" valueType="num">
                                      <p:cBhvr>
                                        <p:cTn id="28" dur="500" fill="hold"/>
                                        <p:tgtEl>
                                          <p:spTgt spid="97286"/>
                                        </p:tgtEl>
                                        <p:attrNameLst>
                                          <p:attrName>ppt_w</p:attrName>
                                        </p:attrNameLst>
                                      </p:cBhvr>
                                      <p:tavLst>
                                        <p:tav tm="0">
                                          <p:val>
                                            <p:fltVal val="0"/>
                                          </p:val>
                                        </p:tav>
                                        <p:tav tm="100000">
                                          <p:val>
                                            <p:strVal val="#ppt_w"/>
                                          </p:val>
                                        </p:tav>
                                      </p:tavLst>
                                    </p:anim>
                                    <p:anim calcmode="lin" valueType="num">
                                      <p:cBhvr>
                                        <p:cTn id="29" dur="500" fill="hold"/>
                                        <p:tgtEl>
                                          <p:spTgt spid="97286"/>
                                        </p:tgtEl>
                                        <p:attrNameLst>
                                          <p:attrName>ppt_h</p:attrName>
                                        </p:attrNameLst>
                                      </p:cBhvr>
                                      <p:tavLst>
                                        <p:tav tm="0">
                                          <p:val>
                                            <p:fltVal val="0"/>
                                          </p:val>
                                        </p:tav>
                                        <p:tav tm="100000">
                                          <p:val>
                                            <p:strVal val="#ppt_h"/>
                                          </p:val>
                                        </p:tav>
                                      </p:tavLst>
                                    </p:anim>
                                  </p:childTnLst>
                                </p:cTn>
                              </p:par>
                              <p:par>
                                <p:cTn id="30" presetID="22" presetClass="entr" presetSubtype="4" fill="hold" grpId="0" nodeType="withEffect">
                                  <p:stCondLst>
                                    <p:cond delay="0"/>
                                  </p:stCondLst>
                                  <p:childTnLst>
                                    <p:set>
                                      <p:cBhvr>
                                        <p:cTn id="31" dur="1" fill="hold">
                                          <p:stCondLst>
                                            <p:cond delay="0"/>
                                          </p:stCondLst>
                                        </p:cTn>
                                        <p:tgtEl>
                                          <p:spTgt spid="97285"/>
                                        </p:tgtEl>
                                        <p:attrNameLst>
                                          <p:attrName>style.visibility</p:attrName>
                                        </p:attrNameLst>
                                      </p:cBhvr>
                                      <p:to>
                                        <p:strVal val="visible"/>
                                      </p:to>
                                    </p:set>
                                    <p:animEffect transition="in" filter="wipe(down)">
                                      <p:cBhvr>
                                        <p:cTn id="32" dur="500"/>
                                        <p:tgtEl>
                                          <p:spTgt spid="9728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7295"/>
                                        </p:tgtEl>
                                        <p:attrNameLst>
                                          <p:attrName>style.visibility</p:attrName>
                                        </p:attrNameLst>
                                      </p:cBhvr>
                                      <p:to>
                                        <p:strVal val="visible"/>
                                      </p:to>
                                    </p:set>
                                    <p:animEffect transition="in" filter="slide(fromBottom)">
                                      <p:cBhvr>
                                        <p:cTn id="37" dur="500"/>
                                        <p:tgtEl>
                                          <p:spTgt spid="97295"/>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97294"/>
                                        </p:tgtEl>
                                        <p:attrNameLst>
                                          <p:attrName>style.visibility</p:attrName>
                                        </p:attrNameLst>
                                      </p:cBhvr>
                                      <p:to>
                                        <p:strVal val="visible"/>
                                      </p:to>
                                    </p:set>
                                    <p:animEffect transition="in" filter="wipe(down)">
                                      <p:cBhvr>
                                        <p:cTn id="41" dur="500"/>
                                        <p:tgtEl>
                                          <p:spTgt spid="97294"/>
                                        </p:tgtEl>
                                      </p:cBhvr>
                                    </p:animEffect>
                                  </p:childTnLst>
                                </p:cTn>
                              </p:par>
                            </p:childTnLst>
                          </p:cTn>
                        </p:par>
                        <p:par>
                          <p:cTn id="42" fill="hold">
                            <p:stCondLst>
                              <p:cond delay="1000"/>
                            </p:stCondLst>
                            <p:childTnLst>
                              <p:par>
                                <p:cTn id="43" presetID="53" presetClass="entr" presetSubtype="0" fill="hold" grpId="0" nodeType="afterEffect">
                                  <p:stCondLst>
                                    <p:cond delay="0"/>
                                  </p:stCondLst>
                                  <p:childTnLst>
                                    <p:set>
                                      <p:cBhvr>
                                        <p:cTn id="44" dur="1" fill="hold">
                                          <p:stCondLst>
                                            <p:cond delay="0"/>
                                          </p:stCondLst>
                                        </p:cTn>
                                        <p:tgtEl>
                                          <p:spTgt spid="97293"/>
                                        </p:tgtEl>
                                        <p:attrNameLst>
                                          <p:attrName>style.visibility</p:attrName>
                                        </p:attrNameLst>
                                      </p:cBhvr>
                                      <p:to>
                                        <p:strVal val="visible"/>
                                      </p:to>
                                    </p:set>
                                    <p:anim calcmode="lin" valueType="num">
                                      <p:cBhvr>
                                        <p:cTn id="45" dur="500" fill="hold"/>
                                        <p:tgtEl>
                                          <p:spTgt spid="97293"/>
                                        </p:tgtEl>
                                        <p:attrNameLst>
                                          <p:attrName>ppt_w</p:attrName>
                                        </p:attrNameLst>
                                      </p:cBhvr>
                                      <p:tavLst>
                                        <p:tav tm="0">
                                          <p:val>
                                            <p:fltVal val="0"/>
                                          </p:val>
                                        </p:tav>
                                        <p:tav tm="100000">
                                          <p:val>
                                            <p:strVal val="#ppt_w"/>
                                          </p:val>
                                        </p:tav>
                                      </p:tavLst>
                                    </p:anim>
                                    <p:anim calcmode="lin" valueType="num">
                                      <p:cBhvr>
                                        <p:cTn id="46" dur="500" fill="hold"/>
                                        <p:tgtEl>
                                          <p:spTgt spid="97293"/>
                                        </p:tgtEl>
                                        <p:attrNameLst>
                                          <p:attrName>ppt_h</p:attrName>
                                        </p:attrNameLst>
                                      </p:cBhvr>
                                      <p:tavLst>
                                        <p:tav tm="0">
                                          <p:val>
                                            <p:fltVal val="0"/>
                                          </p:val>
                                        </p:tav>
                                        <p:tav tm="100000">
                                          <p:val>
                                            <p:strVal val="#ppt_h"/>
                                          </p:val>
                                        </p:tav>
                                      </p:tavLst>
                                    </p:anim>
                                    <p:animEffect transition="in" filter="fade">
                                      <p:cBhvr>
                                        <p:cTn id="47" dur="500"/>
                                        <p:tgtEl>
                                          <p:spTgt spid="97293"/>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97302"/>
                                        </p:tgtEl>
                                        <p:attrNameLst>
                                          <p:attrName>style.visibility</p:attrName>
                                        </p:attrNameLst>
                                      </p:cBhvr>
                                      <p:to>
                                        <p:strVal val="visible"/>
                                      </p:to>
                                    </p:set>
                                    <p:anim calcmode="lin" valueType="num">
                                      <p:cBhvr>
                                        <p:cTn id="52" dur="500" fill="hold"/>
                                        <p:tgtEl>
                                          <p:spTgt spid="97302"/>
                                        </p:tgtEl>
                                        <p:attrNameLst>
                                          <p:attrName>ppt_w</p:attrName>
                                        </p:attrNameLst>
                                      </p:cBhvr>
                                      <p:tavLst>
                                        <p:tav tm="0">
                                          <p:val>
                                            <p:fltVal val="0"/>
                                          </p:val>
                                        </p:tav>
                                        <p:tav tm="100000">
                                          <p:val>
                                            <p:strVal val="#ppt_w"/>
                                          </p:val>
                                        </p:tav>
                                      </p:tavLst>
                                    </p:anim>
                                    <p:anim calcmode="lin" valueType="num">
                                      <p:cBhvr>
                                        <p:cTn id="53" dur="500" fill="hold"/>
                                        <p:tgtEl>
                                          <p:spTgt spid="97302"/>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97300"/>
                                        </p:tgtEl>
                                        <p:attrNameLst>
                                          <p:attrName>style.visibility</p:attrName>
                                        </p:attrNameLst>
                                      </p:cBhvr>
                                      <p:to>
                                        <p:strVal val="visible"/>
                                      </p:to>
                                    </p:set>
                                    <p:anim calcmode="lin" valueType="num">
                                      <p:cBhvr>
                                        <p:cTn id="58" dur="500" fill="hold"/>
                                        <p:tgtEl>
                                          <p:spTgt spid="97300"/>
                                        </p:tgtEl>
                                        <p:attrNameLst>
                                          <p:attrName>ppt_w</p:attrName>
                                        </p:attrNameLst>
                                      </p:cBhvr>
                                      <p:tavLst>
                                        <p:tav tm="0">
                                          <p:val>
                                            <p:fltVal val="0"/>
                                          </p:val>
                                        </p:tav>
                                        <p:tav tm="100000">
                                          <p:val>
                                            <p:strVal val="#ppt_w"/>
                                          </p:val>
                                        </p:tav>
                                      </p:tavLst>
                                    </p:anim>
                                    <p:anim calcmode="lin" valueType="num">
                                      <p:cBhvr>
                                        <p:cTn id="59" dur="500" fill="hold"/>
                                        <p:tgtEl>
                                          <p:spTgt spid="97300"/>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97298"/>
                                        </p:tgtEl>
                                        <p:attrNameLst>
                                          <p:attrName>style.visibility</p:attrName>
                                        </p:attrNameLst>
                                      </p:cBhvr>
                                      <p:to>
                                        <p:strVal val="visible"/>
                                      </p:to>
                                    </p:set>
                                    <p:anim calcmode="lin" valueType="num">
                                      <p:cBhvr>
                                        <p:cTn id="64" dur="500" fill="hold"/>
                                        <p:tgtEl>
                                          <p:spTgt spid="97298"/>
                                        </p:tgtEl>
                                        <p:attrNameLst>
                                          <p:attrName>ppt_w</p:attrName>
                                        </p:attrNameLst>
                                      </p:cBhvr>
                                      <p:tavLst>
                                        <p:tav tm="0">
                                          <p:val>
                                            <p:fltVal val="0"/>
                                          </p:val>
                                        </p:tav>
                                        <p:tav tm="100000">
                                          <p:val>
                                            <p:strVal val="#ppt_w"/>
                                          </p:val>
                                        </p:tav>
                                      </p:tavLst>
                                    </p:anim>
                                    <p:anim calcmode="lin" valueType="num">
                                      <p:cBhvr>
                                        <p:cTn id="65" dur="500" fill="hold"/>
                                        <p:tgtEl>
                                          <p:spTgt spid="97298"/>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nodeType="clickEffect">
                                  <p:stCondLst>
                                    <p:cond delay="0"/>
                                  </p:stCondLst>
                                  <p:childTnLst>
                                    <p:set>
                                      <p:cBhvr>
                                        <p:cTn id="69" dur="1" fill="hold">
                                          <p:stCondLst>
                                            <p:cond delay="0"/>
                                          </p:stCondLst>
                                        </p:cTn>
                                        <p:tgtEl>
                                          <p:spTgt spid="97296"/>
                                        </p:tgtEl>
                                        <p:attrNameLst>
                                          <p:attrName>style.visibility</p:attrName>
                                        </p:attrNameLst>
                                      </p:cBhvr>
                                      <p:to>
                                        <p:strVal val="visible"/>
                                      </p:to>
                                    </p:set>
                                    <p:anim calcmode="lin" valueType="num">
                                      <p:cBhvr>
                                        <p:cTn id="70" dur="500" fill="hold"/>
                                        <p:tgtEl>
                                          <p:spTgt spid="97296"/>
                                        </p:tgtEl>
                                        <p:attrNameLst>
                                          <p:attrName>ppt_w</p:attrName>
                                        </p:attrNameLst>
                                      </p:cBhvr>
                                      <p:tavLst>
                                        <p:tav tm="0">
                                          <p:val>
                                            <p:fltVal val="0"/>
                                          </p:val>
                                        </p:tav>
                                        <p:tav tm="100000">
                                          <p:val>
                                            <p:strVal val="#ppt_w"/>
                                          </p:val>
                                        </p:tav>
                                      </p:tavLst>
                                    </p:anim>
                                    <p:anim calcmode="lin" valueType="num">
                                      <p:cBhvr>
                                        <p:cTn id="71" dur="500" fill="hold"/>
                                        <p:tgtEl>
                                          <p:spTgt spid="97296"/>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nodeType="clickEffect">
                                  <p:stCondLst>
                                    <p:cond delay="0"/>
                                  </p:stCondLst>
                                  <p:childTnLst>
                                    <p:set>
                                      <p:cBhvr>
                                        <p:cTn id="75" dur="1" fill="hold">
                                          <p:stCondLst>
                                            <p:cond delay="0"/>
                                          </p:stCondLst>
                                        </p:cTn>
                                        <p:tgtEl>
                                          <p:spTgt spid="97303"/>
                                        </p:tgtEl>
                                        <p:attrNameLst>
                                          <p:attrName>style.visibility</p:attrName>
                                        </p:attrNameLst>
                                      </p:cBhvr>
                                      <p:to>
                                        <p:strVal val="visible"/>
                                      </p:to>
                                    </p:set>
                                    <p:anim calcmode="lin" valueType="num">
                                      <p:cBhvr>
                                        <p:cTn id="76" dur="500" fill="hold"/>
                                        <p:tgtEl>
                                          <p:spTgt spid="97303"/>
                                        </p:tgtEl>
                                        <p:attrNameLst>
                                          <p:attrName>ppt_w</p:attrName>
                                        </p:attrNameLst>
                                      </p:cBhvr>
                                      <p:tavLst>
                                        <p:tav tm="0">
                                          <p:val>
                                            <p:fltVal val="0"/>
                                          </p:val>
                                        </p:tav>
                                        <p:tav tm="100000">
                                          <p:val>
                                            <p:strVal val="#ppt_w"/>
                                          </p:val>
                                        </p:tav>
                                      </p:tavLst>
                                    </p:anim>
                                    <p:anim calcmode="lin" valueType="num">
                                      <p:cBhvr>
                                        <p:cTn id="77" dur="500" fill="hold"/>
                                        <p:tgtEl>
                                          <p:spTgt spid="97303"/>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nodeType="clickEffect">
                                  <p:stCondLst>
                                    <p:cond delay="0"/>
                                  </p:stCondLst>
                                  <p:childTnLst>
                                    <p:set>
                                      <p:cBhvr>
                                        <p:cTn id="81" dur="1" fill="hold">
                                          <p:stCondLst>
                                            <p:cond delay="0"/>
                                          </p:stCondLst>
                                        </p:cTn>
                                        <p:tgtEl>
                                          <p:spTgt spid="97299"/>
                                        </p:tgtEl>
                                        <p:attrNameLst>
                                          <p:attrName>style.visibility</p:attrName>
                                        </p:attrNameLst>
                                      </p:cBhvr>
                                      <p:to>
                                        <p:strVal val="visible"/>
                                      </p:to>
                                    </p:set>
                                    <p:anim calcmode="lin" valueType="num">
                                      <p:cBhvr>
                                        <p:cTn id="82" dur="500" fill="hold"/>
                                        <p:tgtEl>
                                          <p:spTgt spid="97299"/>
                                        </p:tgtEl>
                                        <p:attrNameLst>
                                          <p:attrName>ppt_w</p:attrName>
                                        </p:attrNameLst>
                                      </p:cBhvr>
                                      <p:tavLst>
                                        <p:tav tm="0">
                                          <p:val>
                                            <p:fltVal val="0"/>
                                          </p:val>
                                        </p:tav>
                                        <p:tav tm="100000">
                                          <p:val>
                                            <p:strVal val="#ppt_w"/>
                                          </p:val>
                                        </p:tav>
                                      </p:tavLst>
                                    </p:anim>
                                    <p:anim calcmode="lin" valueType="num">
                                      <p:cBhvr>
                                        <p:cTn id="83" dur="500" fill="hold"/>
                                        <p:tgtEl>
                                          <p:spTgt spid="97299"/>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nodeType="clickEffect">
                                  <p:stCondLst>
                                    <p:cond delay="0"/>
                                  </p:stCondLst>
                                  <p:childTnLst>
                                    <p:set>
                                      <p:cBhvr>
                                        <p:cTn id="87" dur="1" fill="hold">
                                          <p:stCondLst>
                                            <p:cond delay="0"/>
                                          </p:stCondLst>
                                        </p:cTn>
                                        <p:tgtEl>
                                          <p:spTgt spid="97301"/>
                                        </p:tgtEl>
                                        <p:attrNameLst>
                                          <p:attrName>style.visibility</p:attrName>
                                        </p:attrNameLst>
                                      </p:cBhvr>
                                      <p:to>
                                        <p:strVal val="visible"/>
                                      </p:to>
                                    </p:set>
                                    <p:anim calcmode="lin" valueType="num">
                                      <p:cBhvr>
                                        <p:cTn id="88" dur="500" fill="hold"/>
                                        <p:tgtEl>
                                          <p:spTgt spid="97301"/>
                                        </p:tgtEl>
                                        <p:attrNameLst>
                                          <p:attrName>ppt_w</p:attrName>
                                        </p:attrNameLst>
                                      </p:cBhvr>
                                      <p:tavLst>
                                        <p:tav tm="0">
                                          <p:val>
                                            <p:fltVal val="0"/>
                                          </p:val>
                                        </p:tav>
                                        <p:tav tm="100000">
                                          <p:val>
                                            <p:strVal val="#ppt_w"/>
                                          </p:val>
                                        </p:tav>
                                      </p:tavLst>
                                    </p:anim>
                                    <p:anim calcmode="lin" valueType="num">
                                      <p:cBhvr>
                                        <p:cTn id="89" dur="500" fill="hold"/>
                                        <p:tgtEl>
                                          <p:spTgt spid="97301"/>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23" presetClass="entr" presetSubtype="16" fill="hold" nodeType="clickEffect">
                                  <p:stCondLst>
                                    <p:cond delay="0"/>
                                  </p:stCondLst>
                                  <p:childTnLst>
                                    <p:set>
                                      <p:cBhvr>
                                        <p:cTn id="93" dur="1" fill="hold">
                                          <p:stCondLst>
                                            <p:cond delay="0"/>
                                          </p:stCondLst>
                                        </p:cTn>
                                        <p:tgtEl>
                                          <p:spTgt spid="97297"/>
                                        </p:tgtEl>
                                        <p:attrNameLst>
                                          <p:attrName>style.visibility</p:attrName>
                                        </p:attrNameLst>
                                      </p:cBhvr>
                                      <p:to>
                                        <p:strVal val="visible"/>
                                      </p:to>
                                    </p:set>
                                    <p:anim calcmode="lin" valueType="num">
                                      <p:cBhvr>
                                        <p:cTn id="94" dur="500" fill="hold"/>
                                        <p:tgtEl>
                                          <p:spTgt spid="97297"/>
                                        </p:tgtEl>
                                        <p:attrNameLst>
                                          <p:attrName>ppt_w</p:attrName>
                                        </p:attrNameLst>
                                      </p:cBhvr>
                                      <p:tavLst>
                                        <p:tav tm="0">
                                          <p:val>
                                            <p:fltVal val="0"/>
                                          </p:val>
                                        </p:tav>
                                        <p:tav tm="100000">
                                          <p:val>
                                            <p:strVal val="#ppt_w"/>
                                          </p:val>
                                        </p:tav>
                                      </p:tavLst>
                                    </p:anim>
                                    <p:anim calcmode="lin" valueType="num">
                                      <p:cBhvr>
                                        <p:cTn id="95" dur="500" fill="hold"/>
                                        <p:tgtEl>
                                          <p:spTgt spid="972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p:bldP spid="97286" grpId="0" animBg="1"/>
      <p:bldP spid="97288" grpId="0" animBg="1"/>
      <p:bldP spid="97289" grpId="0" animBg="1"/>
      <p:bldP spid="97290" grpId="0" animBg="1"/>
      <p:bldP spid="97291" grpId="0" animBg="1"/>
      <p:bldP spid="97292" grpId="0" animBg="1"/>
      <p:bldP spid="97293" grpId="0" animBg="1"/>
      <p:bldP spid="97294" grpId="0" animBg="1"/>
      <p:bldP spid="972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29702" name="Picture 6" descr="u=3479112402,3639725668&amp;fm=21&amp;gp=0"/>
          <p:cNvPicPr>
            <a:picLocks noChangeAspect="1" noChangeArrowheads="1"/>
          </p:cNvPicPr>
          <p:nvPr/>
        </p:nvPicPr>
        <p:blipFill>
          <a:blip r:embed="rId3"/>
          <a:srcRect/>
          <a:stretch>
            <a:fillRect/>
          </a:stretch>
        </p:blipFill>
        <p:spPr bwMode="auto">
          <a:xfrm>
            <a:off x="539750" y="260350"/>
            <a:ext cx="4968875" cy="2871788"/>
          </a:xfrm>
          <a:prstGeom prst="rect">
            <a:avLst/>
          </a:prstGeom>
          <a:noFill/>
        </p:spPr>
      </p:pic>
      <p:pic>
        <p:nvPicPr>
          <p:cNvPr id="29707" name="Picture 11" descr="U7190P1190DT20120311141509"/>
          <p:cNvPicPr>
            <a:picLocks noChangeAspect="1" noChangeArrowheads="1"/>
          </p:cNvPicPr>
          <p:nvPr/>
        </p:nvPicPr>
        <p:blipFill>
          <a:blip r:embed="rId4"/>
          <a:srcRect/>
          <a:stretch>
            <a:fillRect/>
          </a:stretch>
        </p:blipFill>
        <p:spPr bwMode="auto">
          <a:xfrm>
            <a:off x="3995738" y="3284538"/>
            <a:ext cx="4968875" cy="2957512"/>
          </a:xfrm>
          <a:prstGeom prst="rect">
            <a:avLst/>
          </a:prstGeom>
          <a:noFill/>
        </p:spPr>
      </p:pic>
      <p:sp>
        <p:nvSpPr>
          <p:cNvPr id="29708" name="Text Box 12"/>
          <p:cNvSpPr txBox="1">
            <a:spLocks noChangeArrowheads="1"/>
          </p:cNvSpPr>
          <p:nvPr/>
        </p:nvSpPr>
        <p:spPr bwMode="auto">
          <a:xfrm>
            <a:off x="1475656" y="3789040"/>
            <a:ext cx="2087562" cy="64135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latin typeface="Arial" charset="0"/>
              </a:rPr>
              <a:t>in India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4276" name="Oval 4"/>
          <p:cNvSpPr>
            <a:spLocks noChangeArrowheads="1"/>
          </p:cNvSpPr>
          <p:nvPr/>
        </p:nvSpPr>
        <p:spPr bwMode="auto">
          <a:xfrm>
            <a:off x="251694" y="2162790"/>
            <a:ext cx="792162" cy="790575"/>
          </a:xfrm>
          <a:prstGeom prst="ellipse">
            <a:avLst/>
          </a:prstGeom>
          <a:solidFill>
            <a:srgbClr val="FFFF99"/>
          </a:solidFill>
          <a:ln w="9525">
            <a:solidFill>
              <a:schemeClr val="tx1"/>
            </a:solidFill>
            <a:round/>
            <a:headEnd/>
            <a:tailEnd/>
          </a:ln>
          <a:effectLst/>
        </p:spPr>
        <p:txBody>
          <a:bodyPr wrap="none" anchor="ctr"/>
          <a:lstStyle/>
          <a:p>
            <a:pPr algn="ctr"/>
            <a:r>
              <a:rPr lang="en-US" altLang="zh-CN" sz="3200" dirty="0">
                <a:solidFill>
                  <a:srgbClr val="3333FF"/>
                </a:solidFill>
                <a:latin typeface="Arial" charset="0"/>
              </a:rPr>
              <a:t>1a</a:t>
            </a:r>
          </a:p>
        </p:txBody>
      </p:sp>
      <p:sp>
        <p:nvSpPr>
          <p:cNvPr id="54278" name="Text Box 6"/>
          <p:cNvSpPr txBox="1">
            <a:spLocks noChangeArrowheads="1"/>
          </p:cNvSpPr>
          <p:nvPr/>
        </p:nvSpPr>
        <p:spPr bwMode="auto">
          <a:xfrm>
            <a:off x="1187624" y="1844824"/>
            <a:ext cx="7272337" cy="2217082"/>
          </a:xfrm>
          <a:prstGeom prst="rect">
            <a:avLst/>
          </a:prstGeom>
          <a:noFill/>
          <a:ln w="9525">
            <a:noFill/>
            <a:miter lim="800000"/>
            <a:headEnd/>
            <a:tailEnd/>
          </a:ln>
          <a:effectLst/>
        </p:spPr>
        <p:txBody>
          <a:bodyPr>
            <a:spAutoFit/>
          </a:bodyPr>
          <a:lstStyle/>
          <a:p>
            <a:pPr>
              <a:lnSpc>
                <a:spcPct val="110000"/>
              </a:lnSpc>
            </a:pPr>
            <a:r>
              <a:rPr lang="en-US" altLang="zh-CN" sz="3200" dirty="0">
                <a:solidFill>
                  <a:srgbClr val="3333FF"/>
                </a:solidFill>
                <a:latin typeface="Arial" charset="0"/>
              </a:rPr>
              <a:t>How much do you know about table manners around the world? Take the following quiz. Circle T for true or F for false after each sentence.</a:t>
            </a:r>
          </a:p>
        </p:txBody>
      </p:sp>
      <p:pic>
        <p:nvPicPr>
          <p:cNvPr id="54279" name="Picture 7" descr="]A9OX_)7FC$1)Z%RN9D7MAD"/>
          <p:cNvPicPr>
            <a:picLocks noChangeAspect="1" noChangeArrowheads="1"/>
          </p:cNvPicPr>
          <p:nvPr/>
        </p:nvPicPr>
        <p:blipFill>
          <a:blip r:embed="rId3"/>
          <a:srcRect/>
          <a:stretch>
            <a:fillRect/>
          </a:stretch>
        </p:blipFill>
        <p:spPr bwMode="auto">
          <a:xfrm>
            <a:off x="1214466" y="4186346"/>
            <a:ext cx="3240360" cy="2147458"/>
          </a:xfrm>
          <a:prstGeom prst="rect">
            <a:avLst/>
          </a:prstGeom>
          <a:noFill/>
        </p:spPr>
      </p:pic>
      <p:sp>
        <p:nvSpPr>
          <p:cNvPr id="2" name="矩形 1"/>
          <p:cNvSpPr/>
          <p:nvPr/>
        </p:nvSpPr>
        <p:spPr>
          <a:xfrm>
            <a:off x="2987998" y="701224"/>
            <a:ext cx="2702845" cy="923330"/>
          </a:xfrm>
          <a:prstGeom prst="rect">
            <a:avLst/>
          </a:prstGeom>
          <a:noFill/>
        </p:spPr>
        <p:txBody>
          <a:bodyPr wrap="square" lIns="91440" tIns="45720" rIns="91440" bIns="45720">
            <a:spAutoFit/>
          </a:bodyPr>
          <a:lstStyle/>
          <a:p>
            <a:pPr algn="ctr"/>
            <a:r>
              <a:rPr lang="en-US" altLang="zh-CN" sz="5400" b="1" kern="10" cap="none" spc="0" dirty="0">
                <a:ln w="12700">
                  <a:solidFill>
                    <a:srgbClr val="11B5B0"/>
                  </a:solidFill>
                  <a:prstDash val="solid"/>
                </a:ln>
                <a:solidFill>
                  <a:srgbClr val="11B5B0"/>
                </a:solidFill>
                <a:effectLst>
                  <a:outerShdw dist="38100" dir="2640000" algn="bl" rotWithShape="0">
                    <a:schemeClr val="tx2">
                      <a:lumMod val="75000"/>
                    </a:schemeClr>
                  </a:outerShdw>
                </a:effectLst>
                <a:latin typeface="Arial"/>
                <a:cs typeface="Arial"/>
              </a:rPr>
              <a:t>A quiz</a:t>
            </a:r>
            <a:endParaRPr lang="zh-CN" altLang="en-US" sz="5400" b="1" cap="none" spc="0" dirty="0">
              <a:ln w="12700">
                <a:solidFill>
                  <a:srgbClr val="11B5B0"/>
                </a:solidFill>
                <a:prstDash val="solid"/>
              </a:ln>
              <a:solidFill>
                <a:srgbClr val="11B5B0"/>
              </a:solidFill>
              <a:effectLst>
                <a:outerShdw dist="38100" dir="2640000" algn="bl" rotWithShape="0">
                  <a:schemeClr val="tx2">
                    <a:lumMod val="75000"/>
                  </a:schemeClr>
                </a:outerShdw>
              </a:effectLst>
            </a:endParaRPr>
          </a:p>
        </p:txBody>
      </p:sp>
      <p:pic>
        <p:nvPicPr>
          <p:cNvPr id="3" name="图片 2"/>
          <p:cNvPicPr>
            <a:picLocks noChangeAspect="1"/>
          </p:cNvPicPr>
          <p:nvPr/>
        </p:nvPicPr>
        <p:blipFill>
          <a:blip r:embed="rId4"/>
          <a:stretch>
            <a:fillRect/>
          </a:stretch>
        </p:blipFill>
        <p:spPr>
          <a:xfrm>
            <a:off x="4473893" y="4154507"/>
            <a:ext cx="3151936" cy="2179297"/>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3214</TotalTime>
  <Words>981</Words>
  <Application>Microsoft Office PowerPoint</Application>
  <PresentationFormat>全屏显示(4:3)</PresentationFormat>
  <Paragraphs>133</Paragraphs>
  <Slides>31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宋体</vt:lpstr>
      <vt:lpstr>Arial</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侯邑瑾</cp:lastModifiedBy>
  <cp:revision>409</cp:revision>
  <dcterms:created xsi:type="dcterms:W3CDTF">2014-05-25T02:11:32Z</dcterms:created>
  <dcterms:modified xsi:type="dcterms:W3CDTF">2020-09-09T06:08:28Z</dcterms:modified>
</cp:coreProperties>
</file>