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6" r:id="rId2"/>
    <p:sldId id="325" r:id="rId3"/>
    <p:sldId id="314" r:id="rId4"/>
    <p:sldId id="315" r:id="rId5"/>
    <p:sldId id="309" r:id="rId6"/>
    <p:sldId id="311" r:id="rId7"/>
    <p:sldId id="310" r:id="rId8"/>
    <p:sldId id="312" r:id="rId9"/>
    <p:sldId id="324" r:id="rId10"/>
    <p:sldId id="313" r:id="rId11"/>
    <p:sldId id="318" r:id="rId12"/>
    <p:sldId id="321" r:id="rId13"/>
    <p:sldId id="316" r:id="rId14"/>
    <p:sldId id="317" r:id="rId15"/>
    <p:sldId id="29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CC"/>
    <a:srgbClr val="FFCC66"/>
    <a:srgbClr val="FF9900"/>
    <a:srgbClr val="CC3399"/>
    <a:srgbClr val="FF0000"/>
    <a:srgbClr val="0080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3" autoAdjust="0"/>
    <p:restoredTop sz="94660"/>
  </p:normalViewPr>
  <p:slideViewPr>
    <p:cSldViewPr>
      <p:cViewPr varScale="1">
        <p:scale>
          <a:sx n="88" d="100"/>
          <a:sy n="88" d="100"/>
        </p:scale>
        <p:origin x="2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D5263528-8C13-4201-B40E-CA136A3F48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946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1FD22-BD4C-42CF-8FFA-BDD32159A4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DE151-A774-4A76-BBBF-909BD2594C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D0AF5-C095-4CF5-B0AF-50B26FAAA2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A4B13-8E99-4C83-B62D-DEA74AF185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7DD31-6D91-4BF5-BC3E-CFE6892084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CD8A8-8A05-4AE2-8FE6-E174776332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51303-4B3A-44F4-BC92-B54E378521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63B54-F8DC-4158-B6FB-B03A29D9BD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67AA0-089E-4A21-BF66-5F198CB96E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E6E22-4425-405A-907C-2EA19029CF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BD118-0839-40D4-9535-F7EDBB394D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3EED0181-866F-448A-802E-5213E65F89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67544" y="764704"/>
            <a:ext cx="8353425" cy="5359159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1813" indent="-531813">
              <a:lnSpc>
                <a:spcPct val="120000"/>
              </a:lnSpc>
              <a:tabLst>
                <a:tab pos="2336800" algn="l"/>
              </a:tabLst>
            </a:pPr>
            <a:r>
              <a:rPr lang="en-US" altLang="zh-CN" sz="3200" dirty="0">
                <a:solidFill>
                  <a:srgbClr val="3333FF"/>
                </a:solidFill>
              </a:rPr>
              <a:t>【</a:t>
            </a:r>
            <a:r>
              <a:rPr lang="zh-CN" altLang="en-US" sz="3200" dirty="0">
                <a:solidFill>
                  <a:srgbClr val="3333FF"/>
                </a:solidFill>
              </a:rPr>
              <a:t>语境应用</a:t>
            </a:r>
            <a:r>
              <a:rPr lang="en-US" altLang="zh-CN" sz="3200" dirty="0">
                <a:solidFill>
                  <a:srgbClr val="3333FF"/>
                </a:solidFill>
              </a:rPr>
              <a:t>】</a:t>
            </a:r>
            <a:r>
              <a:rPr lang="zh-CN" altLang="en-US" sz="3200" dirty="0">
                <a:solidFill>
                  <a:srgbClr val="3333FF"/>
                </a:solidFill>
              </a:rPr>
              <a:t>完成句子。 </a:t>
            </a:r>
          </a:p>
          <a:p>
            <a:pPr marL="531813" indent="-531813">
              <a:lnSpc>
                <a:spcPct val="120000"/>
              </a:lnSpc>
              <a:tabLst>
                <a:tab pos="2336800" algn="l"/>
              </a:tabLst>
            </a:pPr>
            <a:r>
              <a:rPr lang="en-US" altLang="zh-CN" sz="3200" dirty="0"/>
              <a:t>1) </a:t>
            </a:r>
            <a:r>
              <a:rPr lang="zh-CN" altLang="en-US" sz="3200" dirty="0"/>
              <a:t>他们从不互相问候，表现得像陌生人。</a:t>
            </a:r>
          </a:p>
          <a:p>
            <a:pPr marL="531813" indent="-531813">
              <a:lnSpc>
                <a:spcPct val="120000"/>
              </a:lnSpc>
              <a:tabLst>
                <a:tab pos="2336800" algn="l"/>
              </a:tabLst>
            </a:pPr>
            <a:r>
              <a:rPr lang="zh-CN" altLang="en-US" sz="3200" dirty="0"/>
              <a:t>     </a:t>
            </a:r>
            <a:r>
              <a:rPr lang="en-US" altLang="zh-CN" sz="3200" dirty="0"/>
              <a:t>They never greeted each other and    </a:t>
            </a:r>
          </a:p>
          <a:p>
            <a:pPr marL="531813" indent="-531813">
              <a:lnSpc>
                <a:spcPct val="120000"/>
              </a:lnSpc>
              <a:tabLst>
                <a:tab pos="2336800" algn="l"/>
              </a:tabLst>
            </a:pPr>
            <a:r>
              <a:rPr lang="en-US" altLang="zh-CN" sz="3200" dirty="0"/>
              <a:t>     ________ </a:t>
            </a:r>
            <a:r>
              <a:rPr lang="en-US" altLang="zh-CN" sz="3200" dirty="0" smtClean="0"/>
              <a:t>_____________ </a:t>
            </a:r>
            <a:r>
              <a:rPr lang="en-US" altLang="zh-CN" sz="3200" dirty="0"/>
              <a:t>they were </a:t>
            </a:r>
          </a:p>
          <a:p>
            <a:pPr marL="531813" indent="-531813">
              <a:lnSpc>
                <a:spcPct val="120000"/>
              </a:lnSpc>
              <a:tabLst>
                <a:tab pos="2336800" algn="l"/>
              </a:tabLst>
            </a:pPr>
            <a:r>
              <a:rPr lang="en-US" altLang="zh-CN" sz="3200" dirty="0"/>
              <a:t>     strangers.</a:t>
            </a:r>
          </a:p>
          <a:p>
            <a:pPr marL="531813" indent="-531813">
              <a:lnSpc>
                <a:spcPct val="120000"/>
              </a:lnSpc>
              <a:tabLst>
                <a:tab pos="2336800" algn="l"/>
              </a:tabLst>
            </a:pPr>
            <a:r>
              <a:rPr lang="en-US" altLang="zh-CN" sz="3200" dirty="0"/>
              <a:t>2) </a:t>
            </a:r>
            <a:r>
              <a:rPr lang="zh-CN" altLang="en-US" sz="3200" dirty="0"/>
              <a:t>除非你表现得体，否则就不会得到任何</a:t>
            </a:r>
          </a:p>
          <a:p>
            <a:pPr marL="531813" indent="-531813">
              <a:lnSpc>
                <a:spcPct val="120000"/>
              </a:lnSpc>
              <a:tabLst>
                <a:tab pos="2336800" algn="l"/>
              </a:tabLst>
            </a:pPr>
            <a:r>
              <a:rPr lang="zh-CN" altLang="en-US" sz="3200" dirty="0"/>
              <a:t>    礼物。</a:t>
            </a:r>
          </a:p>
          <a:p>
            <a:pPr marL="531813" indent="-531813">
              <a:lnSpc>
                <a:spcPct val="120000"/>
              </a:lnSpc>
              <a:tabLst>
                <a:tab pos="2336800" algn="l"/>
              </a:tabLst>
            </a:pPr>
            <a:r>
              <a:rPr lang="zh-CN" altLang="en-US" sz="3200" dirty="0"/>
              <a:t>    </a:t>
            </a:r>
            <a:r>
              <a:rPr lang="en-US" altLang="zh-CN" sz="3200" dirty="0"/>
              <a:t>Unless you ______ _______, you won’t </a:t>
            </a:r>
          </a:p>
          <a:p>
            <a:pPr marL="531813" indent="-531813">
              <a:lnSpc>
                <a:spcPct val="120000"/>
              </a:lnSpc>
              <a:tabLst>
                <a:tab pos="2336800" algn="l"/>
              </a:tabLst>
            </a:pPr>
            <a:r>
              <a:rPr lang="en-US" altLang="zh-CN" sz="3200" dirty="0"/>
              <a:t>    get any </a:t>
            </a:r>
            <a:r>
              <a:rPr lang="en-US" altLang="zh-CN" sz="3200" dirty="0" smtClean="0"/>
              <a:t>present.</a:t>
            </a:r>
            <a:endParaRPr lang="en-US" altLang="zh-CN" sz="3200" dirty="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843808" y="4925471"/>
            <a:ext cx="29322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3300"/>
                </a:solidFill>
              </a:rPr>
              <a:t>behave yourself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1028037" y="2564904"/>
            <a:ext cx="46858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3300"/>
                </a:solidFill>
              </a:rPr>
              <a:t>behaved   as </a:t>
            </a:r>
            <a:r>
              <a:rPr lang="en-US" altLang="zh-CN" sz="3200" dirty="0" smtClean="0">
                <a:solidFill>
                  <a:srgbClr val="FF3300"/>
                </a:solidFill>
              </a:rPr>
              <a:t>if/as </a:t>
            </a:r>
            <a:r>
              <a:rPr lang="en-US" altLang="zh-CN" sz="3200" dirty="0">
                <a:solidFill>
                  <a:srgbClr val="FF3300"/>
                </a:solidFill>
              </a:rPr>
              <a:t>though 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67544" y="1196752"/>
            <a:ext cx="8208962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4500" indent="-444500">
              <a:lnSpc>
                <a:spcPct val="120000"/>
              </a:lnSpc>
            </a:pPr>
            <a:r>
              <a:rPr lang="en-US" altLang="zh-CN" sz="3200" dirty="0" smtClean="0"/>
              <a:t>5. </a:t>
            </a:r>
            <a:r>
              <a:rPr lang="en-US" altLang="zh-CN" sz="3200" dirty="0"/>
              <a:t>Another example is that you’re not supposed to eat anything with your </a:t>
            </a:r>
            <a:r>
              <a:rPr lang="en-US" altLang="zh-CN" sz="3200" dirty="0" smtClean="0"/>
              <a:t>hands </a:t>
            </a:r>
            <a:r>
              <a:rPr lang="en-US" altLang="zh-CN" sz="3200" dirty="0">
                <a:solidFill>
                  <a:srgbClr val="FF3300"/>
                </a:solidFill>
              </a:rPr>
              <a:t>except</a:t>
            </a:r>
            <a:r>
              <a:rPr lang="en-US" altLang="zh-CN" sz="3200" dirty="0"/>
              <a:t> bread, not even fruit.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/>
              <a:t>    </a:t>
            </a:r>
            <a:r>
              <a:rPr lang="en-US" altLang="zh-CN" sz="3200" dirty="0" smtClean="0">
                <a:solidFill>
                  <a:srgbClr val="FF3300"/>
                </a:solidFill>
              </a:rPr>
              <a:t>except</a:t>
            </a:r>
            <a:r>
              <a:rPr lang="zh-CN" altLang="en-US" sz="3200" dirty="0">
                <a:solidFill>
                  <a:srgbClr val="FF3300"/>
                </a:solidFill>
              </a:rPr>
              <a:t> </a:t>
            </a:r>
            <a:r>
              <a:rPr lang="zh-CN" altLang="en-US" sz="3200" dirty="0" smtClean="0">
                <a:solidFill>
                  <a:srgbClr val="FF3300"/>
                </a:solidFill>
              </a:rPr>
              <a:t> </a:t>
            </a:r>
            <a:r>
              <a:rPr lang="en-US" altLang="zh-CN" sz="3200" i="1" dirty="0" smtClean="0">
                <a:solidFill>
                  <a:srgbClr val="FF3300"/>
                </a:solidFill>
              </a:rPr>
              <a:t>prep. </a:t>
            </a:r>
            <a:r>
              <a:rPr lang="zh-CN" altLang="en-US" sz="3200" dirty="0" smtClean="0">
                <a:solidFill>
                  <a:srgbClr val="FF3300"/>
                </a:solidFill>
              </a:rPr>
              <a:t>除</a:t>
            </a:r>
            <a:r>
              <a:rPr lang="en-US" altLang="zh-CN" sz="3200" dirty="0">
                <a:solidFill>
                  <a:srgbClr val="FF3300"/>
                </a:solidFill>
              </a:rPr>
              <a:t>……</a:t>
            </a:r>
            <a:r>
              <a:rPr lang="zh-CN" altLang="en-US" sz="3200" dirty="0">
                <a:solidFill>
                  <a:srgbClr val="FF3300"/>
                </a:solidFill>
              </a:rPr>
              <a:t>之</a:t>
            </a:r>
            <a:r>
              <a:rPr lang="zh-CN" altLang="en-US" sz="3200" dirty="0" smtClean="0">
                <a:solidFill>
                  <a:srgbClr val="FF3300"/>
                </a:solidFill>
              </a:rPr>
              <a:t>外。</a:t>
            </a:r>
            <a:r>
              <a:rPr lang="zh-CN" altLang="en-US" sz="3200" dirty="0" smtClean="0"/>
              <a:t>后</a:t>
            </a:r>
            <a:r>
              <a:rPr lang="zh-CN" altLang="en-US" sz="3200" dirty="0"/>
              <a:t>跟名词</a:t>
            </a:r>
            <a:r>
              <a:rPr lang="en-US" altLang="zh-CN" sz="3200" dirty="0"/>
              <a:t>(</a:t>
            </a:r>
            <a:r>
              <a:rPr lang="zh-CN" altLang="en-US" sz="3200" dirty="0"/>
              <a:t>短语</a:t>
            </a:r>
            <a:r>
              <a:rPr lang="en-US" altLang="zh-CN" sz="3200" dirty="0"/>
              <a:t>)</a:t>
            </a:r>
            <a:r>
              <a:rPr lang="zh-CN" altLang="en-US" sz="3200" dirty="0"/>
              <a:t>、代词、介词短语等，强调被除去的部分不包括在整体中，常与</a:t>
            </a:r>
            <a:r>
              <a:rPr lang="en-US" altLang="zh-CN" sz="3200" dirty="0"/>
              <a:t>all, every, no, nothing</a:t>
            </a:r>
            <a:r>
              <a:rPr lang="zh-CN" altLang="en-US" sz="3200" dirty="0"/>
              <a:t>等含有整体意义的词连用。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11188" y="1528763"/>
            <a:ext cx="7705725" cy="299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4500" indent="-444500">
              <a:lnSpc>
                <a:spcPct val="120000"/>
              </a:lnSpc>
            </a:pPr>
            <a:r>
              <a:rPr lang="en-US" altLang="zh-CN" sz="3200" dirty="0">
                <a:solidFill>
                  <a:srgbClr val="3333FF"/>
                </a:solidFill>
                <a:cs typeface="Times New Roman" pitchFamily="18" charset="0"/>
              </a:rPr>
              <a:t>【</a:t>
            </a:r>
            <a:r>
              <a:rPr lang="zh-CN" altLang="en-US" sz="3200" dirty="0">
                <a:solidFill>
                  <a:srgbClr val="3333FF"/>
                </a:solidFill>
                <a:cs typeface="Times New Roman" pitchFamily="18" charset="0"/>
              </a:rPr>
              <a:t>语境应用</a:t>
            </a:r>
            <a:r>
              <a:rPr lang="en-US" altLang="zh-CN" sz="3200" dirty="0">
                <a:solidFill>
                  <a:srgbClr val="3333FF"/>
                </a:solidFill>
                <a:cs typeface="Times New Roman" pitchFamily="18" charset="0"/>
              </a:rPr>
              <a:t>】</a:t>
            </a:r>
            <a:r>
              <a:rPr lang="zh-CN" altLang="en-US" sz="3200" dirty="0">
                <a:solidFill>
                  <a:srgbClr val="3333FF"/>
                </a:solidFill>
                <a:cs typeface="Times New Roman" pitchFamily="18" charset="0"/>
              </a:rPr>
              <a:t>完成句子。</a:t>
            </a:r>
          </a:p>
          <a:p>
            <a:pPr marL="444500" indent="-444500">
              <a:lnSpc>
                <a:spcPct val="120000"/>
              </a:lnSpc>
              <a:buFontTx/>
              <a:buAutoNum type="arabicParenR"/>
            </a:pPr>
            <a:r>
              <a:rPr lang="zh-CN" altLang="en-US" sz="3200" dirty="0">
                <a:cs typeface="Times New Roman" pitchFamily="18" charset="0"/>
              </a:rPr>
              <a:t> </a:t>
            </a:r>
            <a:r>
              <a:rPr lang="en-US" altLang="zh-CN" sz="3200" dirty="0">
                <a:cs typeface="Times New Roman" pitchFamily="18" charset="0"/>
              </a:rPr>
              <a:t>We have an English lesson every day   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>
                <a:cs typeface="Times New Roman" pitchFamily="18" charset="0"/>
              </a:rPr>
              <a:t>    ______________ (</a:t>
            </a:r>
            <a:r>
              <a:rPr lang="zh-CN" altLang="en-US" sz="3200" dirty="0">
                <a:cs typeface="Times New Roman" pitchFamily="18" charset="0"/>
              </a:rPr>
              <a:t>除了星期四</a:t>
            </a:r>
            <a:r>
              <a:rPr lang="en-US" altLang="zh-CN" sz="3200" dirty="0">
                <a:cs typeface="Times New Roman" pitchFamily="18" charset="0"/>
              </a:rPr>
              <a:t>).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>
                <a:cs typeface="Times New Roman" pitchFamily="18" charset="0"/>
              </a:rPr>
              <a:t>2) All the students went to the park last 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>
                <a:cs typeface="Times New Roman" pitchFamily="18" charset="0"/>
              </a:rPr>
              <a:t>    Sunday ___________ (</a:t>
            </a:r>
            <a:r>
              <a:rPr lang="zh-CN" altLang="en-US" sz="3200" dirty="0">
                <a:cs typeface="Times New Roman" pitchFamily="18" charset="0"/>
              </a:rPr>
              <a:t>除了他</a:t>
            </a:r>
            <a:r>
              <a:rPr lang="en-US" altLang="zh-CN" sz="3200" dirty="0">
                <a:cs typeface="Times New Roman" pitchFamily="18" charset="0"/>
              </a:rPr>
              <a:t>).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1032683" y="2708124"/>
            <a:ext cx="3107517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except Thursday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2627238" y="3875720"/>
            <a:ext cx="2736850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except him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/>
      <p:bldP spid="788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83568" y="1412776"/>
            <a:ext cx="7488063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44500" indent="-444500">
              <a:lnSpc>
                <a:spcPct val="120000"/>
              </a:lnSpc>
            </a:pPr>
            <a:r>
              <a:rPr lang="en-US" altLang="zh-CN" sz="3200" dirty="0" smtClean="0"/>
              <a:t>6. </a:t>
            </a:r>
            <a:r>
              <a:rPr lang="en-US" altLang="zh-CN" sz="3200" dirty="0"/>
              <a:t>… but I’m gradually </a:t>
            </a:r>
            <a:r>
              <a:rPr lang="en-US" altLang="zh-CN" sz="3200" dirty="0">
                <a:solidFill>
                  <a:srgbClr val="FF3300"/>
                </a:solidFill>
              </a:rPr>
              <a:t>getting used to</a:t>
            </a:r>
            <a:r>
              <a:rPr lang="en-US" altLang="zh-CN" sz="3200" dirty="0"/>
              <a:t> it. 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>
                <a:solidFill>
                  <a:srgbClr val="0000FF"/>
                </a:solidFill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</a:rPr>
              <a:t>get used to </a:t>
            </a:r>
            <a:r>
              <a:rPr lang="en-US" altLang="zh-CN" sz="3200" dirty="0" err="1">
                <a:solidFill>
                  <a:srgbClr val="FF0000"/>
                </a:solidFill>
              </a:rPr>
              <a:t>sth</a:t>
            </a:r>
            <a:r>
              <a:rPr lang="en-US" altLang="zh-CN" sz="3200" dirty="0">
                <a:solidFill>
                  <a:srgbClr val="FF0000"/>
                </a:solidFill>
              </a:rPr>
              <a:t>./doing </a:t>
            </a:r>
            <a:r>
              <a:rPr lang="en-US" altLang="zh-CN" sz="3200" dirty="0" err="1">
                <a:solidFill>
                  <a:srgbClr val="FF0000"/>
                </a:solidFill>
              </a:rPr>
              <a:t>sth</a:t>
            </a:r>
            <a:r>
              <a:rPr lang="en-US" altLang="zh-CN" sz="3200" dirty="0">
                <a:solidFill>
                  <a:srgbClr val="FF0000"/>
                </a:solidFill>
              </a:rPr>
              <a:t>.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  =be used to doing </a:t>
            </a:r>
            <a:r>
              <a:rPr lang="en-US" altLang="zh-CN" sz="3200" dirty="0" err="1">
                <a:solidFill>
                  <a:srgbClr val="FF0000"/>
                </a:solidFill>
              </a:rPr>
              <a:t>sth</a:t>
            </a:r>
            <a:r>
              <a:rPr lang="en-US" altLang="zh-CN" sz="3200" dirty="0">
                <a:solidFill>
                  <a:srgbClr val="FF0000"/>
                </a:solidFill>
              </a:rPr>
              <a:t>. </a:t>
            </a:r>
            <a:r>
              <a:rPr lang="zh-CN" altLang="en-US" sz="3200" dirty="0">
                <a:solidFill>
                  <a:srgbClr val="FF0000"/>
                </a:solidFill>
              </a:rPr>
              <a:t>习惯于做某事</a:t>
            </a:r>
          </a:p>
          <a:p>
            <a:pPr marL="174625" indent="-174625">
              <a:lnSpc>
                <a:spcPct val="120000"/>
              </a:lnSpc>
            </a:pPr>
            <a:r>
              <a:rPr lang="zh-CN" altLang="en-US" sz="3200" dirty="0"/>
              <a:t>    </a:t>
            </a:r>
            <a:r>
              <a:rPr lang="en-US" altLang="zh-CN" sz="3200" dirty="0"/>
              <a:t>e.g. We </a:t>
            </a:r>
            <a:r>
              <a:rPr lang="en-US" altLang="zh-CN" sz="3200" dirty="0">
                <a:solidFill>
                  <a:srgbClr val="FF3300"/>
                </a:solidFill>
              </a:rPr>
              <a:t>get used to</a:t>
            </a:r>
            <a:r>
              <a:rPr lang="en-US" altLang="zh-CN" sz="3200" dirty="0"/>
              <a:t> this way of  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/>
              <a:t>           speaking. (</a:t>
            </a:r>
            <a:r>
              <a:rPr lang="zh-CN" altLang="en-US" sz="3200" dirty="0"/>
              <a:t>翻译</a:t>
            </a:r>
            <a:r>
              <a:rPr lang="en-US" altLang="zh-CN" sz="3200" dirty="0"/>
              <a:t>)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/>
              <a:t>           </a:t>
            </a:r>
            <a:r>
              <a:rPr lang="zh-CN" altLang="en-US" sz="3200" dirty="0"/>
              <a:t>我们习惯了这种说话方式。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827584" y="2348880"/>
            <a:ext cx="7489205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3300"/>
                </a:solidFill>
              </a:rPr>
              <a:t>be/get used to </a:t>
            </a:r>
            <a:r>
              <a:rPr lang="en-US" altLang="zh-CN" sz="3200" dirty="0" err="1">
                <a:solidFill>
                  <a:srgbClr val="FF3300"/>
                </a:solidFill>
              </a:rPr>
              <a:t>sth</a:t>
            </a:r>
            <a:r>
              <a:rPr lang="en-US" altLang="zh-CN" sz="3200" dirty="0">
                <a:solidFill>
                  <a:srgbClr val="FF3300"/>
                </a:solidFill>
              </a:rPr>
              <a:t>./doing </a:t>
            </a:r>
            <a:r>
              <a:rPr lang="en-US" altLang="zh-CN" sz="3200" dirty="0" err="1">
                <a:solidFill>
                  <a:srgbClr val="FF3300"/>
                </a:solidFill>
              </a:rPr>
              <a:t>sth</a:t>
            </a:r>
            <a:r>
              <a:rPr lang="en-US" altLang="zh-CN" sz="3200" dirty="0">
                <a:solidFill>
                  <a:srgbClr val="FF3300"/>
                </a:solidFill>
              </a:rPr>
              <a:t>.</a:t>
            </a:r>
            <a:r>
              <a:rPr lang="en-US" altLang="zh-CN" sz="3200" dirty="0"/>
              <a:t> </a:t>
            </a:r>
            <a:r>
              <a:rPr lang="zh-CN" altLang="en-US" sz="3200" dirty="0"/>
              <a:t>习惯于</a:t>
            </a:r>
            <a:r>
              <a:rPr lang="en-US" altLang="zh-CN" sz="3200" dirty="0"/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3300"/>
                </a:solidFill>
              </a:rPr>
              <a:t>used to do </a:t>
            </a:r>
            <a:r>
              <a:rPr lang="en-US" altLang="zh-CN" sz="3200" dirty="0" err="1">
                <a:solidFill>
                  <a:srgbClr val="FF3300"/>
                </a:solidFill>
              </a:rPr>
              <a:t>sth</a:t>
            </a:r>
            <a:r>
              <a:rPr lang="en-US" altLang="zh-CN" sz="3200" dirty="0">
                <a:solidFill>
                  <a:srgbClr val="FF3300"/>
                </a:solidFill>
              </a:rPr>
              <a:t>.  </a:t>
            </a:r>
            <a:r>
              <a:rPr lang="zh-CN" altLang="en-US" sz="3200" dirty="0"/>
              <a:t>过去常做某</a:t>
            </a:r>
            <a:r>
              <a:rPr lang="zh-CN" altLang="en-US" sz="3200" dirty="0" smtClean="0"/>
              <a:t>事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现</a:t>
            </a:r>
            <a:r>
              <a:rPr lang="zh-CN" altLang="en-US" sz="3200" dirty="0"/>
              <a:t>在不</a:t>
            </a:r>
            <a:r>
              <a:rPr lang="zh-CN" altLang="en-US" sz="3200" dirty="0" smtClean="0"/>
              <a:t>了</a:t>
            </a:r>
            <a:r>
              <a:rPr lang="en-US" altLang="zh-CN" sz="3200" dirty="0" smtClean="0"/>
              <a:t>)</a:t>
            </a:r>
            <a:endParaRPr lang="zh-CN" altLang="en-US" sz="3200" dirty="0"/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e.g</a:t>
            </a:r>
            <a:r>
              <a:rPr lang="en-US" altLang="zh-CN" sz="3200" dirty="0"/>
              <a:t>. </a:t>
            </a:r>
            <a:r>
              <a:rPr lang="zh-CN" altLang="en-US" sz="3200" dirty="0"/>
              <a:t>他习惯住在乡下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lnSpc>
                <a:spcPct val="120000"/>
              </a:lnSpc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</a:t>
            </a:r>
            <a:r>
              <a:rPr lang="zh-CN" altLang="en-US" sz="3200" dirty="0" smtClean="0"/>
              <a:t>他</a:t>
            </a:r>
            <a:r>
              <a:rPr lang="zh-CN" altLang="en-US" sz="3200" dirty="0"/>
              <a:t>过去常常种植玫瑰。 </a:t>
            </a:r>
            <a:r>
              <a:rPr lang="en-US" altLang="zh-CN" sz="3200" dirty="0"/>
              <a:t>(</a:t>
            </a:r>
            <a:r>
              <a:rPr lang="zh-CN" altLang="en-US" sz="3200" dirty="0"/>
              <a:t>翻译</a:t>
            </a:r>
            <a:r>
              <a:rPr lang="en-US" altLang="zh-CN" sz="32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       He </a:t>
            </a:r>
            <a:r>
              <a:rPr lang="en-US" altLang="zh-CN" sz="3200" dirty="0">
                <a:solidFill>
                  <a:srgbClr val="FF3300"/>
                </a:solidFill>
              </a:rPr>
              <a:t>got used to</a:t>
            </a:r>
            <a:r>
              <a:rPr lang="en-US" altLang="zh-CN" sz="3200" dirty="0"/>
              <a:t> living in the country. 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       He </a:t>
            </a:r>
            <a:r>
              <a:rPr lang="en-US" altLang="zh-CN" sz="3200" dirty="0">
                <a:solidFill>
                  <a:srgbClr val="FF3300"/>
                </a:solidFill>
              </a:rPr>
              <a:t>used to</a:t>
            </a:r>
            <a:r>
              <a:rPr lang="en-US" altLang="zh-CN" sz="3200" dirty="0"/>
              <a:t> plant roses.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r="30388"/>
          <a:stretch/>
        </p:blipFill>
        <p:spPr>
          <a:xfrm>
            <a:off x="908178" y="1053785"/>
            <a:ext cx="1584176" cy="8732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83768" y="853296"/>
            <a:ext cx="518457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3333FF"/>
                </a:solidFill>
              </a:rPr>
              <a:t>be/get used to </a:t>
            </a:r>
            <a:r>
              <a:rPr lang="en-US" altLang="zh-CN" sz="3200" dirty="0" err="1">
                <a:solidFill>
                  <a:srgbClr val="3333FF"/>
                </a:solidFill>
              </a:rPr>
              <a:t>sth</a:t>
            </a:r>
            <a:r>
              <a:rPr lang="en-US" altLang="zh-CN" sz="3200" dirty="0">
                <a:solidFill>
                  <a:srgbClr val="3333FF"/>
                </a:solidFill>
              </a:rPr>
              <a:t>./doing </a:t>
            </a:r>
            <a:r>
              <a:rPr lang="en-US" altLang="zh-CN" sz="3200" dirty="0" err="1">
                <a:solidFill>
                  <a:srgbClr val="3333FF"/>
                </a:solidFill>
              </a:rPr>
              <a:t>sth</a:t>
            </a:r>
            <a:r>
              <a:rPr lang="en-US" altLang="zh-CN" sz="3200" dirty="0">
                <a:solidFill>
                  <a:srgbClr val="3333FF"/>
                </a:solidFill>
              </a:rPr>
              <a:t>. </a:t>
            </a:r>
            <a:endParaRPr lang="en-US" altLang="zh-CN" sz="3200" dirty="0" smtClean="0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3333FF"/>
                </a:solidFill>
              </a:rPr>
              <a:t>used </a:t>
            </a:r>
            <a:r>
              <a:rPr lang="en-US" altLang="zh-CN" sz="3200" dirty="0">
                <a:solidFill>
                  <a:srgbClr val="3333FF"/>
                </a:solidFill>
              </a:rPr>
              <a:t>to do </a:t>
            </a:r>
            <a:r>
              <a:rPr lang="en-US" altLang="zh-CN" sz="3200" dirty="0" err="1">
                <a:solidFill>
                  <a:srgbClr val="3333FF"/>
                </a:solidFill>
              </a:rPr>
              <a:t>sth</a:t>
            </a:r>
            <a:r>
              <a:rPr lang="en-US" altLang="zh-CN" sz="3200" dirty="0">
                <a:solidFill>
                  <a:srgbClr val="3333FF"/>
                </a:solidFill>
              </a:rPr>
              <a:t>. 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683568" y="2636912"/>
            <a:ext cx="224610" cy="79208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250825" y="908720"/>
            <a:ext cx="8748713" cy="11757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/>
              <a:t>1. I was a bit nervous before I arrived here, </a:t>
            </a:r>
          </a:p>
          <a:p>
            <a:pPr>
              <a:lnSpc>
                <a:spcPct val="110000"/>
              </a:lnSpc>
            </a:pPr>
            <a:r>
              <a:rPr lang="en-US" altLang="zh-CN" sz="3200" dirty="0"/>
              <a:t>    but there was no </a:t>
            </a:r>
            <a:r>
              <a:rPr lang="en-US" altLang="zh-CN" sz="3200" dirty="0">
                <a:solidFill>
                  <a:srgbClr val="FF0000"/>
                </a:solidFill>
              </a:rPr>
              <a:t>reason to be</a:t>
            </a:r>
            <a:r>
              <a:rPr lang="en-US" altLang="zh-CN" sz="3200" dirty="0"/>
              <a:t>.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684213" y="2059658"/>
            <a:ext cx="7416800" cy="1175706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FF0000"/>
                </a:solidFill>
              </a:rPr>
              <a:t>reason to do sth.   </a:t>
            </a:r>
            <a:r>
              <a:rPr lang="zh-CN" altLang="en-US" sz="3200">
                <a:solidFill>
                  <a:srgbClr val="FF0000"/>
                </a:solidFill>
              </a:rPr>
              <a:t>做某事的理由</a:t>
            </a:r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FF0000"/>
                </a:solidFill>
              </a:rPr>
              <a:t>no reason to do sth. </a:t>
            </a:r>
            <a:r>
              <a:rPr lang="zh-CN" altLang="en-US" sz="3200">
                <a:solidFill>
                  <a:srgbClr val="FF0000"/>
                </a:solidFill>
              </a:rPr>
              <a:t>没有理由做</a:t>
            </a:r>
            <a:r>
              <a:rPr lang="en-US" altLang="zh-CN" sz="3200">
                <a:solidFill>
                  <a:srgbClr val="FF0000"/>
                </a:solidFill>
              </a:rPr>
              <a:t>……</a:t>
            </a:r>
            <a:endParaRPr lang="en-US" altLang="zh-CN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84213" y="3140745"/>
            <a:ext cx="7632203" cy="2800767"/>
          </a:xfrm>
          <a:prstGeom prst="rect">
            <a:avLst/>
          </a:prstGeom>
          <a:solidFill>
            <a:schemeClr val="bg1">
              <a:alpha val="49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>
              <a:lnSpc>
                <a:spcPct val="110000"/>
              </a:lnSpc>
            </a:pPr>
            <a:r>
              <a:rPr lang="en-US" altLang="zh-CN" sz="3200" dirty="0"/>
              <a:t>e.g. You have </a:t>
            </a:r>
            <a:r>
              <a:rPr lang="en-US" altLang="zh-CN" sz="3200" dirty="0">
                <a:solidFill>
                  <a:srgbClr val="FF0000"/>
                </a:solidFill>
              </a:rPr>
              <a:t>no reason to be</a:t>
            </a:r>
            <a:r>
              <a:rPr lang="en-US" altLang="zh-CN" sz="3200" dirty="0"/>
              <a:t> nervous.</a:t>
            </a:r>
          </a:p>
          <a:p>
            <a:pPr marL="719138" indent="-719138">
              <a:lnSpc>
                <a:spcPct val="110000"/>
              </a:lnSpc>
            </a:pPr>
            <a:r>
              <a:rPr lang="en-US" altLang="zh-CN" sz="3200" dirty="0"/>
              <a:t>       The police have </a:t>
            </a:r>
            <a:r>
              <a:rPr lang="en-US" altLang="zh-CN" sz="3200" dirty="0">
                <a:solidFill>
                  <a:srgbClr val="FF0000"/>
                </a:solidFill>
              </a:rPr>
              <a:t>reason to believe</a:t>
            </a:r>
            <a:r>
              <a:rPr lang="en-US" altLang="zh-CN" sz="3200" dirty="0"/>
              <a:t> that he is </a:t>
            </a:r>
            <a:r>
              <a:rPr lang="en-US" altLang="zh-CN" sz="3200" dirty="0" smtClean="0"/>
              <a:t>guilty (</a:t>
            </a:r>
            <a:r>
              <a:rPr lang="zh-CN" altLang="en-US" sz="3200" dirty="0" smtClean="0"/>
              <a:t>有罪</a:t>
            </a:r>
            <a:r>
              <a:rPr lang="en-US" altLang="zh-CN" sz="3200" dirty="0" smtClean="0"/>
              <a:t>).  </a:t>
            </a:r>
            <a:r>
              <a:rPr lang="en-US" altLang="zh-CN" sz="3200" dirty="0"/>
              <a:t>(</a:t>
            </a:r>
            <a:r>
              <a:rPr lang="zh-CN" altLang="en-US" sz="3200" dirty="0"/>
              <a:t>翻译</a:t>
            </a:r>
            <a:r>
              <a:rPr lang="en-US" altLang="zh-CN" sz="3200" dirty="0"/>
              <a:t>)</a:t>
            </a:r>
          </a:p>
          <a:p>
            <a:pPr marL="719138" indent="-719138">
              <a:lnSpc>
                <a:spcPct val="110000"/>
              </a:lnSpc>
            </a:pPr>
            <a:r>
              <a:rPr lang="en-US" altLang="zh-CN" sz="3200" dirty="0"/>
              <a:t>      </a:t>
            </a:r>
            <a:r>
              <a:rPr lang="zh-CN" altLang="en-US" sz="3200" dirty="0"/>
              <a:t>你没有理由这么紧张。</a:t>
            </a:r>
          </a:p>
          <a:p>
            <a:pPr marL="719138" indent="-719138">
              <a:lnSpc>
                <a:spcPct val="110000"/>
              </a:lnSpc>
            </a:pPr>
            <a:r>
              <a:rPr lang="zh-CN" altLang="en-US" sz="3200" dirty="0"/>
              <a:t>      警方有理由认定他有罪。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7777559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44500" indent="-444500">
              <a:lnSpc>
                <a:spcPct val="120000"/>
              </a:lnSpc>
            </a:pPr>
            <a:r>
              <a:rPr lang="en-US" altLang="zh-CN" sz="3200" dirty="0"/>
              <a:t>2. They </a:t>
            </a:r>
            <a:r>
              <a:rPr lang="en-US" altLang="zh-CN" sz="3200" dirty="0">
                <a:solidFill>
                  <a:srgbClr val="FF3300"/>
                </a:solidFill>
              </a:rPr>
              <a:t>go out of their way</a:t>
            </a:r>
            <a:r>
              <a:rPr lang="en-US" altLang="zh-CN" sz="3200" dirty="0"/>
              <a:t> to </a:t>
            </a:r>
            <a:r>
              <a:rPr lang="en-US" altLang="zh-CN" sz="3200" dirty="0">
                <a:solidFill>
                  <a:srgbClr val="3333FF"/>
                </a:solidFill>
              </a:rPr>
              <a:t>make</a:t>
            </a:r>
            <a:r>
              <a:rPr lang="en-US" altLang="zh-CN" sz="3200" dirty="0"/>
              <a:t> me </a:t>
            </a:r>
            <a:r>
              <a:rPr lang="en-US" altLang="zh-CN" sz="3200" dirty="0">
                <a:solidFill>
                  <a:srgbClr val="3333FF"/>
                </a:solidFill>
              </a:rPr>
              <a:t>feel at home</a:t>
            </a:r>
            <a:r>
              <a:rPr lang="en-US" altLang="zh-CN" sz="3200" dirty="0"/>
              <a:t>.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/>
              <a:t>    </a:t>
            </a:r>
            <a:r>
              <a:rPr lang="en-US" altLang="zh-CN" sz="3200" dirty="0">
                <a:solidFill>
                  <a:srgbClr val="FF3300"/>
                </a:solidFill>
              </a:rPr>
              <a:t>go out of one’s way </a:t>
            </a:r>
            <a:r>
              <a:rPr lang="zh-CN" altLang="en-US" sz="3200" dirty="0">
                <a:solidFill>
                  <a:srgbClr val="FF3300"/>
                </a:solidFill>
              </a:rPr>
              <a:t>竭尽全力地</a:t>
            </a:r>
          </a:p>
          <a:p>
            <a:pPr marL="444500" indent="-444500">
              <a:lnSpc>
                <a:spcPct val="120000"/>
              </a:lnSpc>
            </a:pPr>
            <a:r>
              <a:rPr lang="zh-CN" altLang="en-US" sz="3200" dirty="0"/>
              <a:t>    </a:t>
            </a:r>
            <a:r>
              <a:rPr lang="en-US" altLang="zh-CN" sz="3200" dirty="0"/>
              <a:t>e.g. They </a:t>
            </a:r>
            <a:r>
              <a:rPr lang="en-US" altLang="zh-CN" sz="3200" dirty="0">
                <a:solidFill>
                  <a:srgbClr val="FF0000"/>
                </a:solidFill>
              </a:rPr>
              <a:t>go out of their way to</a:t>
            </a:r>
            <a:r>
              <a:rPr lang="en-US" altLang="zh-CN" sz="3200" dirty="0"/>
              <a:t> serve all 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/>
              <a:t>           the passengers. (</a:t>
            </a:r>
            <a:r>
              <a:rPr lang="zh-CN" altLang="en-US" sz="3200" dirty="0"/>
              <a:t>翻译</a:t>
            </a:r>
            <a:r>
              <a:rPr lang="en-US" altLang="zh-CN" sz="3200" dirty="0"/>
              <a:t>)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/>
              <a:t>           </a:t>
            </a:r>
            <a:r>
              <a:rPr lang="zh-CN" altLang="en-US" sz="3200" dirty="0"/>
              <a:t>他们想方设法为全体乘客服务。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1125538"/>
            <a:ext cx="80645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3333FF"/>
                </a:solidFill>
              </a:rPr>
              <a:t>make sb. feel at home 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FF3300"/>
                </a:solidFill>
              </a:rPr>
              <a:t>使某人感到宾至如归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e.g. The warm </a:t>
            </a:r>
            <a:r>
              <a:rPr lang="en-US" altLang="zh-CN" sz="3200" dirty="0" smtClean="0"/>
              <a:t>atmosphere (</a:t>
            </a:r>
            <a:r>
              <a:rPr lang="zh-CN" altLang="en-US" sz="3200" dirty="0" smtClean="0"/>
              <a:t>气氛</a:t>
            </a:r>
            <a:r>
              <a:rPr lang="en-US" altLang="zh-CN" sz="3200" dirty="0" smtClean="0"/>
              <a:t>) </a:t>
            </a:r>
            <a:r>
              <a:rPr lang="en-US" altLang="zh-CN" sz="3200" dirty="0">
                <a:solidFill>
                  <a:srgbClr val="FF0000"/>
                </a:solidFill>
              </a:rPr>
              <a:t>made the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       customers feel at home</a:t>
            </a:r>
            <a:r>
              <a:rPr lang="en-US" altLang="zh-CN" sz="3200" dirty="0"/>
              <a:t>. (</a:t>
            </a:r>
            <a:r>
              <a:rPr lang="zh-CN" altLang="en-US" sz="3200" dirty="0"/>
              <a:t>翻译</a:t>
            </a:r>
            <a:r>
              <a:rPr lang="en-US" altLang="zh-CN" sz="32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       </a:t>
            </a:r>
            <a:r>
              <a:rPr lang="zh-CN" altLang="en-US" sz="3200" dirty="0"/>
              <a:t>这种温馨的气氛让顾客宾至如归。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23528" y="1268760"/>
            <a:ext cx="8496300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4500" indent="-444500">
              <a:lnSpc>
                <a:spcPct val="120000"/>
              </a:lnSpc>
            </a:pPr>
            <a:r>
              <a:rPr lang="en-US" altLang="zh-CN" sz="3200" dirty="0"/>
              <a:t>3. </a:t>
            </a:r>
            <a:r>
              <a:rPr lang="en-US" altLang="zh-CN" sz="3200" dirty="0">
                <a:solidFill>
                  <a:srgbClr val="FF3300"/>
                </a:solidFill>
              </a:rPr>
              <a:t>You wouldn’t believe</a:t>
            </a:r>
            <a:r>
              <a:rPr lang="en-US" altLang="zh-CN" sz="3200" dirty="0"/>
              <a:t> how quickly my French has improved because of that.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/>
              <a:t>    </a:t>
            </a:r>
            <a:r>
              <a:rPr lang="en-US" altLang="zh-CN" sz="3200" dirty="0">
                <a:solidFill>
                  <a:srgbClr val="FF3300"/>
                </a:solidFill>
              </a:rPr>
              <a:t>You wouldn’t </a:t>
            </a:r>
            <a:r>
              <a:rPr lang="en-US" altLang="zh-CN" sz="3200" dirty="0" smtClean="0">
                <a:solidFill>
                  <a:srgbClr val="FF3300"/>
                </a:solidFill>
              </a:rPr>
              <a:t>believe</a:t>
            </a:r>
            <a:r>
              <a:rPr lang="en-US" altLang="zh-CN" sz="3200" dirty="0" smtClean="0">
                <a:solidFill>
                  <a:srgbClr val="FF0000"/>
                </a:solidFill>
              </a:rPr>
              <a:t>… </a:t>
            </a:r>
            <a:r>
              <a:rPr lang="zh-CN" altLang="en-US" sz="3200" dirty="0" smtClean="0">
                <a:solidFill>
                  <a:srgbClr val="FF0000"/>
                </a:solidFill>
              </a:rPr>
              <a:t>你</a:t>
            </a:r>
            <a:r>
              <a:rPr lang="zh-CN" altLang="en-US" sz="3200" dirty="0">
                <a:solidFill>
                  <a:srgbClr val="FF0000"/>
                </a:solidFill>
              </a:rPr>
              <a:t>无法想象</a:t>
            </a:r>
            <a:r>
              <a:rPr lang="en-US" altLang="zh-CN" sz="3200" dirty="0">
                <a:solidFill>
                  <a:srgbClr val="FF0000"/>
                </a:solidFill>
              </a:rPr>
              <a:t>……</a:t>
            </a:r>
            <a:r>
              <a:rPr lang="zh-CN" altLang="en-US" sz="3200" dirty="0">
                <a:solidFill>
                  <a:srgbClr val="FF0000"/>
                </a:solidFill>
              </a:rPr>
              <a:t>；你想都想不到</a:t>
            </a:r>
            <a:r>
              <a:rPr lang="en-US" altLang="zh-CN" sz="3200" dirty="0">
                <a:solidFill>
                  <a:srgbClr val="FF0000"/>
                </a:solidFill>
              </a:rPr>
              <a:t>……</a:t>
            </a:r>
            <a:r>
              <a:rPr lang="zh-CN" altLang="en-US" sz="3200" dirty="0">
                <a:solidFill>
                  <a:srgbClr val="FF0000"/>
                </a:solidFill>
              </a:rPr>
              <a:t>；你绝不会相信</a:t>
            </a:r>
            <a:r>
              <a:rPr lang="en-US" altLang="zh-CN" sz="3200" dirty="0" smtClean="0">
                <a:solidFill>
                  <a:srgbClr val="FF0000"/>
                </a:solidFill>
              </a:rPr>
              <a:t>……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   </a:t>
            </a:r>
            <a:r>
              <a:rPr lang="zh-CN" altLang="en-US" sz="3200" dirty="0" smtClean="0"/>
              <a:t>表</a:t>
            </a:r>
            <a:r>
              <a:rPr lang="zh-CN" altLang="en-US" sz="3200" dirty="0"/>
              <a:t>示所陈述的事情超出想象之外。类似表达还有</a:t>
            </a:r>
            <a:r>
              <a:rPr lang="en-US" altLang="zh-CN" sz="3200" dirty="0"/>
              <a:t>You would never believe…</a:t>
            </a:r>
            <a:r>
              <a:rPr lang="zh-CN" altLang="en-US" sz="3200" dirty="0"/>
              <a:t>或</a:t>
            </a:r>
            <a:r>
              <a:rPr lang="en-US" altLang="zh-CN" sz="3200" dirty="0"/>
              <a:t>You would hardly believe…</a:t>
            </a:r>
            <a:r>
              <a:rPr lang="zh-CN" altLang="en-US" sz="3200" dirty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39552" y="836712"/>
            <a:ext cx="8137525" cy="51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tabLst>
                <a:tab pos="5197475" algn="l"/>
              </a:tabLst>
            </a:pPr>
            <a:r>
              <a:rPr lang="en-US" altLang="zh-CN" sz="3200" dirty="0">
                <a:solidFill>
                  <a:srgbClr val="3333FF"/>
                </a:solidFill>
              </a:rPr>
              <a:t>【</a:t>
            </a:r>
            <a:r>
              <a:rPr lang="zh-CN" altLang="en-US" sz="3200" dirty="0">
                <a:solidFill>
                  <a:srgbClr val="3333FF"/>
                </a:solidFill>
              </a:rPr>
              <a:t>语境应用</a:t>
            </a:r>
            <a:r>
              <a:rPr lang="en-US" altLang="zh-CN" sz="3200" dirty="0">
                <a:solidFill>
                  <a:srgbClr val="3333FF"/>
                </a:solidFill>
              </a:rPr>
              <a:t>】</a:t>
            </a:r>
            <a:r>
              <a:rPr lang="zh-CN" altLang="en-US" sz="3200" dirty="0">
                <a:solidFill>
                  <a:srgbClr val="3333FF"/>
                </a:solidFill>
              </a:rPr>
              <a:t>翻译句子。</a:t>
            </a:r>
          </a:p>
          <a:p>
            <a:pPr>
              <a:lnSpc>
                <a:spcPct val="115000"/>
              </a:lnSpc>
              <a:tabLst>
                <a:tab pos="5197475" algn="l"/>
              </a:tabLst>
            </a:pPr>
            <a:r>
              <a:rPr lang="zh-CN" altLang="en-US" sz="3200" dirty="0"/>
              <a:t>你绝对想不到他</a:t>
            </a:r>
            <a:r>
              <a:rPr lang="zh-CN" altLang="en-US" sz="3200" dirty="0" smtClean="0"/>
              <a:t>在</a:t>
            </a:r>
            <a:r>
              <a:rPr lang="zh-CN" altLang="en-US" sz="3200" dirty="0"/>
              <a:t>四川</a:t>
            </a:r>
            <a:r>
              <a:rPr lang="zh-CN" altLang="en-US" sz="3200" dirty="0" smtClean="0"/>
              <a:t>找</a:t>
            </a:r>
            <a:r>
              <a:rPr lang="zh-CN" altLang="en-US" sz="3200" dirty="0"/>
              <a:t>到了失散多年的姐</a:t>
            </a:r>
            <a:r>
              <a:rPr lang="zh-CN" altLang="en-US" sz="3200" dirty="0" smtClean="0"/>
              <a:t>姐</a:t>
            </a:r>
            <a:r>
              <a:rPr lang="en-US" altLang="zh-CN" sz="3200" dirty="0" smtClean="0"/>
              <a:t>(long-lost sister)</a:t>
            </a:r>
            <a:r>
              <a:rPr lang="zh-CN" altLang="en-US" sz="3200" dirty="0" smtClean="0"/>
              <a:t>！</a:t>
            </a:r>
            <a:endParaRPr lang="en-US" altLang="zh-CN" sz="3200" dirty="0" smtClean="0"/>
          </a:p>
          <a:p>
            <a:pPr lvl="0">
              <a:lnSpc>
                <a:spcPct val="115000"/>
              </a:lnSpc>
              <a:tabLst>
                <a:tab pos="5197475" algn="l"/>
              </a:tabLst>
            </a:pPr>
            <a:r>
              <a:rPr lang="zh-CN" altLang="en-US" sz="3200" dirty="0" smtClean="0">
                <a:solidFill>
                  <a:srgbClr val="FF3300"/>
                </a:solidFill>
              </a:rPr>
              <a:t> </a:t>
            </a:r>
            <a:r>
              <a:rPr lang="en-US" altLang="zh-CN" sz="3200" dirty="0">
                <a:solidFill>
                  <a:srgbClr val="FF3300"/>
                </a:solidFill>
              </a:rPr>
              <a:t>You wouldn’t believe</a:t>
            </a:r>
            <a:r>
              <a:rPr lang="en-US" altLang="zh-CN" sz="3200" dirty="0">
                <a:solidFill>
                  <a:srgbClr val="000000"/>
                </a:solidFill>
              </a:rPr>
              <a:t> that he found his long-lost sister in Sichuan! </a:t>
            </a:r>
            <a:endParaRPr lang="zh-CN" altLang="en-US" sz="3200" dirty="0">
              <a:solidFill>
                <a:srgbClr val="FF3300"/>
              </a:solidFill>
            </a:endParaRPr>
          </a:p>
          <a:p>
            <a:pPr>
              <a:lnSpc>
                <a:spcPct val="115000"/>
              </a:lnSpc>
              <a:tabLst>
                <a:tab pos="5197475" algn="l"/>
              </a:tabLst>
            </a:pPr>
            <a:r>
              <a:rPr lang="zh-CN" altLang="en-US" sz="3200" dirty="0"/>
              <a:t>你根本无法想象，自从他听了您的讲课后进步有多大。</a:t>
            </a:r>
            <a:r>
              <a:rPr lang="zh-CN" altLang="en-US" sz="3200" dirty="0">
                <a:solidFill>
                  <a:srgbClr val="FF3300"/>
                </a:solidFill>
              </a:rPr>
              <a:t> </a:t>
            </a:r>
          </a:p>
          <a:p>
            <a:pPr>
              <a:lnSpc>
                <a:spcPct val="115000"/>
              </a:lnSpc>
              <a:tabLst>
                <a:tab pos="5197475" algn="l"/>
              </a:tabLst>
            </a:pPr>
            <a:r>
              <a:rPr lang="en-US" altLang="zh-CN" sz="3200" dirty="0" smtClean="0">
                <a:solidFill>
                  <a:srgbClr val="FF3300"/>
                </a:solidFill>
              </a:rPr>
              <a:t>You </a:t>
            </a:r>
            <a:r>
              <a:rPr lang="en-US" altLang="zh-CN" sz="3200" dirty="0">
                <a:solidFill>
                  <a:srgbClr val="FF3300"/>
                </a:solidFill>
              </a:rPr>
              <a:t>would never believe</a:t>
            </a:r>
            <a:r>
              <a:rPr lang="en-US" altLang="zh-CN" sz="3200" dirty="0"/>
              <a:t> what quick progress he’s made ever since he attended your class.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23528" y="980728"/>
            <a:ext cx="8280400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4500" indent="-444500">
              <a:lnSpc>
                <a:spcPct val="120000"/>
              </a:lnSpc>
            </a:pPr>
            <a:r>
              <a:rPr lang="en-US" altLang="zh-CN" sz="3200" dirty="0"/>
              <a:t>4. My biggest challenge is </a:t>
            </a:r>
            <a:r>
              <a:rPr lang="en-US" altLang="zh-CN" sz="3200" dirty="0">
                <a:solidFill>
                  <a:srgbClr val="FF3300"/>
                </a:solidFill>
              </a:rPr>
              <a:t>learning how to </a:t>
            </a:r>
            <a:r>
              <a:rPr lang="en-US" altLang="zh-CN" sz="3200" dirty="0">
                <a:solidFill>
                  <a:srgbClr val="3333FF"/>
                </a:solidFill>
              </a:rPr>
              <a:t>behave</a:t>
            </a:r>
            <a:r>
              <a:rPr lang="en-US" altLang="zh-CN" sz="3200" dirty="0">
                <a:solidFill>
                  <a:srgbClr val="FF3300"/>
                </a:solidFill>
              </a:rPr>
              <a:t> at the dinner table.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/>
              <a:t>    </a:t>
            </a:r>
            <a:r>
              <a:rPr lang="en-US" altLang="zh-CN" sz="3200" dirty="0">
                <a:solidFill>
                  <a:srgbClr val="FF3300"/>
                </a:solidFill>
              </a:rPr>
              <a:t>learning how to </a:t>
            </a:r>
            <a:r>
              <a:rPr lang="en-US" altLang="zh-CN" sz="3200" dirty="0">
                <a:solidFill>
                  <a:srgbClr val="FF3300"/>
                </a:solidFill>
              </a:rPr>
              <a:t>behave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3300"/>
                </a:solidFill>
              </a:rPr>
              <a:t>at the </a:t>
            </a:r>
            <a:r>
              <a:rPr lang="en-US" altLang="zh-CN" sz="3200" dirty="0" smtClean="0">
                <a:solidFill>
                  <a:srgbClr val="FF3300"/>
                </a:solidFill>
              </a:rPr>
              <a:t>table: </a:t>
            </a:r>
            <a:r>
              <a:rPr lang="zh-CN" altLang="en-US" sz="3200" dirty="0" smtClean="0"/>
              <a:t>现在分词短语，作句子表语。</a:t>
            </a:r>
            <a:endParaRPr lang="zh-CN" altLang="en-US" sz="3200" dirty="0"/>
          </a:p>
          <a:p>
            <a:pPr marL="444500" indent="-444500">
              <a:lnSpc>
                <a:spcPct val="120000"/>
              </a:lnSpc>
            </a:pPr>
            <a:r>
              <a:rPr lang="zh-CN" altLang="en-US" sz="3200" dirty="0"/>
              <a:t>    </a:t>
            </a:r>
            <a:r>
              <a:rPr lang="en-US" altLang="zh-CN" sz="3200" dirty="0"/>
              <a:t>e.g.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most important thing is </a:t>
            </a:r>
            <a:r>
              <a:rPr lang="en-US" altLang="zh-CN" sz="3200" dirty="0">
                <a:solidFill>
                  <a:srgbClr val="FF3300"/>
                </a:solidFill>
              </a:rPr>
              <a:t>getting   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dirty="0">
                <a:solidFill>
                  <a:srgbClr val="FF3300"/>
                </a:solidFill>
              </a:rPr>
              <a:t>           there in time</a:t>
            </a:r>
            <a:r>
              <a:rPr lang="en-US" altLang="zh-CN" sz="3200" dirty="0"/>
              <a:t>.  (</a:t>
            </a:r>
            <a:r>
              <a:rPr lang="zh-CN" altLang="en-US" sz="3200" dirty="0"/>
              <a:t>翻译</a:t>
            </a:r>
            <a:r>
              <a:rPr lang="en-US" altLang="zh-CN" sz="3200" dirty="0"/>
              <a:t>)</a:t>
            </a:r>
          </a:p>
          <a:p>
            <a:pPr marL="444500" indent="-444500">
              <a:lnSpc>
                <a:spcPct val="120000"/>
              </a:lnSpc>
            </a:pPr>
            <a:r>
              <a:rPr lang="zh-CN" altLang="en-US" sz="3200" dirty="0" smtClean="0"/>
              <a:t>           最</a:t>
            </a:r>
            <a:r>
              <a:rPr lang="zh-CN" altLang="en-US" sz="3200" dirty="0"/>
              <a:t>重要的事是及时到达那里。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187624" y="1340768"/>
            <a:ext cx="7632526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3333FF"/>
                </a:solidFill>
              </a:rPr>
              <a:t>behave   </a:t>
            </a:r>
            <a:r>
              <a:rPr lang="en-US" altLang="zh-CN" sz="3200" i="1" dirty="0" smtClean="0">
                <a:solidFill>
                  <a:srgbClr val="FF0000"/>
                </a:solidFill>
              </a:rPr>
              <a:t>vi. </a:t>
            </a:r>
            <a:r>
              <a:rPr lang="zh-CN" altLang="en-US" sz="3200" dirty="0" smtClean="0">
                <a:solidFill>
                  <a:srgbClr val="FF0000"/>
                </a:solidFill>
              </a:rPr>
              <a:t>表</a:t>
            </a:r>
            <a:r>
              <a:rPr lang="zh-CN" altLang="en-US" sz="3200" dirty="0">
                <a:solidFill>
                  <a:srgbClr val="FF0000"/>
                </a:solidFill>
              </a:rPr>
              <a:t>现；行为</a:t>
            </a:r>
            <a:endParaRPr lang="en-US" altLang="zh-CN" sz="3200" dirty="0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behave </a:t>
            </a:r>
            <a:r>
              <a:rPr lang="en-US" altLang="zh-CN" sz="3200" dirty="0">
                <a:solidFill>
                  <a:srgbClr val="FF0000"/>
                </a:solidFill>
              </a:rPr>
              <a:t>well / badly </a:t>
            </a:r>
            <a:r>
              <a:rPr lang="zh-CN" altLang="en-US" sz="3200" dirty="0" smtClean="0"/>
              <a:t>表</a:t>
            </a:r>
            <a:r>
              <a:rPr lang="zh-CN" altLang="en-US" sz="3200" dirty="0"/>
              <a:t>现好</a:t>
            </a:r>
            <a:r>
              <a:rPr lang="en-US" altLang="zh-CN" sz="3200" dirty="0"/>
              <a:t>/</a:t>
            </a:r>
            <a:r>
              <a:rPr lang="zh-CN" altLang="en-US" sz="3200" dirty="0"/>
              <a:t>糟</a:t>
            </a:r>
            <a:r>
              <a:rPr lang="zh-CN" altLang="en-US" sz="3200" dirty="0" smtClean="0"/>
              <a:t>糕</a:t>
            </a:r>
            <a:endParaRPr lang="zh-CN" altLang="en-US" sz="3200" dirty="0"/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behave as if / as though </a:t>
            </a:r>
            <a:r>
              <a:rPr lang="zh-CN" altLang="en-US" sz="3200" dirty="0"/>
              <a:t>表现得好像</a:t>
            </a:r>
            <a:r>
              <a:rPr lang="en-US" altLang="zh-CN" sz="3200" dirty="0" smtClean="0"/>
              <a:t>……</a:t>
            </a:r>
          </a:p>
          <a:p>
            <a:pPr marL="717550" indent="-717550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behave + </a:t>
            </a:r>
            <a:r>
              <a:rPr lang="en-US" altLang="zh-CN" sz="3200" i="1" dirty="0">
                <a:solidFill>
                  <a:srgbClr val="FF0000"/>
                </a:solidFill>
              </a:rPr>
              <a:t>adv.</a:t>
            </a:r>
            <a:r>
              <a:rPr lang="en-US" altLang="zh-CN" sz="3200" dirty="0">
                <a:solidFill>
                  <a:srgbClr val="FF0000"/>
                </a:solidFill>
              </a:rPr>
              <a:t> + towards / to sb. </a:t>
            </a:r>
          </a:p>
          <a:p>
            <a:pPr marL="717550" indent="-717550">
              <a:lnSpc>
                <a:spcPct val="120000"/>
              </a:lnSpc>
            </a:pPr>
            <a:r>
              <a:rPr lang="zh-CN" altLang="en-US" sz="3200" dirty="0"/>
              <a:t>以</a:t>
            </a:r>
            <a:r>
              <a:rPr lang="en-US" altLang="zh-CN" sz="3200" dirty="0"/>
              <a:t>……</a:t>
            </a:r>
            <a:r>
              <a:rPr lang="zh-CN" altLang="en-US" sz="3200" dirty="0"/>
              <a:t>方式对待某人</a:t>
            </a:r>
          </a:p>
          <a:p>
            <a:pPr marL="717550" indent="-717550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behave oneself  </a:t>
            </a:r>
            <a:r>
              <a:rPr lang="zh-CN" altLang="en-US" sz="3200" dirty="0"/>
              <a:t>表现得体；有礼</a:t>
            </a:r>
            <a:r>
              <a:rPr lang="zh-CN" altLang="en-US" sz="3200" dirty="0" smtClean="0"/>
              <a:t>貌</a:t>
            </a:r>
            <a:endParaRPr lang="en-US" altLang="zh-CN" sz="3200" dirty="0"/>
          </a:p>
        </p:txBody>
      </p:sp>
      <p:sp>
        <p:nvSpPr>
          <p:cNvPr id="2" name="左大括号 1"/>
          <p:cNvSpPr/>
          <p:nvPr/>
        </p:nvSpPr>
        <p:spPr bwMode="auto">
          <a:xfrm>
            <a:off x="899592" y="2276872"/>
            <a:ext cx="360040" cy="244827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23850" y="1125538"/>
            <a:ext cx="8351838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/>
              <a:t>e.g</a:t>
            </a:r>
            <a:r>
              <a:rPr lang="en-US" altLang="zh-CN" sz="3200" dirty="0"/>
              <a:t>.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boy </a:t>
            </a:r>
            <a:r>
              <a:rPr lang="en-US" altLang="zh-CN" sz="3200" dirty="0">
                <a:solidFill>
                  <a:srgbClr val="FF0000"/>
                </a:solidFill>
              </a:rPr>
              <a:t>behaved</a:t>
            </a:r>
            <a:r>
              <a:rPr lang="en-US" altLang="zh-CN" sz="3200" dirty="0"/>
              <a:t> very well last night.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       Bruce was a little boy, but he </a:t>
            </a:r>
            <a:r>
              <a:rPr lang="en-US" altLang="zh-CN" sz="3200" dirty="0">
                <a:solidFill>
                  <a:srgbClr val="FF0000"/>
                </a:solidFill>
              </a:rPr>
              <a:t>behaved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       as if / as though</a:t>
            </a:r>
            <a:r>
              <a:rPr lang="en-US" altLang="zh-CN" sz="3200" dirty="0"/>
              <a:t> he was an adult</a:t>
            </a:r>
            <a:r>
              <a:rPr lang="en-US" altLang="zh-CN" sz="3200" dirty="0" smtClean="0"/>
              <a:t>.</a:t>
            </a:r>
          </a:p>
          <a:p>
            <a:pPr marL="717550" indent="-717550">
              <a:lnSpc>
                <a:spcPct val="120000"/>
              </a:lnSpc>
            </a:pPr>
            <a:r>
              <a:rPr lang="en-US" altLang="zh-CN" sz="3200" dirty="0" smtClean="0"/>
              <a:t>       I </a:t>
            </a:r>
            <a:r>
              <a:rPr lang="en-US" altLang="zh-CN" sz="3200" dirty="0"/>
              <a:t>think he </a:t>
            </a:r>
            <a:r>
              <a:rPr lang="en-US" altLang="zh-CN" sz="3200" dirty="0">
                <a:solidFill>
                  <a:srgbClr val="FF0000"/>
                </a:solidFill>
              </a:rPr>
              <a:t>behaved badly towards / to</a:t>
            </a:r>
            <a:r>
              <a:rPr lang="en-US" altLang="zh-CN" sz="3200" dirty="0"/>
              <a:t> you that day.</a:t>
            </a:r>
          </a:p>
          <a:p>
            <a:pPr marL="717550" indent="-717550">
              <a:lnSpc>
                <a:spcPct val="120000"/>
              </a:lnSpc>
            </a:pPr>
            <a:r>
              <a:rPr lang="en-US" altLang="zh-CN" sz="3200" dirty="0"/>
              <a:t>       I hope Nicholas </a:t>
            </a:r>
            <a:r>
              <a:rPr lang="en-US" altLang="zh-CN" sz="3200" dirty="0">
                <a:solidFill>
                  <a:srgbClr val="FF0000"/>
                </a:solidFill>
              </a:rPr>
              <a:t>behaved himself</a:t>
            </a:r>
            <a:r>
              <a:rPr lang="en-US" altLang="zh-CN" sz="3200" dirty="0"/>
              <a:t> at the party.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734</Words>
  <Application>Microsoft Office PowerPoint</Application>
  <PresentationFormat>全屏显示(4:3)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侯邑瑾</cp:lastModifiedBy>
  <cp:revision>404</cp:revision>
  <dcterms:created xsi:type="dcterms:W3CDTF">2014-05-25T02:11:32Z</dcterms:created>
  <dcterms:modified xsi:type="dcterms:W3CDTF">2020-09-09T06:47:01Z</dcterms:modified>
</cp:coreProperties>
</file>