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5" r:id="rId2"/>
    <p:sldId id="256" r:id="rId3"/>
    <p:sldId id="257" r:id="rId4"/>
    <p:sldId id="334" r:id="rId5"/>
    <p:sldId id="335" r:id="rId6"/>
    <p:sldId id="265" r:id="rId7"/>
    <p:sldId id="303" r:id="rId8"/>
    <p:sldId id="336" r:id="rId9"/>
    <p:sldId id="337" r:id="rId10"/>
    <p:sldId id="268" r:id="rId11"/>
    <p:sldId id="322" r:id="rId12"/>
    <p:sldId id="304" r:id="rId13"/>
    <p:sldId id="338" r:id="rId14"/>
    <p:sldId id="340" r:id="rId15"/>
    <p:sldId id="270" r:id="rId16"/>
    <p:sldId id="271" r:id="rId17"/>
    <p:sldId id="341" r:id="rId18"/>
    <p:sldId id="273" r:id="rId19"/>
    <p:sldId id="348" r:id="rId20"/>
    <p:sldId id="343" r:id="rId21"/>
    <p:sldId id="344" r:id="rId22"/>
    <p:sldId id="351" r:id="rId23"/>
    <p:sldId id="353" r:id="rId24"/>
    <p:sldId id="352" r:id="rId25"/>
    <p:sldId id="354" r:id="rId26"/>
    <p:sldId id="275" r:id="rId27"/>
    <p:sldId id="294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00"/>
    <a:srgbClr val="3333FF"/>
    <a:srgbClr val="008000"/>
    <a:srgbClr val="FFCC66"/>
    <a:srgbClr val="FF9900"/>
    <a:srgbClr val="CC3399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3" autoAdjust="0"/>
    <p:restoredTop sz="94660"/>
  </p:normalViewPr>
  <p:slideViewPr>
    <p:cSldViewPr>
      <p:cViewPr varScale="1">
        <p:scale>
          <a:sx n="88" d="100"/>
          <a:sy n="88" d="100"/>
        </p:scale>
        <p:origin x="9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BC63BC40-CF5E-46E6-A1B0-91867D8337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228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C5027-1A4B-4669-BC15-F3EA389FBB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B6EC-E0D4-4ADF-9131-F2374992BE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53E6F-E452-4DBB-9ADD-0342984133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3E546-D495-4DA6-A693-548F96A920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CE0BD-5A93-4391-8B98-ABB4092767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53B53-A38F-4910-AD4D-AC35BD329D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EB7D8-62F7-41E8-918A-99559350CC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75594-F676-49A0-9225-5CABDF2BA8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34F89-2DEC-43F3-AC8D-22E68B1967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1C4E9-4A3E-4CB6-93E2-05CBB9AFDB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71690-CB2A-4EC5-B0D3-16F994E05A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fld id="{9CA2EB74-CD74-4854-9A2D-36F7BF9D2A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&#35199;&#26041;&#39184;&#26700;&#31036;&#20202;.mp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4048" y="3212976"/>
            <a:ext cx="340509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Unit 10</a:t>
            </a:r>
            <a:endParaRPr lang="zh-CN" alt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1258888" y="1836738"/>
            <a:ext cx="7272337" cy="113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3333FF"/>
                </a:solidFill>
                <a:latin typeface="Arial" charset="0"/>
              </a:rPr>
              <a:t>Read the letter and answer the questions.</a:t>
            </a:r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468313" y="1909763"/>
            <a:ext cx="720725" cy="7207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3333FF"/>
                </a:solidFill>
                <a:latin typeface="Arial" charset="0"/>
              </a:rPr>
              <a:t>2b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258888" y="3213100"/>
            <a:ext cx="5903912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/>
              <a:t>1. Why is </a:t>
            </a:r>
            <a:r>
              <a:rPr lang="en-US" altLang="zh-CN" sz="3200" dirty="0" smtClean="0"/>
              <a:t>Lin </a:t>
            </a:r>
            <a:r>
              <a:rPr lang="en-US" altLang="zh-CN" sz="3200" dirty="0"/>
              <a:t>Yue in France?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692275" y="3860800"/>
            <a:ext cx="6481763" cy="113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FF3300"/>
                </a:solidFill>
              </a:rPr>
              <a:t>She is on a student exchange program.</a:t>
            </a:r>
            <a:r>
              <a:rPr lang="en-US" altLang="zh-CN" sz="3200" b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60349"/>
            <a:ext cx="4997654" cy="12494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179512" y="1068399"/>
            <a:ext cx="8568952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46088" indent="-446088">
              <a:lnSpc>
                <a:spcPct val="110000"/>
              </a:lnSpc>
            </a:pPr>
            <a:r>
              <a:rPr lang="en-US" altLang="zh-CN" sz="3200" dirty="0"/>
              <a:t>2. Does she enjoy staying with her host </a:t>
            </a:r>
            <a:r>
              <a:rPr lang="en-US" altLang="zh-CN" sz="3200" dirty="0" smtClean="0"/>
              <a:t>family</a:t>
            </a:r>
            <a:r>
              <a:rPr lang="en-US" altLang="zh-CN" sz="3200" dirty="0"/>
              <a:t>? How do you know?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611560" y="2221699"/>
            <a:ext cx="7488832" cy="388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FF3300"/>
                </a:solidFill>
              </a:rPr>
              <a:t>Yes, she does. This can be seen in the way she talks about her host family: that they are nice and they go out of their way to make her feel at home; that the grandmother make Chinese food for her; that the </a:t>
            </a:r>
            <a:r>
              <a:rPr lang="en-US" altLang="zh-CN" sz="3200" dirty="0" smtClean="0">
                <a:solidFill>
                  <a:srgbClr val="FF3300"/>
                </a:solidFill>
              </a:rPr>
              <a:t>granddaughter </a:t>
            </a:r>
            <a:r>
              <a:rPr lang="en-US" altLang="zh-CN" sz="3200" dirty="0">
                <a:solidFill>
                  <a:srgbClr val="FF3300"/>
                </a:solidFill>
              </a:rPr>
              <a:t>is kind and talks to her in French to give her practice.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611560" y="1196752"/>
            <a:ext cx="7848600" cy="240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4500" indent="-444500">
              <a:lnSpc>
                <a:spcPct val="120000"/>
              </a:lnSpc>
            </a:pPr>
            <a:r>
              <a:rPr lang="en-US" altLang="zh-CN" sz="3200" dirty="0"/>
              <a:t>3. How does she feel about making mistakes when she speaks French?</a:t>
            </a:r>
          </a:p>
          <a:p>
            <a:pPr marL="444500" indent="-444500">
              <a:lnSpc>
                <a:spcPct val="120000"/>
              </a:lnSpc>
            </a:pPr>
            <a:endParaRPr lang="en-US" altLang="zh-CN" sz="3200" dirty="0"/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/>
              <a:t>4. What is the biggest challenge she is facing?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1025983" y="2399004"/>
            <a:ext cx="5991320" cy="59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FF3300"/>
                </a:solidFill>
              </a:rPr>
              <a:t>It doesn’t worry her as it used to.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1043360" y="3576915"/>
            <a:ext cx="7181850" cy="1222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3300"/>
                </a:solidFill>
              </a:rPr>
              <a:t>Her biggest challenge is how to behave at the dinner table.</a:t>
            </a:r>
            <a:r>
              <a:rPr lang="en-US" altLang="zh-CN" sz="3200" b="0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  <p:bldP spid="614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79512" y="318673"/>
            <a:ext cx="8676456" cy="388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3333FF"/>
                </a:solidFill>
                <a:latin typeface="Arial" charset="0"/>
                <a:cs typeface="Arial" charset="0"/>
              </a:rPr>
              <a:t>Fill in the blanks according to para. 1.</a:t>
            </a:r>
          </a:p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3333FF"/>
                </a:solidFill>
              </a:rPr>
              <a:t>    </a:t>
            </a:r>
            <a:r>
              <a:rPr lang="en-US" altLang="zh-CN" sz="3200" dirty="0"/>
              <a:t>Lin Yue went to France for a student exchange program. Before she arrived there, she was a bit _______, but in </a:t>
            </a:r>
            <a:r>
              <a:rPr lang="en-US" altLang="zh-CN" sz="3200" dirty="0" smtClean="0"/>
              <a:t>fact, </a:t>
            </a:r>
            <a:r>
              <a:rPr lang="en-US" altLang="zh-CN" sz="3200" dirty="0"/>
              <a:t>things went well with her. Her (1) _____ ______ tried very hard to make her feel at home. The grandmother learned to make (2) </a:t>
            </a:r>
            <a:r>
              <a:rPr lang="en-US" altLang="zh-CN" sz="3200" dirty="0" smtClean="0"/>
              <a:t>_______ </a:t>
            </a:r>
            <a:r>
              <a:rPr lang="en-US" altLang="zh-CN" sz="3200" dirty="0"/>
              <a:t>_____ for her. 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1690687" y="2478000"/>
            <a:ext cx="28813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host   family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1832404" y="3574629"/>
            <a:ext cx="28813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Chinese  food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187616" y="1966146"/>
            <a:ext cx="1576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nervous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7616" y="4141295"/>
            <a:ext cx="8668352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/>
              <a:t>The kind granddaughter always helped her practice French. Now she is (3) 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__________ ________ ______ although she still makes lots of mistakes.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3" y="5369323"/>
            <a:ext cx="540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comfortable speaking French</a:t>
            </a:r>
            <a:r>
              <a:rPr lang="en-US" altLang="zh-CN" sz="3200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6" grpId="0"/>
      <p:bldP spid="102407" grpId="0"/>
      <p:bldP spid="102408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467420" y="369472"/>
            <a:ext cx="8137028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3333FF"/>
                </a:solidFill>
                <a:latin typeface="Arial" charset="0"/>
                <a:cs typeface="Arial" charset="0"/>
              </a:rPr>
              <a:t>Complete the chart according to para. 2.</a:t>
            </a:r>
          </a:p>
        </p:txBody>
      </p:sp>
      <p:pic>
        <p:nvPicPr>
          <p:cNvPr id="104454" name="Picture 6" descr="fd4e614ba691bdac4a9e60a4ee8b90a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4925" y="1149350"/>
            <a:ext cx="9144000" cy="5016500"/>
          </a:xfrm>
          <a:prstGeom prst="rect">
            <a:avLst/>
          </a:prstGeom>
          <a:noFill/>
        </p:spPr>
      </p:pic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755650" y="3860800"/>
            <a:ext cx="1296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2771775" y="4365625"/>
            <a:ext cx="86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fork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5580063" y="4365625"/>
            <a:ext cx="180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delicious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/>
      <p:bldP spid="104456" grpId="0"/>
      <p:bldP spid="1044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1202175" y="1506102"/>
            <a:ext cx="720725" cy="7207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rgbClr val="3333FF"/>
                </a:solidFill>
                <a:latin typeface="Arial" charset="0"/>
              </a:rPr>
              <a:t>2c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82293" y="2422113"/>
            <a:ext cx="80645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25475" indent="-6254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3333FF"/>
                </a:solidFill>
                <a:latin typeface="Arial" charset="0"/>
              </a:rPr>
              <a:t>Guess </a:t>
            </a:r>
            <a:r>
              <a:rPr lang="en-US" altLang="zh-CN" sz="3200" dirty="0">
                <a:solidFill>
                  <a:srgbClr val="3333FF"/>
                </a:solidFill>
                <a:latin typeface="Arial" charset="0"/>
              </a:rPr>
              <a:t>the words you don’t know when you read the passage.</a:t>
            </a:r>
          </a:p>
          <a:p>
            <a:pPr marL="625475" indent="-6254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3333FF"/>
                </a:solidFill>
                <a:latin typeface="Arial" charset="0"/>
              </a:rPr>
              <a:t>Read </a:t>
            </a:r>
            <a:r>
              <a:rPr lang="en-US" altLang="zh-CN" sz="3200" dirty="0">
                <a:solidFill>
                  <a:srgbClr val="3333FF"/>
                </a:solidFill>
                <a:latin typeface="Arial" charset="0"/>
              </a:rPr>
              <a:t>the sentences and replace the </a:t>
            </a:r>
            <a:r>
              <a:rPr lang="en-US" altLang="zh-CN" sz="3200" dirty="0" smtClean="0">
                <a:solidFill>
                  <a:srgbClr val="3333FF"/>
                </a:solidFill>
                <a:latin typeface="Arial" charset="0"/>
              </a:rPr>
              <a:t>underlined </a:t>
            </a:r>
            <a:r>
              <a:rPr lang="en-US" altLang="zh-CN" sz="3200" dirty="0">
                <a:solidFill>
                  <a:srgbClr val="3333FF"/>
                </a:solidFill>
                <a:latin typeface="Arial" charset="0"/>
              </a:rPr>
              <a:t>words with the phrases in the box.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340768"/>
            <a:ext cx="4205566" cy="105139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83" name="Group 51"/>
          <p:cNvGraphicFramePr>
            <a:graphicFrameLocks noGrp="1"/>
          </p:cNvGraphicFramePr>
          <p:nvPr>
            <p:ph idx="4294967295"/>
          </p:nvPr>
        </p:nvGraphicFramePr>
        <p:xfrm>
          <a:off x="250825" y="333375"/>
          <a:ext cx="8642350" cy="6236208"/>
        </p:xfrm>
        <a:graphic>
          <a:graphicData uri="http://schemas.openxmlformats.org/drawingml/2006/table">
            <a:tbl>
              <a:tblPr/>
              <a:tblGrid>
                <a:gridCol w="5041900"/>
                <a:gridCol w="3600450"/>
              </a:tblGrid>
              <a:tr h="449738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 Making mistakes in French used to </a:t>
                      </a:r>
                      <a:r>
                        <a:rPr kumimoji="0" lang="en-US" altLang="zh-CN" sz="3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make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Lin Yue </a:t>
                      </a:r>
                      <a:r>
                        <a:rPr kumimoji="0" lang="en-US" altLang="zh-CN" sz="3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nervous. 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355600" marR="0" lvl="0" indent="-35560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 It was quite hard for her to </a:t>
                      </a:r>
                      <a:r>
                        <a:rPr kumimoji="0" lang="en-US" altLang="zh-CN" sz="3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feel good about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speaking French.</a:t>
                      </a:r>
                    </a:p>
                    <a:p>
                      <a:pPr marL="355600" marR="0" lvl="0" indent="-35560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 The host family </a:t>
                      </a:r>
                      <a:r>
                        <a:rPr kumimoji="0" lang="en-US" altLang="zh-CN" sz="3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tried  </a:t>
                      </a:r>
                    </a:p>
                    <a:p>
                      <a:pPr marL="355600" marR="0" lvl="0" indent="-35560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3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very hard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to help Lin </a:t>
                      </a:r>
                    </a:p>
                    <a:p>
                      <a:pPr marL="355600" marR="0" lvl="0" indent="-35560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Yue.</a:t>
                      </a:r>
                    </a:p>
                    <a:p>
                      <a:pPr marL="355600" marR="0" lvl="0" indent="-35560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 Lin Yue has </a:t>
                      </a:r>
                      <a:r>
                        <a:rPr kumimoji="0" lang="en-US" altLang="zh-CN" sz="3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slowly learned how to be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like her French friends.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-44450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●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went out of their way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●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be comfortable (doing)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●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gradually gotten used to being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●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(something) worry (someone)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5003800" y="1341438"/>
            <a:ext cx="504825" cy="338296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 flipV="1">
            <a:off x="3851275" y="2565400"/>
            <a:ext cx="2016125" cy="14287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V="1">
            <a:off x="4356100" y="765175"/>
            <a:ext cx="1152525" cy="2808288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 flipV="1">
            <a:off x="3924300" y="3644900"/>
            <a:ext cx="1584325" cy="1655763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nimBg="1"/>
      <p:bldP spid="18466" grpId="0" animBg="1"/>
      <p:bldP spid="18467" grpId="0" animBg="1"/>
      <p:bldP spid="184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992188" y="290666"/>
            <a:ext cx="7847012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3333FF"/>
                </a:solidFill>
                <a:latin typeface="Arial" charset="0"/>
                <a:cs typeface="Arial" charset="0"/>
              </a:rPr>
              <a:t>Review the passage and make notes about French customs in the chart.</a:t>
            </a:r>
          </a:p>
        </p:txBody>
      </p:sp>
      <p:graphicFrame>
        <p:nvGraphicFramePr>
          <p:cNvPr id="10547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69220"/>
              </p:ext>
            </p:extLst>
          </p:nvPr>
        </p:nvGraphicFramePr>
        <p:xfrm>
          <a:off x="449263" y="1517650"/>
          <a:ext cx="8389937" cy="5184502"/>
        </p:xfrm>
        <a:graphic>
          <a:graphicData uri="http://schemas.openxmlformats.org/drawingml/2006/table">
            <a:tbl>
              <a:tblPr/>
              <a:tblGrid>
                <a:gridCol w="4284662"/>
                <a:gridCol w="4105275"/>
              </a:tblGrid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Don’ts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8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431640" y="2102672"/>
            <a:ext cx="455631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008000"/>
                </a:solidFill>
              </a:rPr>
              <a:t> You’re expected to put </a:t>
            </a:r>
            <a:r>
              <a:rPr lang="en-US" altLang="zh-CN" sz="3200" dirty="0">
                <a:solidFill>
                  <a:srgbClr val="008000"/>
                </a:solidFill>
              </a:rPr>
              <a:t>your bread on </a:t>
            </a:r>
            <a:r>
              <a:rPr lang="en-US" altLang="zh-CN" sz="3200" dirty="0" smtClean="0">
                <a:solidFill>
                  <a:srgbClr val="008000"/>
                </a:solidFill>
              </a:rPr>
              <a:t>the table.</a:t>
            </a:r>
            <a:endParaRPr lang="en-US" altLang="zh-CN" sz="3200" dirty="0">
              <a:solidFill>
                <a:srgbClr val="008000"/>
              </a:solidFill>
            </a:endParaRPr>
          </a:p>
        </p:txBody>
      </p:sp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470113" y="3385099"/>
            <a:ext cx="4221956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008000"/>
                </a:solidFill>
              </a:rPr>
              <a:t> You’re expected to cut </a:t>
            </a:r>
            <a:r>
              <a:rPr lang="en-US" altLang="zh-CN" sz="3200" dirty="0">
                <a:solidFill>
                  <a:srgbClr val="008000"/>
                </a:solidFill>
              </a:rPr>
              <a:t>up your fruit and eat it with a </a:t>
            </a:r>
            <a:r>
              <a:rPr lang="en-US" altLang="zh-CN" sz="3200" dirty="0" smtClean="0">
                <a:solidFill>
                  <a:srgbClr val="008000"/>
                </a:solidFill>
              </a:rPr>
              <a:t>fork.</a:t>
            </a:r>
            <a:endParaRPr lang="en-US" altLang="zh-CN" sz="3200" dirty="0">
              <a:solidFill>
                <a:srgbClr val="008000"/>
              </a:solidFill>
            </a:endParaRP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4716016" y="3386316"/>
            <a:ext cx="4140807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 smtClean="0">
                <a:solidFill>
                  <a:srgbClr val="FF0000"/>
                </a:solidFill>
              </a:rPr>
              <a:t> You’re not supposed to eat </a:t>
            </a:r>
            <a:r>
              <a:rPr lang="en-US" altLang="zh-CN" sz="3000" dirty="0">
                <a:solidFill>
                  <a:srgbClr val="FF0000"/>
                </a:solidFill>
              </a:rPr>
              <a:t>anything with your hands except </a:t>
            </a:r>
            <a:r>
              <a:rPr lang="en-US" altLang="zh-CN" sz="3000" dirty="0" smtClean="0">
                <a:solidFill>
                  <a:srgbClr val="FF0000"/>
                </a:solidFill>
              </a:rPr>
              <a:t>bread.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431640" y="4902723"/>
            <a:ext cx="4320280" cy="1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008000"/>
                </a:solidFill>
              </a:rPr>
              <a:t> You’re expected to say </a:t>
            </a:r>
            <a:r>
              <a:rPr lang="en-US" altLang="zh-CN" sz="3200" dirty="0">
                <a:solidFill>
                  <a:srgbClr val="008000"/>
                </a:solidFill>
              </a:rPr>
              <a:t>“That was delicious” if you don’t want any more </a:t>
            </a:r>
            <a:r>
              <a:rPr lang="en-US" altLang="zh-CN" sz="3200" dirty="0" smtClean="0">
                <a:solidFill>
                  <a:srgbClr val="008000"/>
                </a:solidFill>
              </a:rPr>
              <a:t>food.</a:t>
            </a:r>
            <a:endParaRPr lang="en-US" altLang="zh-CN" sz="3200" dirty="0">
              <a:solidFill>
                <a:srgbClr val="008000"/>
              </a:solidFill>
            </a:endParaRPr>
          </a:p>
        </p:txBody>
      </p: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4716016" y="4653136"/>
            <a:ext cx="392985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zh-CN" sz="3000" dirty="0" smtClean="0">
                <a:solidFill>
                  <a:srgbClr val="FF0000"/>
                </a:solidFill>
              </a:rPr>
              <a:t> You’re </a:t>
            </a:r>
            <a:r>
              <a:rPr lang="en-US" altLang="zh-CN" sz="3000" dirty="0">
                <a:solidFill>
                  <a:srgbClr val="FF0000"/>
                </a:solidFill>
              </a:rPr>
              <a:t>not supposed to say you’re </a:t>
            </a:r>
            <a:r>
              <a:rPr lang="en-US" altLang="zh-CN" sz="3000" dirty="0" smtClean="0">
                <a:solidFill>
                  <a:srgbClr val="FF0000"/>
                </a:solidFill>
              </a:rPr>
              <a:t>full.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4716016" y="5517232"/>
            <a:ext cx="3930440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zh-CN" sz="3000" dirty="0" smtClean="0">
                <a:solidFill>
                  <a:srgbClr val="FF0000"/>
                </a:solidFill>
              </a:rPr>
              <a:t> You’re </a:t>
            </a:r>
            <a:r>
              <a:rPr lang="en-US" altLang="zh-CN" sz="3000" dirty="0">
                <a:solidFill>
                  <a:srgbClr val="FF0000"/>
                </a:solidFill>
              </a:rPr>
              <a:t>not supposed to put your elbows on the </a:t>
            </a:r>
            <a:r>
              <a:rPr lang="en-US" altLang="zh-CN" sz="3000" dirty="0" smtClean="0">
                <a:solidFill>
                  <a:srgbClr val="FF0000"/>
                </a:solidFill>
              </a:rPr>
              <a:t>table.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sp>
        <p:nvSpPr>
          <p:cNvPr id="105504" name="Oval 32"/>
          <p:cNvSpPr>
            <a:spLocks noChangeArrowheads="1"/>
          </p:cNvSpPr>
          <p:nvPr/>
        </p:nvSpPr>
        <p:spPr bwMode="auto">
          <a:xfrm>
            <a:off x="166687" y="467858"/>
            <a:ext cx="720725" cy="7207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3333FF"/>
                </a:solidFill>
                <a:latin typeface="Arial" charset="0"/>
              </a:rPr>
              <a:t>2d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4769296" y="2132856"/>
            <a:ext cx="387657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 smtClean="0">
                <a:solidFill>
                  <a:srgbClr val="FF0000"/>
                </a:solidFill>
              </a:rPr>
              <a:t> You’re not supposed to put your bread on your plate.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92" grpId="0"/>
      <p:bldP spid="105493" grpId="0"/>
      <p:bldP spid="105494" grpId="0"/>
      <p:bldP spid="105495" grpId="0"/>
      <p:bldP spid="105496" grpId="0"/>
      <p:bldP spid="105502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6941" y="1700808"/>
            <a:ext cx="8642350" cy="4897437"/>
          </a:xfrm>
        </p:spPr>
        <p:txBody>
          <a:bodyPr/>
          <a:lstStyle/>
          <a:p>
            <a:pPr marL="444500" indent="-444500">
              <a:buFontTx/>
              <a:buNone/>
              <a:tabLst>
                <a:tab pos="444500" algn="l"/>
              </a:tabLst>
            </a:pPr>
            <a:r>
              <a:rPr lang="en-US" altLang="zh-CN" b="1" dirty="0">
                <a:solidFill>
                  <a:srgbClr val="3333FF"/>
                </a:solidFill>
              </a:rPr>
              <a:t>1. Compare the table manners in France and China in your group. How are they the same or different? Make a list.</a:t>
            </a:r>
          </a:p>
          <a:p>
            <a:pPr marL="444500" indent="-444500">
              <a:tabLst>
                <a:tab pos="444500" algn="l"/>
              </a:tabLst>
            </a:pPr>
            <a:endParaRPr lang="en-US" altLang="zh-CN" b="1" dirty="0">
              <a:solidFill>
                <a:srgbClr val="3333FF"/>
              </a:solidFill>
            </a:endParaRPr>
          </a:p>
          <a:p>
            <a:pPr marL="444500" indent="-444500">
              <a:tabLst>
                <a:tab pos="444500" algn="l"/>
              </a:tabLst>
            </a:pPr>
            <a:endParaRPr lang="en-US" altLang="zh-CN" b="1" dirty="0">
              <a:solidFill>
                <a:srgbClr val="3333FF"/>
              </a:solidFill>
            </a:endParaRPr>
          </a:p>
          <a:p>
            <a:pPr marL="444500" indent="-444500">
              <a:tabLst>
                <a:tab pos="444500" algn="l"/>
              </a:tabLst>
            </a:pPr>
            <a:endParaRPr lang="en-US" altLang="zh-CN" b="1" dirty="0">
              <a:solidFill>
                <a:srgbClr val="3333FF"/>
              </a:solidFill>
            </a:endParaRPr>
          </a:p>
          <a:p>
            <a:pPr marL="444500" indent="-444500">
              <a:tabLst>
                <a:tab pos="444500" algn="l"/>
              </a:tabLst>
            </a:pPr>
            <a:endParaRPr lang="en-US" altLang="zh-CN" b="1" dirty="0">
              <a:solidFill>
                <a:srgbClr val="3333FF"/>
              </a:solidFill>
            </a:endParaRPr>
          </a:p>
          <a:p>
            <a:pPr marL="444500" indent="-444500">
              <a:buFontTx/>
              <a:buNone/>
              <a:tabLst>
                <a:tab pos="444500" algn="l"/>
              </a:tabLst>
            </a:pPr>
            <a:r>
              <a:rPr lang="en-US" altLang="zh-CN" b="1" dirty="0">
                <a:solidFill>
                  <a:srgbClr val="3333FF"/>
                </a:solidFill>
              </a:rPr>
              <a:t>2. Share your ideas with your class.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83568" y="3303680"/>
            <a:ext cx="7345077" cy="2357568"/>
          </a:xfrm>
          <a:prstGeom prst="rect">
            <a:avLst/>
          </a:prstGeom>
          <a:noFill/>
          <a:ln w="25400">
            <a:solidFill>
              <a:schemeClr val="accent5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1200" indent="-711200">
              <a:lnSpc>
                <a:spcPct val="115000"/>
              </a:lnSpc>
            </a:pPr>
            <a:r>
              <a:rPr lang="en-US" altLang="zh-CN" sz="3200" dirty="0"/>
              <a:t>e.g. </a:t>
            </a:r>
            <a:r>
              <a:rPr lang="en-US" altLang="zh-CN" sz="3200" dirty="0">
                <a:solidFill>
                  <a:srgbClr val="FF3300"/>
                </a:solidFill>
              </a:rPr>
              <a:t>In France</a:t>
            </a:r>
            <a:r>
              <a:rPr lang="en-US" altLang="zh-CN" sz="3200" dirty="0"/>
              <a:t>, people put their bread on the table. But </a:t>
            </a:r>
            <a:r>
              <a:rPr lang="en-US" altLang="zh-CN" sz="3200" dirty="0">
                <a:solidFill>
                  <a:srgbClr val="FF3300"/>
                </a:solidFill>
              </a:rPr>
              <a:t>in China</a:t>
            </a:r>
            <a:r>
              <a:rPr lang="en-US" altLang="zh-CN" sz="3200" dirty="0"/>
              <a:t>, we always put our food on a plate or in a bowl. We never put food on the table. </a:t>
            </a: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1259632" y="781652"/>
            <a:ext cx="719137" cy="7191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rgbClr val="3333FF"/>
                </a:solidFill>
                <a:latin typeface="Arial" charset="0"/>
              </a:rPr>
              <a:t>2e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79" y="477094"/>
            <a:ext cx="3960440" cy="14785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  <p:bldP spid="235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798035"/>
            <a:ext cx="7797800" cy="143986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3333FF"/>
                </a:solidFill>
              </a:rPr>
              <a:t>Watch a video and learn more about table manners.</a:t>
            </a:r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2349500"/>
            <a:ext cx="67691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0837" name="Picture 5" descr="图片视频1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0650" y="1315559"/>
            <a:ext cx="1008062" cy="9223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31640" y="1556792"/>
            <a:ext cx="622180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kern="1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/>
                <a:cs typeface="Arial"/>
              </a:rPr>
              <a:t>Unit 10</a:t>
            </a:r>
          </a:p>
          <a:p>
            <a:pPr algn="ctr"/>
            <a:r>
              <a:rPr lang="en-US" altLang="zh-CN" sz="5400" b="1" kern="1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/>
                <a:cs typeface="Arial"/>
              </a:rPr>
              <a:t>You're supposed to shake hands.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0200" y="1329332"/>
            <a:ext cx="4859338" cy="4921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thanks for ...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host family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go out of one’s way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make ... feel at home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about one’s age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be comfortable doing </a:t>
            </a:r>
            <a:r>
              <a:rPr lang="en-US" altLang="zh-CN" sz="3200" dirty="0" err="1">
                <a:solidFill>
                  <a:srgbClr val="FF0000"/>
                </a:solidFill>
                <a:cs typeface="Times New Roman" pitchFamily="18" charset="0"/>
              </a:rPr>
              <a:t>sth</a:t>
            </a: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the biggest challenge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learn how to behave at the dinner table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52413" y="1388070"/>
            <a:ext cx="4032250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dirty="0"/>
              <a:t>因</a:t>
            </a:r>
            <a:r>
              <a:rPr lang="en-US" altLang="zh-CN" sz="3200" dirty="0"/>
              <a:t>……</a:t>
            </a:r>
            <a:r>
              <a:rPr lang="zh-CN" altLang="en-US" sz="3200" dirty="0"/>
              <a:t>而感谢</a:t>
            </a:r>
          </a:p>
          <a:p>
            <a:pPr>
              <a:lnSpc>
                <a:spcPct val="110000"/>
              </a:lnSpc>
            </a:pPr>
            <a:r>
              <a:rPr lang="zh-CN" altLang="en-US" sz="3200" dirty="0"/>
              <a:t>寄宿家庭</a:t>
            </a:r>
          </a:p>
          <a:p>
            <a:pPr>
              <a:lnSpc>
                <a:spcPct val="110000"/>
              </a:lnSpc>
            </a:pPr>
            <a:r>
              <a:rPr lang="zh-CN" altLang="en-US" sz="3200" dirty="0"/>
              <a:t>特地；格外努力</a:t>
            </a:r>
          </a:p>
          <a:p>
            <a:pPr>
              <a:lnSpc>
                <a:spcPct val="110000"/>
              </a:lnSpc>
            </a:pPr>
            <a:r>
              <a:rPr lang="zh-CN" altLang="en-US" sz="3200" dirty="0"/>
              <a:t>使</a:t>
            </a:r>
            <a:r>
              <a:rPr lang="en-US" altLang="zh-CN" sz="3200" dirty="0"/>
              <a:t>……</a:t>
            </a:r>
            <a:r>
              <a:rPr lang="zh-CN" altLang="en-US" sz="3200" dirty="0"/>
              <a:t>感到宾至如归</a:t>
            </a:r>
          </a:p>
          <a:p>
            <a:pPr>
              <a:lnSpc>
                <a:spcPct val="110000"/>
              </a:lnSpc>
            </a:pPr>
            <a:r>
              <a:rPr lang="zh-CN" altLang="en-US" sz="3200" dirty="0"/>
              <a:t>和某人年龄相仿</a:t>
            </a:r>
          </a:p>
          <a:p>
            <a:pPr>
              <a:lnSpc>
                <a:spcPct val="110000"/>
              </a:lnSpc>
            </a:pPr>
            <a:r>
              <a:rPr lang="zh-CN" altLang="en-US" sz="3200" dirty="0"/>
              <a:t>轻松做某事</a:t>
            </a:r>
          </a:p>
          <a:p>
            <a:pPr>
              <a:lnSpc>
                <a:spcPct val="110000"/>
              </a:lnSpc>
            </a:pPr>
            <a:r>
              <a:rPr lang="zh-CN" altLang="en-US" sz="3200" dirty="0"/>
              <a:t>最大的挑战</a:t>
            </a:r>
          </a:p>
          <a:p>
            <a:pPr>
              <a:lnSpc>
                <a:spcPct val="110000"/>
              </a:lnSpc>
            </a:pPr>
            <a:r>
              <a:rPr lang="zh-CN" altLang="en-US" sz="3200" dirty="0"/>
              <a:t>学习如何在餐桌上</a:t>
            </a:r>
          </a:p>
          <a:p>
            <a:pPr>
              <a:lnSpc>
                <a:spcPct val="110000"/>
              </a:lnSpc>
            </a:pPr>
            <a:r>
              <a:rPr lang="zh-CN" altLang="en-US" sz="3200" dirty="0" smtClean="0"/>
              <a:t>        表</a:t>
            </a:r>
            <a:r>
              <a:rPr lang="zh-CN" altLang="en-US" sz="3200" dirty="0"/>
              <a:t>现得体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34" y="260648"/>
            <a:ext cx="3365931" cy="103221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275" y="1766888"/>
            <a:ext cx="4716463" cy="2238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be different from ...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get used to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cut up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behave properly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38163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/>
              <a:t>和</a:t>
            </a:r>
            <a:r>
              <a:rPr lang="en-US" altLang="zh-CN" sz="3200"/>
              <a:t>……</a:t>
            </a:r>
            <a:r>
              <a:rPr lang="zh-CN" altLang="en-US" sz="3200"/>
              <a:t>不同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习惯于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切碎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举止得体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1186640"/>
            <a:ext cx="8230414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zh-CN" altLang="zh-CN" sz="3200" kern="100" dirty="0">
                <a:solidFill>
                  <a:srgbClr val="3333FF"/>
                </a:solidFill>
              </a:rPr>
              <a:t>Ⅰ</a:t>
            </a:r>
            <a:r>
              <a:rPr lang="en-US" altLang="zh-CN" sz="3200" kern="100" dirty="0">
                <a:solidFill>
                  <a:srgbClr val="3333FF"/>
                </a:solidFill>
              </a:rPr>
              <a:t>. </a:t>
            </a:r>
            <a:r>
              <a:rPr lang="zh-CN" altLang="zh-CN" sz="3200" kern="100" dirty="0">
                <a:solidFill>
                  <a:srgbClr val="3333FF"/>
                </a:solidFill>
              </a:rPr>
              <a:t>根据句意及提示，写出句中所缺单词。</a:t>
            </a: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 smtClean="0"/>
              <a:t>1</a:t>
            </a:r>
            <a:r>
              <a:rPr lang="en-US" altLang="zh-CN" sz="3200" kern="100" dirty="0"/>
              <a:t>. Steve _________(</a:t>
            </a:r>
            <a:r>
              <a:rPr lang="zh-CN" altLang="en-US" sz="3200" kern="100" dirty="0"/>
              <a:t>举止</a:t>
            </a:r>
            <a:r>
              <a:rPr lang="en-US" altLang="zh-CN" sz="3200" kern="100" dirty="0"/>
              <a:t>) badly when he was young.</a:t>
            </a: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/>
              <a:t>2. The restaurant is open every day _________(</a:t>
            </a:r>
            <a:r>
              <a:rPr lang="zh-CN" altLang="en-US" sz="3200" kern="100" dirty="0"/>
              <a:t>除</a:t>
            </a:r>
            <a:r>
              <a:rPr lang="en-US" altLang="zh-CN" sz="3200" kern="100" dirty="0"/>
              <a:t>……</a:t>
            </a:r>
            <a:r>
              <a:rPr lang="zh-CN" altLang="en-US" sz="3200" kern="100" dirty="0"/>
              <a:t>之外</a:t>
            </a:r>
            <a:r>
              <a:rPr lang="en-US" altLang="zh-CN" sz="3200" kern="100" dirty="0"/>
              <a:t>) Sunday.</a:t>
            </a: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/>
              <a:t>3. The three _________(</a:t>
            </a:r>
            <a:r>
              <a:rPr lang="zh-CN" altLang="en-US" sz="3200" kern="100" dirty="0"/>
              <a:t>交换</a:t>
            </a:r>
            <a:r>
              <a:rPr lang="en-US" altLang="zh-CN" sz="3200" kern="100" dirty="0"/>
              <a:t>) students in my class are from America.</a:t>
            </a: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/>
              <a:t>4. As a doctor, you should give the poor people _________(</a:t>
            </a:r>
            <a:r>
              <a:rPr lang="zh-CN" altLang="en-US" sz="3200" kern="100" dirty="0"/>
              <a:t>基础的</a:t>
            </a:r>
            <a:r>
              <a:rPr lang="en-US" altLang="zh-CN" sz="3200" kern="100" dirty="0"/>
              <a:t>) medical help</a:t>
            </a:r>
            <a:r>
              <a:rPr lang="en-US" altLang="zh-CN" sz="3200" kern="100" dirty="0" smtClean="0"/>
              <a:t>.</a:t>
            </a:r>
            <a:endParaRPr lang="en-US" altLang="zh-CN" sz="3200" kern="1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3358" y="1757244"/>
            <a:ext cx="1899589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behaved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86720"/>
            <a:ext cx="3528392" cy="108204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8355" y="3498584"/>
            <a:ext cx="175344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except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27784" y="4088494"/>
            <a:ext cx="244827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exchange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10342" y="5842080"/>
            <a:ext cx="127099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0354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423070"/>
            <a:ext cx="81369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 smtClean="0"/>
              <a:t>5</a:t>
            </a:r>
            <a:r>
              <a:rPr lang="en-US" altLang="zh-CN" sz="3200" kern="100" dirty="0"/>
              <a:t>. Mrs. Trent was surprised to find the fridge _________(</a:t>
            </a:r>
            <a:r>
              <a:rPr lang="zh-CN" altLang="en-US" sz="3200" kern="100" dirty="0"/>
              <a:t>空的</a:t>
            </a:r>
            <a:r>
              <a:rPr lang="en-US" altLang="zh-CN" sz="3200" kern="100" dirty="0"/>
              <a:t>); the children had eaten everything!</a:t>
            </a: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 smtClean="0"/>
              <a:t>6. Peter was at a restaurant with his teenage _____________(</a:t>
            </a:r>
            <a:r>
              <a:rPr lang="zh-CN" altLang="en-US" sz="3200" kern="100" dirty="0" smtClean="0"/>
              <a:t>孙女</a:t>
            </a:r>
            <a:r>
              <a:rPr lang="en-US" altLang="zh-CN" sz="3200" kern="100" dirty="0" smtClean="0"/>
              <a:t>) when something unusual happened.</a:t>
            </a: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 smtClean="0"/>
              <a:t>7. Carl sat with his two _________(</a:t>
            </a:r>
            <a:r>
              <a:rPr lang="zh-CN" altLang="en-US" sz="3200" kern="100" dirty="0" smtClean="0"/>
              <a:t>肘</a:t>
            </a:r>
            <a:r>
              <a:rPr lang="en-US" altLang="zh-CN" sz="3200" kern="100" dirty="0" smtClean="0"/>
              <a:t>) on the table.  </a:t>
            </a: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 smtClean="0"/>
              <a:t>8. Linda’s health is improving _________(</a:t>
            </a:r>
            <a:r>
              <a:rPr lang="zh-CN" altLang="en-US" sz="3200" kern="100" dirty="0" smtClean="0"/>
              <a:t>逐步地</a:t>
            </a:r>
            <a:r>
              <a:rPr lang="en-US" altLang="zh-CN" sz="3200" kern="100" dirty="0" smtClean="0"/>
              <a:t>) day by day.</a:t>
            </a:r>
            <a:endParaRPr lang="en-US" altLang="zh-CN" sz="3200" kern="1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3608" y="980728"/>
            <a:ext cx="1512168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empty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2722809"/>
            <a:ext cx="3096344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granddaughter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62567" y="3969872"/>
            <a:ext cx="1584176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elbows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652120" y="5085184"/>
            <a:ext cx="2232248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gradually </a:t>
            </a:r>
          </a:p>
        </p:txBody>
      </p:sp>
    </p:spTree>
    <p:extLst>
      <p:ext uri="{BB962C8B-B14F-4D97-AF65-F5344CB8AC3E}">
        <p14:creationId xmlns:p14="http://schemas.microsoft.com/office/powerpoint/2010/main" val="25219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11592"/>
            <a:ext cx="8352928" cy="659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zh-CN" altLang="zh-CN" sz="3200" kern="100" dirty="0" smtClean="0">
                <a:solidFill>
                  <a:srgbClr val="3333FF"/>
                </a:solidFill>
              </a:rPr>
              <a:t>Ⅱ</a:t>
            </a:r>
            <a:r>
              <a:rPr lang="en-US" altLang="zh-CN" sz="3200" kern="100" dirty="0">
                <a:solidFill>
                  <a:srgbClr val="3333FF"/>
                </a:solidFill>
              </a:rPr>
              <a:t>. </a:t>
            </a:r>
            <a:r>
              <a:rPr lang="zh-CN" altLang="zh-CN" sz="3200" kern="100" dirty="0">
                <a:solidFill>
                  <a:srgbClr val="3333FF"/>
                </a:solidFill>
              </a:rPr>
              <a:t>根据语</a:t>
            </a:r>
            <a:r>
              <a:rPr lang="zh-CN" altLang="zh-CN" sz="3200" kern="100" dirty="0" smtClean="0">
                <a:solidFill>
                  <a:srgbClr val="3333FF"/>
                </a:solidFill>
              </a:rPr>
              <a:t>境选</a:t>
            </a:r>
            <a:r>
              <a:rPr lang="zh-CN" altLang="zh-CN" sz="3200" kern="100" dirty="0">
                <a:solidFill>
                  <a:srgbClr val="3333FF"/>
                </a:solidFill>
              </a:rPr>
              <a:t>择恰当的短语填</a:t>
            </a:r>
            <a:r>
              <a:rPr lang="zh-CN" altLang="zh-CN" sz="3200" kern="100" dirty="0" smtClean="0">
                <a:solidFill>
                  <a:srgbClr val="3333FF"/>
                </a:solidFill>
              </a:rPr>
              <a:t>空。 </a:t>
            </a:r>
            <a:endParaRPr lang="zh-CN" altLang="zh-CN" sz="3200" kern="100" dirty="0">
              <a:solidFill>
                <a:srgbClr val="3333FF"/>
              </a:solidFill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endParaRPr lang="en-US" altLang="zh-CN" sz="3200" kern="100" dirty="0" smtClean="0"/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endParaRPr lang="en-US" altLang="zh-CN" sz="3200" kern="100" dirty="0"/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 smtClean="0"/>
              <a:t>1</a:t>
            </a:r>
            <a:r>
              <a:rPr lang="en-US" altLang="zh-CN" sz="3200" kern="100" dirty="0"/>
              <a:t>. It’s rude to </a:t>
            </a:r>
            <a:r>
              <a:rPr lang="en-US" altLang="zh-CN" sz="3200" kern="100" dirty="0" smtClean="0"/>
              <a:t>________________ </a:t>
            </a:r>
            <a:r>
              <a:rPr lang="en-US" altLang="zh-CN" sz="3200" kern="100" dirty="0"/>
              <a:t>one’s nose. </a:t>
            </a:r>
            <a:endParaRPr lang="zh-CN" altLang="zh-CN" sz="3200" kern="100" dirty="0"/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/>
              <a:t>2. Driving on the left is strange at first but you will </a:t>
            </a:r>
            <a:r>
              <a:rPr lang="en-US" altLang="zh-CN" sz="3200" kern="100" dirty="0" smtClean="0"/>
              <a:t>________________ </a:t>
            </a:r>
            <a:r>
              <a:rPr lang="en-US" altLang="zh-CN" sz="3200" kern="100" dirty="0"/>
              <a:t>it. </a:t>
            </a:r>
            <a:endParaRPr lang="zh-CN" altLang="zh-CN" sz="3200" kern="100" dirty="0"/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/>
              <a:t>3. My mother </a:t>
            </a:r>
            <a:r>
              <a:rPr lang="en-US" altLang="zh-CN" sz="3200" kern="100" dirty="0" smtClean="0"/>
              <a:t>________________ </a:t>
            </a:r>
            <a:r>
              <a:rPr lang="en-US" altLang="zh-CN" sz="3200" kern="100" dirty="0"/>
              <a:t>some meat to make dumplings for us.</a:t>
            </a:r>
            <a:endParaRPr lang="zh-CN" altLang="zh-CN" sz="3200" kern="100" dirty="0"/>
          </a:p>
          <a:p>
            <a:pPr marL="804863" indent="-804863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/>
              <a:t>4. </a:t>
            </a:r>
            <a:r>
              <a:rPr lang="en-US" altLang="zh-CN" sz="3200" kern="100" dirty="0" smtClean="0"/>
              <a:t>—________________ </a:t>
            </a:r>
            <a:r>
              <a:rPr lang="en-US" altLang="zh-CN" sz="3200" kern="100" dirty="0"/>
              <a:t>the tickets for next week’s game.</a:t>
            </a:r>
            <a:endParaRPr lang="zh-CN" altLang="zh-CN" sz="3200" kern="100" dirty="0"/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/>
              <a:t>  —My pleasure</a:t>
            </a:r>
            <a:r>
              <a:rPr lang="en-US" altLang="zh-CN" sz="3200" kern="100" dirty="0" smtClean="0"/>
              <a:t>.</a:t>
            </a:r>
            <a:endParaRPr lang="zh-CN" altLang="zh-CN" sz="3200" kern="1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5024" y="2024720"/>
            <a:ext cx="1709936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point at</a:t>
            </a:r>
          </a:p>
        </p:txBody>
      </p:sp>
      <p:sp>
        <p:nvSpPr>
          <p:cNvPr id="4" name="矩形 3"/>
          <p:cNvSpPr/>
          <p:nvPr/>
        </p:nvSpPr>
        <p:spPr>
          <a:xfrm>
            <a:off x="72008" y="980728"/>
            <a:ext cx="8964488" cy="110799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3000" kern="100" dirty="0"/>
              <a:t>thanks for, go out of one’s way, make sb. feel at home, point at, be different from, cut up, get used to </a:t>
            </a:r>
            <a:endParaRPr lang="zh-CN" altLang="zh-CN" sz="3000" kern="1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14972" y="3204449"/>
            <a:ext cx="2304256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get used to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07904" y="3813181"/>
            <a:ext cx="1422648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cut up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91680" y="4977618"/>
            <a:ext cx="2295128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Thanks for</a:t>
            </a:r>
          </a:p>
        </p:txBody>
      </p:sp>
    </p:spTree>
    <p:extLst>
      <p:ext uri="{BB962C8B-B14F-4D97-AF65-F5344CB8AC3E}">
        <p14:creationId xmlns:p14="http://schemas.microsoft.com/office/powerpoint/2010/main" val="67337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788" y="1700808"/>
            <a:ext cx="8352928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 smtClean="0"/>
              <a:t>5</a:t>
            </a:r>
            <a:r>
              <a:rPr lang="en-US" altLang="zh-CN" sz="3200" kern="100" dirty="0"/>
              <a:t>. Ben knows I like reading. Last night he __________________ to send me many books.</a:t>
            </a:r>
            <a:endParaRPr lang="zh-CN" altLang="zh-CN" sz="3200" kern="100" dirty="0"/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/>
              <a:t>6. Tom is a boy who is interested in science and his ideas __________________ those of his friends.</a:t>
            </a:r>
            <a:endParaRPr lang="zh-CN" altLang="zh-CN" sz="3200" kern="100" dirty="0"/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/>
              <a:t>7. Mrs. White made some nice food for me and she tried her best to </a:t>
            </a:r>
            <a:r>
              <a:rPr lang="en-US" altLang="zh-CN" sz="3200" kern="100" dirty="0" smtClean="0"/>
              <a:t>___________________.</a:t>
            </a:r>
            <a:endParaRPr lang="zh-CN" altLang="zh-CN" sz="3200" kern="1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600" y="2276872"/>
            <a:ext cx="3744416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went out of his way</a:t>
            </a:r>
          </a:p>
        </p:txBody>
      </p:sp>
      <p:sp>
        <p:nvSpPr>
          <p:cNvPr id="4" name="矩形 3"/>
          <p:cNvSpPr/>
          <p:nvPr/>
        </p:nvSpPr>
        <p:spPr>
          <a:xfrm>
            <a:off x="72008" y="448796"/>
            <a:ext cx="8964488" cy="110799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3000" kern="100" dirty="0"/>
              <a:t>thanks for, go out of one’s way, make sb. feel at home, point at, be different from, cut up, get used to </a:t>
            </a:r>
            <a:endParaRPr lang="zh-CN" altLang="zh-CN" sz="3000" kern="1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99792" y="4005064"/>
            <a:ext cx="3520008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are different from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65340" y="5805264"/>
            <a:ext cx="4104456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make me feel at home</a:t>
            </a:r>
          </a:p>
        </p:txBody>
      </p:sp>
    </p:spTree>
    <p:extLst>
      <p:ext uri="{BB962C8B-B14F-4D97-AF65-F5344CB8AC3E}">
        <p14:creationId xmlns:p14="http://schemas.microsoft.com/office/powerpoint/2010/main" val="344230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187624" y="2492896"/>
            <a:ext cx="7056437" cy="181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/>
              <a:t>List the differences between France and China about table manners according to 2e.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24744"/>
            <a:ext cx="4615914" cy="124036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12776"/>
            <a:ext cx="5028784" cy="20907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043608" y="2341095"/>
            <a:ext cx="7704211" cy="24560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/>
              <a:t>To learn the table manners in France. 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To learn new words: </a:t>
            </a:r>
            <a:r>
              <a:rPr lang="en-US" altLang="zh-CN" sz="3200" i="1" dirty="0"/>
              <a:t>basic, exchange, </a:t>
            </a:r>
          </a:p>
          <a:p>
            <a:pPr>
              <a:lnSpc>
                <a:spcPct val="120000"/>
              </a:lnSpc>
            </a:pPr>
            <a:r>
              <a:rPr lang="en-US" altLang="zh-CN" sz="3200" i="1" dirty="0" smtClean="0"/>
              <a:t>teenage</a:t>
            </a:r>
            <a:r>
              <a:rPr lang="en-US" altLang="zh-CN" sz="3200" i="1" dirty="0"/>
              <a:t>, behave, except…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To talk about the table manners you know.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68760"/>
            <a:ext cx="6404528" cy="1091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07" y="2564904"/>
            <a:ext cx="304801" cy="3048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06" y="3093514"/>
            <a:ext cx="304801" cy="3048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06" y="4318249"/>
            <a:ext cx="304801" cy="3048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Box 3"/>
          <p:cNvSpPr txBox="1">
            <a:spLocks noChangeArrowheads="1"/>
          </p:cNvSpPr>
          <p:nvPr/>
        </p:nvSpPr>
        <p:spPr bwMode="auto">
          <a:xfrm>
            <a:off x="683568" y="1596095"/>
            <a:ext cx="8077200" cy="113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3333FF"/>
                </a:solidFill>
                <a:latin typeface="Arial" charset="0"/>
                <a:cs typeface="Arial" charset="0"/>
              </a:rPr>
              <a:t>How much do you know about table manners in western countries?</a:t>
            </a:r>
          </a:p>
        </p:txBody>
      </p:sp>
      <p:pic>
        <p:nvPicPr>
          <p:cNvPr id="98307" name="Picture 3" descr="fb32f8a3b9c72226b2f5416ec04435a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54895">
            <a:off x="4453669" y="3072164"/>
            <a:ext cx="3631456" cy="3270434"/>
          </a:xfrm>
          <a:prstGeom prst="rect">
            <a:avLst/>
          </a:prstGeom>
          <a:noFill/>
        </p:spPr>
      </p:pic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98310" name="Picture 6" descr="69ac2d41g9720b5971c1e&amp;69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61869">
            <a:off x="650557" y="3188946"/>
            <a:ext cx="3609061" cy="3223871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99" y="548680"/>
            <a:ext cx="4216293" cy="115446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1331913" y="1412875"/>
            <a:ext cx="720725" cy="7921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3333FF"/>
                </a:solidFill>
                <a:latin typeface="Arial" charset="0"/>
              </a:rPr>
              <a:t>2a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827088" y="2501900"/>
            <a:ext cx="7704137" cy="240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3333FF"/>
                </a:solidFill>
                <a:latin typeface="Arial" charset="0"/>
              </a:rPr>
              <a:t>What do you know about customs in foreign countries? What do you think is the biggest challenge when visiting a foreign country?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955586"/>
            <a:ext cx="4571622" cy="17067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88363" y="1484784"/>
            <a:ext cx="8640762" cy="221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23900" indent="-723900">
              <a:lnSpc>
                <a:spcPct val="110000"/>
              </a:lnSpc>
            </a:pPr>
            <a:r>
              <a:rPr lang="en-US" altLang="zh-CN" sz="3200" i="1" dirty="0"/>
              <a:t>My cousin went to America, and she said </a:t>
            </a:r>
          </a:p>
          <a:p>
            <a:pPr marL="723900" indent="-723900">
              <a:lnSpc>
                <a:spcPct val="110000"/>
              </a:lnSpc>
            </a:pPr>
            <a:r>
              <a:rPr lang="en-US" altLang="zh-CN" sz="3200" i="1" dirty="0"/>
              <a:t>that learning basic table manners was her </a:t>
            </a:r>
          </a:p>
          <a:p>
            <a:pPr marL="723900" indent="-723900">
              <a:lnSpc>
                <a:spcPct val="110000"/>
              </a:lnSpc>
            </a:pPr>
            <a:r>
              <a:rPr lang="en-US" altLang="zh-CN" sz="3200" i="1" dirty="0"/>
              <a:t>biggest challenge. She never knew what she </a:t>
            </a:r>
          </a:p>
          <a:p>
            <a:pPr marL="723900" indent="-723900">
              <a:lnSpc>
                <a:spcPct val="110000"/>
              </a:lnSpc>
            </a:pPr>
            <a:r>
              <a:rPr lang="en-US" altLang="zh-CN" sz="3200" i="1" dirty="0"/>
              <a:t>was supposed to do at the dinner table.</a:t>
            </a:r>
          </a:p>
        </p:txBody>
      </p:sp>
      <p:pic>
        <p:nvPicPr>
          <p:cNvPr id="60422" name="Picture 6" descr="10001568_996061"/>
          <p:cNvPicPr>
            <a:picLocks noChangeAspect="1" noChangeArrowheads="1"/>
          </p:cNvPicPr>
          <p:nvPr/>
        </p:nvPicPr>
        <p:blipFill>
          <a:blip r:embed="rId3"/>
          <a:srcRect b="5504"/>
          <a:stretch>
            <a:fillRect/>
          </a:stretch>
        </p:blipFill>
        <p:spPr bwMode="auto">
          <a:xfrm>
            <a:off x="4499992" y="3881715"/>
            <a:ext cx="3240360" cy="2174253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92696"/>
            <a:ext cx="2448272" cy="9140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521" y="3881715"/>
            <a:ext cx="3348525" cy="21909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115616" y="2708920"/>
            <a:ext cx="7200031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3333FF"/>
                </a:solidFill>
                <a:latin typeface="Arial" charset="0"/>
                <a:cs typeface="Arial" charset="0"/>
              </a:rPr>
              <a:t>What is the </a:t>
            </a:r>
            <a:r>
              <a:rPr lang="en-US" altLang="zh-CN" sz="3200" dirty="0">
                <a:solidFill>
                  <a:srgbClr val="9933FF"/>
                </a:solidFill>
                <a:latin typeface="Arial" charset="0"/>
                <a:cs typeface="Arial" charset="0"/>
              </a:rPr>
              <a:t>topic sentence</a:t>
            </a:r>
            <a:r>
              <a:rPr lang="en-US" altLang="zh-CN" sz="3200" dirty="0">
                <a:solidFill>
                  <a:srgbClr val="3333FF"/>
                </a:solidFill>
                <a:latin typeface="Arial" charset="0"/>
                <a:cs typeface="Arial" charset="0"/>
              </a:rPr>
              <a:t> for each paragraph?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28377"/>
            <a:ext cx="5256584" cy="1314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3036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0356" name="Picture 4" descr="9_U10_SB_2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3352800" y="838200"/>
            <a:ext cx="381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>
            <a:off x="228600" y="1066800"/>
            <a:ext cx="3505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228600" y="1295400"/>
            <a:ext cx="297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60" name="AutoShape 8"/>
          <p:cNvSpPr>
            <a:spLocks/>
          </p:cNvSpPr>
          <p:nvPr/>
        </p:nvSpPr>
        <p:spPr bwMode="auto">
          <a:xfrm>
            <a:off x="4716463" y="404813"/>
            <a:ext cx="3476625" cy="666750"/>
          </a:xfrm>
          <a:prstGeom prst="borderCallout2">
            <a:avLst>
              <a:gd name="adj1" fmla="val 17144"/>
              <a:gd name="adj2" fmla="val -2190"/>
              <a:gd name="adj3" fmla="val 17144"/>
              <a:gd name="adj4" fmla="val -13699"/>
              <a:gd name="adj5" fmla="val 60477"/>
              <a:gd name="adj6" fmla="val -25708"/>
            </a:avLst>
          </a:prstGeom>
          <a:solidFill>
            <a:srgbClr val="FFFF99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3200">
                <a:latin typeface="Arial" charset="0"/>
              </a:rPr>
              <a:t>topic sentence</a:t>
            </a:r>
            <a:r>
              <a:rPr lang="en-US" altLang="zh-CN" sz="3200" b="0">
                <a:latin typeface="Arial" charset="0"/>
              </a:rPr>
              <a:t> </a:t>
            </a:r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250825" y="2997200"/>
            <a:ext cx="6553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250825" y="3213100"/>
            <a:ext cx="5638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63" name="AutoShape 11"/>
          <p:cNvSpPr>
            <a:spLocks/>
          </p:cNvSpPr>
          <p:nvPr/>
        </p:nvSpPr>
        <p:spPr bwMode="auto">
          <a:xfrm>
            <a:off x="5076825" y="2347913"/>
            <a:ext cx="3598863" cy="576262"/>
          </a:xfrm>
          <a:prstGeom prst="borderCallout2">
            <a:avLst>
              <a:gd name="adj1" fmla="val 19833"/>
              <a:gd name="adj2" fmla="val -2116"/>
              <a:gd name="adj3" fmla="val 19833"/>
              <a:gd name="adj4" fmla="val -12662"/>
              <a:gd name="adj5" fmla="val 94213"/>
              <a:gd name="adj6" fmla="val -23644"/>
            </a:avLst>
          </a:prstGeom>
          <a:solidFill>
            <a:srgbClr val="FFFF99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3200">
                <a:latin typeface="Arial" charset="0"/>
              </a:rPr>
              <a:t>topic sentence</a:t>
            </a:r>
            <a:r>
              <a:rPr lang="en-US" altLang="zh-CN" sz="3200" b="0">
                <a:latin typeface="Arial" charset="0"/>
              </a:rPr>
              <a:t> </a:t>
            </a:r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>
            <a:off x="1908175" y="1484313"/>
            <a:ext cx="297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5003800" y="148431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>
            <a:off x="228600" y="1676400"/>
            <a:ext cx="1295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1692275" y="1700213"/>
            <a:ext cx="72009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250825" y="191611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>
            <a:off x="2978150" y="2133600"/>
            <a:ext cx="5410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>
            <a:off x="7308850" y="3213100"/>
            <a:ext cx="1219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>
            <a:off x="152400" y="3429000"/>
            <a:ext cx="8458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685800" y="3860800"/>
            <a:ext cx="784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228600" y="4114800"/>
            <a:ext cx="533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5292725" y="4076700"/>
            <a:ext cx="34559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>
            <a:off x="228600" y="4267200"/>
            <a:ext cx="830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76" name="Line 24"/>
          <p:cNvSpPr>
            <a:spLocks noChangeShapeType="1"/>
          </p:cNvSpPr>
          <p:nvPr/>
        </p:nvSpPr>
        <p:spPr bwMode="auto">
          <a:xfrm>
            <a:off x="228600" y="4495800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>
            <a:off x="1981200" y="4495800"/>
            <a:ext cx="5257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78" name="Line 26"/>
          <p:cNvSpPr>
            <a:spLocks noChangeShapeType="1"/>
          </p:cNvSpPr>
          <p:nvPr/>
        </p:nvSpPr>
        <p:spPr bwMode="auto">
          <a:xfrm>
            <a:off x="1979613" y="1844675"/>
            <a:ext cx="609600" cy="38020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 flipH="1">
            <a:off x="2590800" y="4495800"/>
            <a:ext cx="1447800" cy="11430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1258888" y="5734050"/>
            <a:ext cx="1941512" cy="604838"/>
          </a:xfrm>
          <a:prstGeom prst="rect">
            <a:avLst/>
          </a:prstGeom>
          <a:noFill/>
          <a:ln w="25400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Arial" charset="0"/>
              </a:rPr>
              <a:t>解释说</a:t>
            </a:r>
            <a:r>
              <a:rPr lang="zh-CN" altLang="en-US" sz="3200" dirty="0" smtClean="0">
                <a:latin typeface="Arial" charset="0"/>
              </a:rPr>
              <a:t>明</a:t>
            </a:r>
            <a:endParaRPr lang="zh-CN" altLang="en-US" sz="32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nimBg="1"/>
      <p:bldP spid="100358" grpId="0" animBg="1"/>
      <p:bldP spid="100359" grpId="0" animBg="1"/>
      <p:bldP spid="100360" grpId="0" animBg="1"/>
      <p:bldP spid="100361" grpId="0" animBg="1"/>
      <p:bldP spid="100362" grpId="0" animBg="1"/>
      <p:bldP spid="100363" grpId="0" animBg="1"/>
      <p:bldP spid="100364" grpId="0" animBg="1"/>
      <p:bldP spid="100365" grpId="0" animBg="1"/>
      <p:bldP spid="100366" grpId="0" animBg="1"/>
      <p:bldP spid="100367" grpId="0" animBg="1"/>
      <p:bldP spid="100368" grpId="0" animBg="1"/>
      <p:bldP spid="100369" grpId="0" animBg="1"/>
      <p:bldP spid="100370" grpId="0" animBg="1"/>
      <p:bldP spid="100371" grpId="0" animBg="1"/>
      <p:bldP spid="100372" grpId="0" animBg="1"/>
      <p:bldP spid="100373" grpId="0" animBg="1"/>
      <p:bldP spid="100374" grpId="0" animBg="1"/>
      <p:bldP spid="100375" grpId="0" animBg="1"/>
      <p:bldP spid="100376" grpId="0" animBg="1"/>
      <p:bldP spid="100377" grpId="0" animBg="1"/>
      <p:bldP spid="100378" grpId="0" animBg="1"/>
      <p:bldP spid="100379" grpId="0" animBg="1"/>
      <p:bldP spid="10038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1132</Words>
  <Application>Microsoft Office PowerPoint</Application>
  <PresentationFormat>全屏显示(4:3)</PresentationFormat>
  <Paragraphs>140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侯邑瑾</cp:lastModifiedBy>
  <cp:revision>408</cp:revision>
  <dcterms:created xsi:type="dcterms:W3CDTF">2014-05-25T02:11:32Z</dcterms:created>
  <dcterms:modified xsi:type="dcterms:W3CDTF">2020-09-09T06:33:46Z</dcterms:modified>
</cp:coreProperties>
</file>