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8" r:id="rId2"/>
    <p:sldId id="256" r:id="rId3"/>
    <p:sldId id="257" r:id="rId4"/>
    <p:sldId id="302" r:id="rId5"/>
    <p:sldId id="258" r:id="rId6"/>
    <p:sldId id="260" r:id="rId7"/>
    <p:sldId id="261" r:id="rId8"/>
    <p:sldId id="287" r:id="rId9"/>
    <p:sldId id="262" r:id="rId10"/>
    <p:sldId id="263" r:id="rId11"/>
    <p:sldId id="303" r:id="rId12"/>
    <p:sldId id="264" r:id="rId13"/>
    <p:sldId id="288" r:id="rId14"/>
    <p:sldId id="289" r:id="rId15"/>
    <p:sldId id="290" r:id="rId16"/>
    <p:sldId id="265" r:id="rId17"/>
    <p:sldId id="291" r:id="rId18"/>
    <p:sldId id="292" r:id="rId19"/>
    <p:sldId id="266" r:id="rId20"/>
    <p:sldId id="293" r:id="rId21"/>
    <p:sldId id="294" r:id="rId22"/>
    <p:sldId id="267" r:id="rId23"/>
    <p:sldId id="296" r:id="rId24"/>
    <p:sldId id="299" r:id="rId25"/>
    <p:sldId id="305" r:id="rId26"/>
    <p:sldId id="306" r:id="rId27"/>
    <p:sldId id="304" r:id="rId28"/>
    <p:sldId id="307" r:id="rId29"/>
    <p:sldId id="276" r:id="rId30"/>
    <p:sldId id="282" r:id="rId31"/>
  </p:sldIdLst>
  <p:sldSz cx="9144000" cy="6858000" type="screen4x3"/>
  <p:notesSz cx="6858000" cy="9144000"/>
  <p:defaultTextStyle>
    <a:defPPr>
      <a:defRPr lang="zh-CN"/>
    </a:defPPr>
    <a:lvl1pPr algn="l" rtl="0" fontAlgn="base">
      <a:spcBef>
        <a:spcPct val="0"/>
      </a:spcBef>
      <a:spcAft>
        <a:spcPct val="0"/>
      </a:spcAft>
      <a:defRPr sz="3600" b="1" kern="1200">
        <a:solidFill>
          <a:srgbClr val="FF0000"/>
        </a:solidFill>
        <a:latin typeface="Times New Roman" pitchFamily="18" charset="0"/>
        <a:ea typeface="宋体" pitchFamily="2" charset="-122"/>
        <a:cs typeface="+mn-cs"/>
      </a:defRPr>
    </a:lvl1pPr>
    <a:lvl2pPr marL="457200" algn="l" rtl="0" fontAlgn="base">
      <a:spcBef>
        <a:spcPct val="0"/>
      </a:spcBef>
      <a:spcAft>
        <a:spcPct val="0"/>
      </a:spcAft>
      <a:defRPr sz="3600" b="1" kern="1200">
        <a:solidFill>
          <a:srgbClr val="FF0000"/>
        </a:solidFill>
        <a:latin typeface="Times New Roman" pitchFamily="18" charset="0"/>
        <a:ea typeface="宋体" pitchFamily="2" charset="-122"/>
        <a:cs typeface="+mn-cs"/>
      </a:defRPr>
    </a:lvl2pPr>
    <a:lvl3pPr marL="914400" algn="l" rtl="0" fontAlgn="base">
      <a:spcBef>
        <a:spcPct val="0"/>
      </a:spcBef>
      <a:spcAft>
        <a:spcPct val="0"/>
      </a:spcAft>
      <a:defRPr sz="3600" b="1" kern="1200">
        <a:solidFill>
          <a:srgbClr val="FF0000"/>
        </a:solidFill>
        <a:latin typeface="Times New Roman" pitchFamily="18" charset="0"/>
        <a:ea typeface="宋体" pitchFamily="2" charset="-122"/>
        <a:cs typeface="+mn-cs"/>
      </a:defRPr>
    </a:lvl3pPr>
    <a:lvl4pPr marL="1371600" algn="l" rtl="0" fontAlgn="base">
      <a:spcBef>
        <a:spcPct val="0"/>
      </a:spcBef>
      <a:spcAft>
        <a:spcPct val="0"/>
      </a:spcAft>
      <a:defRPr sz="3600" b="1" kern="1200">
        <a:solidFill>
          <a:srgbClr val="FF0000"/>
        </a:solidFill>
        <a:latin typeface="Times New Roman" pitchFamily="18" charset="0"/>
        <a:ea typeface="宋体" pitchFamily="2" charset="-122"/>
        <a:cs typeface="+mn-cs"/>
      </a:defRPr>
    </a:lvl4pPr>
    <a:lvl5pPr marL="1828800" algn="l" rtl="0" fontAlgn="base">
      <a:spcBef>
        <a:spcPct val="0"/>
      </a:spcBef>
      <a:spcAft>
        <a:spcPct val="0"/>
      </a:spcAft>
      <a:defRPr sz="3600" b="1" kern="1200">
        <a:solidFill>
          <a:srgbClr val="FF0000"/>
        </a:solidFill>
        <a:latin typeface="Times New Roman" pitchFamily="18" charset="0"/>
        <a:ea typeface="宋体" pitchFamily="2" charset="-122"/>
        <a:cs typeface="+mn-cs"/>
      </a:defRPr>
    </a:lvl5pPr>
    <a:lvl6pPr marL="2286000" algn="l" defTabSz="914400" rtl="0" eaLnBrk="1" latinLnBrk="0" hangingPunct="1">
      <a:defRPr sz="3600" b="1" kern="1200">
        <a:solidFill>
          <a:srgbClr val="FF0000"/>
        </a:solidFill>
        <a:latin typeface="Times New Roman" pitchFamily="18" charset="0"/>
        <a:ea typeface="宋体" pitchFamily="2" charset="-122"/>
        <a:cs typeface="+mn-cs"/>
      </a:defRPr>
    </a:lvl6pPr>
    <a:lvl7pPr marL="2743200" algn="l" defTabSz="914400" rtl="0" eaLnBrk="1" latinLnBrk="0" hangingPunct="1">
      <a:defRPr sz="3600" b="1" kern="1200">
        <a:solidFill>
          <a:srgbClr val="FF0000"/>
        </a:solidFill>
        <a:latin typeface="Times New Roman" pitchFamily="18" charset="0"/>
        <a:ea typeface="宋体" pitchFamily="2" charset="-122"/>
        <a:cs typeface="+mn-cs"/>
      </a:defRPr>
    </a:lvl7pPr>
    <a:lvl8pPr marL="3200400" algn="l" defTabSz="914400" rtl="0" eaLnBrk="1" latinLnBrk="0" hangingPunct="1">
      <a:defRPr sz="3600" b="1" kern="1200">
        <a:solidFill>
          <a:srgbClr val="FF0000"/>
        </a:solidFill>
        <a:latin typeface="Times New Roman" pitchFamily="18" charset="0"/>
        <a:ea typeface="宋体" pitchFamily="2" charset="-122"/>
        <a:cs typeface="+mn-cs"/>
      </a:defRPr>
    </a:lvl8pPr>
    <a:lvl9pPr marL="3657600" algn="l" defTabSz="914400" rtl="0" eaLnBrk="1" latinLnBrk="0" hangingPunct="1">
      <a:defRPr sz="3600" b="1" kern="1200">
        <a:solidFill>
          <a:srgbClr val="FF0000"/>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00"/>
    <a:srgbClr val="9933FF"/>
    <a:srgbClr val="3366FF"/>
    <a:srgbClr val="CC3399"/>
    <a:srgbClr val="FFFF00"/>
    <a:srgbClr val="E2B9E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8" d="100"/>
          <a:sy n="88" d="100"/>
        </p:scale>
        <p:origin x="97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BBFA428-A794-4359-9FCA-AB46A214A283}"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A1FA13B-E074-4516-8F7C-C8CAE63344B7}"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9303C82-093C-486F-AA9E-57B9E72C4CDD}"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7C85229-EE7C-4229-8854-340F02851809}"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8C83BC-99E7-4AFE-B13C-7F8830E92024}"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B618A98-4C81-496C-8A1A-3C69AB7D5669}"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1DB04D8A-6E00-45A9-ADD0-B69ECEAFCA46}"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5A7747B-A25B-4041-9771-D10101CC99F6}"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AF934FC0-6D91-40A1-BCC4-9E16E17D6A00}"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BFEFB1C-3B68-43CA-9618-E0CEF20C01AE}"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16E1BE7-660D-4204-8231-475E4FA885D8}"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mn-lt"/>
              </a:defRPr>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chemeClr val="tx1"/>
                </a:solidFill>
                <a:latin typeface="+mn-lt"/>
              </a:defRPr>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mn-lt"/>
              </a:defRPr>
            </a:lvl1pPr>
          </a:lstStyle>
          <a:p>
            <a:fld id="{1F86939C-66F9-4F35-9BE6-424A39511105}"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5004048" y="3212976"/>
            <a:ext cx="3405099" cy="1323439"/>
          </a:xfrm>
          <a:prstGeom prst="rect">
            <a:avLst/>
          </a:prstGeom>
          <a:noFill/>
        </p:spPr>
        <p:txBody>
          <a:bodyPr wrap="none" lIns="91440" tIns="45720" rIns="91440" bIns="45720">
            <a:spAutoFit/>
          </a:bodyPr>
          <a:lstStyle/>
          <a:p>
            <a:pPr algn="ctr"/>
            <a:r>
              <a:rPr lang="en-US" altLang="zh-CN" sz="8000" b="1" cap="none" spc="0" dirty="0" smtClean="0">
                <a:ln w="6600">
                  <a:solidFill>
                    <a:schemeClr val="accent2"/>
                  </a:solidFill>
                  <a:prstDash val="solid"/>
                </a:ln>
                <a:solidFill>
                  <a:srgbClr val="FFFFFF"/>
                </a:solidFill>
                <a:effectLst>
                  <a:outerShdw dist="38100" dir="2700000" algn="tl" rotWithShape="0">
                    <a:schemeClr val="accent2"/>
                  </a:outerShdw>
                </a:effectLst>
              </a:rPr>
              <a:t>Unit 10</a:t>
            </a:r>
            <a:endParaRPr lang="zh-CN" altLang="en-US" sz="80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0243" name="Rectangle 3"/>
          <p:cNvSpPr>
            <a:spLocks noGrp="1" noChangeArrowheads="1"/>
          </p:cNvSpPr>
          <p:nvPr>
            <p:ph type="body" idx="4294967295"/>
          </p:nvPr>
        </p:nvSpPr>
        <p:spPr>
          <a:xfrm>
            <a:off x="826815" y="2420839"/>
            <a:ext cx="7416800" cy="2908300"/>
          </a:xfrm>
        </p:spPr>
        <p:txBody>
          <a:bodyPr/>
          <a:lstStyle/>
          <a:p>
            <a:pPr>
              <a:lnSpc>
                <a:spcPct val="120000"/>
              </a:lnSpc>
              <a:spcBef>
                <a:spcPct val="0"/>
              </a:spcBef>
            </a:pPr>
            <a:r>
              <a:rPr lang="en-US" altLang="zh-CN" b="1">
                <a:solidFill>
                  <a:srgbClr val="FF0000"/>
                </a:solidFill>
                <a:latin typeface="Times New Roman" pitchFamily="18" charset="0"/>
              </a:rPr>
              <a:t>You should</a:t>
            </a:r>
            <a:r>
              <a:rPr lang="en-US" altLang="zh-CN" b="1">
                <a:latin typeface="Times New Roman" pitchFamily="18" charset="0"/>
              </a:rPr>
              <a:t> call first.</a:t>
            </a:r>
          </a:p>
          <a:p>
            <a:pPr>
              <a:lnSpc>
                <a:spcPct val="120000"/>
              </a:lnSpc>
              <a:spcBef>
                <a:spcPct val="0"/>
              </a:spcBef>
            </a:pPr>
            <a:r>
              <a:rPr lang="en-US" altLang="zh-CN" b="1">
                <a:solidFill>
                  <a:srgbClr val="FF0000"/>
                </a:solidFill>
                <a:latin typeface="Times New Roman" pitchFamily="18" charset="0"/>
              </a:rPr>
              <a:t>You should</a:t>
            </a:r>
            <a:r>
              <a:rPr lang="en-US" altLang="zh-CN" b="1">
                <a:latin typeface="Times New Roman" pitchFamily="18" charset="0"/>
              </a:rPr>
              <a:t> make a going-out plan with friends.</a:t>
            </a:r>
          </a:p>
          <a:p>
            <a:pPr>
              <a:lnSpc>
                <a:spcPct val="120000"/>
              </a:lnSpc>
              <a:spcBef>
                <a:spcPct val="0"/>
              </a:spcBef>
            </a:pPr>
            <a:r>
              <a:rPr lang="en-US" altLang="zh-CN" b="1">
                <a:latin typeface="Times New Roman" pitchFamily="18" charset="0"/>
              </a:rPr>
              <a:t>…</a:t>
            </a:r>
          </a:p>
        </p:txBody>
      </p:sp>
      <p:sp>
        <p:nvSpPr>
          <p:cNvPr id="10245" name="Rectangle 5"/>
          <p:cNvSpPr>
            <a:spLocks noChangeArrowheads="1"/>
          </p:cNvSpPr>
          <p:nvPr/>
        </p:nvSpPr>
        <p:spPr bwMode="auto">
          <a:xfrm>
            <a:off x="1331640" y="1412776"/>
            <a:ext cx="6048375" cy="792163"/>
          </a:xfrm>
          <a:prstGeom prst="rect">
            <a:avLst/>
          </a:prstGeom>
          <a:noFill/>
          <a:ln w="9525">
            <a:noFill/>
            <a:miter lim="800000"/>
            <a:headEnd/>
            <a:tailEnd/>
          </a:ln>
          <a:effectLst/>
        </p:spPr>
        <p:txBody>
          <a:bodyPr anchor="ctr"/>
          <a:lstStyle/>
          <a:p>
            <a:pPr algn="ctr"/>
            <a:r>
              <a:rPr lang="en-US" altLang="zh-CN" sz="3200" dirty="0">
                <a:solidFill>
                  <a:srgbClr val="9933FF"/>
                </a:solidFill>
                <a:latin typeface="Arial" charset="0"/>
              </a:rPr>
              <a:t>Going out with people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wipe(up)">
                                      <p:cBhvr>
                                        <p:cTn id="7" dur="500"/>
                                        <p:tgtEl>
                                          <p:spTgt spid="1024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wipe(up)">
                                      <p:cBhvr>
                                        <p:cTn id="10" dur="500"/>
                                        <p:tgtEl>
                                          <p:spTgt spid="1024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wipe(up)">
                                      <p:cBhvr>
                                        <p:cTn id="13" dur="5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body" idx="4294967295"/>
          </p:nvPr>
        </p:nvSpPr>
        <p:spPr>
          <a:xfrm>
            <a:off x="1116013" y="981075"/>
            <a:ext cx="7488237" cy="2735263"/>
          </a:xfrm>
        </p:spPr>
        <p:txBody>
          <a:bodyPr/>
          <a:lstStyle/>
          <a:p>
            <a:pPr marL="0" indent="0">
              <a:lnSpc>
                <a:spcPct val="120000"/>
              </a:lnSpc>
              <a:spcBef>
                <a:spcPct val="0"/>
              </a:spcBef>
              <a:buFontTx/>
              <a:buNone/>
            </a:pPr>
            <a:r>
              <a:rPr lang="en-US" altLang="zh-CN" b="1" dirty="0">
                <a:solidFill>
                  <a:srgbClr val="0000FF"/>
                </a:solidFill>
              </a:rPr>
              <a:t>Write a letter to your pen pal to give him/her advice and suggestions on how to behave properly in China.</a:t>
            </a:r>
          </a:p>
        </p:txBody>
      </p:sp>
      <p:sp>
        <p:nvSpPr>
          <p:cNvPr id="11274" name="Oval 10"/>
          <p:cNvSpPr>
            <a:spLocks noChangeArrowheads="1"/>
          </p:cNvSpPr>
          <p:nvPr/>
        </p:nvSpPr>
        <p:spPr bwMode="auto">
          <a:xfrm>
            <a:off x="395288" y="1123950"/>
            <a:ext cx="647700" cy="649288"/>
          </a:xfrm>
          <a:prstGeom prst="ellipse">
            <a:avLst/>
          </a:prstGeom>
          <a:solidFill>
            <a:srgbClr val="FFFF00"/>
          </a:solidFill>
          <a:ln w="9525">
            <a:solidFill>
              <a:schemeClr val="tx1"/>
            </a:solidFill>
            <a:round/>
            <a:headEnd/>
            <a:tailEnd/>
          </a:ln>
          <a:effectLst/>
        </p:spPr>
        <p:txBody>
          <a:bodyPr wrap="none" anchor="ctr"/>
          <a:lstStyle/>
          <a:p>
            <a:pPr algn="ctr"/>
            <a:r>
              <a:rPr lang="en-US" altLang="zh-CN" sz="3200">
                <a:solidFill>
                  <a:srgbClr val="0000FF"/>
                </a:solidFill>
              </a:rPr>
              <a:t>3b</a:t>
            </a:r>
          </a:p>
        </p:txBody>
      </p:sp>
      <p:pic>
        <p:nvPicPr>
          <p:cNvPr id="11275" name="Picture 11"/>
          <p:cNvPicPr>
            <a:picLocks noChangeAspect="1" noChangeArrowheads="1"/>
          </p:cNvPicPr>
          <p:nvPr/>
        </p:nvPicPr>
        <p:blipFill>
          <a:blip r:embed="rId3"/>
          <a:srcRect/>
          <a:stretch>
            <a:fillRect/>
          </a:stretch>
        </p:blipFill>
        <p:spPr bwMode="auto">
          <a:xfrm>
            <a:off x="1116013" y="3247666"/>
            <a:ext cx="2879725" cy="2671762"/>
          </a:xfrm>
          <a:prstGeom prst="rect">
            <a:avLst/>
          </a:prstGeom>
          <a:noFill/>
          <a:ln w="9525">
            <a:noFill/>
            <a:miter lim="800000"/>
            <a:headEnd/>
            <a:tailEnd/>
          </a:ln>
          <a:effectLst/>
        </p:spPr>
      </p:pic>
      <p:pic>
        <p:nvPicPr>
          <p:cNvPr id="2" name="图片 1"/>
          <p:cNvPicPr>
            <a:picLocks noChangeAspect="1"/>
          </p:cNvPicPr>
          <p:nvPr/>
        </p:nvPicPr>
        <p:blipFill>
          <a:blip r:embed="rId4"/>
          <a:stretch>
            <a:fillRect/>
          </a:stretch>
        </p:blipFill>
        <p:spPr>
          <a:xfrm>
            <a:off x="4136403" y="3247666"/>
            <a:ext cx="4007643" cy="2671762"/>
          </a:xfrm>
          <a:prstGeom prst="rect">
            <a:avLst/>
          </a:prstGeo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7893" name="Text Box 5"/>
          <p:cNvSpPr txBox="1">
            <a:spLocks noChangeArrowheads="1"/>
          </p:cNvSpPr>
          <p:nvPr/>
        </p:nvSpPr>
        <p:spPr bwMode="auto">
          <a:xfrm>
            <a:off x="755576" y="1792438"/>
            <a:ext cx="7848872" cy="4228850"/>
          </a:xfrm>
          <a:prstGeom prst="rect">
            <a:avLst/>
          </a:prstGeom>
          <a:noFill/>
          <a:ln w="9525">
            <a:noFill/>
            <a:miter lim="800000"/>
            <a:headEnd/>
            <a:tailEnd/>
          </a:ln>
          <a:effectLst/>
        </p:spPr>
        <p:txBody>
          <a:bodyPr wrap="square">
            <a:spAutoFit/>
          </a:bodyPr>
          <a:lstStyle/>
          <a:p>
            <a:pPr>
              <a:lnSpc>
                <a:spcPct val="120000"/>
              </a:lnSpc>
            </a:pPr>
            <a:r>
              <a:rPr lang="zh-CN" altLang="en-US" sz="3200" dirty="0" smtClean="0">
                <a:solidFill>
                  <a:srgbClr val="0000FF"/>
                </a:solidFill>
              </a:rPr>
              <a:t>书</a:t>
            </a:r>
            <a:r>
              <a:rPr lang="zh-CN" altLang="en-US" sz="3200" dirty="0">
                <a:solidFill>
                  <a:srgbClr val="0000FF"/>
                </a:solidFill>
              </a:rPr>
              <a:t>信的写法：</a:t>
            </a:r>
          </a:p>
          <a:p>
            <a:pPr>
              <a:lnSpc>
                <a:spcPct val="120000"/>
              </a:lnSpc>
            </a:pPr>
            <a:r>
              <a:rPr lang="zh-CN" altLang="en-US" sz="3200" dirty="0">
                <a:solidFill>
                  <a:schemeClr val="tx1"/>
                </a:solidFill>
              </a:rPr>
              <a:t>称呼</a:t>
            </a:r>
            <a:r>
              <a:rPr lang="en-US" altLang="zh-CN" sz="3200" dirty="0">
                <a:solidFill>
                  <a:schemeClr val="tx1"/>
                </a:solidFill>
              </a:rPr>
              <a:t>Dear…</a:t>
            </a:r>
            <a:r>
              <a:rPr lang="zh-CN" altLang="en-US" sz="3200" dirty="0">
                <a:solidFill>
                  <a:schemeClr val="tx1"/>
                </a:solidFill>
              </a:rPr>
              <a:t>， 左起顶</a:t>
            </a:r>
            <a:r>
              <a:rPr lang="zh-CN" altLang="en-US" sz="3200" dirty="0" smtClean="0">
                <a:solidFill>
                  <a:schemeClr val="tx1"/>
                </a:solidFill>
              </a:rPr>
              <a:t>格。</a:t>
            </a:r>
            <a:endParaRPr lang="zh-CN" altLang="en-US" sz="3200" dirty="0">
              <a:solidFill>
                <a:schemeClr val="tx1"/>
              </a:solidFill>
            </a:endParaRPr>
          </a:p>
          <a:p>
            <a:pPr>
              <a:lnSpc>
                <a:spcPct val="120000"/>
              </a:lnSpc>
            </a:pPr>
            <a:r>
              <a:rPr lang="zh-CN" altLang="en-US" sz="3200" dirty="0">
                <a:solidFill>
                  <a:schemeClr val="tx1"/>
                </a:solidFill>
              </a:rPr>
              <a:t>正文换</a:t>
            </a:r>
            <a:r>
              <a:rPr lang="zh-CN" altLang="en-US" sz="3200" dirty="0" smtClean="0">
                <a:solidFill>
                  <a:schemeClr val="tx1"/>
                </a:solidFill>
              </a:rPr>
              <a:t>行顶格，</a:t>
            </a:r>
            <a:r>
              <a:rPr lang="zh-CN" altLang="en-US" sz="3200" dirty="0">
                <a:solidFill>
                  <a:schemeClr val="tx1"/>
                </a:solidFill>
              </a:rPr>
              <a:t>是信的核心部分</a:t>
            </a:r>
            <a:r>
              <a:rPr lang="zh-CN" altLang="en-US" sz="3200" dirty="0" smtClean="0">
                <a:solidFill>
                  <a:schemeClr val="tx1"/>
                </a:solidFill>
              </a:rPr>
              <a:t>。正</a:t>
            </a:r>
            <a:r>
              <a:rPr lang="zh-CN" altLang="en-US" sz="3200" dirty="0">
                <a:solidFill>
                  <a:schemeClr val="tx1"/>
                </a:solidFill>
              </a:rPr>
              <a:t>文层次分明、简单易懂。</a:t>
            </a:r>
          </a:p>
          <a:p>
            <a:pPr>
              <a:lnSpc>
                <a:spcPct val="120000"/>
              </a:lnSpc>
            </a:pPr>
            <a:r>
              <a:rPr lang="zh-CN" altLang="en-US" sz="3200" dirty="0">
                <a:solidFill>
                  <a:schemeClr val="tx1"/>
                </a:solidFill>
              </a:rPr>
              <a:t>祝</a:t>
            </a:r>
            <a:r>
              <a:rPr lang="zh-CN" altLang="en-US" sz="3200" dirty="0" smtClean="0">
                <a:solidFill>
                  <a:schemeClr val="tx1"/>
                </a:solidFill>
              </a:rPr>
              <a:t>福话语</a:t>
            </a:r>
            <a:r>
              <a:rPr lang="zh-CN" altLang="en-US" sz="3200" dirty="0">
                <a:solidFill>
                  <a:schemeClr val="tx1"/>
                </a:solidFill>
              </a:rPr>
              <a:t>在</a:t>
            </a:r>
            <a:r>
              <a:rPr lang="zh-CN" altLang="en-US" sz="3200" dirty="0" smtClean="0">
                <a:solidFill>
                  <a:schemeClr val="tx1"/>
                </a:solidFill>
              </a:rPr>
              <a:t>正</a:t>
            </a:r>
            <a:r>
              <a:rPr lang="zh-CN" altLang="en-US" sz="3200" dirty="0">
                <a:solidFill>
                  <a:schemeClr val="tx1"/>
                </a:solidFill>
              </a:rPr>
              <a:t>文下换</a:t>
            </a:r>
            <a:r>
              <a:rPr lang="zh-CN" altLang="en-US" sz="3200" dirty="0" smtClean="0">
                <a:solidFill>
                  <a:schemeClr val="tx1"/>
                </a:solidFill>
              </a:rPr>
              <a:t>行顶</a:t>
            </a:r>
            <a:r>
              <a:rPr lang="zh-CN" altLang="en-US" sz="3200" dirty="0">
                <a:solidFill>
                  <a:schemeClr val="tx1"/>
                </a:solidFill>
              </a:rPr>
              <a:t>格写， 如</a:t>
            </a:r>
            <a:r>
              <a:rPr lang="en-US" altLang="zh-CN" sz="3200" dirty="0">
                <a:solidFill>
                  <a:schemeClr val="tx1"/>
                </a:solidFill>
              </a:rPr>
              <a:t>: Best wishes! Take care! Happy New Year! Happy Birthday!</a:t>
            </a:r>
            <a:r>
              <a:rPr lang="zh-CN" altLang="en-US" sz="3200" dirty="0">
                <a:solidFill>
                  <a:schemeClr val="tx1"/>
                </a:solidFill>
              </a:rPr>
              <a:t>等。</a:t>
            </a:r>
          </a:p>
        </p:txBody>
      </p:sp>
      <p:sp>
        <p:nvSpPr>
          <p:cNvPr id="2" name="矩形 1"/>
          <p:cNvSpPr/>
          <p:nvPr/>
        </p:nvSpPr>
        <p:spPr>
          <a:xfrm>
            <a:off x="2771800" y="633462"/>
            <a:ext cx="2967480" cy="923330"/>
          </a:xfrm>
          <a:prstGeom prst="rect">
            <a:avLst/>
          </a:prstGeom>
          <a:noFill/>
        </p:spPr>
        <p:txBody>
          <a:bodyPr wrap="none" lIns="91440" tIns="45720" rIns="91440" bIns="45720">
            <a:spAutoFit/>
          </a:bodyPr>
          <a:lstStyle/>
          <a:p>
            <a:pPr algn="ctr"/>
            <a:r>
              <a:rPr lang="zh-CN" altLang="en-US" sz="5400" b="1" cap="none" spc="0" dirty="0" smtClean="0">
                <a:ln w="6600">
                  <a:solidFill>
                    <a:schemeClr val="accent2"/>
                  </a:solidFill>
                  <a:prstDash val="solid"/>
                </a:ln>
                <a:solidFill>
                  <a:srgbClr val="FFFFFF"/>
                </a:solidFill>
                <a:effectLst>
                  <a:outerShdw dist="38100" dir="2700000" algn="tl" rotWithShape="0">
                    <a:schemeClr val="accent2"/>
                  </a:outerShdw>
                </a:effectLst>
              </a:rPr>
              <a:t>写作指导</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3"/>
                                        </p:tgtEl>
                                        <p:attrNameLst>
                                          <p:attrName>style.visibility</p:attrName>
                                        </p:attrNameLst>
                                      </p:cBhvr>
                                      <p:to>
                                        <p:strVal val="visible"/>
                                      </p:to>
                                    </p:set>
                                    <p:animEffect transition="in" filter="wipe(down)">
                                      <p:cBhvr>
                                        <p:cTn id="7"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755576" y="1412776"/>
            <a:ext cx="7632079" cy="3046988"/>
          </a:xfrm>
          <a:prstGeom prst="rect">
            <a:avLst/>
          </a:prstGeom>
          <a:noFill/>
          <a:ln w="9525">
            <a:noFill/>
            <a:miter lim="800000"/>
            <a:headEnd/>
            <a:tailEnd/>
          </a:ln>
          <a:effectLst/>
        </p:spPr>
        <p:txBody>
          <a:bodyPr wrap="square">
            <a:spAutoFit/>
          </a:bodyPr>
          <a:lstStyle/>
          <a:p>
            <a:pPr>
              <a:lnSpc>
                <a:spcPct val="120000"/>
              </a:lnSpc>
            </a:pPr>
            <a:r>
              <a:rPr lang="zh-CN" altLang="en-US" sz="3200" dirty="0">
                <a:solidFill>
                  <a:schemeClr val="tx1"/>
                </a:solidFill>
              </a:rPr>
              <a:t>结束语在正文</a:t>
            </a:r>
            <a:r>
              <a:rPr lang="zh-CN" altLang="en-US" sz="3200" dirty="0" smtClean="0">
                <a:solidFill>
                  <a:schemeClr val="tx1"/>
                </a:solidFill>
              </a:rPr>
              <a:t>下的</a:t>
            </a:r>
            <a:r>
              <a:rPr lang="zh-CN" altLang="en-US" sz="3200" dirty="0">
                <a:solidFill>
                  <a:schemeClr val="tx1"/>
                </a:solidFill>
              </a:rPr>
              <a:t>一、二行处，第一个词开</a:t>
            </a:r>
            <a:r>
              <a:rPr lang="zh-CN" altLang="en-US" sz="3200" dirty="0" smtClean="0">
                <a:solidFill>
                  <a:schemeClr val="tx1"/>
                </a:solidFill>
              </a:rPr>
              <a:t>头大</a:t>
            </a:r>
            <a:r>
              <a:rPr lang="zh-CN" altLang="en-US" sz="3200" dirty="0">
                <a:solidFill>
                  <a:schemeClr val="tx1"/>
                </a:solidFill>
              </a:rPr>
              <a:t>写，句末用逗号</a:t>
            </a:r>
            <a:r>
              <a:rPr lang="zh-CN" altLang="en-US" sz="3200" dirty="0" smtClean="0">
                <a:solidFill>
                  <a:schemeClr val="tx1"/>
                </a:solidFill>
              </a:rPr>
              <a:t>。</a:t>
            </a:r>
            <a:r>
              <a:rPr lang="zh-CN" altLang="en-US" sz="3200" dirty="0">
                <a:solidFill>
                  <a:schemeClr val="tx1"/>
                </a:solidFill>
              </a:rPr>
              <a:t>如</a:t>
            </a:r>
            <a:r>
              <a:rPr lang="zh-CN" altLang="en-US" sz="3200" dirty="0" smtClean="0">
                <a:solidFill>
                  <a:schemeClr val="tx1"/>
                </a:solidFill>
              </a:rPr>
              <a:t>：</a:t>
            </a:r>
            <a:r>
              <a:rPr lang="en-US" altLang="zh-CN" sz="3200" dirty="0" smtClean="0">
                <a:solidFill>
                  <a:schemeClr val="tx1"/>
                </a:solidFill>
              </a:rPr>
              <a:t>Yours</a:t>
            </a:r>
            <a:r>
              <a:rPr lang="en-US" altLang="zh-CN" sz="3200" dirty="0">
                <a:solidFill>
                  <a:schemeClr val="tx1"/>
                </a:solidFill>
              </a:rPr>
              <a:t>, Your loving…, Sincerely </a:t>
            </a:r>
            <a:r>
              <a:rPr lang="en-US" altLang="zh-CN" sz="3200" smtClean="0">
                <a:solidFill>
                  <a:schemeClr val="tx1"/>
                </a:solidFill>
              </a:rPr>
              <a:t>yours</a:t>
            </a:r>
            <a:r>
              <a:rPr lang="en-US" altLang="zh-CN" sz="3200" smtClean="0">
                <a:solidFill>
                  <a:schemeClr val="tx1"/>
                </a:solidFill>
              </a:rPr>
              <a:t>, </a:t>
            </a:r>
            <a:r>
              <a:rPr lang="en-US" altLang="zh-CN" sz="3200" smtClean="0">
                <a:solidFill>
                  <a:schemeClr val="tx1"/>
                </a:solidFill>
              </a:rPr>
              <a:t>Yours </a:t>
            </a:r>
            <a:r>
              <a:rPr lang="en-US" altLang="zh-CN" sz="3200" dirty="0">
                <a:solidFill>
                  <a:schemeClr val="tx1"/>
                </a:solidFill>
              </a:rPr>
              <a:t>sincerely</a:t>
            </a:r>
            <a:r>
              <a:rPr lang="zh-CN" altLang="en-US" sz="3200" dirty="0">
                <a:solidFill>
                  <a:schemeClr val="tx1"/>
                </a:solidFill>
              </a:rPr>
              <a:t>或</a:t>
            </a:r>
            <a:r>
              <a:rPr lang="en-US" altLang="zh-CN" sz="3200" dirty="0">
                <a:solidFill>
                  <a:schemeClr val="tx1"/>
                </a:solidFill>
              </a:rPr>
              <a:t>Sincerely</a:t>
            </a:r>
            <a:r>
              <a:rPr lang="zh-CN" altLang="en-US" sz="3200" dirty="0">
                <a:solidFill>
                  <a:schemeClr val="tx1"/>
                </a:solidFill>
              </a:rPr>
              <a:t>；在结尾语下面的署</a:t>
            </a:r>
            <a:r>
              <a:rPr lang="zh-CN" altLang="en-US" sz="3200" dirty="0" smtClean="0">
                <a:solidFill>
                  <a:schemeClr val="tx1"/>
                </a:solidFill>
              </a:rPr>
              <a:t>名亲</a:t>
            </a:r>
            <a:r>
              <a:rPr lang="zh-CN" altLang="en-US" sz="3200" dirty="0">
                <a:solidFill>
                  <a:schemeClr val="tx1"/>
                </a:solidFill>
              </a:rPr>
              <a:t>自签名</a:t>
            </a:r>
            <a:r>
              <a:rPr lang="zh-CN" altLang="en-US" sz="3200" dirty="0" smtClean="0">
                <a:solidFill>
                  <a:schemeClr val="tx1"/>
                </a:solidFill>
              </a:rPr>
              <a:t>，不加标</a:t>
            </a:r>
            <a:r>
              <a:rPr lang="zh-CN" altLang="en-US" sz="3200" dirty="0">
                <a:solidFill>
                  <a:schemeClr val="tx1"/>
                </a:solidFill>
              </a:rPr>
              <a:t>点符号。</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187624" y="1628800"/>
            <a:ext cx="6840538" cy="3637919"/>
          </a:xfrm>
          <a:prstGeom prst="rect">
            <a:avLst/>
          </a:prstGeom>
          <a:noFill/>
          <a:ln w="9525">
            <a:noFill/>
            <a:miter lim="800000"/>
            <a:headEnd/>
            <a:tailEnd/>
          </a:ln>
          <a:effectLst/>
        </p:spPr>
        <p:txBody>
          <a:bodyPr>
            <a:spAutoFit/>
          </a:bodyPr>
          <a:lstStyle/>
          <a:p>
            <a:pPr marL="533400" indent="-533400">
              <a:lnSpc>
                <a:spcPct val="120000"/>
              </a:lnSpc>
            </a:pPr>
            <a:r>
              <a:rPr lang="zh-CN" altLang="en-US" sz="3200" dirty="0" smtClean="0">
                <a:solidFill>
                  <a:schemeClr val="tx1"/>
                </a:solidFill>
              </a:rPr>
              <a:t>    </a:t>
            </a:r>
            <a:r>
              <a:rPr lang="zh-CN" altLang="en-US" sz="3200" dirty="0" smtClean="0">
                <a:solidFill>
                  <a:srgbClr val="0000FF"/>
                </a:solidFill>
              </a:rPr>
              <a:t>文</a:t>
            </a:r>
            <a:r>
              <a:rPr lang="zh-CN" altLang="en-US" sz="3200" dirty="0">
                <a:solidFill>
                  <a:srgbClr val="0000FF"/>
                </a:solidFill>
              </a:rPr>
              <a:t>化礼</a:t>
            </a:r>
            <a:r>
              <a:rPr lang="zh-CN" altLang="en-US" sz="3200" dirty="0" smtClean="0">
                <a:solidFill>
                  <a:srgbClr val="0000FF"/>
                </a:solidFill>
              </a:rPr>
              <a:t>仪常</a:t>
            </a:r>
            <a:r>
              <a:rPr lang="zh-CN" altLang="en-US" sz="3200" dirty="0">
                <a:solidFill>
                  <a:srgbClr val="0000FF"/>
                </a:solidFill>
              </a:rPr>
              <a:t>用句型：</a:t>
            </a:r>
          </a:p>
          <a:p>
            <a:pPr marL="533400" indent="-533400">
              <a:lnSpc>
                <a:spcPct val="120000"/>
              </a:lnSpc>
            </a:pPr>
            <a:r>
              <a:rPr lang="en-US" altLang="zh-CN" sz="3200" dirty="0" smtClean="0">
                <a:solidFill>
                  <a:schemeClr val="tx1"/>
                </a:solidFill>
              </a:rPr>
              <a:t>    You’re </a:t>
            </a:r>
            <a:r>
              <a:rPr lang="en-US" altLang="zh-CN" sz="3200" dirty="0">
                <a:solidFill>
                  <a:schemeClr val="tx1"/>
                </a:solidFill>
              </a:rPr>
              <a:t>(not) supposed to….</a:t>
            </a:r>
          </a:p>
          <a:p>
            <a:pPr marL="533400" indent="-533400">
              <a:lnSpc>
                <a:spcPct val="120000"/>
              </a:lnSpc>
            </a:pPr>
            <a:r>
              <a:rPr lang="en-US" altLang="zh-CN" sz="3200" dirty="0" smtClean="0">
                <a:solidFill>
                  <a:schemeClr val="tx1"/>
                </a:solidFill>
              </a:rPr>
              <a:t>    You </a:t>
            </a:r>
            <a:r>
              <a:rPr lang="en-US" altLang="zh-CN" sz="3200" dirty="0">
                <a:solidFill>
                  <a:schemeClr val="tx1"/>
                </a:solidFill>
              </a:rPr>
              <a:t>are expected to…</a:t>
            </a:r>
          </a:p>
          <a:p>
            <a:pPr marL="533400" indent="-533400">
              <a:lnSpc>
                <a:spcPct val="120000"/>
              </a:lnSpc>
            </a:pPr>
            <a:r>
              <a:rPr lang="en-US" altLang="zh-CN" sz="3200" dirty="0" smtClean="0">
                <a:solidFill>
                  <a:schemeClr val="tx1"/>
                </a:solidFill>
              </a:rPr>
              <a:t>    It’s </a:t>
            </a:r>
            <a:r>
              <a:rPr lang="en-US" altLang="zh-CN" sz="3200" dirty="0">
                <a:solidFill>
                  <a:schemeClr val="tx1"/>
                </a:solidFill>
              </a:rPr>
              <a:t>polite/impolite to…</a:t>
            </a:r>
          </a:p>
          <a:p>
            <a:pPr marL="533400" indent="-533400">
              <a:lnSpc>
                <a:spcPct val="120000"/>
              </a:lnSpc>
            </a:pPr>
            <a:r>
              <a:rPr lang="en-US" altLang="zh-CN" sz="3200" dirty="0" smtClean="0">
                <a:solidFill>
                  <a:schemeClr val="tx1"/>
                </a:solidFill>
              </a:rPr>
              <a:t>    It’s </a:t>
            </a:r>
            <a:r>
              <a:rPr lang="en-US" altLang="zh-CN" sz="3200" dirty="0">
                <a:solidFill>
                  <a:schemeClr val="tx1"/>
                </a:solidFill>
              </a:rPr>
              <a:t>important to…</a:t>
            </a:r>
          </a:p>
          <a:p>
            <a:pPr marL="533400" indent="-533400">
              <a:lnSpc>
                <a:spcPct val="120000"/>
              </a:lnSpc>
            </a:pPr>
            <a:r>
              <a:rPr lang="en-US" altLang="zh-CN" sz="3200" dirty="0" smtClean="0">
                <a:solidFill>
                  <a:schemeClr val="tx1"/>
                </a:solidFill>
              </a:rPr>
              <a:t>    You </a:t>
            </a:r>
            <a:r>
              <a:rPr lang="en-US" altLang="zh-CN" sz="3200" dirty="0">
                <a:solidFill>
                  <a:schemeClr val="tx1"/>
                </a:solidFill>
              </a:rPr>
              <a:t>should…. </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5656" y="850320"/>
            <a:ext cx="5048288" cy="748325"/>
          </a:xfrm>
          <a:prstGeom prst="rect">
            <a:avLst/>
          </a:prstGeom>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2291" name="Rectangle 3"/>
          <p:cNvSpPr>
            <a:spLocks noGrp="1" noChangeArrowheads="1"/>
          </p:cNvSpPr>
          <p:nvPr>
            <p:ph type="body" idx="4294967295"/>
          </p:nvPr>
        </p:nvSpPr>
        <p:spPr>
          <a:xfrm>
            <a:off x="323850" y="1412875"/>
            <a:ext cx="8497888" cy="4464050"/>
          </a:xfrm>
          <a:noFill/>
          <a:ln/>
        </p:spPr>
        <p:txBody>
          <a:bodyPr/>
          <a:lstStyle/>
          <a:p>
            <a:pPr marL="0" indent="0">
              <a:lnSpc>
                <a:spcPct val="120000"/>
              </a:lnSpc>
              <a:spcBef>
                <a:spcPct val="0"/>
              </a:spcBef>
              <a:buFontTx/>
              <a:buNone/>
            </a:pPr>
            <a:r>
              <a:rPr lang="en-US" altLang="zh-CN" b="1" dirty="0">
                <a:latin typeface="Times New Roman" pitchFamily="18" charset="0"/>
              </a:rPr>
              <a:t>Dear Tony,</a:t>
            </a:r>
          </a:p>
          <a:p>
            <a:pPr marL="0" indent="0">
              <a:lnSpc>
                <a:spcPct val="120000"/>
              </a:lnSpc>
              <a:spcBef>
                <a:spcPct val="0"/>
              </a:spcBef>
              <a:buFontTx/>
              <a:buNone/>
            </a:pPr>
            <a:r>
              <a:rPr lang="en-US" altLang="zh-CN" b="1" dirty="0">
                <a:latin typeface="Times New Roman" pitchFamily="18" charset="0"/>
              </a:rPr>
              <a:t>You must be excited about coming to China soon. Let me give you some suggestions and advice about Chinese customs. When you are eating at the table, it’s impolite to start eating first if there are older people at the table. You should let them start first. </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663733"/>
            <a:ext cx="2304256" cy="749142"/>
          </a:xfrm>
          <a:prstGeom prst="rect">
            <a:avLst/>
          </a:prstGeom>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0963" name="Rectangle 3"/>
          <p:cNvSpPr>
            <a:spLocks noGrp="1" noChangeArrowheads="1"/>
          </p:cNvSpPr>
          <p:nvPr>
            <p:ph type="body" idx="4294967295"/>
          </p:nvPr>
        </p:nvSpPr>
        <p:spPr>
          <a:xfrm>
            <a:off x="323528" y="620688"/>
            <a:ext cx="8435975" cy="5473030"/>
          </a:xfrm>
          <a:noFill/>
          <a:ln/>
        </p:spPr>
        <p:txBody>
          <a:bodyPr/>
          <a:lstStyle/>
          <a:p>
            <a:pPr marL="0" indent="0">
              <a:lnSpc>
                <a:spcPct val="120000"/>
              </a:lnSpc>
              <a:spcBef>
                <a:spcPct val="0"/>
              </a:spcBef>
              <a:buFontTx/>
              <a:buNone/>
            </a:pPr>
            <a:r>
              <a:rPr lang="en-US" altLang="zh-CN" b="1" dirty="0">
                <a:latin typeface="Times New Roman" pitchFamily="18" charset="0"/>
              </a:rPr>
              <a:t>When you are eating with chopsticks, it is impolite to point at </a:t>
            </a:r>
            <a:r>
              <a:rPr lang="en-US" altLang="zh-CN" b="1" dirty="0" smtClean="0">
                <a:latin typeface="Times New Roman" pitchFamily="18" charset="0"/>
              </a:rPr>
              <a:t>anyone with </a:t>
            </a:r>
            <a:r>
              <a:rPr lang="en-US" altLang="zh-CN" b="1" dirty="0">
                <a:latin typeface="Times New Roman" pitchFamily="18" charset="0"/>
              </a:rPr>
              <a:t>your </a:t>
            </a:r>
            <a:r>
              <a:rPr lang="en-US" altLang="zh-CN" b="1" dirty="0" smtClean="0">
                <a:latin typeface="Times New Roman" pitchFamily="18" charset="0"/>
              </a:rPr>
              <a:t>chopsticks</a:t>
            </a:r>
            <a:r>
              <a:rPr lang="en-US" altLang="zh-CN" b="1" dirty="0">
                <a:latin typeface="Times New Roman" pitchFamily="18" charset="0"/>
              </a:rPr>
              <a:t>.</a:t>
            </a:r>
            <a:r>
              <a:rPr lang="en-US" altLang="zh-CN" b="1" dirty="0" smtClean="0">
                <a:latin typeface="Times New Roman" pitchFamily="18" charset="0"/>
              </a:rPr>
              <a:t> </a:t>
            </a:r>
            <a:r>
              <a:rPr lang="en-US" altLang="zh-CN" b="1" dirty="0">
                <a:latin typeface="Times New Roman" pitchFamily="18" charset="0"/>
              </a:rPr>
              <a:t>It is also impolite to stick your chopsticks into the </a:t>
            </a:r>
            <a:r>
              <a:rPr lang="en-US" altLang="zh-CN" b="1" dirty="0" smtClean="0">
                <a:latin typeface="Times New Roman" pitchFamily="18" charset="0"/>
              </a:rPr>
              <a:t>bowl of rice and </a:t>
            </a:r>
            <a:r>
              <a:rPr lang="en-US" altLang="zh-CN" b="1" dirty="0">
                <a:latin typeface="Times New Roman" pitchFamily="18" charset="0"/>
              </a:rPr>
              <a:t>leave them there.</a:t>
            </a:r>
          </a:p>
          <a:p>
            <a:pPr marL="0" indent="0">
              <a:lnSpc>
                <a:spcPct val="120000"/>
              </a:lnSpc>
              <a:spcBef>
                <a:spcPct val="0"/>
              </a:spcBef>
              <a:buFontTx/>
              <a:buNone/>
            </a:pPr>
            <a:r>
              <a:rPr lang="en-US" altLang="zh-CN" b="1" dirty="0">
                <a:latin typeface="Times New Roman" pitchFamily="18" charset="0"/>
              </a:rPr>
              <a:t>In our house, you’re supposed to take off your shoes before you enter the house or just inside the front door. In our culture, we don’t usually hug or kiss people.</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body" idx="4294967295"/>
          </p:nvPr>
        </p:nvSpPr>
        <p:spPr>
          <a:xfrm>
            <a:off x="251520" y="548680"/>
            <a:ext cx="8496300" cy="6049963"/>
          </a:xfrm>
          <a:noFill/>
          <a:ln/>
        </p:spPr>
        <p:txBody>
          <a:bodyPr/>
          <a:lstStyle/>
          <a:p>
            <a:pPr marL="0" indent="0">
              <a:lnSpc>
                <a:spcPct val="115000"/>
              </a:lnSpc>
              <a:spcBef>
                <a:spcPct val="0"/>
              </a:spcBef>
              <a:buFontTx/>
              <a:buNone/>
            </a:pPr>
            <a:r>
              <a:rPr lang="en-US" altLang="zh-CN" b="1" dirty="0">
                <a:latin typeface="Times New Roman" pitchFamily="18" charset="0"/>
              </a:rPr>
              <a:t>When you go out with people, you should tell the hostess where you are going, who you are going with and when you will come back. In our culture, the hostess will worry a lot about the safety of her guests, so a polite guest will always let her know these things. </a:t>
            </a:r>
          </a:p>
          <a:p>
            <a:pPr marL="0" indent="0">
              <a:lnSpc>
                <a:spcPct val="115000"/>
              </a:lnSpc>
              <a:spcBef>
                <a:spcPct val="0"/>
              </a:spcBef>
              <a:buFontTx/>
              <a:buNone/>
            </a:pPr>
            <a:r>
              <a:rPr lang="en-US" altLang="zh-CN" b="1" dirty="0">
                <a:latin typeface="Times New Roman" pitchFamily="18" charset="0"/>
              </a:rPr>
              <a:t>Have a safe trip, and I look forward to meeting you soon!</a:t>
            </a:r>
          </a:p>
          <a:p>
            <a:pPr marL="0" indent="0">
              <a:lnSpc>
                <a:spcPct val="115000"/>
              </a:lnSpc>
              <a:spcBef>
                <a:spcPct val="0"/>
              </a:spcBef>
              <a:buFontTx/>
              <a:buNone/>
            </a:pPr>
            <a:r>
              <a:rPr lang="en-US" altLang="zh-CN" b="1" dirty="0">
                <a:latin typeface="Times New Roman" pitchFamily="18" charset="0"/>
              </a:rPr>
              <a:t>Best </a:t>
            </a:r>
            <a:r>
              <a:rPr lang="en-US" altLang="zh-CN" b="1" dirty="0" smtClean="0">
                <a:latin typeface="Times New Roman" pitchFamily="18" charset="0"/>
              </a:rPr>
              <a:t>wishes,</a:t>
            </a:r>
            <a:endParaRPr lang="en-US" altLang="zh-CN" b="1" dirty="0">
              <a:latin typeface="Times New Roman" pitchFamily="18" charset="0"/>
            </a:endParaRPr>
          </a:p>
          <a:p>
            <a:pPr marL="0" indent="0">
              <a:lnSpc>
                <a:spcPct val="115000"/>
              </a:lnSpc>
              <a:spcBef>
                <a:spcPct val="0"/>
              </a:spcBef>
              <a:buFontTx/>
              <a:buNone/>
            </a:pPr>
            <a:r>
              <a:rPr lang="en-US" altLang="zh-CN" b="1" dirty="0">
                <a:latin typeface="Times New Roman" pitchFamily="18" charset="0"/>
              </a:rPr>
              <a:t>Xiao Wei</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3315" name="Rectangle 3"/>
          <p:cNvSpPr>
            <a:spLocks noGrp="1" noChangeArrowheads="1"/>
          </p:cNvSpPr>
          <p:nvPr>
            <p:ph type="body" idx="4294967295"/>
          </p:nvPr>
        </p:nvSpPr>
        <p:spPr>
          <a:xfrm>
            <a:off x="395536" y="2492896"/>
            <a:ext cx="8229600" cy="1439862"/>
          </a:xfrm>
        </p:spPr>
        <p:txBody>
          <a:bodyPr/>
          <a:lstStyle/>
          <a:p>
            <a:pPr marL="541338" indent="-541338">
              <a:lnSpc>
                <a:spcPct val="120000"/>
              </a:lnSpc>
              <a:spcBef>
                <a:spcPct val="0"/>
              </a:spcBef>
              <a:buFontTx/>
              <a:buNone/>
            </a:pPr>
            <a:r>
              <a:rPr lang="en-US" altLang="zh-CN" b="1" dirty="0">
                <a:solidFill>
                  <a:srgbClr val="0000FF"/>
                </a:solidFill>
              </a:rPr>
              <a:t>1. Fill in the blanks with the words in the box.</a:t>
            </a:r>
          </a:p>
        </p:txBody>
      </p:sp>
      <p:sp>
        <p:nvSpPr>
          <p:cNvPr id="13320" name="AutoShape 8"/>
          <p:cNvSpPr>
            <a:spLocks noChangeArrowheads="1"/>
          </p:cNvSpPr>
          <p:nvPr/>
        </p:nvSpPr>
        <p:spPr bwMode="auto">
          <a:xfrm>
            <a:off x="1475656" y="3932758"/>
            <a:ext cx="6192490" cy="1295400"/>
          </a:xfrm>
          <a:prstGeom prst="roundRect">
            <a:avLst>
              <a:gd name="adj" fmla="val 16667"/>
            </a:avLst>
          </a:prstGeom>
          <a:solidFill>
            <a:srgbClr val="FFFF99">
              <a:alpha val="78000"/>
            </a:srgbClr>
          </a:solidFill>
          <a:ln w="9525">
            <a:noFill/>
            <a:round/>
            <a:headEnd/>
            <a:tailEnd/>
          </a:ln>
          <a:effectLst/>
        </p:spPr>
        <p:txBody>
          <a:bodyPr wrap="none" anchor="ctr"/>
          <a:lstStyle/>
          <a:p>
            <a:pPr>
              <a:lnSpc>
                <a:spcPct val="120000"/>
              </a:lnSpc>
            </a:pPr>
            <a:r>
              <a:rPr lang="en-US" altLang="zh-CN" sz="3200" dirty="0">
                <a:solidFill>
                  <a:schemeClr val="tx1"/>
                </a:solidFill>
              </a:rPr>
              <a:t>worth     capital      basic     traffic </a:t>
            </a:r>
          </a:p>
          <a:p>
            <a:pPr>
              <a:lnSpc>
                <a:spcPct val="120000"/>
              </a:lnSpc>
            </a:pPr>
            <a:r>
              <a:rPr lang="en-US" altLang="zh-CN" sz="3200" dirty="0">
                <a:solidFill>
                  <a:schemeClr val="tx1"/>
                </a:solidFill>
              </a:rPr>
              <a:t>empty     mad         knocking</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960" y="1378356"/>
            <a:ext cx="4824536" cy="1110483"/>
          </a:xfrm>
          <a:prstGeom prst="rect">
            <a:avLst/>
          </a:prstGeo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矩形 3"/>
          <p:cNvSpPr/>
          <p:nvPr/>
        </p:nvSpPr>
        <p:spPr>
          <a:xfrm>
            <a:off x="1475656" y="1628800"/>
            <a:ext cx="6221809" cy="2585323"/>
          </a:xfrm>
          <a:prstGeom prst="rect">
            <a:avLst/>
          </a:prstGeom>
          <a:noFill/>
        </p:spPr>
        <p:txBody>
          <a:bodyPr wrap="square" lIns="91440" tIns="45720" rIns="91440" bIns="45720">
            <a:spAutoFit/>
          </a:bodyPr>
          <a:lstStyle/>
          <a:p>
            <a:pPr algn="ctr"/>
            <a:r>
              <a:rPr lang="en-US" altLang="zh-CN" sz="5400" b="1" kern="10" cap="none" spc="0"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Unit 10</a:t>
            </a:r>
          </a:p>
          <a:p>
            <a:pPr algn="ctr"/>
            <a:r>
              <a:rPr lang="en-US" altLang="zh-CN" sz="5400" b="1" kern="10" cap="none" spc="0"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You're supposed to shake hands.</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body" idx="4294967295"/>
          </p:nvPr>
        </p:nvSpPr>
        <p:spPr>
          <a:xfrm>
            <a:off x="446088" y="1989138"/>
            <a:ext cx="8229600" cy="4608512"/>
          </a:xfrm>
        </p:spPr>
        <p:txBody>
          <a:bodyPr/>
          <a:lstStyle/>
          <a:p>
            <a:pPr marL="441325" indent="-441325">
              <a:lnSpc>
                <a:spcPct val="120000"/>
              </a:lnSpc>
              <a:spcBef>
                <a:spcPct val="0"/>
              </a:spcBef>
              <a:buFontTx/>
              <a:buNone/>
            </a:pPr>
            <a:r>
              <a:rPr lang="en-US" altLang="zh-CN" b="1" dirty="0">
                <a:latin typeface="Times New Roman" pitchFamily="18" charset="0"/>
              </a:rPr>
              <a:t>1. In many countries, it is impolite to show up at someone’s house for the first time with ______ hands. You should always bring a small gift.</a:t>
            </a:r>
          </a:p>
          <a:p>
            <a:pPr marL="441325" indent="-441325">
              <a:lnSpc>
                <a:spcPct val="120000"/>
              </a:lnSpc>
              <a:spcBef>
                <a:spcPct val="0"/>
              </a:spcBef>
              <a:buFontTx/>
              <a:buNone/>
            </a:pPr>
            <a:r>
              <a:rPr lang="en-US" altLang="zh-CN" b="1" dirty="0">
                <a:latin typeface="Times New Roman" pitchFamily="18" charset="0"/>
              </a:rPr>
              <a:t>2. Billy was very uncomfortable at a fine-dining restaurant last night because he didn’t know ______ table manners.</a:t>
            </a:r>
          </a:p>
        </p:txBody>
      </p:sp>
      <p:sp>
        <p:nvSpPr>
          <p:cNvPr id="43014" name="AutoShape 6"/>
          <p:cNvSpPr>
            <a:spLocks noChangeArrowheads="1"/>
          </p:cNvSpPr>
          <p:nvPr/>
        </p:nvSpPr>
        <p:spPr bwMode="auto">
          <a:xfrm>
            <a:off x="920750" y="549275"/>
            <a:ext cx="7056438" cy="1295400"/>
          </a:xfrm>
          <a:prstGeom prst="roundRect">
            <a:avLst>
              <a:gd name="adj" fmla="val 16667"/>
            </a:avLst>
          </a:prstGeom>
          <a:solidFill>
            <a:srgbClr val="FFFF99">
              <a:alpha val="78000"/>
            </a:srgbClr>
          </a:solidFill>
          <a:ln w="9525">
            <a:noFill/>
            <a:round/>
            <a:headEnd/>
            <a:tailEnd/>
          </a:ln>
          <a:effectLst/>
        </p:spPr>
        <p:txBody>
          <a:bodyPr wrap="none" anchor="ctr"/>
          <a:lstStyle/>
          <a:p>
            <a:r>
              <a:rPr lang="en-US" altLang="zh-CN" sz="3200" dirty="0">
                <a:solidFill>
                  <a:schemeClr val="tx1"/>
                </a:solidFill>
              </a:rPr>
              <a:t>worth     capital      basic     traffic </a:t>
            </a:r>
          </a:p>
          <a:p>
            <a:r>
              <a:rPr lang="en-US" altLang="zh-CN" sz="3200" dirty="0">
                <a:solidFill>
                  <a:schemeClr val="tx1"/>
                </a:solidFill>
              </a:rPr>
              <a:t>empty     mad         knocking</a:t>
            </a:r>
          </a:p>
        </p:txBody>
      </p:sp>
      <p:sp>
        <p:nvSpPr>
          <p:cNvPr id="43017" name="Rectangle 9"/>
          <p:cNvSpPr>
            <a:spLocks noChangeArrowheads="1"/>
          </p:cNvSpPr>
          <p:nvPr/>
        </p:nvSpPr>
        <p:spPr bwMode="auto">
          <a:xfrm>
            <a:off x="932649" y="3068960"/>
            <a:ext cx="1655763" cy="865187"/>
          </a:xfrm>
          <a:prstGeom prst="rect">
            <a:avLst/>
          </a:prstGeom>
          <a:noFill/>
          <a:ln w="9525">
            <a:noFill/>
            <a:miter lim="800000"/>
            <a:headEnd/>
            <a:tailEnd/>
          </a:ln>
          <a:effectLst/>
        </p:spPr>
        <p:txBody>
          <a:bodyPr anchor="ctr"/>
          <a:lstStyle/>
          <a:p>
            <a:r>
              <a:rPr lang="en-US" altLang="zh-CN" sz="3200" dirty="0"/>
              <a:t>empty</a:t>
            </a:r>
          </a:p>
        </p:txBody>
      </p:sp>
      <p:sp>
        <p:nvSpPr>
          <p:cNvPr id="43018" name="Rectangle 10"/>
          <p:cNvSpPr>
            <a:spLocks noChangeArrowheads="1"/>
          </p:cNvSpPr>
          <p:nvPr/>
        </p:nvSpPr>
        <p:spPr bwMode="auto">
          <a:xfrm>
            <a:off x="3275856" y="5445224"/>
            <a:ext cx="1368425" cy="865188"/>
          </a:xfrm>
          <a:prstGeom prst="rect">
            <a:avLst/>
          </a:prstGeom>
          <a:noFill/>
          <a:ln w="9525">
            <a:noFill/>
            <a:miter lim="800000"/>
            <a:headEnd/>
            <a:tailEnd/>
          </a:ln>
          <a:effectLst/>
        </p:spPr>
        <p:txBody>
          <a:bodyPr anchor="ctr"/>
          <a:lstStyle/>
          <a:p>
            <a:r>
              <a:rPr lang="en-US" altLang="zh-CN" sz="3200" dirty="0"/>
              <a:t>basic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7"/>
                                        </p:tgtEl>
                                        <p:attrNameLst>
                                          <p:attrName>style.visibility</p:attrName>
                                        </p:attrNameLst>
                                      </p:cBhvr>
                                      <p:to>
                                        <p:strVal val="visible"/>
                                      </p:to>
                                    </p:set>
                                    <p:animEffect transition="in" filter="blinds(horizontal)">
                                      <p:cBhvr>
                                        <p:cTn id="7" dur="500"/>
                                        <p:tgtEl>
                                          <p:spTgt spid="430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18"/>
                                        </p:tgtEl>
                                        <p:attrNameLst>
                                          <p:attrName>style.visibility</p:attrName>
                                        </p:attrNameLst>
                                      </p:cBhvr>
                                      <p:to>
                                        <p:strVal val="visible"/>
                                      </p:to>
                                    </p:set>
                                    <p:animEffect transition="in" filter="blinds(horizontal)">
                                      <p:cBhvr>
                                        <p:cTn id="12" dur="500"/>
                                        <p:tgtEl>
                                          <p:spTgt spid="43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7" grpId="0"/>
      <p:bldP spid="4301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body" idx="4294967295"/>
          </p:nvPr>
        </p:nvSpPr>
        <p:spPr>
          <a:xfrm>
            <a:off x="395288" y="1494205"/>
            <a:ext cx="8351837" cy="3816151"/>
          </a:xfrm>
        </p:spPr>
        <p:txBody>
          <a:bodyPr/>
          <a:lstStyle/>
          <a:p>
            <a:pPr marL="441325" indent="-441325">
              <a:lnSpc>
                <a:spcPct val="110000"/>
              </a:lnSpc>
              <a:spcBef>
                <a:spcPct val="0"/>
              </a:spcBef>
              <a:buFontTx/>
              <a:buNone/>
            </a:pPr>
            <a:r>
              <a:rPr lang="en-US" altLang="zh-CN" b="1" dirty="0">
                <a:latin typeface="Times New Roman" pitchFamily="18" charset="0"/>
              </a:rPr>
              <a:t>3. It is _______ spending the time to learn about the customs of a country before you go there. That way, you will know what you are supposed to do in different situations.</a:t>
            </a:r>
          </a:p>
          <a:p>
            <a:pPr marL="441325" indent="-441325">
              <a:lnSpc>
                <a:spcPct val="110000"/>
              </a:lnSpc>
              <a:spcBef>
                <a:spcPct val="0"/>
              </a:spcBef>
              <a:buFontTx/>
              <a:buNone/>
            </a:pPr>
            <a:r>
              <a:rPr lang="en-US" altLang="zh-CN" b="1" dirty="0">
                <a:latin typeface="Times New Roman" pitchFamily="18" charset="0"/>
              </a:rPr>
              <a:t>4. The ______ is always the worst in the ________ city. It is important to leave earlier if you are traveling by car.</a:t>
            </a:r>
          </a:p>
        </p:txBody>
      </p:sp>
      <p:sp>
        <p:nvSpPr>
          <p:cNvPr id="44035" name="AutoShape 3"/>
          <p:cNvSpPr>
            <a:spLocks noChangeArrowheads="1"/>
          </p:cNvSpPr>
          <p:nvPr/>
        </p:nvSpPr>
        <p:spPr bwMode="auto">
          <a:xfrm>
            <a:off x="1189038" y="189384"/>
            <a:ext cx="6551612" cy="1295400"/>
          </a:xfrm>
          <a:prstGeom prst="roundRect">
            <a:avLst>
              <a:gd name="adj" fmla="val 16667"/>
            </a:avLst>
          </a:prstGeom>
          <a:solidFill>
            <a:srgbClr val="FFFF99">
              <a:alpha val="78000"/>
            </a:srgbClr>
          </a:solidFill>
          <a:ln w="9525">
            <a:noFill/>
            <a:round/>
            <a:headEnd/>
            <a:tailEnd/>
          </a:ln>
          <a:effectLst/>
        </p:spPr>
        <p:txBody>
          <a:bodyPr wrap="none" anchor="ctr"/>
          <a:lstStyle/>
          <a:p>
            <a:pPr>
              <a:lnSpc>
                <a:spcPct val="110000"/>
              </a:lnSpc>
            </a:pPr>
            <a:r>
              <a:rPr lang="en-US" altLang="zh-CN" sz="3200" dirty="0">
                <a:solidFill>
                  <a:schemeClr val="tx1"/>
                </a:solidFill>
              </a:rPr>
              <a:t>worth     capital      basic     traffic </a:t>
            </a:r>
          </a:p>
          <a:p>
            <a:pPr>
              <a:lnSpc>
                <a:spcPct val="110000"/>
              </a:lnSpc>
            </a:pPr>
            <a:r>
              <a:rPr lang="en-US" altLang="zh-CN" sz="3200" dirty="0">
                <a:solidFill>
                  <a:schemeClr val="tx1"/>
                </a:solidFill>
              </a:rPr>
              <a:t>empty     mad         knocking</a:t>
            </a:r>
          </a:p>
        </p:txBody>
      </p:sp>
      <p:sp>
        <p:nvSpPr>
          <p:cNvPr id="44038" name="Rectangle 6"/>
          <p:cNvSpPr>
            <a:spLocks noChangeArrowheads="1"/>
          </p:cNvSpPr>
          <p:nvPr/>
        </p:nvSpPr>
        <p:spPr bwMode="auto">
          <a:xfrm>
            <a:off x="1583729" y="3515206"/>
            <a:ext cx="1584325" cy="865188"/>
          </a:xfrm>
          <a:prstGeom prst="rect">
            <a:avLst/>
          </a:prstGeom>
          <a:noFill/>
          <a:ln w="9525">
            <a:noFill/>
            <a:miter lim="800000"/>
            <a:headEnd/>
            <a:tailEnd/>
          </a:ln>
          <a:effectLst/>
        </p:spPr>
        <p:txBody>
          <a:bodyPr anchor="ctr"/>
          <a:lstStyle/>
          <a:p>
            <a:pPr>
              <a:lnSpc>
                <a:spcPct val="110000"/>
              </a:lnSpc>
            </a:pPr>
            <a:r>
              <a:rPr lang="en-US" altLang="zh-CN" sz="3200" dirty="0"/>
              <a:t>traffic</a:t>
            </a:r>
          </a:p>
        </p:txBody>
      </p:sp>
      <p:sp>
        <p:nvSpPr>
          <p:cNvPr id="44039" name="Rectangle 7"/>
          <p:cNvSpPr>
            <a:spLocks noChangeArrowheads="1"/>
          </p:cNvSpPr>
          <p:nvPr/>
        </p:nvSpPr>
        <p:spPr bwMode="auto">
          <a:xfrm>
            <a:off x="1043608" y="4045233"/>
            <a:ext cx="1800225" cy="865187"/>
          </a:xfrm>
          <a:prstGeom prst="rect">
            <a:avLst/>
          </a:prstGeom>
          <a:noFill/>
          <a:ln w="9525">
            <a:noFill/>
            <a:miter lim="800000"/>
            <a:headEnd/>
            <a:tailEnd/>
          </a:ln>
          <a:effectLst/>
        </p:spPr>
        <p:txBody>
          <a:bodyPr anchor="ctr"/>
          <a:lstStyle/>
          <a:p>
            <a:pPr>
              <a:lnSpc>
                <a:spcPct val="110000"/>
              </a:lnSpc>
            </a:pPr>
            <a:r>
              <a:rPr lang="en-US" altLang="zh-CN" sz="3200" dirty="0"/>
              <a:t>capital</a:t>
            </a:r>
          </a:p>
        </p:txBody>
      </p:sp>
      <p:sp>
        <p:nvSpPr>
          <p:cNvPr id="44040" name="Rectangle 8"/>
          <p:cNvSpPr>
            <a:spLocks noChangeArrowheads="1"/>
          </p:cNvSpPr>
          <p:nvPr/>
        </p:nvSpPr>
        <p:spPr bwMode="auto">
          <a:xfrm>
            <a:off x="1691680" y="1340768"/>
            <a:ext cx="1368425" cy="865188"/>
          </a:xfrm>
          <a:prstGeom prst="rect">
            <a:avLst/>
          </a:prstGeom>
          <a:noFill/>
          <a:ln w="9525">
            <a:noFill/>
            <a:miter lim="800000"/>
            <a:headEnd/>
            <a:tailEnd/>
          </a:ln>
          <a:effectLst/>
        </p:spPr>
        <p:txBody>
          <a:bodyPr anchor="ctr"/>
          <a:lstStyle/>
          <a:p>
            <a:pPr>
              <a:lnSpc>
                <a:spcPct val="110000"/>
              </a:lnSpc>
            </a:pPr>
            <a:r>
              <a:rPr lang="en-US" altLang="zh-CN" sz="3200" dirty="0"/>
              <a:t>worth</a:t>
            </a:r>
          </a:p>
        </p:txBody>
      </p:sp>
      <p:sp>
        <p:nvSpPr>
          <p:cNvPr id="7" name="Rectangle 2"/>
          <p:cNvSpPr txBox="1">
            <a:spLocks noChangeArrowheads="1"/>
          </p:cNvSpPr>
          <p:nvPr/>
        </p:nvSpPr>
        <p:spPr bwMode="auto">
          <a:xfrm>
            <a:off x="395288" y="5156398"/>
            <a:ext cx="8569200" cy="2305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41325" indent="-441325">
              <a:lnSpc>
                <a:spcPct val="110000"/>
              </a:lnSpc>
              <a:spcBef>
                <a:spcPct val="0"/>
              </a:spcBef>
              <a:buFontTx/>
              <a:buNone/>
            </a:pPr>
            <a:r>
              <a:rPr lang="en-US" altLang="zh-CN" b="1" kern="0" dirty="0" smtClean="0">
                <a:latin typeface="Times New Roman" pitchFamily="18" charset="0"/>
              </a:rPr>
              <a:t>5. Sandy went into her sister’s room without _________ on the door. That made her sister ______.</a:t>
            </a:r>
            <a:endParaRPr lang="en-US" altLang="zh-CN" b="1" kern="0" dirty="0">
              <a:latin typeface="Times New Roman" pitchFamily="18" charset="0"/>
            </a:endParaRPr>
          </a:p>
        </p:txBody>
      </p:sp>
      <p:sp>
        <p:nvSpPr>
          <p:cNvPr id="8" name="Rectangle 4"/>
          <p:cNvSpPr txBox="1">
            <a:spLocks noChangeArrowheads="1"/>
          </p:cNvSpPr>
          <p:nvPr/>
        </p:nvSpPr>
        <p:spPr bwMode="auto">
          <a:xfrm>
            <a:off x="919783" y="5517232"/>
            <a:ext cx="2087562" cy="8651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10000"/>
              </a:lnSpc>
            </a:pPr>
            <a:r>
              <a:rPr lang="en-US" altLang="zh-CN" sz="3200" b="1" kern="0" dirty="0" smtClean="0">
                <a:solidFill>
                  <a:srgbClr val="FF0000"/>
                </a:solidFill>
                <a:latin typeface="Times New Roman" pitchFamily="18" charset="0"/>
              </a:rPr>
              <a:t>knocking</a:t>
            </a:r>
            <a:endParaRPr lang="en-US" altLang="zh-CN" sz="3200" b="1" kern="0" dirty="0">
              <a:solidFill>
                <a:srgbClr val="FF0000"/>
              </a:solidFill>
              <a:latin typeface="Times New Roman" pitchFamily="18" charset="0"/>
            </a:endParaRPr>
          </a:p>
        </p:txBody>
      </p:sp>
      <p:sp>
        <p:nvSpPr>
          <p:cNvPr id="9" name="Rectangle 5"/>
          <p:cNvSpPr>
            <a:spLocks noChangeArrowheads="1"/>
          </p:cNvSpPr>
          <p:nvPr/>
        </p:nvSpPr>
        <p:spPr bwMode="auto">
          <a:xfrm>
            <a:off x="1013612" y="6166247"/>
            <a:ext cx="1368425" cy="719137"/>
          </a:xfrm>
          <a:prstGeom prst="rect">
            <a:avLst/>
          </a:prstGeom>
          <a:noFill/>
          <a:ln w="9525">
            <a:noFill/>
            <a:miter lim="800000"/>
            <a:headEnd/>
            <a:tailEnd/>
          </a:ln>
          <a:effectLst/>
        </p:spPr>
        <p:txBody>
          <a:bodyPr anchor="ctr"/>
          <a:lstStyle/>
          <a:p>
            <a:pPr>
              <a:lnSpc>
                <a:spcPct val="110000"/>
              </a:lnSpc>
            </a:pPr>
            <a:r>
              <a:rPr lang="en-US" altLang="zh-CN" sz="3200" dirty="0"/>
              <a:t>mad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40"/>
                                        </p:tgtEl>
                                        <p:attrNameLst>
                                          <p:attrName>style.visibility</p:attrName>
                                        </p:attrNameLst>
                                      </p:cBhvr>
                                      <p:to>
                                        <p:strVal val="visible"/>
                                      </p:to>
                                    </p:set>
                                    <p:animEffect transition="in" filter="blinds(horizontal)">
                                      <p:cBhvr>
                                        <p:cTn id="7" dur="500"/>
                                        <p:tgtEl>
                                          <p:spTgt spid="440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38"/>
                                        </p:tgtEl>
                                        <p:attrNameLst>
                                          <p:attrName>style.visibility</p:attrName>
                                        </p:attrNameLst>
                                      </p:cBhvr>
                                      <p:to>
                                        <p:strVal val="visible"/>
                                      </p:to>
                                    </p:set>
                                    <p:animEffect transition="in" filter="blinds(horizontal)">
                                      <p:cBhvr>
                                        <p:cTn id="12" dur="500"/>
                                        <p:tgtEl>
                                          <p:spTgt spid="4403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039"/>
                                        </p:tgtEl>
                                        <p:attrNameLst>
                                          <p:attrName>style.visibility</p:attrName>
                                        </p:attrNameLst>
                                      </p:cBhvr>
                                      <p:to>
                                        <p:strVal val="visible"/>
                                      </p:to>
                                    </p:set>
                                    <p:animEffect transition="in" filter="blinds(horizontal)">
                                      <p:cBhvr>
                                        <p:cTn id="17" dur="500"/>
                                        <p:tgtEl>
                                          <p:spTgt spid="4403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p:bldP spid="44039" grpId="0"/>
      <p:bldP spid="44040" grpId="0"/>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4346" name="Text Box 10"/>
          <p:cNvSpPr txBox="1">
            <a:spLocks noChangeArrowheads="1"/>
          </p:cNvSpPr>
          <p:nvPr/>
        </p:nvSpPr>
        <p:spPr bwMode="auto">
          <a:xfrm>
            <a:off x="550772" y="836712"/>
            <a:ext cx="7561262" cy="1219886"/>
          </a:xfrm>
          <a:prstGeom prst="rect">
            <a:avLst/>
          </a:prstGeom>
          <a:noFill/>
          <a:ln w="9525">
            <a:noFill/>
            <a:miter lim="800000"/>
            <a:headEnd/>
            <a:tailEnd/>
          </a:ln>
          <a:effectLst/>
        </p:spPr>
        <p:txBody>
          <a:bodyPr>
            <a:spAutoFit/>
          </a:bodyPr>
          <a:lstStyle/>
          <a:p>
            <a:pPr marL="533400" indent="-533400">
              <a:lnSpc>
                <a:spcPct val="120000"/>
              </a:lnSpc>
            </a:pPr>
            <a:r>
              <a:rPr lang="en-US" altLang="zh-CN" sz="3200" dirty="0">
                <a:solidFill>
                  <a:srgbClr val="0000FF"/>
                </a:solidFill>
                <a:latin typeface="Arial" charset="0"/>
              </a:rPr>
              <a:t>2. Think about your culture and make statements.</a:t>
            </a:r>
          </a:p>
        </p:txBody>
      </p:sp>
      <p:sp>
        <p:nvSpPr>
          <p:cNvPr id="14348" name="AutoShape 12"/>
          <p:cNvSpPr>
            <a:spLocks noChangeArrowheads="1"/>
          </p:cNvSpPr>
          <p:nvPr/>
        </p:nvSpPr>
        <p:spPr bwMode="auto">
          <a:xfrm>
            <a:off x="947287" y="2204864"/>
            <a:ext cx="6768231" cy="4105275"/>
          </a:xfrm>
          <a:prstGeom prst="flowChartAlternateProcess">
            <a:avLst/>
          </a:prstGeom>
          <a:solidFill>
            <a:srgbClr val="FFFF99">
              <a:alpha val="84000"/>
            </a:srgbClr>
          </a:solidFill>
          <a:ln w="9525">
            <a:noFill/>
            <a:miter lim="800000"/>
            <a:headEnd/>
            <a:tailEnd/>
          </a:ln>
          <a:effectLst/>
        </p:spPr>
        <p:txBody>
          <a:bodyPr wrap="none" anchor="ctr"/>
          <a:lstStyle/>
          <a:p>
            <a:pPr>
              <a:lnSpc>
                <a:spcPct val="120000"/>
              </a:lnSpc>
            </a:pPr>
            <a:r>
              <a:rPr lang="en-US" altLang="zh-CN" sz="3200" dirty="0">
                <a:solidFill>
                  <a:schemeClr val="tx1"/>
                </a:solidFill>
              </a:rPr>
              <a:t>In my culture, when you…</a:t>
            </a:r>
          </a:p>
          <a:p>
            <a:pPr>
              <a:lnSpc>
                <a:spcPct val="120000"/>
              </a:lnSpc>
            </a:pPr>
            <a:r>
              <a:rPr lang="en-US" altLang="zh-CN" sz="3200" dirty="0">
                <a:solidFill>
                  <a:schemeClr val="tx1"/>
                </a:solidFill>
              </a:rPr>
              <a:t>you’re supposed to ____________</a:t>
            </a:r>
          </a:p>
          <a:p>
            <a:pPr>
              <a:lnSpc>
                <a:spcPct val="120000"/>
              </a:lnSpc>
            </a:pPr>
            <a:r>
              <a:rPr lang="en-US" altLang="zh-CN" sz="3200" dirty="0">
                <a:solidFill>
                  <a:schemeClr val="tx1"/>
                </a:solidFill>
              </a:rPr>
              <a:t>you’re not supposed to _________</a:t>
            </a:r>
          </a:p>
          <a:p>
            <a:pPr>
              <a:lnSpc>
                <a:spcPct val="120000"/>
              </a:lnSpc>
            </a:pPr>
            <a:r>
              <a:rPr lang="en-US" altLang="zh-CN" sz="3200" dirty="0">
                <a:solidFill>
                  <a:schemeClr val="tx1"/>
                </a:solidFill>
              </a:rPr>
              <a:t>you’re expected to _____________</a:t>
            </a:r>
          </a:p>
          <a:p>
            <a:pPr>
              <a:lnSpc>
                <a:spcPct val="120000"/>
              </a:lnSpc>
            </a:pPr>
            <a:r>
              <a:rPr lang="en-US" altLang="zh-CN" sz="3200" dirty="0">
                <a:solidFill>
                  <a:schemeClr val="tx1"/>
                </a:solidFill>
              </a:rPr>
              <a:t>it’s impolite to ________________</a:t>
            </a:r>
          </a:p>
          <a:p>
            <a:pPr>
              <a:lnSpc>
                <a:spcPct val="120000"/>
              </a:lnSpc>
            </a:pPr>
            <a:r>
              <a:rPr lang="en-US" altLang="zh-CN" sz="3200" dirty="0">
                <a:solidFill>
                  <a:schemeClr val="tx1"/>
                </a:solidFill>
              </a:rPr>
              <a:t>it’s important to ______________</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6083" name="AutoShape 3"/>
          <p:cNvSpPr>
            <a:spLocks noChangeArrowheads="1"/>
          </p:cNvSpPr>
          <p:nvPr/>
        </p:nvSpPr>
        <p:spPr bwMode="auto">
          <a:xfrm>
            <a:off x="539552" y="1700808"/>
            <a:ext cx="7777162" cy="4608512"/>
          </a:xfrm>
          <a:prstGeom prst="flowChartAlternateProcess">
            <a:avLst/>
          </a:prstGeom>
          <a:solidFill>
            <a:srgbClr val="FFFF99">
              <a:alpha val="71001"/>
            </a:srgbClr>
          </a:solidFill>
          <a:ln w="9525">
            <a:noFill/>
            <a:miter lim="800000"/>
            <a:headEnd/>
            <a:tailEnd/>
          </a:ln>
          <a:effectLst/>
        </p:spPr>
        <p:txBody>
          <a:bodyPr wrap="none" anchor="ctr"/>
          <a:lstStyle/>
          <a:p>
            <a:pPr>
              <a:lnSpc>
                <a:spcPct val="120000"/>
              </a:lnSpc>
            </a:pPr>
            <a:r>
              <a:rPr lang="en-US" altLang="zh-CN" sz="3200" dirty="0">
                <a:solidFill>
                  <a:schemeClr val="tx1"/>
                </a:solidFill>
              </a:rPr>
              <a:t>In my culture, when you ____________</a:t>
            </a:r>
          </a:p>
          <a:p>
            <a:pPr>
              <a:lnSpc>
                <a:spcPct val="120000"/>
              </a:lnSpc>
            </a:pPr>
            <a:r>
              <a:rPr lang="en-US" altLang="zh-CN" sz="3200" dirty="0">
                <a:solidFill>
                  <a:schemeClr val="tx1"/>
                </a:solidFill>
              </a:rPr>
              <a:t>__________________________________</a:t>
            </a:r>
          </a:p>
          <a:p>
            <a:pPr>
              <a:lnSpc>
                <a:spcPct val="120000"/>
              </a:lnSpc>
            </a:pPr>
            <a:r>
              <a:rPr lang="en-US" altLang="zh-CN" sz="3200" dirty="0">
                <a:solidFill>
                  <a:schemeClr val="tx1"/>
                </a:solidFill>
              </a:rPr>
              <a:t>you’re supposed to _________________</a:t>
            </a:r>
          </a:p>
          <a:p>
            <a:pPr>
              <a:lnSpc>
                <a:spcPct val="120000"/>
              </a:lnSpc>
            </a:pPr>
            <a:r>
              <a:rPr lang="en-US" altLang="zh-CN" sz="3200" dirty="0">
                <a:solidFill>
                  <a:schemeClr val="tx1"/>
                </a:solidFill>
              </a:rPr>
              <a:t>__________________________________</a:t>
            </a:r>
          </a:p>
          <a:p>
            <a:pPr>
              <a:lnSpc>
                <a:spcPct val="120000"/>
              </a:lnSpc>
            </a:pPr>
            <a:r>
              <a:rPr lang="en-US" altLang="zh-CN" sz="3200" dirty="0">
                <a:solidFill>
                  <a:schemeClr val="tx1"/>
                </a:solidFill>
              </a:rPr>
              <a:t>you’re not supposed to ______________</a:t>
            </a:r>
          </a:p>
          <a:p>
            <a:pPr>
              <a:lnSpc>
                <a:spcPct val="120000"/>
              </a:lnSpc>
            </a:pPr>
            <a:r>
              <a:rPr lang="en-US" altLang="zh-CN" sz="3200" dirty="0">
                <a:solidFill>
                  <a:schemeClr val="tx1"/>
                </a:solidFill>
              </a:rPr>
              <a:t>__________________________________</a:t>
            </a:r>
          </a:p>
        </p:txBody>
      </p:sp>
      <p:sp>
        <p:nvSpPr>
          <p:cNvPr id="46088" name="Text Box 8"/>
          <p:cNvSpPr txBox="1">
            <a:spLocks noChangeArrowheads="1"/>
          </p:cNvSpPr>
          <p:nvPr/>
        </p:nvSpPr>
        <p:spPr bwMode="auto">
          <a:xfrm>
            <a:off x="5149650" y="2171976"/>
            <a:ext cx="3167063" cy="683264"/>
          </a:xfrm>
          <a:prstGeom prst="rect">
            <a:avLst/>
          </a:prstGeom>
          <a:noFill/>
          <a:ln w="9525">
            <a:noFill/>
            <a:miter lim="800000"/>
            <a:headEnd/>
            <a:tailEnd/>
          </a:ln>
          <a:effectLst/>
        </p:spPr>
        <p:txBody>
          <a:bodyPr>
            <a:spAutoFit/>
          </a:bodyPr>
          <a:lstStyle/>
          <a:p>
            <a:pPr>
              <a:lnSpc>
                <a:spcPct val="120000"/>
              </a:lnSpc>
            </a:pPr>
            <a:r>
              <a:rPr lang="en-US" altLang="zh-CN" sz="3200" dirty="0"/>
              <a:t>are having a</a:t>
            </a:r>
          </a:p>
        </p:txBody>
      </p:sp>
      <p:sp>
        <p:nvSpPr>
          <p:cNvPr id="46089" name="Rectangle 9"/>
          <p:cNvSpPr>
            <a:spLocks noChangeArrowheads="1"/>
          </p:cNvSpPr>
          <p:nvPr/>
        </p:nvSpPr>
        <p:spPr bwMode="auto">
          <a:xfrm>
            <a:off x="757039" y="2764294"/>
            <a:ext cx="4523161" cy="683264"/>
          </a:xfrm>
          <a:prstGeom prst="rect">
            <a:avLst/>
          </a:prstGeom>
          <a:noFill/>
          <a:ln w="9525">
            <a:noFill/>
            <a:miter lim="800000"/>
            <a:headEnd/>
            <a:tailEnd/>
          </a:ln>
          <a:effectLst/>
        </p:spPr>
        <p:txBody>
          <a:bodyPr wrap="none">
            <a:spAutoFit/>
          </a:bodyPr>
          <a:lstStyle/>
          <a:p>
            <a:pPr>
              <a:lnSpc>
                <a:spcPct val="120000"/>
              </a:lnSpc>
            </a:pPr>
            <a:r>
              <a:rPr lang="en-US" altLang="zh-CN" sz="3200" dirty="0"/>
              <a:t>meal in someone’s home,</a:t>
            </a:r>
          </a:p>
        </p:txBody>
      </p:sp>
      <p:sp>
        <p:nvSpPr>
          <p:cNvPr id="46090" name="Text Box 10"/>
          <p:cNvSpPr txBox="1">
            <a:spLocks noChangeArrowheads="1"/>
          </p:cNvSpPr>
          <p:nvPr/>
        </p:nvSpPr>
        <p:spPr bwMode="auto">
          <a:xfrm>
            <a:off x="4161705" y="3381790"/>
            <a:ext cx="4176712" cy="683264"/>
          </a:xfrm>
          <a:prstGeom prst="rect">
            <a:avLst/>
          </a:prstGeom>
          <a:noFill/>
          <a:ln w="9525">
            <a:noFill/>
            <a:miter lim="800000"/>
            <a:headEnd/>
            <a:tailEnd/>
          </a:ln>
          <a:effectLst/>
        </p:spPr>
        <p:txBody>
          <a:bodyPr>
            <a:spAutoFit/>
          </a:bodyPr>
          <a:lstStyle/>
          <a:p>
            <a:pPr>
              <a:lnSpc>
                <a:spcPct val="120000"/>
              </a:lnSpc>
            </a:pPr>
            <a:r>
              <a:rPr lang="en-US" altLang="zh-CN" sz="3200" dirty="0"/>
              <a:t>allow the elderly to</a:t>
            </a:r>
          </a:p>
        </p:txBody>
      </p:sp>
      <p:sp>
        <p:nvSpPr>
          <p:cNvPr id="46091" name="Rectangle 11"/>
          <p:cNvSpPr>
            <a:spLocks noChangeArrowheads="1"/>
          </p:cNvSpPr>
          <p:nvPr/>
        </p:nvSpPr>
        <p:spPr bwMode="auto">
          <a:xfrm>
            <a:off x="757039" y="3974108"/>
            <a:ext cx="3960812" cy="683264"/>
          </a:xfrm>
          <a:prstGeom prst="rect">
            <a:avLst/>
          </a:prstGeom>
          <a:noFill/>
          <a:ln w="9525">
            <a:noFill/>
            <a:miter lim="800000"/>
            <a:headEnd/>
            <a:tailEnd/>
          </a:ln>
          <a:effectLst/>
        </p:spPr>
        <p:txBody>
          <a:bodyPr>
            <a:spAutoFit/>
          </a:bodyPr>
          <a:lstStyle/>
          <a:p>
            <a:pPr>
              <a:lnSpc>
                <a:spcPct val="120000"/>
              </a:lnSpc>
            </a:pPr>
            <a:r>
              <a:rPr lang="en-US" altLang="zh-CN" sz="3200"/>
              <a:t>start eating first.</a:t>
            </a:r>
          </a:p>
        </p:txBody>
      </p:sp>
      <p:sp>
        <p:nvSpPr>
          <p:cNvPr id="46092" name="Text Box 12"/>
          <p:cNvSpPr txBox="1">
            <a:spLocks noChangeArrowheads="1"/>
          </p:cNvSpPr>
          <p:nvPr/>
        </p:nvSpPr>
        <p:spPr bwMode="auto">
          <a:xfrm>
            <a:off x="5280200" y="4536222"/>
            <a:ext cx="2881313" cy="683264"/>
          </a:xfrm>
          <a:prstGeom prst="rect">
            <a:avLst/>
          </a:prstGeom>
          <a:noFill/>
          <a:ln w="9525">
            <a:noFill/>
            <a:miter lim="800000"/>
            <a:headEnd/>
            <a:tailEnd/>
          </a:ln>
          <a:effectLst/>
        </p:spPr>
        <p:txBody>
          <a:bodyPr>
            <a:spAutoFit/>
          </a:bodyPr>
          <a:lstStyle/>
          <a:p>
            <a:pPr>
              <a:lnSpc>
                <a:spcPct val="120000"/>
              </a:lnSpc>
            </a:pPr>
            <a:r>
              <a:rPr lang="en-US" altLang="zh-CN" sz="3200" dirty="0"/>
              <a:t>stick your</a:t>
            </a:r>
          </a:p>
        </p:txBody>
      </p:sp>
      <p:sp>
        <p:nvSpPr>
          <p:cNvPr id="46093" name="Rectangle 13"/>
          <p:cNvSpPr>
            <a:spLocks noChangeArrowheads="1"/>
          </p:cNvSpPr>
          <p:nvPr/>
        </p:nvSpPr>
        <p:spPr bwMode="auto">
          <a:xfrm>
            <a:off x="757039" y="5107676"/>
            <a:ext cx="5359159" cy="683264"/>
          </a:xfrm>
          <a:prstGeom prst="rect">
            <a:avLst/>
          </a:prstGeom>
          <a:noFill/>
          <a:ln w="9525">
            <a:noFill/>
            <a:miter lim="800000"/>
            <a:headEnd/>
            <a:tailEnd/>
          </a:ln>
          <a:effectLst/>
        </p:spPr>
        <p:txBody>
          <a:bodyPr wrap="none">
            <a:spAutoFit/>
          </a:bodyPr>
          <a:lstStyle/>
          <a:p>
            <a:pPr>
              <a:lnSpc>
                <a:spcPct val="120000"/>
              </a:lnSpc>
            </a:pPr>
            <a:r>
              <a:rPr lang="en-US" altLang="zh-CN" sz="3200" dirty="0"/>
              <a:t>chopsticks into a bowl of rice.</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1" y="839379"/>
            <a:ext cx="2291389" cy="74495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8"/>
                                        </p:tgtEl>
                                        <p:attrNameLst>
                                          <p:attrName>style.visibility</p:attrName>
                                        </p:attrNameLst>
                                      </p:cBhvr>
                                      <p:to>
                                        <p:strVal val="visible"/>
                                      </p:to>
                                    </p:set>
                                    <p:animEffect transition="in" filter="blinds(horizontal)">
                                      <p:cBhvr>
                                        <p:cTn id="7" dur="500"/>
                                        <p:tgtEl>
                                          <p:spTgt spid="4608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6089"/>
                                        </p:tgtEl>
                                        <p:attrNameLst>
                                          <p:attrName>style.visibility</p:attrName>
                                        </p:attrNameLst>
                                      </p:cBhvr>
                                      <p:to>
                                        <p:strVal val="visible"/>
                                      </p:to>
                                    </p:set>
                                    <p:animEffect transition="in" filter="blinds(horizontal)">
                                      <p:cBhvr>
                                        <p:cTn id="10" dur="500"/>
                                        <p:tgtEl>
                                          <p:spTgt spid="4608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6090"/>
                                        </p:tgtEl>
                                        <p:attrNameLst>
                                          <p:attrName>style.visibility</p:attrName>
                                        </p:attrNameLst>
                                      </p:cBhvr>
                                      <p:to>
                                        <p:strVal val="visible"/>
                                      </p:to>
                                    </p:set>
                                    <p:animEffect transition="in" filter="blinds(horizontal)">
                                      <p:cBhvr>
                                        <p:cTn id="15" dur="500"/>
                                        <p:tgtEl>
                                          <p:spTgt spid="4609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6091"/>
                                        </p:tgtEl>
                                        <p:attrNameLst>
                                          <p:attrName>style.visibility</p:attrName>
                                        </p:attrNameLst>
                                      </p:cBhvr>
                                      <p:to>
                                        <p:strVal val="visible"/>
                                      </p:to>
                                    </p:set>
                                    <p:animEffect transition="in" filter="blinds(horizontal)">
                                      <p:cBhvr>
                                        <p:cTn id="18" dur="500"/>
                                        <p:tgtEl>
                                          <p:spTgt spid="4609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6092"/>
                                        </p:tgtEl>
                                        <p:attrNameLst>
                                          <p:attrName>style.visibility</p:attrName>
                                        </p:attrNameLst>
                                      </p:cBhvr>
                                      <p:to>
                                        <p:strVal val="visible"/>
                                      </p:to>
                                    </p:set>
                                    <p:animEffect transition="in" filter="blinds(horizontal)">
                                      <p:cBhvr>
                                        <p:cTn id="23" dur="500"/>
                                        <p:tgtEl>
                                          <p:spTgt spid="46092"/>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6093"/>
                                        </p:tgtEl>
                                        <p:attrNameLst>
                                          <p:attrName>style.visibility</p:attrName>
                                        </p:attrNameLst>
                                      </p:cBhvr>
                                      <p:to>
                                        <p:strVal val="visible"/>
                                      </p:to>
                                    </p:set>
                                    <p:animEffect transition="in" filter="blinds(horizontal)">
                                      <p:cBhvr>
                                        <p:cTn id="26" dur="500"/>
                                        <p:tgtEl>
                                          <p:spTgt spid="46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8" grpId="0"/>
      <p:bldP spid="46089" grpId="0"/>
      <p:bldP spid="46090" grpId="0"/>
      <p:bldP spid="46091" grpId="0"/>
      <p:bldP spid="46092" grpId="0"/>
      <p:bldP spid="46093"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0178" name="AutoShape 2"/>
          <p:cNvSpPr>
            <a:spLocks noChangeArrowheads="1"/>
          </p:cNvSpPr>
          <p:nvPr/>
        </p:nvSpPr>
        <p:spPr bwMode="auto">
          <a:xfrm>
            <a:off x="680839" y="1125538"/>
            <a:ext cx="7491561" cy="4606925"/>
          </a:xfrm>
          <a:prstGeom prst="flowChartAlternateProcess">
            <a:avLst/>
          </a:prstGeom>
          <a:solidFill>
            <a:srgbClr val="FFFF99">
              <a:alpha val="75999"/>
            </a:srgbClr>
          </a:solidFill>
          <a:ln w="9525">
            <a:noFill/>
            <a:miter lim="800000"/>
            <a:headEnd/>
            <a:tailEnd/>
          </a:ln>
          <a:effectLst/>
        </p:spPr>
        <p:txBody>
          <a:bodyPr wrap="none" anchor="ctr"/>
          <a:lstStyle/>
          <a:p>
            <a:pPr>
              <a:lnSpc>
                <a:spcPct val="120000"/>
              </a:lnSpc>
            </a:pPr>
            <a:r>
              <a:rPr lang="en-US" altLang="zh-CN" sz="3200">
                <a:solidFill>
                  <a:schemeClr val="tx1"/>
                </a:solidFill>
              </a:rPr>
              <a:t>you’re expected to __________________</a:t>
            </a:r>
          </a:p>
          <a:p>
            <a:pPr>
              <a:lnSpc>
                <a:spcPct val="120000"/>
              </a:lnSpc>
            </a:pPr>
            <a:r>
              <a:rPr lang="en-US" altLang="zh-CN" sz="3200">
                <a:solidFill>
                  <a:schemeClr val="tx1"/>
                </a:solidFill>
              </a:rPr>
              <a:t>________________________</a:t>
            </a:r>
          </a:p>
          <a:p>
            <a:pPr>
              <a:lnSpc>
                <a:spcPct val="120000"/>
              </a:lnSpc>
            </a:pPr>
            <a:r>
              <a:rPr lang="en-US" altLang="zh-CN" sz="3200">
                <a:solidFill>
                  <a:schemeClr val="tx1"/>
                </a:solidFill>
              </a:rPr>
              <a:t>it’s impolite to _____________________</a:t>
            </a:r>
          </a:p>
          <a:p>
            <a:pPr>
              <a:lnSpc>
                <a:spcPct val="120000"/>
              </a:lnSpc>
            </a:pPr>
            <a:r>
              <a:rPr lang="en-US" altLang="zh-CN" sz="3200">
                <a:solidFill>
                  <a:schemeClr val="tx1"/>
                </a:solidFill>
              </a:rPr>
              <a:t>__________________</a:t>
            </a:r>
          </a:p>
          <a:p>
            <a:pPr>
              <a:lnSpc>
                <a:spcPct val="120000"/>
              </a:lnSpc>
            </a:pPr>
            <a:r>
              <a:rPr lang="en-US" altLang="zh-CN" sz="3200">
                <a:solidFill>
                  <a:schemeClr val="tx1"/>
                </a:solidFill>
              </a:rPr>
              <a:t>it’s important to ___________________</a:t>
            </a:r>
          </a:p>
          <a:p>
            <a:pPr>
              <a:lnSpc>
                <a:spcPct val="120000"/>
              </a:lnSpc>
            </a:pPr>
            <a:r>
              <a:rPr lang="en-US" altLang="zh-CN" sz="3200">
                <a:solidFill>
                  <a:schemeClr val="tx1"/>
                </a:solidFill>
              </a:rPr>
              <a:t>______________________</a:t>
            </a:r>
          </a:p>
        </p:txBody>
      </p:sp>
      <p:sp>
        <p:nvSpPr>
          <p:cNvPr id="50186" name="Text Box 10"/>
          <p:cNvSpPr txBox="1">
            <a:spLocks noChangeArrowheads="1"/>
          </p:cNvSpPr>
          <p:nvPr/>
        </p:nvSpPr>
        <p:spPr bwMode="auto">
          <a:xfrm>
            <a:off x="898897" y="1630294"/>
            <a:ext cx="7055445" cy="1274195"/>
          </a:xfrm>
          <a:prstGeom prst="rect">
            <a:avLst/>
          </a:prstGeom>
          <a:noFill/>
          <a:ln w="9525">
            <a:noFill/>
            <a:miter lim="800000"/>
            <a:headEnd/>
            <a:tailEnd/>
          </a:ln>
          <a:effectLst/>
        </p:spPr>
        <p:txBody>
          <a:bodyPr wrap="square">
            <a:spAutoFit/>
          </a:bodyPr>
          <a:lstStyle/>
          <a:p>
            <a:pPr>
              <a:lnSpc>
                <a:spcPct val="120000"/>
              </a:lnSpc>
            </a:pPr>
            <a:r>
              <a:rPr lang="en-US" altLang="zh-CN" sz="3200" dirty="0"/>
              <a:t>                                 keep your mouth closed when you are chewing.</a:t>
            </a:r>
          </a:p>
        </p:txBody>
      </p:sp>
      <p:sp>
        <p:nvSpPr>
          <p:cNvPr id="50187" name="Text Box 11"/>
          <p:cNvSpPr txBox="1">
            <a:spLocks noChangeArrowheads="1"/>
          </p:cNvSpPr>
          <p:nvPr/>
        </p:nvSpPr>
        <p:spPr bwMode="auto">
          <a:xfrm>
            <a:off x="969764" y="2780928"/>
            <a:ext cx="7202636" cy="1274195"/>
          </a:xfrm>
          <a:prstGeom prst="rect">
            <a:avLst/>
          </a:prstGeom>
          <a:noFill/>
          <a:ln w="9525">
            <a:noFill/>
            <a:miter lim="800000"/>
            <a:headEnd/>
            <a:tailEnd/>
          </a:ln>
          <a:effectLst/>
        </p:spPr>
        <p:txBody>
          <a:bodyPr wrap="square">
            <a:spAutoFit/>
          </a:bodyPr>
          <a:lstStyle/>
          <a:p>
            <a:pPr>
              <a:lnSpc>
                <a:spcPct val="120000"/>
              </a:lnSpc>
            </a:pPr>
            <a:r>
              <a:rPr lang="en-US" altLang="zh-CN" sz="3200" dirty="0"/>
              <a:t>                         reach across the table to pick certain foods.</a:t>
            </a:r>
          </a:p>
        </p:txBody>
      </p:sp>
      <p:sp>
        <p:nvSpPr>
          <p:cNvPr id="50188" name="Text Box 12"/>
          <p:cNvSpPr txBox="1">
            <a:spLocks noChangeArrowheads="1"/>
          </p:cNvSpPr>
          <p:nvPr/>
        </p:nvSpPr>
        <p:spPr bwMode="auto">
          <a:xfrm>
            <a:off x="898327" y="4005263"/>
            <a:ext cx="6911999" cy="1274195"/>
          </a:xfrm>
          <a:prstGeom prst="rect">
            <a:avLst/>
          </a:prstGeom>
          <a:noFill/>
          <a:ln w="9525">
            <a:noFill/>
            <a:miter lim="800000"/>
            <a:headEnd/>
            <a:tailEnd/>
          </a:ln>
          <a:effectLst/>
        </p:spPr>
        <p:txBody>
          <a:bodyPr wrap="square">
            <a:spAutoFit/>
          </a:bodyPr>
          <a:lstStyle/>
          <a:p>
            <a:pPr>
              <a:lnSpc>
                <a:spcPct val="120000"/>
              </a:lnSpc>
            </a:pPr>
            <a:r>
              <a:rPr lang="en-US" altLang="zh-CN" sz="3200" dirty="0"/>
              <a:t>                             ask for permission to leave the table early.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86"/>
                                        </p:tgtEl>
                                        <p:attrNameLst>
                                          <p:attrName>style.visibility</p:attrName>
                                        </p:attrNameLst>
                                      </p:cBhvr>
                                      <p:to>
                                        <p:strVal val="visible"/>
                                      </p:to>
                                    </p:set>
                                    <p:animEffect transition="in" filter="blinds(horizontal)">
                                      <p:cBhvr>
                                        <p:cTn id="7" dur="500"/>
                                        <p:tgtEl>
                                          <p:spTgt spid="501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187"/>
                                        </p:tgtEl>
                                        <p:attrNameLst>
                                          <p:attrName>style.visibility</p:attrName>
                                        </p:attrNameLst>
                                      </p:cBhvr>
                                      <p:to>
                                        <p:strVal val="visible"/>
                                      </p:to>
                                    </p:set>
                                    <p:animEffect transition="in" filter="blinds(horizontal)">
                                      <p:cBhvr>
                                        <p:cTn id="12" dur="500"/>
                                        <p:tgtEl>
                                          <p:spTgt spid="501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188"/>
                                        </p:tgtEl>
                                        <p:attrNameLst>
                                          <p:attrName>style.visibility</p:attrName>
                                        </p:attrNameLst>
                                      </p:cBhvr>
                                      <p:to>
                                        <p:strVal val="visible"/>
                                      </p:to>
                                    </p:set>
                                    <p:animEffect transition="in" filter="blinds(horizontal)">
                                      <p:cBhvr>
                                        <p:cTn id="17" dur="500"/>
                                        <p:tgtEl>
                                          <p:spTgt spid="50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6" grpId="0"/>
      <p:bldP spid="50187" grpId="0"/>
      <p:bldP spid="50188"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179512" y="692696"/>
            <a:ext cx="8712968" cy="6149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46088" marR="0" lvl="0" indent="-446088" algn="l" defTabSz="914400" rtl="0" eaLnBrk="0" fontAlgn="base" latinLnBrk="0" hangingPunct="0">
              <a:lnSpc>
                <a:spcPct val="110000"/>
              </a:lnSpc>
              <a:spcBef>
                <a:spcPct val="0"/>
              </a:spcBef>
              <a:spcAft>
                <a:spcPct val="0"/>
              </a:spcAft>
              <a:buClrTx/>
              <a:buSzTx/>
              <a:buFontTx/>
              <a:buNone/>
              <a:tabLst/>
            </a:pPr>
            <a:r>
              <a:rPr kumimoji="0" lang="zh-CN" altLang="zh-CN" sz="3000" i="0" u="none" strike="noStrike" cap="none" normalizeH="0" baseline="0" dirty="0" smtClean="0">
                <a:ln>
                  <a:noFill/>
                </a:ln>
                <a:solidFill>
                  <a:srgbClr val="0000FF"/>
                </a:solidFill>
                <a:effectLst/>
                <a:cs typeface="Times New Roman" panose="02020603050405020304" pitchFamily="18" charset="0"/>
              </a:rPr>
              <a:t>Ⅰ</a:t>
            </a:r>
            <a:r>
              <a:rPr kumimoji="0" lang="en-US" altLang="zh-CN" sz="3000" i="0" u="none" strike="noStrike" cap="none" normalizeH="0" baseline="0" dirty="0" smtClean="0">
                <a:ln>
                  <a:noFill/>
                </a:ln>
                <a:solidFill>
                  <a:srgbClr val="0000FF"/>
                </a:solidFill>
                <a:effectLst/>
                <a:cs typeface="Times New Roman" panose="02020603050405020304" pitchFamily="18" charset="0"/>
              </a:rPr>
              <a:t>. </a:t>
            </a:r>
            <a:r>
              <a:rPr kumimoji="0" lang="zh-CN" altLang="en-US" sz="3000" i="0" u="none" strike="noStrike" cap="none" normalizeH="0" baseline="0" dirty="0" smtClean="0">
                <a:ln>
                  <a:noFill/>
                </a:ln>
                <a:solidFill>
                  <a:srgbClr val="0000FF"/>
                </a:solidFill>
                <a:effectLst/>
                <a:cs typeface="Times New Roman" panose="02020603050405020304" pitchFamily="18" charset="0"/>
              </a:rPr>
              <a:t>根据括号内的要求完成下列各题。</a:t>
            </a:r>
          </a:p>
          <a:p>
            <a:pPr marL="446088" marR="0" lvl="0" indent="-446088" algn="l" defTabSz="914400" rtl="0" eaLnBrk="0" fontAlgn="base" latinLnBrk="0" hangingPunct="0">
              <a:lnSpc>
                <a:spcPct val="110000"/>
              </a:lnSpc>
              <a:spcBef>
                <a:spcPct val="0"/>
              </a:spcBef>
              <a:spcAft>
                <a:spcPct val="0"/>
              </a:spcAft>
              <a:buClrTx/>
              <a:buSzTx/>
              <a:buFontTx/>
              <a:buNone/>
              <a:tabLst/>
            </a:pPr>
            <a:r>
              <a:rPr kumimoji="0" lang="en-US" altLang="zh-CN" sz="3000" i="0" u="none" strike="noStrike" cap="none" normalizeH="0" baseline="0" dirty="0" smtClean="0">
                <a:ln>
                  <a:noFill/>
                </a:ln>
                <a:solidFill>
                  <a:schemeClr val="tx1"/>
                </a:solidFill>
                <a:effectLst/>
                <a:cs typeface="Times New Roman" panose="02020603050405020304" pitchFamily="18" charset="0"/>
              </a:rPr>
              <a:t>1. The party at Andy’s house last night was </a:t>
            </a:r>
            <a:r>
              <a:rPr kumimoji="0" lang="en-US" altLang="zh-CN" sz="3000" i="0" u="sng" strike="noStrike" cap="none" normalizeH="0" baseline="0" dirty="0" smtClean="0">
                <a:ln>
                  <a:noFill/>
                </a:ln>
                <a:solidFill>
                  <a:schemeClr val="tx1"/>
                </a:solidFill>
                <a:effectLst/>
                <a:cs typeface="Times New Roman" panose="02020603050405020304" pitchFamily="18" charset="0"/>
              </a:rPr>
              <a:t>very wonderful</a:t>
            </a:r>
            <a:r>
              <a:rPr kumimoji="0" lang="en-US" altLang="zh-CN" sz="3000" i="0" u="none" strike="noStrike" cap="none" normalizeH="0" baseline="0" dirty="0" smtClean="0">
                <a:ln>
                  <a:noFill/>
                </a:ln>
                <a:solidFill>
                  <a:schemeClr val="tx1"/>
                </a:solidFill>
                <a:effectLst/>
                <a:cs typeface="Times New Roman" panose="02020603050405020304" pitchFamily="18" charset="0"/>
              </a:rPr>
              <a:t>.  (</a:t>
            </a:r>
            <a:r>
              <a:rPr kumimoji="0" lang="zh-CN" altLang="en-US" sz="3000" i="0" u="none" strike="noStrike" cap="none" normalizeH="0" baseline="0" dirty="0" smtClean="0">
                <a:ln>
                  <a:noFill/>
                </a:ln>
                <a:solidFill>
                  <a:schemeClr val="tx1"/>
                </a:solidFill>
                <a:effectLst/>
                <a:cs typeface="Times New Roman" panose="02020603050405020304" pitchFamily="18" charset="0"/>
              </a:rPr>
              <a:t>对划线部分提问</a:t>
            </a:r>
            <a:r>
              <a:rPr kumimoji="0" lang="en-US" altLang="zh-CN" sz="3000" i="0" u="none" strike="noStrike" cap="none" normalizeH="0" baseline="0" dirty="0" smtClean="0">
                <a:ln>
                  <a:noFill/>
                </a:ln>
                <a:solidFill>
                  <a:schemeClr val="tx1"/>
                </a:solidFill>
                <a:effectLst/>
                <a:cs typeface="Times New Roman" panose="02020603050405020304" pitchFamily="18" charset="0"/>
              </a:rPr>
              <a:t>)</a:t>
            </a:r>
          </a:p>
          <a:p>
            <a:pPr marL="446088" marR="0" lvl="0" indent="-446088" algn="l" defTabSz="914400" rtl="0" eaLnBrk="0" fontAlgn="base" latinLnBrk="0" hangingPunct="0">
              <a:lnSpc>
                <a:spcPct val="110000"/>
              </a:lnSpc>
              <a:spcBef>
                <a:spcPct val="0"/>
              </a:spcBef>
              <a:spcAft>
                <a:spcPct val="0"/>
              </a:spcAft>
              <a:buClrTx/>
              <a:buSzTx/>
              <a:buFontTx/>
              <a:buNone/>
              <a:tabLst/>
            </a:pPr>
            <a:r>
              <a:rPr kumimoji="0" lang="en-US" altLang="zh-CN" sz="3000" i="0" u="none" strike="noStrike" cap="none" normalizeH="0" baseline="0" dirty="0" smtClean="0">
                <a:ln>
                  <a:noFill/>
                </a:ln>
                <a:solidFill>
                  <a:schemeClr val="tx1"/>
                </a:solidFill>
                <a:effectLst/>
                <a:cs typeface="Times New Roman" panose="02020603050405020304" pitchFamily="18" charset="0"/>
              </a:rPr>
              <a:t>    _________ _________ the party at Andy’s house last night?</a:t>
            </a:r>
          </a:p>
          <a:p>
            <a:pPr marL="446088" marR="0" lvl="0" indent="-446088" algn="l" defTabSz="914400" rtl="0" eaLnBrk="0" fontAlgn="base" latinLnBrk="0" hangingPunct="0">
              <a:lnSpc>
                <a:spcPct val="110000"/>
              </a:lnSpc>
              <a:spcBef>
                <a:spcPct val="0"/>
              </a:spcBef>
              <a:spcAft>
                <a:spcPct val="0"/>
              </a:spcAft>
              <a:buClrTx/>
              <a:buSzTx/>
              <a:buFontTx/>
              <a:buNone/>
              <a:tabLst/>
            </a:pPr>
            <a:r>
              <a:rPr kumimoji="0" lang="en-US" altLang="zh-CN" sz="3000" i="0" u="none" strike="noStrike" cap="none" normalizeH="0" baseline="0" dirty="0" smtClean="0">
                <a:ln>
                  <a:noFill/>
                </a:ln>
                <a:solidFill>
                  <a:schemeClr val="tx1"/>
                </a:solidFill>
                <a:effectLst/>
                <a:cs typeface="Times New Roman" panose="02020603050405020304" pitchFamily="18" charset="0"/>
              </a:rPr>
              <a:t>2. Tom gave me a good suggestion.  (</a:t>
            </a:r>
            <a:r>
              <a:rPr kumimoji="0" lang="zh-CN" altLang="en-US" sz="3000" i="0" u="none" strike="noStrike" cap="none" normalizeH="0" baseline="0" dirty="0" smtClean="0">
                <a:ln>
                  <a:noFill/>
                </a:ln>
                <a:solidFill>
                  <a:schemeClr val="tx1"/>
                </a:solidFill>
                <a:effectLst/>
                <a:cs typeface="Times New Roman" panose="02020603050405020304" pitchFamily="18" charset="0"/>
              </a:rPr>
              <a:t>用</a:t>
            </a:r>
            <a:r>
              <a:rPr kumimoji="0" lang="en-US" altLang="zh-CN" sz="3000" i="0" u="none" strike="noStrike" cap="none" normalizeH="0" baseline="0" dirty="0" smtClean="0">
                <a:ln>
                  <a:noFill/>
                </a:ln>
                <a:solidFill>
                  <a:schemeClr val="tx1"/>
                </a:solidFill>
                <a:effectLst/>
                <a:cs typeface="Times New Roman" panose="02020603050405020304" pitchFamily="18" charset="0"/>
              </a:rPr>
              <a:t>some</a:t>
            </a:r>
            <a:r>
              <a:rPr kumimoji="0" lang="zh-CN" altLang="en-US" sz="3000" i="0" u="none" strike="noStrike" cap="none" normalizeH="0" baseline="0" dirty="0" smtClean="0">
                <a:ln>
                  <a:noFill/>
                </a:ln>
                <a:solidFill>
                  <a:schemeClr val="tx1"/>
                </a:solidFill>
                <a:effectLst/>
                <a:cs typeface="Times New Roman" panose="02020603050405020304" pitchFamily="18" charset="0"/>
              </a:rPr>
              <a:t>将句子改为复数句</a:t>
            </a:r>
            <a:r>
              <a:rPr kumimoji="0" lang="en-US" altLang="zh-CN" sz="3000" i="0" u="none" strike="noStrike" cap="none" normalizeH="0" baseline="0" dirty="0" smtClean="0">
                <a:ln>
                  <a:noFill/>
                </a:ln>
                <a:solidFill>
                  <a:schemeClr val="tx1"/>
                </a:solidFill>
                <a:effectLst/>
                <a:cs typeface="Times New Roman" panose="02020603050405020304" pitchFamily="18" charset="0"/>
              </a:rPr>
              <a:t>)</a:t>
            </a:r>
          </a:p>
          <a:p>
            <a:pPr marL="446088" marR="0" lvl="0" indent="-446088" algn="l" defTabSz="914400" rtl="0" eaLnBrk="0" fontAlgn="base" latinLnBrk="0" hangingPunct="0">
              <a:lnSpc>
                <a:spcPct val="110000"/>
              </a:lnSpc>
              <a:spcBef>
                <a:spcPct val="0"/>
              </a:spcBef>
              <a:spcAft>
                <a:spcPct val="0"/>
              </a:spcAft>
              <a:buClrTx/>
              <a:buSzTx/>
              <a:buFontTx/>
              <a:buNone/>
              <a:tabLst/>
            </a:pPr>
            <a:r>
              <a:rPr kumimoji="0" lang="en-US" altLang="zh-CN" sz="3000" i="0" u="none" strike="noStrike" cap="none" normalizeH="0" baseline="0" dirty="0" smtClean="0">
                <a:ln>
                  <a:noFill/>
                </a:ln>
                <a:solidFill>
                  <a:schemeClr val="tx1"/>
                </a:solidFill>
                <a:effectLst/>
                <a:cs typeface="Times New Roman" panose="02020603050405020304" pitchFamily="18" charset="0"/>
              </a:rPr>
              <a:t>    Tom gave me _________ _________ _________.</a:t>
            </a:r>
          </a:p>
          <a:p>
            <a:pPr marL="446088" marR="0" lvl="0" indent="-446088" algn="l" defTabSz="914400" rtl="0" eaLnBrk="0" fontAlgn="base" latinLnBrk="0" hangingPunct="0">
              <a:lnSpc>
                <a:spcPct val="110000"/>
              </a:lnSpc>
              <a:spcBef>
                <a:spcPct val="0"/>
              </a:spcBef>
              <a:spcAft>
                <a:spcPct val="0"/>
              </a:spcAft>
              <a:buClrTx/>
              <a:buSzTx/>
              <a:buFontTx/>
              <a:buNone/>
              <a:tabLst/>
            </a:pPr>
            <a:r>
              <a:rPr kumimoji="0" lang="en-US" altLang="zh-CN" sz="3000" i="0" u="none" strike="noStrike" cap="none" normalizeH="0" baseline="0" dirty="0" smtClean="0">
                <a:ln>
                  <a:noFill/>
                </a:ln>
                <a:solidFill>
                  <a:schemeClr val="tx1"/>
                </a:solidFill>
                <a:effectLst/>
                <a:cs typeface="Times New Roman" panose="02020603050405020304" pitchFamily="18" charset="0"/>
              </a:rPr>
              <a:t>3. The boy should get to the cinema at 7:00 this evening.  (</a:t>
            </a:r>
            <a:r>
              <a:rPr kumimoji="0" lang="zh-CN" altLang="en-US" sz="3000" i="0" u="none" strike="noStrike" cap="none" normalizeH="0" baseline="0" dirty="0" smtClean="0">
                <a:ln>
                  <a:noFill/>
                </a:ln>
                <a:solidFill>
                  <a:schemeClr val="tx1"/>
                </a:solidFill>
                <a:effectLst/>
                <a:cs typeface="Times New Roman" panose="02020603050405020304" pitchFamily="18" charset="0"/>
              </a:rPr>
              <a:t>改为同义句</a:t>
            </a:r>
            <a:r>
              <a:rPr kumimoji="0" lang="en-US" altLang="zh-CN" sz="3000" i="0" u="none" strike="noStrike" cap="none" normalizeH="0" baseline="0" dirty="0" smtClean="0">
                <a:ln>
                  <a:noFill/>
                </a:ln>
                <a:solidFill>
                  <a:schemeClr val="tx1"/>
                </a:solidFill>
                <a:effectLst/>
                <a:cs typeface="Times New Roman" panose="02020603050405020304" pitchFamily="18" charset="0"/>
              </a:rPr>
              <a:t>)</a:t>
            </a:r>
          </a:p>
          <a:p>
            <a:pPr marL="446088" marR="0" lvl="0" indent="-446088" algn="l" defTabSz="914400" rtl="0" eaLnBrk="0" fontAlgn="base" latinLnBrk="0" hangingPunct="0">
              <a:lnSpc>
                <a:spcPct val="110000"/>
              </a:lnSpc>
              <a:spcBef>
                <a:spcPct val="0"/>
              </a:spcBef>
              <a:spcAft>
                <a:spcPct val="0"/>
              </a:spcAft>
              <a:buClrTx/>
              <a:buSzTx/>
              <a:buFontTx/>
              <a:buNone/>
              <a:tabLst/>
            </a:pPr>
            <a:r>
              <a:rPr kumimoji="0" lang="en-US" altLang="zh-CN" sz="3000" i="0" u="none" strike="noStrike" cap="none" normalizeH="0" baseline="0" dirty="0" smtClean="0">
                <a:ln>
                  <a:noFill/>
                </a:ln>
                <a:solidFill>
                  <a:schemeClr val="tx1"/>
                </a:solidFill>
                <a:effectLst/>
                <a:cs typeface="Times New Roman" panose="02020603050405020304" pitchFamily="18" charset="0"/>
              </a:rPr>
              <a:t>    The boy _________ _________ _________ get to the cinema at 7:00 this evening.  </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808" y="-27384"/>
            <a:ext cx="3149907" cy="965971"/>
          </a:xfrm>
          <a:prstGeom prst="rect">
            <a:avLst/>
          </a:prstGeom>
        </p:spPr>
      </p:pic>
      <p:sp>
        <p:nvSpPr>
          <p:cNvPr id="4" name="Rectangle 2"/>
          <p:cNvSpPr>
            <a:spLocks noChangeArrowheads="1"/>
          </p:cNvSpPr>
          <p:nvPr/>
        </p:nvSpPr>
        <p:spPr bwMode="auto">
          <a:xfrm>
            <a:off x="1043608" y="2158771"/>
            <a:ext cx="28803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3000" i="0" u="none" strike="noStrike" cap="none" normalizeH="0" baseline="0" dirty="0" smtClean="0">
                <a:ln>
                  <a:noFill/>
                </a:ln>
                <a:effectLst/>
                <a:cs typeface="Times New Roman" panose="02020603050405020304" pitchFamily="18" charset="0"/>
              </a:rPr>
              <a:t>How           was</a:t>
            </a:r>
          </a:p>
        </p:txBody>
      </p:sp>
      <p:sp>
        <p:nvSpPr>
          <p:cNvPr id="5" name="Rectangle 2"/>
          <p:cNvSpPr>
            <a:spLocks noChangeArrowheads="1"/>
          </p:cNvSpPr>
          <p:nvPr/>
        </p:nvSpPr>
        <p:spPr bwMode="auto">
          <a:xfrm>
            <a:off x="3131840" y="4150821"/>
            <a:ext cx="56886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3000" i="0" u="none" strike="noStrike" cap="none" normalizeH="0" baseline="0" dirty="0" smtClean="0">
                <a:ln>
                  <a:noFill/>
                </a:ln>
                <a:effectLst/>
                <a:cs typeface="Times New Roman" panose="02020603050405020304" pitchFamily="18" charset="0"/>
              </a:rPr>
              <a:t>some           good      suggestions</a:t>
            </a:r>
          </a:p>
        </p:txBody>
      </p:sp>
      <p:sp>
        <p:nvSpPr>
          <p:cNvPr id="6" name="Rectangle 2"/>
          <p:cNvSpPr>
            <a:spLocks noChangeArrowheads="1"/>
          </p:cNvSpPr>
          <p:nvPr/>
        </p:nvSpPr>
        <p:spPr bwMode="auto">
          <a:xfrm>
            <a:off x="2665493" y="5637075"/>
            <a:ext cx="45708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3000" i="0" u="none" strike="noStrike" cap="none" normalizeH="0" baseline="0" dirty="0" smtClean="0">
                <a:ln>
                  <a:noFill/>
                </a:ln>
                <a:effectLst/>
                <a:cs typeface="Times New Roman" panose="02020603050405020304" pitchFamily="18" charset="0"/>
              </a:rPr>
              <a:t>is          supposed          to</a:t>
            </a:r>
          </a:p>
        </p:txBody>
      </p:sp>
    </p:spTree>
    <p:extLst>
      <p:ext uri="{BB962C8B-B14F-4D97-AF65-F5344CB8AC3E}">
        <p14:creationId xmlns:p14="http://schemas.microsoft.com/office/powerpoint/2010/main" val="421469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251520" y="404664"/>
            <a:ext cx="8712968"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46088" marR="0" lvl="0" indent="-446088" algn="l" defTabSz="914400" rtl="0" eaLnBrk="0" fontAlgn="base" latinLnBrk="0" hangingPunct="0">
              <a:lnSpc>
                <a:spcPct val="120000"/>
              </a:lnSpc>
              <a:spcBef>
                <a:spcPct val="0"/>
              </a:spcBef>
              <a:spcAft>
                <a:spcPct val="0"/>
              </a:spcAft>
              <a:buClrTx/>
              <a:buSzTx/>
              <a:buFontTx/>
              <a:buNone/>
              <a:tabLst/>
            </a:pPr>
            <a:r>
              <a:rPr kumimoji="0" lang="en-US" altLang="zh-CN" sz="3200" i="0" u="none" strike="noStrike" cap="none" normalizeH="0" baseline="0" dirty="0" smtClean="0">
                <a:ln>
                  <a:noFill/>
                </a:ln>
                <a:solidFill>
                  <a:schemeClr val="tx1"/>
                </a:solidFill>
                <a:effectLst/>
                <a:cs typeface="Times New Roman" panose="02020603050405020304" pitchFamily="18" charset="0"/>
              </a:rPr>
              <a:t>4. My pen pal always feels good about speaking Chinese.  (</a:t>
            </a:r>
            <a:r>
              <a:rPr kumimoji="0" lang="zh-CN" altLang="en-US" sz="3200" i="0" u="none" strike="noStrike" cap="none" normalizeH="0" baseline="0" dirty="0" smtClean="0">
                <a:ln>
                  <a:noFill/>
                </a:ln>
                <a:solidFill>
                  <a:schemeClr val="tx1"/>
                </a:solidFill>
                <a:effectLst/>
                <a:cs typeface="Times New Roman" panose="02020603050405020304" pitchFamily="18" charset="0"/>
              </a:rPr>
              <a:t>改为同义句</a:t>
            </a:r>
            <a:r>
              <a:rPr kumimoji="0" lang="en-US" altLang="zh-CN" sz="3200" i="0" u="none" strike="noStrike" cap="none" normalizeH="0" baseline="0" dirty="0" smtClean="0">
                <a:ln>
                  <a:noFill/>
                </a:ln>
                <a:solidFill>
                  <a:schemeClr val="tx1"/>
                </a:solidFill>
                <a:effectLst/>
                <a:cs typeface="Times New Roman" panose="02020603050405020304" pitchFamily="18" charset="0"/>
              </a:rPr>
              <a:t>)</a:t>
            </a:r>
          </a:p>
          <a:p>
            <a:pPr marL="446088" marR="0" lvl="0" indent="-446088" algn="l" defTabSz="914400" rtl="0" eaLnBrk="0" fontAlgn="base" latinLnBrk="0" hangingPunct="0">
              <a:lnSpc>
                <a:spcPct val="120000"/>
              </a:lnSpc>
              <a:spcBef>
                <a:spcPct val="0"/>
              </a:spcBef>
              <a:spcAft>
                <a:spcPct val="0"/>
              </a:spcAft>
              <a:buClrTx/>
              <a:buSzTx/>
              <a:buFontTx/>
              <a:buNone/>
              <a:tabLst/>
            </a:pPr>
            <a:r>
              <a:rPr kumimoji="0" lang="en-US" altLang="zh-CN" sz="3200" i="0" u="none" strike="noStrike" cap="none" normalizeH="0" baseline="0" dirty="0" smtClean="0">
                <a:ln>
                  <a:noFill/>
                </a:ln>
                <a:solidFill>
                  <a:schemeClr val="tx1"/>
                </a:solidFill>
                <a:effectLst/>
                <a:cs typeface="Times New Roman" panose="02020603050405020304" pitchFamily="18" charset="0"/>
              </a:rPr>
              <a:t>    My pen pal _________ _________ _________ speaking Chinese.</a:t>
            </a:r>
          </a:p>
          <a:p>
            <a:pPr marL="446088" marR="0" lvl="0" indent="-446088" algn="l" defTabSz="914400" rtl="0" eaLnBrk="0" fontAlgn="base" latinLnBrk="0" hangingPunct="0">
              <a:lnSpc>
                <a:spcPct val="120000"/>
              </a:lnSpc>
              <a:spcBef>
                <a:spcPct val="0"/>
              </a:spcBef>
              <a:spcAft>
                <a:spcPct val="0"/>
              </a:spcAft>
              <a:buClrTx/>
              <a:buSzTx/>
              <a:buFontTx/>
              <a:buNone/>
              <a:tabLst/>
            </a:pPr>
            <a:r>
              <a:rPr kumimoji="0" lang="en-US" altLang="zh-CN" sz="3200" i="0" u="none" strike="noStrike" cap="none" normalizeH="0" baseline="0" dirty="0" smtClean="0">
                <a:ln>
                  <a:noFill/>
                </a:ln>
                <a:solidFill>
                  <a:schemeClr val="tx1"/>
                </a:solidFill>
                <a:effectLst/>
                <a:cs typeface="Times New Roman" panose="02020603050405020304" pitchFamily="18" charset="0"/>
              </a:rPr>
              <a:t>5. </a:t>
            </a:r>
            <a:r>
              <a:rPr kumimoji="0" lang="zh-CN" altLang="en-US" sz="3200" i="0" u="none" strike="noStrike" cap="none" normalizeH="0" baseline="0" dirty="0" smtClean="0">
                <a:ln>
                  <a:noFill/>
                </a:ln>
                <a:solidFill>
                  <a:schemeClr val="tx1"/>
                </a:solidFill>
                <a:effectLst/>
                <a:cs typeface="Times New Roman" panose="02020603050405020304" pitchFamily="18" charset="0"/>
              </a:rPr>
              <a:t>请当心碰头！ </a:t>
            </a:r>
            <a:r>
              <a:rPr kumimoji="0" lang="en-US" altLang="zh-CN" sz="3200" i="0" u="none" strike="noStrike" cap="none" normalizeH="0" baseline="0" dirty="0" smtClean="0">
                <a:ln>
                  <a:noFill/>
                </a:ln>
                <a:solidFill>
                  <a:schemeClr val="tx1"/>
                </a:solidFill>
                <a:effectLst/>
                <a:cs typeface="Times New Roman" panose="02020603050405020304" pitchFamily="18" charset="0"/>
              </a:rPr>
              <a:t>(</a:t>
            </a:r>
            <a:r>
              <a:rPr kumimoji="0" lang="zh-CN" altLang="en-US" sz="3200" i="0" u="none" strike="noStrike" cap="none" normalizeH="0" baseline="0" dirty="0" smtClean="0">
                <a:ln>
                  <a:noFill/>
                </a:ln>
                <a:solidFill>
                  <a:schemeClr val="tx1"/>
                </a:solidFill>
                <a:effectLst/>
                <a:cs typeface="Times New Roman" panose="02020603050405020304" pitchFamily="18" charset="0"/>
              </a:rPr>
              <a:t>完成译句</a:t>
            </a:r>
            <a:r>
              <a:rPr kumimoji="0" lang="en-US" altLang="zh-CN" sz="3200" i="0" u="none" strike="noStrike" cap="none" normalizeH="0" baseline="0" dirty="0" smtClean="0">
                <a:ln>
                  <a:noFill/>
                </a:ln>
                <a:solidFill>
                  <a:schemeClr val="tx1"/>
                </a:solidFill>
                <a:effectLst/>
                <a:cs typeface="Times New Roman" panose="02020603050405020304" pitchFamily="18" charset="0"/>
              </a:rPr>
              <a:t>)</a:t>
            </a:r>
          </a:p>
          <a:p>
            <a:pPr marL="446088" marR="0" lvl="0" indent="-446088" algn="l" defTabSz="914400" rtl="0" eaLnBrk="0" fontAlgn="base" latinLnBrk="0" hangingPunct="0">
              <a:lnSpc>
                <a:spcPct val="120000"/>
              </a:lnSpc>
              <a:spcBef>
                <a:spcPct val="0"/>
              </a:spcBef>
              <a:spcAft>
                <a:spcPct val="0"/>
              </a:spcAft>
              <a:buClrTx/>
              <a:buSzTx/>
              <a:buFontTx/>
              <a:buNone/>
              <a:tabLst/>
            </a:pPr>
            <a:r>
              <a:rPr kumimoji="0" lang="en-US" altLang="zh-CN" sz="3200" i="0" u="none" strike="noStrike" cap="none" normalizeH="0" baseline="0" dirty="0" smtClean="0">
                <a:ln>
                  <a:noFill/>
                </a:ln>
                <a:solidFill>
                  <a:schemeClr val="tx1"/>
                </a:solidFill>
                <a:effectLst/>
                <a:cs typeface="Times New Roman" panose="02020603050405020304" pitchFamily="18" charset="0"/>
              </a:rPr>
              <a:t>    _________ _________ _________, please!  </a:t>
            </a:r>
          </a:p>
          <a:p>
            <a:pPr marL="446088" marR="0" lvl="0" indent="-446088" algn="l" defTabSz="914400" rtl="0" eaLnBrk="0" fontAlgn="base" latinLnBrk="0" hangingPunct="0">
              <a:lnSpc>
                <a:spcPct val="120000"/>
              </a:lnSpc>
              <a:spcBef>
                <a:spcPct val="0"/>
              </a:spcBef>
              <a:spcAft>
                <a:spcPct val="0"/>
              </a:spcAft>
              <a:buClrTx/>
              <a:buSzTx/>
              <a:buFontTx/>
              <a:buNone/>
              <a:tabLst/>
            </a:pPr>
            <a:r>
              <a:rPr kumimoji="0" lang="en-US" altLang="zh-CN" sz="3200" i="0" u="none" strike="noStrike" cap="none" normalizeH="0" baseline="0" dirty="0" smtClean="0">
                <a:ln>
                  <a:noFill/>
                </a:ln>
                <a:solidFill>
                  <a:schemeClr val="tx1"/>
                </a:solidFill>
                <a:effectLst/>
                <a:cs typeface="Times New Roman" panose="02020603050405020304" pitchFamily="18" charset="0"/>
              </a:rPr>
              <a:t>6. </a:t>
            </a:r>
            <a:r>
              <a:rPr kumimoji="0" lang="zh-CN" altLang="en-US" sz="3200" i="0" u="none" strike="noStrike" cap="none" normalizeH="0" baseline="0" dirty="0" smtClean="0">
                <a:ln>
                  <a:noFill/>
                </a:ln>
                <a:solidFill>
                  <a:schemeClr val="tx1"/>
                </a:solidFill>
                <a:effectLst/>
                <a:cs typeface="Times New Roman" panose="02020603050405020304" pitchFamily="18" charset="0"/>
              </a:rPr>
              <a:t>你绝不会相信他按时完成了所有的工作！ </a:t>
            </a:r>
            <a:r>
              <a:rPr kumimoji="0" lang="en-US" altLang="zh-CN" sz="3200" i="0" u="none" strike="noStrike" cap="none" normalizeH="0" baseline="0" dirty="0" smtClean="0">
                <a:ln>
                  <a:noFill/>
                </a:ln>
                <a:solidFill>
                  <a:schemeClr val="tx1"/>
                </a:solidFill>
                <a:effectLst/>
                <a:cs typeface="Times New Roman" panose="02020603050405020304" pitchFamily="18" charset="0"/>
              </a:rPr>
              <a:t>(</a:t>
            </a:r>
            <a:r>
              <a:rPr kumimoji="0" lang="zh-CN" altLang="en-US" sz="3200" i="0" u="none" strike="noStrike" cap="none" normalizeH="0" baseline="0" dirty="0" smtClean="0">
                <a:ln>
                  <a:noFill/>
                </a:ln>
                <a:solidFill>
                  <a:schemeClr val="tx1"/>
                </a:solidFill>
                <a:effectLst/>
                <a:cs typeface="Times New Roman" panose="02020603050405020304" pitchFamily="18" charset="0"/>
              </a:rPr>
              <a:t>完成译句</a:t>
            </a:r>
            <a:r>
              <a:rPr kumimoji="0" lang="en-US" altLang="zh-CN" sz="3200" i="0" u="none" strike="noStrike" cap="none" normalizeH="0" baseline="0" dirty="0" smtClean="0">
                <a:ln>
                  <a:noFill/>
                </a:ln>
                <a:solidFill>
                  <a:schemeClr val="tx1"/>
                </a:solidFill>
                <a:effectLst/>
                <a:cs typeface="Times New Roman" panose="02020603050405020304" pitchFamily="18" charset="0"/>
              </a:rPr>
              <a:t>)</a:t>
            </a:r>
          </a:p>
          <a:p>
            <a:pPr marL="446088" marR="0" lvl="0" indent="-446088" algn="l" defTabSz="914400" rtl="0" eaLnBrk="0" fontAlgn="base" latinLnBrk="0" hangingPunct="0">
              <a:lnSpc>
                <a:spcPct val="120000"/>
              </a:lnSpc>
              <a:spcBef>
                <a:spcPct val="0"/>
              </a:spcBef>
              <a:spcAft>
                <a:spcPct val="0"/>
              </a:spcAft>
              <a:buClrTx/>
              <a:buSzTx/>
              <a:buFontTx/>
              <a:buNone/>
              <a:tabLst/>
            </a:pPr>
            <a:r>
              <a:rPr kumimoji="0" lang="en-US" altLang="zh-CN" sz="3200" i="0" u="none" strike="noStrike" cap="none" normalizeH="0" baseline="0" dirty="0" smtClean="0">
                <a:ln>
                  <a:noFill/>
                </a:ln>
                <a:solidFill>
                  <a:schemeClr val="tx1"/>
                </a:solidFill>
                <a:effectLst/>
                <a:cs typeface="Times New Roman" panose="02020603050405020304" pitchFamily="18" charset="0"/>
              </a:rPr>
              <a:t>    _________ _________ _________ that he finished all the work on time!</a:t>
            </a:r>
          </a:p>
        </p:txBody>
      </p:sp>
      <p:sp>
        <p:nvSpPr>
          <p:cNvPr id="3" name="Rectangle 2"/>
          <p:cNvSpPr>
            <a:spLocks noChangeArrowheads="1"/>
          </p:cNvSpPr>
          <p:nvPr/>
        </p:nvSpPr>
        <p:spPr bwMode="auto">
          <a:xfrm>
            <a:off x="3491880" y="1556792"/>
            <a:ext cx="5472608"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3200" i="0" u="none" strike="noStrike" cap="none" normalizeH="0" baseline="0" dirty="0" smtClean="0">
                <a:ln>
                  <a:noFill/>
                </a:ln>
                <a:effectLst/>
                <a:cs typeface="Times New Roman" panose="02020603050405020304" pitchFamily="18" charset="0"/>
              </a:rPr>
              <a:t>is            always    comfortable</a:t>
            </a:r>
          </a:p>
        </p:txBody>
      </p:sp>
      <p:sp>
        <p:nvSpPr>
          <p:cNvPr id="4" name="Rectangle 2"/>
          <p:cNvSpPr>
            <a:spLocks noChangeArrowheads="1"/>
          </p:cNvSpPr>
          <p:nvPr/>
        </p:nvSpPr>
        <p:spPr bwMode="auto">
          <a:xfrm>
            <a:off x="1115616" y="3347577"/>
            <a:ext cx="5832648"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3200" i="0" u="none" strike="noStrike" cap="none" normalizeH="0" baseline="0" dirty="0" smtClean="0">
                <a:ln>
                  <a:noFill/>
                </a:ln>
                <a:effectLst/>
                <a:cs typeface="Times New Roman" panose="02020603050405020304" pitchFamily="18" charset="0"/>
              </a:rPr>
              <a:t>Mind          your           head</a:t>
            </a:r>
          </a:p>
        </p:txBody>
      </p:sp>
      <p:sp>
        <p:nvSpPr>
          <p:cNvPr id="5" name="Rectangle 2"/>
          <p:cNvSpPr>
            <a:spLocks noChangeArrowheads="1"/>
          </p:cNvSpPr>
          <p:nvPr/>
        </p:nvSpPr>
        <p:spPr bwMode="auto">
          <a:xfrm>
            <a:off x="1187624" y="5122000"/>
            <a:ext cx="5256584"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3200" i="0" u="none" strike="noStrike" cap="none" normalizeH="0" baseline="0" dirty="0" smtClean="0">
                <a:ln>
                  <a:noFill/>
                </a:ln>
                <a:effectLst/>
                <a:cs typeface="Times New Roman" panose="02020603050405020304" pitchFamily="18" charset="0"/>
              </a:rPr>
              <a:t>You        wouldn’t      believe</a:t>
            </a:r>
          </a:p>
        </p:txBody>
      </p:sp>
    </p:spTree>
    <p:extLst>
      <p:ext uri="{BB962C8B-B14F-4D97-AF65-F5344CB8AC3E}">
        <p14:creationId xmlns:p14="http://schemas.microsoft.com/office/powerpoint/2010/main" val="356865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323528" y="-27384"/>
            <a:ext cx="7920880" cy="692696"/>
          </a:xfrm>
        </p:spPr>
        <p:txBody>
          <a:bodyPr/>
          <a:lstStyle/>
          <a:p>
            <a:pPr marL="0" indent="0">
              <a:lnSpc>
                <a:spcPct val="120000"/>
              </a:lnSpc>
              <a:spcBef>
                <a:spcPct val="0"/>
              </a:spcBef>
              <a:buFontTx/>
              <a:buNone/>
            </a:pPr>
            <a:r>
              <a:rPr lang="en-US" altLang="zh-CN" b="1" dirty="0">
                <a:solidFill>
                  <a:srgbClr val="0000FF"/>
                </a:solidFill>
                <a:latin typeface="Times New Roman" panose="02020603050405020304" pitchFamily="18" charset="0"/>
                <a:cs typeface="Times New Roman" panose="02020603050405020304" pitchFamily="18" charset="0"/>
              </a:rPr>
              <a:t>Ⅱ.</a:t>
            </a:r>
            <a:r>
              <a:rPr lang="zh-CN" altLang="en-US" b="1" dirty="0" smtClean="0">
                <a:solidFill>
                  <a:srgbClr val="0000FF"/>
                </a:solidFill>
                <a:latin typeface="Times New Roman" pitchFamily="18" charset="0"/>
                <a:cs typeface="Times New Roman" pitchFamily="18" charset="0"/>
              </a:rPr>
              <a:t>阅</a:t>
            </a:r>
            <a:r>
              <a:rPr lang="zh-CN" altLang="en-US" b="1" dirty="0">
                <a:solidFill>
                  <a:srgbClr val="0000FF"/>
                </a:solidFill>
                <a:latin typeface="Times New Roman" pitchFamily="18" charset="0"/>
                <a:cs typeface="Times New Roman" pitchFamily="18" charset="0"/>
              </a:rPr>
              <a:t>读短文，从方框中选择恰当的</a:t>
            </a:r>
            <a:r>
              <a:rPr lang="zh-CN" altLang="en-US" b="1" dirty="0" smtClean="0">
                <a:solidFill>
                  <a:srgbClr val="0000FF"/>
                </a:solidFill>
                <a:latin typeface="Times New Roman" pitchFamily="18" charset="0"/>
                <a:cs typeface="Times New Roman" pitchFamily="18" charset="0"/>
              </a:rPr>
              <a:t>词填空。</a:t>
            </a:r>
            <a:endParaRPr lang="zh-CN" altLang="en-US" b="1" dirty="0">
              <a:solidFill>
                <a:srgbClr val="0000FF"/>
              </a:solidFill>
              <a:latin typeface="Times New Roman" pitchFamily="18" charset="0"/>
              <a:cs typeface="Times New Roman" pitchFamily="18" charset="0"/>
            </a:endParaRPr>
          </a:p>
          <a:p>
            <a:pPr marL="0" indent="0">
              <a:lnSpc>
                <a:spcPct val="120000"/>
              </a:lnSpc>
              <a:spcBef>
                <a:spcPct val="0"/>
              </a:spcBef>
              <a:buFontTx/>
              <a:buNone/>
            </a:pPr>
            <a:endParaRPr lang="zh-CN" altLang="en-US" b="1" dirty="0">
              <a:solidFill>
                <a:srgbClr val="0000FF"/>
              </a:solidFill>
              <a:latin typeface="Times New Roman" pitchFamily="18" charset="0"/>
              <a:cs typeface="Times New Roman" pitchFamily="18" charset="0"/>
            </a:endParaRPr>
          </a:p>
          <a:p>
            <a:pPr marL="0" indent="0">
              <a:lnSpc>
                <a:spcPct val="120000"/>
              </a:lnSpc>
              <a:spcBef>
                <a:spcPct val="0"/>
              </a:spcBef>
              <a:buFontTx/>
              <a:buNone/>
            </a:pPr>
            <a:endParaRPr lang="en-US" altLang="zh-CN" b="1" dirty="0">
              <a:latin typeface="Times New Roman" pitchFamily="18" charset="0"/>
              <a:cs typeface="Times New Roman" pitchFamily="18" charset="0"/>
            </a:endParaRPr>
          </a:p>
        </p:txBody>
      </p:sp>
      <p:sp>
        <p:nvSpPr>
          <p:cNvPr id="55300" name="Rectangle 4"/>
          <p:cNvSpPr>
            <a:spLocks noChangeArrowheads="1"/>
          </p:cNvSpPr>
          <p:nvPr/>
        </p:nvSpPr>
        <p:spPr bwMode="auto">
          <a:xfrm>
            <a:off x="178878" y="498738"/>
            <a:ext cx="8857618" cy="553998"/>
          </a:xfrm>
          <a:prstGeom prst="rect">
            <a:avLst/>
          </a:prstGeom>
          <a:solidFill>
            <a:srgbClr val="FFFF99">
              <a:alpha val="64999"/>
            </a:srgbClr>
          </a:solidFill>
          <a:ln w="9525">
            <a:noFill/>
            <a:miter lim="800000"/>
            <a:headEnd/>
            <a:tailEnd/>
          </a:ln>
          <a:effectLst/>
        </p:spPr>
        <p:txBody>
          <a:bodyPr wrap="none">
            <a:spAutoFit/>
          </a:bodyPr>
          <a:lstStyle/>
          <a:p>
            <a:pPr lvl="0" eaLnBrk="0" hangingPunct="0"/>
            <a:r>
              <a:rPr lang="en-US" altLang="zh-CN" sz="3000" dirty="0">
                <a:solidFill>
                  <a:schemeClr val="tx1"/>
                </a:solidFill>
                <a:cs typeface="Times New Roman" panose="02020603050405020304" pitchFamily="18" charset="0"/>
              </a:rPr>
              <a:t>custom, capital, greet, mad, season, gradually, except</a:t>
            </a:r>
          </a:p>
        </p:txBody>
      </p:sp>
      <p:sp>
        <p:nvSpPr>
          <p:cNvPr id="3" name="Rectangle 2"/>
          <p:cNvSpPr>
            <a:spLocks noChangeArrowheads="1"/>
          </p:cNvSpPr>
          <p:nvPr/>
        </p:nvSpPr>
        <p:spPr bwMode="auto">
          <a:xfrm>
            <a:off x="295333" y="908720"/>
            <a:ext cx="8568952"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3200" i="0" u="none" strike="noStrike" cap="none" normalizeH="0" baseline="0" dirty="0" smtClean="0">
                <a:ln>
                  <a:noFill/>
                </a:ln>
                <a:solidFill>
                  <a:schemeClr val="tx1"/>
                </a:solidFill>
                <a:effectLst/>
                <a:cs typeface="Times New Roman" panose="02020603050405020304" pitchFamily="18" charset="0"/>
              </a:rPr>
              <a:t>Dear Jason,</a:t>
            </a:r>
          </a:p>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3200" i="0" u="none" strike="noStrike" cap="none" normalizeH="0" baseline="0" dirty="0" smtClean="0">
                <a:ln>
                  <a:noFill/>
                </a:ln>
                <a:solidFill>
                  <a:schemeClr val="tx1"/>
                </a:solidFill>
                <a:effectLst/>
                <a:cs typeface="Times New Roman" panose="02020603050405020304" pitchFamily="18" charset="0"/>
              </a:rPr>
              <a:t>How are you in Australia? Now I’m in Beijing, the (1)_________ of China. At the moment it’s winter in Australia. It’s very cold. Different from Australia, it’s summer here, the second (2)_________ of the year. It’s very hot. As an exchange student, I’m learning Chinese in this beautiful city. In my class all the students are Chinese (3)_________ me. So in my class I felt nervous and worried at first. </a:t>
            </a:r>
          </a:p>
        </p:txBody>
      </p:sp>
      <p:sp>
        <p:nvSpPr>
          <p:cNvPr id="9" name="Rectangle 2"/>
          <p:cNvSpPr>
            <a:spLocks noChangeArrowheads="1"/>
          </p:cNvSpPr>
          <p:nvPr/>
        </p:nvSpPr>
        <p:spPr bwMode="auto">
          <a:xfrm>
            <a:off x="1691680" y="2060848"/>
            <a:ext cx="1584176"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3200" i="0" u="none" strike="noStrike" cap="none" normalizeH="0" baseline="0" dirty="0" smtClean="0">
                <a:ln>
                  <a:noFill/>
                </a:ln>
                <a:effectLst/>
                <a:cs typeface="Times New Roman" panose="02020603050405020304" pitchFamily="18" charset="0"/>
              </a:rPr>
              <a:t>capital</a:t>
            </a:r>
          </a:p>
        </p:txBody>
      </p:sp>
      <p:sp>
        <p:nvSpPr>
          <p:cNvPr id="10" name="Rectangle 2"/>
          <p:cNvSpPr>
            <a:spLocks noChangeArrowheads="1"/>
          </p:cNvSpPr>
          <p:nvPr/>
        </p:nvSpPr>
        <p:spPr bwMode="auto">
          <a:xfrm>
            <a:off x="1115616" y="3843866"/>
            <a:ext cx="1512168"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3200" i="0" u="none" strike="noStrike" cap="none" normalizeH="0" baseline="0" dirty="0" smtClean="0">
                <a:ln>
                  <a:noFill/>
                </a:ln>
                <a:effectLst/>
                <a:cs typeface="Times New Roman" panose="02020603050405020304" pitchFamily="18" charset="0"/>
              </a:rPr>
              <a:t>season</a:t>
            </a:r>
          </a:p>
        </p:txBody>
      </p:sp>
      <p:sp>
        <p:nvSpPr>
          <p:cNvPr id="11" name="Rectangle 2"/>
          <p:cNvSpPr>
            <a:spLocks noChangeArrowheads="1"/>
          </p:cNvSpPr>
          <p:nvPr/>
        </p:nvSpPr>
        <p:spPr bwMode="auto">
          <a:xfrm>
            <a:off x="2627784" y="5579825"/>
            <a:ext cx="1512168"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3200" i="0" u="none" strike="noStrike" cap="none" normalizeH="0" baseline="0" dirty="0" smtClean="0">
                <a:ln>
                  <a:noFill/>
                </a:ln>
                <a:effectLst/>
                <a:cs typeface="Times New Roman" panose="02020603050405020304" pitchFamily="18" charset="0"/>
              </a:rPr>
              <a:t>except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5300" name="Rectangle 4"/>
          <p:cNvSpPr>
            <a:spLocks noChangeArrowheads="1"/>
          </p:cNvSpPr>
          <p:nvPr/>
        </p:nvSpPr>
        <p:spPr bwMode="auto">
          <a:xfrm>
            <a:off x="143191" y="251315"/>
            <a:ext cx="8857618" cy="553998"/>
          </a:xfrm>
          <a:prstGeom prst="rect">
            <a:avLst/>
          </a:prstGeom>
          <a:solidFill>
            <a:srgbClr val="FFFF99">
              <a:alpha val="64999"/>
            </a:srgbClr>
          </a:solidFill>
          <a:ln w="9525">
            <a:noFill/>
            <a:miter lim="800000"/>
            <a:headEnd/>
            <a:tailEnd/>
          </a:ln>
          <a:effectLst/>
        </p:spPr>
        <p:txBody>
          <a:bodyPr wrap="none">
            <a:spAutoFit/>
          </a:bodyPr>
          <a:lstStyle/>
          <a:p>
            <a:pPr lvl="0" eaLnBrk="0" hangingPunct="0"/>
            <a:r>
              <a:rPr lang="en-US" altLang="zh-CN" sz="3000" dirty="0">
                <a:solidFill>
                  <a:schemeClr val="tx1"/>
                </a:solidFill>
                <a:cs typeface="Times New Roman" panose="02020603050405020304" pitchFamily="18" charset="0"/>
              </a:rPr>
              <a:t>custom, capital, greet, mad, season, gradually, except</a:t>
            </a:r>
          </a:p>
        </p:txBody>
      </p:sp>
      <p:sp>
        <p:nvSpPr>
          <p:cNvPr id="3" name="Rectangle 2"/>
          <p:cNvSpPr>
            <a:spLocks noChangeArrowheads="1"/>
          </p:cNvSpPr>
          <p:nvPr/>
        </p:nvSpPr>
        <p:spPr bwMode="auto">
          <a:xfrm>
            <a:off x="251520" y="801730"/>
            <a:ext cx="8640960" cy="6011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10000"/>
              </a:lnSpc>
              <a:spcBef>
                <a:spcPct val="0"/>
              </a:spcBef>
              <a:spcAft>
                <a:spcPct val="0"/>
              </a:spcAft>
              <a:buClrTx/>
              <a:buSzTx/>
              <a:buFontTx/>
              <a:buNone/>
              <a:tabLst/>
            </a:pPr>
            <a:r>
              <a:rPr kumimoji="0" lang="en-US" altLang="zh-CN" sz="3200" i="0" u="none" strike="noStrike" cap="none" normalizeH="0" baseline="0" dirty="0" smtClean="0">
                <a:ln>
                  <a:noFill/>
                </a:ln>
                <a:solidFill>
                  <a:schemeClr val="tx1"/>
                </a:solidFill>
                <a:effectLst/>
                <a:cs typeface="Times New Roman" panose="02020603050405020304" pitchFamily="18" charset="0"/>
              </a:rPr>
              <a:t>(4)_________, I got used to the life here. And now I know lots of (5)_________ here. For example, when I meet my friend on the street, I usually (6)_________ him like this, “Hey, where are you going?” In our country if someone asks this, people may get (7)_________ but in this country people won’t. Of course, there are some other interesting things here. I'll tell you about them next time.</a:t>
            </a:r>
          </a:p>
          <a:p>
            <a:pPr marL="0" marR="0" lvl="0" indent="0" algn="l" defTabSz="914400" rtl="0" eaLnBrk="0" fontAlgn="base" latinLnBrk="0" hangingPunct="0">
              <a:lnSpc>
                <a:spcPct val="110000"/>
              </a:lnSpc>
              <a:spcBef>
                <a:spcPct val="0"/>
              </a:spcBef>
              <a:spcAft>
                <a:spcPct val="0"/>
              </a:spcAft>
              <a:buClrTx/>
              <a:buSzTx/>
              <a:buFontTx/>
              <a:buNone/>
              <a:tabLst/>
            </a:pPr>
            <a:r>
              <a:rPr kumimoji="0" lang="en-US" altLang="zh-CN" sz="3200" i="0" u="none" strike="noStrike" cap="none" normalizeH="0" baseline="0" dirty="0" smtClean="0">
                <a:ln>
                  <a:noFill/>
                </a:ln>
                <a:solidFill>
                  <a:schemeClr val="tx1"/>
                </a:solidFill>
                <a:effectLst/>
                <a:cs typeface="Times New Roman" panose="02020603050405020304" pitchFamily="18" charset="0"/>
              </a:rPr>
              <a:t>Yours,</a:t>
            </a:r>
          </a:p>
          <a:p>
            <a:pPr marL="0" marR="0" lvl="0" indent="0" algn="l" defTabSz="914400" rtl="0" eaLnBrk="0" fontAlgn="base" latinLnBrk="0" hangingPunct="0">
              <a:lnSpc>
                <a:spcPct val="110000"/>
              </a:lnSpc>
              <a:spcBef>
                <a:spcPct val="0"/>
              </a:spcBef>
              <a:spcAft>
                <a:spcPct val="0"/>
              </a:spcAft>
              <a:buClrTx/>
              <a:buSzTx/>
              <a:buFontTx/>
              <a:buNone/>
              <a:tabLst/>
            </a:pPr>
            <a:r>
              <a:rPr kumimoji="0" lang="en-US" altLang="zh-CN" sz="3200" i="0" u="none" strike="noStrike" cap="none" normalizeH="0" baseline="0" dirty="0" smtClean="0">
                <a:ln>
                  <a:noFill/>
                </a:ln>
                <a:solidFill>
                  <a:schemeClr val="tx1"/>
                </a:solidFill>
                <a:effectLst/>
                <a:cs typeface="Times New Roman" panose="02020603050405020304" pitchFamily="18" charset="0"/>
              </a:rPr>
              <a:t>Dale</a:t>
            </a:r>
          </a:p>
        </p:txBody>
      </p:sp>
      <p:sp>
        <p:nvSpPr>
          <p:cNvPr id="9" name="Rectangle 2"/>
          <p:cNvSpPr>
            <a:spLocks noChangeArrowheads="1"/>
          </p:cNvSpPr>
          <p:nvPr/>
        </p:nvSpPr>
        <p:spPr bwMode="auto">
          <a:xfrm>
            <a:off x="755576" y="801520"/>
            <a:ext cx="2088232"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3200" i="0" u="none" strike="noStrike" cap="none" normalizeH="0" baseline="0" dirty="0" smtClean="0">
                <a:ln>
                  <a:noFill/>
                </a:ln>
                <a:effectLst/>
                <a:cs typeface="Times New Roman" panose="02020603050405020304" pitchFamily="18" charset="0"/>
              </a:rPr>
              <a:t>Gradually</a:t>
            </a:r>
          </a:p>
        </p:txBody>
      </p:sp>
      <p:sp>
        <p:nvSpPr>
          <p:cNvPr id="7" name="Rectangle 2"/>
          <p:cNvSpPr>
            <a:spLocks noChangeArrowheads="1"/>
          </p:cNvSpPr>
          <p:nvPr/>
        </p:nvSpPr>
        <p:spPr bwMode="auto">
          <a:xfrm>
            <a:off x="4246308" y="1282837"/>
            <a:ext cx="1719808"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3200" i="0" u="none" strike="noStrike" cap="none" normalizeH="0" baseline="0" dirty="0" smtClean="0">
                <a:ln>
                  <a:noFill/>
                </a:ln>
                <a:effectLst/>
                <a:cs typeface="Times New Roman" panose="02020603050405020304" pitchFamily="18" charset="0"/>
              </a:rPr>
              <a:t>customs</a:t>
            </a:r>
          </a:p>
        </p:txBody>
      </p:sp>
      <p:sp>
        <p:nvSpPr>
          <p:cNvPr id="8" name="Rectangle 2"/>
          <p:cNvSpPr>
            <a:spLocks noChangeArrowheads="1"/>
          </p:cNvSpPr>
          <p:nvPr/>
        </p:nvSpPr>
        <p:spPr bwMode="auto">
          <a:xfrm>
            <a:off x="2483768" y="2385696"/>
            <a:ext cx="1385995"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3200" i="0" u="none" strike="noStrike" cap="none" normalizeH="0" baseline="0" dirty="0" smtClean="0">
                <a:ln>
                  <a:noFill/>
                </a:ln>
                <a:effectLst/>
                <a:cs typeface="Times New Roman" panose="02020603050405020304" pitchFamily="18" charset="0"/>
              </a:rPr>
              <a:t>greet</a:t>
            </a:r>
          </a:p>
        </p:txBody>
      </p:sp>
      <p:sp>
        <p:nvSpPr>
          <p:cNvPr id="10" name="Rectangle 2"/>
          <p:cNvSpPr>
            <a:spLocks noChangeArrowheads="1"/>
          </p:cNvSpPr>
          <p:nvPr/>
        </p:nvSpPr>
        <p:spPr bwMode="auto">
          <a:xfrm>
            <a:off x="4716016" y="3429000"/>
            <a:ext cx="1261662"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3200" i="0" u="none" strike="noStrike" cap="none" normalizeH="0" baseline="0" dirty="0" smtClean="0">
                <a:ln>
                  <a:noFill/>
                </a:ln>
                <a:effectLst/>
                <a:cs typeface="Times New Roman" panose="02020603050405020304" pitchFamily="18" charset="0"/>
              </a:rPr>
              <a:t>mad</a:t>
            </a:r>
          </a:p>
        </p:txBody>
      </p:sp>
    </p:spTree>
    <p:extLst>
      <p:ext uri="{BB962C8B-B14F-4D97-AF65-F5344CB8AC3E}">
        <p14:creationId xmlns:p14="http://schemas.microsoft.com/office/powerpoint/2010/main" val="223098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8"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3555" name="Rectangle 3"/>
          <p:cNvSpPr>
            <a:spLocks noGrp="1" noChangeArrowheads="1"/>
          </p:cNvSpPr>
          <p:nvPr>
            <p:ph type="body" idx="4294967295"/>
          </p:nvPr>
        </p:nvSpPr>
        <p:spPr>
          <a:xfrm>
            <a:off x="1043112" y="2492375"/>
            <a:ext cx="7129288" cy="2160588"/>
          </a:xfrm>
        </p:spPr>
        <p:txBody>
          <a:bodyPr/>
          <a:lstStyle/>
          <a:p>
            <a:pPr marL="0" indent="0">
              <a:lnSpc>
                <a:spcPct val="120000"/>
              </a:lnSpc>
              <a:spcBef>
                <a:spcPct val="0"/>
              </a:spcBef>
              <a:buFontTx/>
              <a:buNone/>
            </a:pPr>
            <a:r>
              <a:rPr lang="zh-CN" altLang="en-US" b="1" dirty="0">
                <a:latin typeface="Times New Roman" pitchFamily="18" charset="0"/>
              </a:rPr>
              <a:t>小组合作一张海报。把收集到的各国见面礼仪，餐桌礼仪，风俗习惯等信息制成海报。</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3768" y="1340768"/>
            <a:ext cx="3751818" cy="1008166"/>
          </a:xfrm>
          <a:prstGeom prst="rect">
            <a:avLst/>
          </a:prstGeo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l="-6000" r="-6000"/>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2204864"/>
            <a:ext cx="5328592" cy="1967415"/>
          </a:xfrm>
          <a:prstGeom prst="rect">
            <a:avLst/>
          </a:prstGeom>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l="-6000" r="-6000"/>
          </a:stretch>
        </a:blipFill>
        <a:effectLst/>
      </p:bgPr>
    </p:bg>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3251" name="Text Box 3"/>
          <p:cNvSpPr txBox="1">
            <a:spLocks noChangeArrowheads="1"/>
          </p:cNvSpPr>
          <p:nvPr/>
        </p:nvSpPr>
        <p:spPr bwMode="auto">
          <a:xfrm>
            <a:off x="1257862" y="2564904"/>
            <a:ext cx="6984131" cy="2456057"/>
          </a:xfrm>
          <a:prstGeom prst="rect">
            <a:avLst/>
          </a:prstGeom>
          <a:noFill/>
          <a:ln w="9525" algn="ctr">
            <a:noFill/>
            <a:miter lim="800000"/>
            <a:headEnd/>
            <a:tailEnd/>
          </a:ln>
          <a:effectLst/>
        </p:spPr>
        <p:txBody>
          <a:bodyPr wrap="square">
            <a:spAutoFit/>
          </a:bodyPr>
          <a:lstStyle/>
          <a:p>
            <a:pPr>
              <a:lnSpc>
                <a:spcPct val="120000"/>
              </a:lnSpc>
            </a:pPr>
            <a:r>
              <a:rPr lang="en-US" altLang="zh-CN" sz="3200" dirty="0" smtClean="0">
                <a:solidFill>
                  <a:schemeClr val="tx1"/>
                </a:solidFill>
              </a:rPr>
              <a:t>To </a:t>
            </a:r>
            <a:r>
              <a:rPr lang="en-US" altLang="zh-CN" sz="3200" dirty="0">
                <a:solidFill>
                  <a:schemeClr val="tx1"/>
                </a:solidFill>
              </a:rPr>
              <a:t>learn to write a letter to give </a:t>
            </a:r>
            <a:r>
              <a:rPr lang="en-US" altLang="zh-CN" sz="3200" dirty="0" smtClean="0">
                <a:solidFill>
                  <a:schemeClr val="tx1"/>
                </a:solidFill>
              </a:rPr>
              <a:t>your </a:t>
            </a:r>
            <a:r>
              <a:rPr lang="en-US" altLang="zh-CN" sz="3200" dirty="0">
                <a:solidFill>
                  <a:schemeClr val="tx1"/>
                </a:solidFill>
              </a:rPr>
              <a:t>pen pal advice and suggestions </a:t>
            </a:r>
            <a:r>
              <a:rPr lang="en-US" altLang="zh-CN" sz="3200" dirty="0" smtClean="0">
                <a:solidFill>
                  <a:schemeClr val="tx1"/>
                </a:solidFill>
              </a:rPr>
              <a:t>on </a:t>
            </a:r>
            <a:r>
              <a:rPr lang="en-US" altLang="zh-CN" sz="3200" dirty="0">
                <a:solidFill>
                  <a:schemeClr val="tx1"/>
                </a:solidFill>
              </a:rPr>
              <a:t>how </a:t>
            </a:r>
            <a:r>
              <a:rPr lang="en-US" altLang="zh-CN" sz="3200" dirty="0" smtClean="0">
                <a:solidFill>
                  <a:schemeClr val="tx1"/>
                </a:solidFill>
              </a:rPr>
              <a:t>to behave </a:t>
            </a:r>
            <a:r>
              <a:rPr lang="en-US" altLang="zh-CN" sz="3200" dirty="0">
                <a:solidFill>
                  <a:schemeClr val="tx1"/>
                </a:solidFill>
              </a:rPr>
              <a:t>properly in China. </a:t>
            </a:r>
          </a:p>
          <a:p>
            <a:pPr>
              <a:lnSpc>
                <a:spcPct val="120000"/>
              </a:lnSpc>
            </a:pPr>
            <a:r>
              <a:rPr lang="en-US" altLang="zh-CN" sz="3200" dirty="0" smtClean="0">
                <a:solidFill>
                  <a:schemeClr val="tx1"/>
                </a:solidFill>
              </a:rPr>
              <a:t>To </a:t>
            </a:r>
            <a:r>
              <a:rPr lang="en-US" altLang="zh-CN" sz="3200" dirty="0">
                <a:solidFill>
                  <a:schemeClr val="tx1"/>
                </a:solidFill>
              </a:rPr>
              <a:t>check yourself.</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7869" y="1456317"/>
            <a:ext cx="6404528" cy="1091142"/>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5461" y="2780928"/>
            <a:ext cx="304801" cy="304801"/>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9261" y="4509120"/>
            <a:ext cx="304801" cy="304801"/>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body" idx="4294967295"/>
          </p:nvPr>
        </p:nvSpPr>
        <p:spPr>
          <a:xfrm>
            <a:off x="971600" y="1701180"/>
            <a:ext cx="6408712" cy="647700"/>
          </a:xfrm>
        </p:spPr>
        <p:txBody>
          <a:bodyPr/>
          <a:lstStyle/>
          <a:p>
            <a:pPr marL="609600" indent="-609600">
              <a:spcBef>
                <a:spcPct val="0"/>
              </a:spcBef>
              <a:buFontTx/>
              <a:buNone/>
            </a:pPr>
            <a:r>
              <a:rPr lang="en-US" altLang="zh-CN" b="1" dirty="0">
                <a:solidFill>
                  <a:srgbClr val="0000FF"/>
                </a:solidFill>
              </a:rPr>
              <a:t>Customs in different countries. </a:t>
            </a:r>
          </a:p>
        </p:txBody>
      </p:sp>
      <p:graphicFrame>
        <p:nvGraphicFramePr>
          <p:cNvPr id="4163" name="Group 67"/>
          <p:cNvGraphicFramePr>
            <a:graphicFrameLocks noGrp="1"/>
          </p:cNvGraphicFramePr>
          <p:nvPr>
            <p:extLst>
              <p:ext uri="{D42A27DB-BD31-4B8C-83A1-F6EECF244321}">
                <p14:modId xmlns:p14="http://schemas.microsoft.com/office/powerpoint/2010/main" val="3246814772"/>
              </p:ext>
            </p:extLst>
          </p:nvPr>
        </p:nvGraphicFramePr>
        <p:xfrm>
          <a:off x="1043608" y="2368097"/>
          <a:ext cx="6768554" cy="3962400"/>
        </p:xfrm>
        <a:graphic>
          <a:graphicData uri="http://schemas.openxmlformats.org/drawingml/2006/table">
            <a:tbl>
              <a:tblPr/>
              <a:tblGrid>
                <a:gridCol w="3024188"/>
                <a:gridCol w="1439862"/>
                <a:gridCol w="1440408"/>
                <a:gridCol w="864096"/>
              </a:tblGrid>
              <a:tr h="447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China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France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8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meet for the first 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ea typeface="宋体" pitchFamily="2" charset="-122"/>
                        </a:rPr>
                        <a:t>be </a:t>
                      </a:r>
                      <a:r>
                        <a:rPr kumimoji="0" lang="en-US" altLang="zh-CN" sz="3200" b="1" i="0" u="none" strike="noStrike" cap="none" normalizeH="0" baseline="0" dirty="0" smtClean="0">
                          <a:ln>
                            <a:noFill/>
                          </a:ln>
                          <a:solidFill>
                            <a:schemeClr val="tx1"/>
                          </a:solidFill>
                          <a:effectLst/>
                          <a:latin typeface="Times New Roman" pitchFamily="18" charset="0"/>
                          <a:ea typeface="宋体" pitchFamily="2" charset="-122"/>
                        </a:rPr>
                        <a:t>on 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ea typeface="宋体" pitchFamily="2" charset="-122"/>
                        </a:rPr>
                        <a:t>visit friends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table manners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07067" y="496695"/>
            <a:ext cx="3391778" cy="911418"/>
          </a:xfrm>
          <a:prstGeom prst="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6184" name="Group 40"/>
          <p:cNvGraphicFramePr>
            <a:graphicFrameLocks noGrp="1"/>
          </p:cNvGraphicFramePr>
          <p:nvPr>
            <p:ph idx="4294967295"/>
            <p:extLst>
              <p:ext uri="{D42A27DB-BD31-4B8C-83A1-F6EECF244321}">
                <p14:modId xmlns:p14="http://schemas.microsoft.com/office/powerpoint/2010/main" val="2102885707"/>
              </p:ext>
            </p:extLst>
          </p:nvPr>
        </p:nvGraphicFramePr>
        <p:xfrm>
          <a:off x="755650" y="3573463"/>
          <a:ext cx="7345363" cy="2944813"/>
        </p:xfrm>
        <a:graphic>
          <a:graphicData uri="http://schemas.openxmlformats.org/drawingml/2006/table">
            <a:tbl>
              <a:tblPr/>
              <a:tblGrid>
                <a:gridCol w="2979738"/>
                <a:gridCol w="4365625"/>
              </a:tblGrid>
              <a:tr h="784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dirty="0" smtClean="0">
                          <a:ln>
                            <a:noFill/>
                          </a:ln>
                          <a:solidFill>
                            <a:srgbClr val="00B050"/>
                          </a:solidFill>
                          <a:effectLst/>
                          <a:latin typeface="Times New Roman" pitchFamily="18" charset="0"/>
                          <a:ea typeface="宋体" pitchFamily="2" charset="-122"/>
                        </a:rPr>
                        <a:t>Table manners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It’s polite/impolite to…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81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smtClean="0">
                          <a:ln>
                            <a:noFill/>
                          </a:ln>
                          <a:solidFill>
                            <a:srgbClr val="00B050"/>
                          </a:solidFill>
                          <a:effectLst/>
                          <a:latin typeface="Times New Roman" pitchFamily="18" charset="0"/>
                          <a:ea typeface="宋体" pitchFamily="2" charset="-122"/>
                        </a:rPr>
                        <a:t>House rules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You’re supposed/not supposed to…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79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dirty="0" smtClean="0">
                          <a:ln>
                            <a:noFill/>
                          </a:ln>
                          <a:solidFill>
                            <a:srgbClr val="00B050"/>
                          </a:solidFill>
                          <a:effectLst/>
                          <a:latin typeface="Times New Roman" pitchFamily="18" charset="0"/>
                          <a:ea typeface="宋体" pitchFamily="2" charset="-122"/>
                        </a:rPr>
                        <a:t>Going out with people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You should…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67" name="Rectangle 23"/>
          <p:cNvSpPr>
            <a:spLocks noChangeArrowheads="1"/>
          </p:cNvSpPr>
          <p:nvPr/>
        </p:nvSpPr>
        <p:spPr bwMode="auto">
          <a:xfrm>
            <a:off x="1042988" y="476250"/>
            <a:ext cx="7669212" cy="2774950"/>
          </a:xfrm>
          <a:prstGeom prst="rect">
            <a:avLst/>
          </a:prstGeom>
          <a:noFill/>
          <a:ln w="9525">
            <a:noFill/>
            <a:miter lim="800000"/>
            <a:headEnd/>
            <a:tailEnd/>
          </a:ln>
          <a:effectLst/>
        </p:spPr>
        <p:txBody>
          <a:bodyPr>
            <a:spAutoFit/>
          </a:bodyPr>
          <a:lstStyle/>
          <a:p>
            <a:pPr>
              <a:lnSpc>
                <a:spcPct val="110000"/>
              </a:lnSpc>
            </a:pPr>
            <a:r>
              <a:rPr lang="en-US" altLang="zh-CN" sz="3200" dirty="0">
                <a:solidFill>
                  <a:srgbClr val="0000FF"/>
                </a:solidFill>
                <a:latin typeface="Arial" charset="0"/>
              </a:rPr>
              <a:t>Your pen pal is coming to China on an exchange program. </a:t>
            </a:r>
            <a:r>
              <a:rPr lang="en-US" altLang="zh-CN" sz="3200" dirty="0" err="1">
                <a:solidFill>
                  <a:srgbClr val="0000FF"/>
                </a:solidFill>
                <a:latin typeface="Arial" charset="0"/>
              </a:rPr>
              <a:t>He/She</a:t>
            </a:r>
            <a:r>
              <a:rPr lang="en-US" altLang="zh-CN" sz="3200" dirty="0">
                <a:solidFill>
                  <a:srgbClr val="0000FF"/>
                </a:solidFill>
                <a:latin typeface="Arial" charset="0"/>
              </a:rPr>
              <a:t> is asking you about Chinese customs and what he/she is supposed to do or not. Make notes in the chart.</a:t>
            </a:r>
            <a:endParaRPr lang="en-US" altLang="zh-CN" sz="3200" b="0" dirty="0">
              <a:solidFill>
                <a:srgbClr val="0000FF"/>
              </a:solidFill>
              <a:latin typeface="Arial" charset="0"/>
            </a:endParaRPr>
          </a:p>
        </p:txBody>
      </p:sp>
      <p:sp>
        <p:nvSpPr>
          <p:cNvPr id="6182" name="Oval 38"/>
          <p:cNvSpPr>
            <a:spLocks noChangeArrowheads="1"/>
          </p:cNvSpPr>
          <p:nvPr/>
        </p:nvSpPr>
        <p:spPr bwMode="auto">
          <a:xfrm>
            <a:off x="250825" y="692150"/>
            <a:ext cx="647700" cy="649288"/>
          </a:xfrm>
          <a:prstGeom prst="ellipse">
            <a:avLst/>
          </a:prstGeom>
          <a:solidFill>
            <a:srgbClr val="FFFF00"/>
          </a:solidFill>
          <a:ln w="9525">
            <a:solidFill>
              <a:schemeClr val="tx1"/>
            </a:solidFill>
            <a:round/>
            <a:headEnd/>
            <a:tailEnd/>
          </a:ln>
          <a:effectLst/>
        </p:spPr>
        <p:txBody>
          <a:bodyPr wrap="none" anchor="ctr"/>
          <a:lstStyle/>
          <a:p>
            <a:pPr algn="ctr"/>
            <a:r>
              <a:rPr lang="en-US" altLang="zh-CN" sz="3200">
                <a:solidFill>
                  <a:srgbClr val="0000FF"/>
                </a:solidFill>
              </a:rPr>
              <a:t>3a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6184"/>
                                        </p:tgtEl>
                                        <p:attrNameLst>
                                          <p:attrName>style.visibility</p:attrName>
                                        </p:attrNameLst>
                                      </p:cBhvr>
                                      <p:to>
                                        <p:strVal val="visible"/>
                                      </p:to>
                                    </p:set>
                                    <p:animEffect transition="in" filter="barn(inHorizontal)">
                                      <p:cBhvr>
                                        <p:cTn id="7" dur="500"/>
                                        <p:tgtEl>
                                          <p:spTgt spid="6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1331913" y="1628800"/>
            <a:ext cx="6346825" cy="792162"/>
          </a:xfrm>
        </p:spPr>
        <p:txBody>
          <a:bodyPr/>
          <a:lstStyle/>
          <a:p>
            <a:r>
              <a:rPr lang="en-US" altLang="zh-CN" sz="3200" b="1" dirty="0">
                <a:solidFill>
                  <a:srgbClr val="9933FF"/>
                </a:solidFill>
              </a:rPr>
              <a:t>Table manners</a:t>
            </a:r>
          </a:p>
        </p:txBody>
      </p:sp>
      <p:sp>
        <p:nvSpPr>
          <p:cNvPr id="8195" name="Rectangle 3"/>
          <p:cNvSpPr>
            <a:spLocks noGrp="1" noChangeArrowheads="1"/>
          </p:cNvSpPr>
          <p:nvPr>
            <p:ph type="body" idx="4294967295"/>
          </p:nvPr>
        </p:nvSpPr>
        <p:spPr>
          <a:xfrm>
            <a:off x="395288" y="2422525"/>
            <a:ext cx="8208962" cy="3743325"/>
          </a:xfrm>
        </p:spPr>
        <p:txBody>
          <a:bodyPr/>
          <a:lstStyle/>
          <a:p>
            <a:pPr>
              <a:lnSpc>
                <a:spcPct val="110000"/>
              </a:lnSpc>
              <a:spcBef>
                <a:spcPct val="0"/>
              </a:spcBef>
            </a:pPr>
            <a:r>
              <a:rPr lang="en-US" altLang="zh-CN" b="1" dirty="0">
                <a:solidFill>
                  <a:srgbClr val="FF0000"/>
                </a:solidFill>
                <a:latin typeface="Times New Roman" pitchFamily="18" charset="0"/>
              </a:rPr>
              <a:t>It’s polite to</a:t>
            </a:r>
            <a:r>
              <a:rPr lang="en-US" altLang="zh-CN" b="1" dirty="0">
                <a:latin typeface="Times New Roman" pitchFamily="18" charset="0"/>
              </a:rPr>
              <a:t> ask older people to start eating first at the table. </a:t>
            </a:r>
          </a:p>
          <a:p>
            <a:pPr>
              <a:lnSpc>
                <a:spcPct val="110000"/>
              </a:lnSpc>
              <a:spcBef>
                <a:spcPct val="0"/>
              </a:spcBef>
            </a:pPr>
            <a:r>
              <a:rPr lang="en-US" altLang="zh-CN" b="1" dirty="0">
                <a:solidFill>
                  <a:srgbClr val="FF0000"/>
                </a:solidFill>
                <a:latin typeface="Times New Roman" pitchFamily="18" charset="0"/>
              </a:rPr>
              <a:t>It’s </a:t>
            </a:r>
            <a:r>
              <a:rPr lang="en-US" altLang="zh-CN" b="1" dirty="0" smtClean="0">
                <a:solidFill>
                  <a:srgbClr val="FF0000"/>
                </a:solidFill>
                <a:latin typeface="Times New Roman" pitchFamily="18" charset="0"/>
              </a:rPr>
              <a:t>impolite</a:t>
            </a:r>
            <a:r>
              <a:rPr lang="en-US" altLang="zh-CN" b="1" dirty="0" smtClean="0">
                <a:latin typeface="Times New Roman" pitchFamily="18" charset="0"/>
              </a:rPr>
              <a:t> </a:t>
            </a:r>
            <a:r>
              <a:rPr lang="en-US" altLang="zh-CN" b="1" dirty="0">
                <a:latin typeface="Times New Roman" pitchFamily="18" charset="0"/>
              </a:rPr>
              <a:t>to pick up your bowl to eat.</a:t>
            </a:r>
          </a:p>
          <a:p>
            <a:pPr>
              <a:lnSpc>
                <a:spcPct val="110000"/>
              </a:lnSpc>
              <a:spcBef>
                <a:spcPct val="0"/>
              </a:spcBef>
            </a:pPr>
            <a:r>
              <a:rPr lang="en-US" altLang="zh-CN" b="1" dirty="0">
                <a:solidFill>
                  <a:srgbClr val="FF0000"/>
                </a:solidFill>
                <a:latin typeface="Times New Roman" pitchFamily="18" charset="0"/>
              </a:rPr>
              <a:t>You’re supposed to</a:t>
            </a:r>
            <a:r>
              <a:rPr lang="en-US" altLang="zh-CN" b="1" dirty="0">
                <a:latin typeface="Times New Roman" pitchFamily="18" charset="0"/>
              </a:rPr>
              <a:t> use chopsticks to eat.</a:t>
            </a:r>
          </a:p>
          <a:p>
            <a:pPr>
              <a:lnSpc>
                <a:spcPct val="110000"/>
              </a:lnSpc>
              <a:spcBef>
                <a:spcPct val="0"/>
              </a:spcBef>
            </a:pPr>
            <a:r>
              <a:rPr lang="en-US" altLang="zh-CN" b="1" dirty="0">
                <a:solidFill>
                  <a:srgbClr val="FF0000"/>
                </a:solidFill>
                <a:latin typeface="Times New Roman" pitchFamily="18" charset="0"/>
              </a:rPr>
              <a:t>It’s not polite to</a:t>
            </a:r>
            <a:r>
              <a:rPr lang="en-US" altLang="zh-CN" b="1" dirty="0">
                <a:latin typeface="Times New Roman" pitchFamily="18" charset="0"/>
              </a:rPr>
              <a:t> stick your chopsticks into your food.</a:t>
            </a:r>
          </a:p>
        </p:txBody>
      </p:sp>
      <p:sp>
        <p:nvSpPr>
          <p:cNvPr id="2" name="矩形 1"/>
          <p:cNvSpPr/>
          <p:nvPr/>
        </p:nvSpPr>
        <p:spPr>
          <a:xfrm>
            <a:off x="1875660" y="764704"/>
            <a:ext cx="5288628" cy="830997"/>
          </a:xfrm>
          <a:prstGeom prst="rect">
            <a:avLst/>
          </a:prstGeom>
          <a:noFill/>
        </p:spPr>
        <p:txBody>
          <a:bodyPr wrap="none" lIns="91440" tIns="45720" rIns="91440" bIns="45720">
            <a:spAutoFit/>
          </a:bodyPr>
          <a:lstStyle/>
          <a:p>
            <a:pPr algn="ctr"/>
            <a:r>
              <a:rPr lang="en-US" altLang="zh-CN" sz="4800" b="1" kern="10" cap="none" spc="0" dirty="0">
                <a:ln w="22225">
                  <a:solidFill>
                    <a:schemeClr val="accent2"/>
                  </a:solidFill>
                  <a:prstDash val="solid"/>
                </a:ln>
                <a:solidFill>
                  <a:schemeClr val="accent2">
                    <a:lumMod val="40000"/>
                    <a:lumOff val="60000"/>
                  </a:schemeClr>
                </a:solidFill>
                <a:effectLst/>
                <a:latin typeface="Arial"/>
                <a:cs typeface="Arial"/>
              </a:rPr>
              <a:t>Chinese customs</a:t>
            </a:r>
            <a:endParaRPr lang="zh-CN" altLang="en-US" sz="4800" b="1" cap="none" spc="0" dirty="0">
              <a:ln w="22225">
                <a:solidFill>
                  <a:schemeClr val="accent2"/>
                </a:solidFill>
                <a:prstDash val="solid"/>
              </a:ln>
              <a:solidFill>
                <a:schemeClr val="accent2">
                  <a:lumMod val="40000"/>
                  <a:lumOff val="60000"/>
                </a:schemeClr>
              </a:solidFill>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wipe(up)">
                                      <p:cBhvr>
                                        <p:cTn id="7" dur="500"/>
                                        <p:tgtEl>
                                          <p:spTgt spid="819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wipe(up)">
                                      <p:cBhvr>
                                        <p:cTn id="10" dur="500"/>
                                        <p:tgtEl>
                                          <p:spTgt spid="8195">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Effect transition="in" filter="wipe(up)">
                                      <p:cBhvr>
                                        <p:cTn id="13" dur="500"/>
                                        <p:tgtEl>
                                          <p:spTgt spid="8195">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8195">
                                            <p:txEl>
                                              <p:pRg st="3" end="3"/>
                                            </p:txEl>
                                          </p:spTgt>
                                        </p:tgtEl>
                                        <p:attrNameLst>
                                          <p:attrName>style.visibility</p:attrName>
                                        </p:attrNameLst>
                                      </p:cBhvr>
                                      <p:to>
                                        <p:strVal val="visible"/>
                                      </p:to>
                                    </p:set>
                                    <p:animEffect transition="in" filter="wipe(up)">
                                      <p:cBhvr>
                                        <p:cTn id="16" dur="500"/>
                                        <p:tgtEl>
                                          <p:spTgt spid="8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6867" name="Rectangle 3"/>
          <p:cNvSpPr>
            <a:spLocks noGrp="1" noChangeArrowheads="1"/>
          </p:cNvSpPr>
          <p:nvPr>
            <p:ph type="body" idx="4294967295"/>
          </p:nvPr>
        </p:nvSpPr>
        <p:spPr>
          <a:xfrm>
            <a:off x="683568" y="1628800"/>
            <a:ext cx="7848600" cy="3313112"/>
          </a:xfrm>
        </p:spPr>
        <p:txBody>
          <a:bodyPr/>
          <a:lstStyle/>
          <a:p>
            <a:pPr>
              <a:lnSpc>
                <a:spcPct val="120000"/>
              </a:lnSpc>
              <a:spcBef>
                <a:spcPct val="0"/>
              </a:spcBef>
            </a:pPr>
            <a:r>
              <a:rPr lang="en-US" altLang="zh-CN" b="1" dirty="0">
                <a:solidFill>
                  <a:srgbClr val="FF0000"/>
                </a:solidFill>
                <a:latin typeface="Times New Roman" pitchFamily="18" charset="0"/>
              </a:rPr>
              <a:t>It’s impolite to</a:t>
            </a:r>
            <a:r>
              <a:rPr lang="en-US" altLang="zh-CN" b="1" dirty="0">
                <a:latin typeface="Times New Roman" pitchFamily="18" charset="0"/>
              </a:rPr>
              <a:t> point at </a:t>
            </a:r>
            <a:r>
              <a:rPr lang="en-US" altLang="zh-CN" b="1" dirty="0" smtClean="0">
                <a:latin typeface="Times New Roman" pitchFamily="18" charset="0"/>
              </a:rPr>
              <a:t>anyone </a:t>
            </a:r>
            <a:r>
              <a:rPr lang="en-US" altLang="zh-CN" b="1" dirty="0">
                <a:latin typeface="Times New Roman" pitchFamily="18" charset="0"/>
              </a:rPr>
              <a:t>with your chopsticks.</a:t>
            </a:r>
          </a:p>
          <a:p>
            <a:pPr>
              <a:lnSpc>
                <a:spcPct val="120000"/>
              </a:lnSpc>
              <a:spcBef>
                <a:spcPct val="0"/>
              </a:spcBef>
            </a:pPr>
            <a:r>
              <a:rPr lang="en-US" altLang="zh-CN" b="1" dirty="0">
                <a:solidFill>
                  <a:srgbClr val="FF0000"/>
                </a:solidFill>
                <a:latin typeface="Times New Roman" pitchFamily="18" charset="0"/>
              </a:rPr>
              <a:t>It’s impolite to</a:t>
            </a:r>
            <a:r>
              <a:rPr lang="en-US" altLang="zh-CN" b="1" dirty="0">
                <a:latin typeface="Times New Roman" pitchFamily="18" charset="0"/>
              </a:rPr>
              <a:t> knock your empty bowl with your chopsticks.</a:t>
            </a:r>
          </a:p>
          <a:p>
            <a:pPr>
              <a:lnSpc>
                <a:spcPct val="120000"/>
              </a:lnSpc>
              <a:spcBef>
                <a:spcPct val="0"/>
              </a:spcBef>
            </a:pPr>
            <a:r>
              <a:rPr lang="en-US" altLang="zh-CN" b="1" dirty="0">
                <a:latin typeface="Times New Roman" pitchFamily="18" charset="0"/>
              </a:rPr>
              <a:t>…</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9219" name="Rectangle 3"/>
          <p:cNvSpPr>
            <a:spLocks noGrp="1" noChangeArrowheads="1"/>
          </p:cNvSpPr>
          <p:nvPr>
            <p:ph type="body" idx="4294967295"/>
          </p:nvPr>
        </p:nvSpPr>
        <p:spPr>
          <a:xfrm>
            <a:off x="252413" y="1701478"/>
            <a:ext cx="8567737" cy="3743746"/>
          </a:xfrm>
        </p:spPr>
        <p:txBody>
          <a:bodyPr/>
          <a:lstStyle/>
          <a:p>
            <a:pPr marL="533400" indent="-533400">
              <a:lnSpc>
                <a:spcPct val="120000"/>
              </a:lnSpc>
              <a:spcBef>
                <a:spcPct val="0"/>
              </a:spcBef>
              <a:buFontTx/>
              <a:buNone/>
            </a:pPr>
            <a:r>
              <a:rPr lang="en-US" altLang="zh-CN" b="1" dirty="0" smtClean="0">
                <a:latin typeface="Times New Roman" pitchFamily="18" charset="0"/>
              </a:rPr>
              <a:t>◆ </a:t>
            </a:r>
            <a:r>
              <a:rPr lang="en-US" altLang="zh-CN" b="1" dirty="0" smtClean="0">
                <a:solidFill>
                  <a:srgbClr val="FF0000"/>
                </a:solidFill>
                <a:latin typeface="Times New Roman" pitchFamily="18" charset="0"/>
              </a:rPr>
              <a:t>You’re </a:t>
            </a:r>
            <a:r>
              <a:rPr lang="en-US" altLang="zh-CN" b="1" dirty="0">
                <a:solidFill>
                  <a:srgbClr val="FF0000"/>
                </a:solidFill>
                <a:latin typeface="Times New Roman" pitchFamily="18" charset="0"/>
              </a:rPr>
              <a:t>supposed to</a:t>
            </a:r>
            <a:r>
              <a:rPr lang="en-US" altLang="zh-CN" b="1" dirty="0">
                <a:latin typeface="Times New Roman" pitchFamily="18" charset="0"/>
              </a:rPr>
              <a:t> greet the host family.</a:t>
            </a:r>
          </a:p>
          <a:p>
            <a:pPr marL="533400" indent="-533400">
              <a:lnSpc>
                <a:spcPct val="120000"/>
              </a:lnSpc>
              <a:spcBef>
                <a:spcPct val="0"/>
              </a:spcBef>
              <a:buFontTx/>
              <a:buNone/>
            </a:pPr>
            <a:r>
              <a:rPr lang="en-US" altLang="zh-CN" b="1" dirty="0" smtClean="0">
                <a:latin typeface="Times New Roman" pitchFamily="18" charset="0"/>
              </a:rPr>
              <a:t>◆ </a:t>
            </a:r>
            <a:r>
              <a:rPr lang="en-US" altLang="zh-CN" b="1" dirty="0" smtClean="0">
                <a:solidFill>
                  <a:srgbClr val="FF0000"/>
                </a:solidFill>
                <a:latin typeface="Times New Roman" pitchFamily="18" charset="0"/>
              </a:rPr>
              <a:t>You’re </a:t>
            </a:r>
            <a:r>
              <a:rPr lang="en-US" altLang="zh-CN" b="1" dirty="0">
                <a:solidFill>
                  <a:srgbClr val="FF0000"/>
                </a:solidFill>
                <a:latin typeface="Times New Roman" pitchFamily="18" charset="0"/>
              </a:rPr>
              <a:t>supposed to</a:t>
            </a:r>
            <a:r>
              <a:rPr lang="en-US" altLang="zh-CN" b="1" dirty="0">
                <a:latin typeface="Times New Roman" pitchFamily="18" charset="0"/>
              </a:rPr>
              <a:t> shake hands with people. </a:t>
            </a:r>
          </a:p>
          <a:p>
            <a:pPr marL="533400" indent="-533400">
              <a:lnSpc>
                <a:spcPct val="120000"/>
              </a:lnSpc>
              <a:spcBef>
                <a:spcPct val="0"/>
              </a:spcBef>
              <a:buFontTx/>
              <a:buNone/>
            </a:pPr>
            <a:r>
              <a:rPr lang="en-US" altLang="zh-CN" b="1" dirty="0">
                <a:latin typeface="Times New Roman" pitchFamily="18" charset="0"/>
              </a:rPr>
              <a:t>◆ </a:t>
            </a:r>
            <a:r>
              <a:rPr lang="en-US" altLang="zh-CN" b="1" dirty="0">
                <a:solidFill>
                  <a:srgbClr val="FF0000"/>
                </a:solidFill>
                <a:latin typeface="Times New Roman" pitchFamily="18" charset="0"/>
              </a:rPr>
              <a:t>You’re supposed to</a:t>
            </a:r>
            <a:r>
              <a:rPr lang="en-US" altLang="zh-CN" b="1" dirty="0">
                <a:latin typeface="Times New Roman" pitchFamily="18" charset="0"/>
              </a:rPr>
              <a:t> say </a:t>
            </a:r>
            <a:r>
              <a:rPr lang="en-US" altLang="zh-CN" b="1" dirty="0" smtClean="0">
                <a:latin typeface="Times New Roman" pitchFamily="18" charset="0"/>
              </a:rPr>
              <a:t>“</a:t>
            </a:r>
            <a:r>
              <a:rPr lang="en-US" altLang="zh-CN" b="1" i="1" dirty="0" err="1" smtClean="0">
                <a:latin typeface="Times New Roman" pitchFamily="18" charset="0"/>
              </a:rPr>
              <a:t>Nihao</a:t>
            </a:r>
            <a:r>
              <a:rPr lang="en-US" altLang="zh-CN" b="1" dirty="0">
                <a:latin typeface="Times New Roman" pitchFamily="18" charset="0"/>
              </a:rPr>
              <a:t>” to people. </a:t>
            </a:r>
          </a:p>
          <a:p>
            <a:pPr marL="533400" indent="-533400">
              <a:lnSpc>
                <a:spcPct val="120000"/>
              </a:lnSpc>
              <a:spcBef>
                <a:spcPct val="0"/>
              </a:spcBef>
              <a:buFontTx/>
              <a:buNone/>
            </a:pPr>
            <a:r>
              <a:rPr lang="en-US" altLang="zh-CN" b="1" dirty="0">
                <a:latin typeface="Times New Roman" pitchFamily="18" charset="0"/>
              </a:rPr>
              <a:t>◆ </a:t>
            </a:r>
            <a:r>
              <a:rPr lang="en-US" altLang="zh-CN" b="1" dirty="0">
                <a:solidFill>
                  <a:srgbClr val="FF0000"/>
                </a:solidFill>
                <a:latin typeface="Times New Roman" pitchFamily="18" charset="0"/>
              </a:rPr>
              <a:t>You’re not supposed </a:t>
            </a:r>
            <a:r>
              <a:rPr lang="en-US" altLang="zh-CN" b="1" dirty="0" smtClean="0">
                <a:solidFill>
                  <a:srgbClr val="FF0000"/>
                </a:solidFill>
                <a:latin typeface="Times New Roman" pitchFamily="18" charset="0"/>
              </a:rPr>
              <a:t>to</a:t>
            </a:r>
            <a:r>
              <a:rPr lang="en-US" altLang="zh-CN" b="1" dirty="0" smtClean="0">
                <a:latin typeface="Times New Roman" pitchFamily="18" charset="0"/>
              </a:rPr>
              <a:t> </a:t>
            </a:r>
            <a:r>
              <a:rPr lang="en-US" altLang="zh-CN" b="1" dirty="0">
                <a:latin typeface="Times New Roman" pitchFamily="18" charset="0"/>
              </a:rPr>
              <a:t>kiss or hug with people.</a:t>
            </a:r>
          </a:p>
          <a:p>
            <a:pPr marL="533400" indent="-533400">
              <a:lnSpc>
                <a:spcPct val="120000"/>
              </a:lnSpc>
              <a:spcBef>
                <a:spcPct val="0"/>
              </a:spcBef>
              <a:buFontTx/>
              <a:buNone/>
            </a:pPr>
            <a:r>
              <a:rPr lang="en-US" altLang="zh-CN" b="1" dirty="0">
                <a:latin typeface="Times New Roman" pitchFamily="18" charset="0"/>
              </a:rPr>
              <a:t>◆ …</a:t>
            </a:r>
          </a:p>
        </p:txBody>
      </p:sp>
      <p:sp>
        <p:nvSpPr>
          <p:cNvPr id="9221" name="Rectangle 5"/>
          <p:cNvSpPr>
            <a:spLocks noChangeArrowheads="1"/>
          </p:cNvSpPr>
          <p:nvPr/>
        </p:nvSpPr>
        <p:spPr bwMode="auto">
          <a:xfrm>
            <a:off x="2051720" y="922094"/>
            <a:ext cx="4824412" cy="792162"/>
          </a:xfrm>
          <a:prstGeom prst="rect">
            <a:avLst/>
          </a:prstGeom>
          <a:noFill/>
          <a:ln w="9525">
            <a:noFill/>
            <a:miter lim="800000"/>
            <a:headEnd/>
            <a:tailEnd/>
          </a:ln>
          <a:effectLst/>
        </p:spPr>
        <p:txBody>
          <a:bodyPr anchor="ctr"/>
          <a:lstStyle/>
          <a:p>
            <a:pPr algn="ctr"/>
            <a:r>
              <a:rPr lang="en-US" altLang="zh-CN" sz="3200">
                <a:solidFill>
                  <a:srgbClr val="9933FF"/>
                </a:solidFill>
                <a:latin typeface="Arial" charset="0"/>
              </a:rPr>
              <a:t>House rules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wipe(up)">
                                      <p:cBhvr>
                                        <p:cTn id="7" dur="500"/>
                                        <p:tgtEl>
                                          <p:spTgt spid="921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wipe(up)">
                                      <p:cBhvr>
                                        <p:cTn id="10" dur="500"/>
                                        <p:tgtEl>
                                          <p:spTgt spid="921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Effect transition="in" filter="wipe(up)">
                                      <p:cBhvr>
                                        <p:cTn id="13" dur="500"/>
                                        <p:tgtEl>
                                          <p:spTgt spid="9219">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9219">
                                            <p:txEl>
                                              <p:pRg st="3" end="3"/>
                                            </p:txEl>
                                          </p:spTgt>
                                        </p:tgtEl>
                                        <p:attrNameLst>
                                          <p:attrName>style.visibility</p:attrName>
                                        </p:attrNameLst>
                                      </p:cBhvr>
                                      <p:to>
                                        <p:strVal val="visible"/>
                                      </p:to>
                                    </p:set>
                                    <p:animEffect transition="in" filter="wipe(up)">
                                      <p:cBhvr>
                                        <p:cTn id="16" dur="500"/>
                                        <p:tgtEl>
                                          <p:spTgt spid="9219">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animEffect transition="in" filter="wipe(up)">
                                      <p:cBhvr>
                                        <p:cTn id="19"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600" b="1" i="0" u="none" strike="noStrike" cap="none" normalizeH="0" baseline="0" smtClean="0">
            <a:ln>
              <a:noFill/>
            </a:ln>
            <a:solidFill>
              <a:srgbClr val="FF0000"/>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600" b="1" i="0" u="none" strike="noStrike" cap="none" normalizeH="0" baseline="0" smtClean="0">
            <a:ln>
              <a:noFill/>
            </a:ln>
            <a:solidFill>
              <a:srgbClr val="FF0000"/>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964</TotalTime>
  <Words>1220</Words>
  <Application>Microsoft Office PowerPoint</Application>
  <PresentationFormat>全屏显示(4:3)</PresentationFormat>
  <Paragraphs>145</Paragraphs>
  <Slides>30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30</vt:i4>
      </vt:variant>
    </vt:vector>
  </HeadingPairs>
  <TitlesOfParts>
    <vt:vector size="34" baseType="lpstr">
      <vt:lpstr>宋体</vt:lpstr>
      <vt:lpstr>Arial</vt:lpstr>
      <vt:lpstr>Times New Roman</vt:lpstr>
      <vt:lpstr>默认设计模板</vt:lpstr>
      <vt:lpstr>PowerPoint 演示文稿</vt:lpstr>
      <vt:lpstr>PowerPoint 演示文稿</vt:lpstr>
      <vt:lpstr>PowerPoint 演示文稿</vt:lpstr>
      <vt:lpstr>PowerPoint 演示文稿</vt:lpstr>
      <vt:lpstr>PowerPoint 演示文稿</vt:lpstr>
      <vt:lpstr>PowerPoint 演示文稿</vt:lpstr>
      <vt:lpstr>Table manners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侯邑瑾</cp:lastModifiedBy>
  <cp:revision>156</cp:revision>
  <dcterms:created xsi:type="dcterms:W3CDTF">2014-05-26T01:45:24Z</dcterms:created>
  <dcterms:modified xsi:type="dcterms:W3CDTF">2020-09-09T06:59:00Z</dcterms:modified>
</cp:coreProperties>
</file>