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8" r:id="rId15"/>
    <p:sldId id="272" r:id="rId16"/>
    <p:sldId id="273" r:id="rId17"/>
    <p:sldId id="274" r:id="rId18"/>
    <p:sldId id="276" r:id="rId19"/>
    <p:sldId id="277" r:id="rId20"/>
    <p:sldId id="288" r:id="rId21"/>
    <p:sldId id="289" r:id="rId22"/>
    <p:sldId id="290" r:id="rId23"/>
    <p:sldId id="278" r:id="rId24"/>
    <p:sldId id="260" r:id="rId25"/>
    <p:sldId id="279" r:id="rId26"/>
    <p:sldId id="280" r:id="rId27"/>
    <p:sldId id="281" r:id="rId28"/>
    <p:sldId id="282" r:id="rId29"/>
    <p:sldId id="283" r:id="rId30"/>
    <p:sldId id="259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AF3F-B0CD-40F4-B01D-6ACBB8DA5F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6C2-25F9-491E-B599-68634C17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AF3F-B0CD-40F4-B01D-6ACBB8DA5F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6C2-25F9-491E-B599-68634C17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5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AF3F-B0CD-40F4-B01D-6ACBB8DA5F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6C2-25F9-491E-B599-68634C17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AF3F-B0CD-40F4-B01D-6ACBB8DA5F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6C2-25F9-491E-B599-68634C17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AF3F-B0CD-40F4-B01D-6ACBB8DA5F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6C2-25F9-491E-B599-68634C17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AF3F-B0CD-40F4-B01D-6ACBB8DA5F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6C2-25F9-491E-B599-68634C17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AF3F-B0CD-40F4-B01D-6ACBB8DA5F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6C2-25F9-491E-B599-68634C17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AF3F-B0CD-40F4-B01D-6ACBB8DA5F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6C2-25F9-491E-B599-68634C17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AF3F-B0CD-40F4-B01D-6ACBB8DA5F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6C2-25F9-491E-B599-68634C17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4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AF3F-B0CD-40F4-B01D-6ACBB8DA5F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6C2-25F9-491E-B599-68634C17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AF3F-B0CD-40F4-B01D-6ACBB8DA5F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26C2-25F9-491E-B599-68634C17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CAF3F-B0CD-40F4-B01D-6ACBB8DA5F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26C2-25F9-491E-B599-68634C17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706" y="1927205"/>
            <a:ext cx="796403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 12</a:t>
            </a:r>
          </a:p>
          <a:p>
            <a:pPr algn="ctr"/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Life is full of the unexpected.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" y="3853518"/>
            <a:ext cx="8823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+mj-lt"/>
              </a:rPr>
              <a:t>B: Really? Please tell me what happened.</a:t>
            </a:r>
          </a:p>
          <a:p>
            <a:r>
              <a:rPr lang="en-US" sz="3200" b="1" dirty="0" smtClean="0">
                <a:latin typeface="+mj-lt"/>
              </a:rPr>
              <a:t>A: Well, I got up late.</a:t>
            </a:r>
          </a:p>
          <a:p>
            <a:r>
              <a:rPr lang="en-US" sz="3200" b="1" dirty="0" smtClean="0">
                <a:latin typeface="+mj-lt"/>
              </a:rPr>
              <a:t>B: Didn't your mother wake you up?</a:t>
            </a:r>
          </a:p>
          <a:p>
            <a:pPr marL="536575" indent="-536575"/>
            <a:r>
              <a:rPr lang="en-US" sz="3200" b="1" dirty="0" smtClean="0">
                <a:latin typeface="+mj-lt"/>
              </a:rPr>
              <a:t>A: (2)_______ But at that time it was a little too early, so I fell asleep again.</a:t>
            </a:r>
          </a:p>
        </p:txBody>
      </p:sp>
      <p:sp>
        <p:nvSpPr>
          <p:cNvPr id="3" name="矩形 2"/>
          <p:cNvSpPr/>
          <p:nvPr/>
        </p:nvSpPr>
        <p:spPr>
          <a:xfrm>
            <a:off x="668655" y="405647"/>
            <a:ext cx="7709535" cy="332398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latin typeface="+mj-lt"/>
              </a:rPr>
              <a:t>A. By taxi.</a:t>
            </a:r>
          </a:p>
          <a:p>
            <a:r>
              <a:rPr lang="en-US" sz="3000" b="1" dirty="0" smtClean="0">
                <a:latin typeface="+mj-lt"/>
              </a:rPr>
              <a:t>B. Yes, she did.</a:t>
            </a:r>
          </a:p>
          <a:p>
            <a:r>
              <a:rPr lang="en-US" sz="3000" b="1" dirty="0" smtClean="0">
                <a:latin typeface="+mj-lt"/>
              </a:rPr>
              <a:t>C. Why were you late?</a:t>
            </a:r>
          </a:p>
          <a:p>
            <a:r>
              <a:rPr lang="en-US" sz="3000" b="1" dirty="0" smtClean="0">
                <a:latin typeface="+mj-lt"/>
              </a:rPr>
              <a:t>D. But today I came very close.</a:t>
            </a:r>
          </a:p>
          <a:p>
            <a:r>
              <a:rPr lang="en-US" sz="3000" b="1" dirty="0" smtClean="0">
                <a:latin typeface="+mj-lt"/>
              </a:rPr>
              <a:t>E. Was your teacher angry with you?</a:t>
            </a:r>
          </a:p>
          <a:p>
            <a:r>
              <a:rPr lang="en-US" sz="3000" b="1" dirty="0" smtClean="0">
                <a:latin typeface="+mj-lt"/>
              </a:rPr>
              <a:t>F. Well, you must have been in a hurry.</a:t>
            </a:r>
          </a:p>
          <a:p>
            <a:r>
              <a:rPr lang="en-US" sz="3000" b="1" dirty="0" smtClean="0">
                <a:latin typeface="+mj-lt"/>
              </a:rPr>
              <a:t>G. But when I got there, the bus had just left.</a:t>
            </a:r>
            <a:endParaRPr lang="en-US" sz="30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3262" y="5381358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B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1731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170" y="3084866"/>
            <a:ext cx="86639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/>
            <a:r>
              <a:rPr lang="en-US" sz="3200" b="1" dirty="0" smtClean="0">
                <a:latin typeface="+mj-lt"/>
              </a:rPr>
              <a:t>B: I guess you were having such a good dream that you didn't wake up.</a:t>
            </a:r>
          </a:p>
          <a:p>
            <a:r>
              <a:rPr lang="en-US" sz="3200" b="1" dirty="0" smtClean="0">
                <a:latin typeface="+mj-lt"/>
              </a:rPr>
              <a:t>A: </a:t>
            </a:r>
            <a:r>
              <a:rPr lang="en-US" sz="3200" b="1" dirty="0" err="1" smtClean="0">
                <a:latin typeface="+mj-lt"/>
              </a:rPr>
              <a:t>Haha</a:t>
            </a:r>
            <a:r>
              <a:rPr lang="en-US" sz="3200" b="1" dirty="0" smtClean="0">
                <a:latin typeface="+mj-lt"/>
              </a:rPr>
              <a:t>, you're funny.</a:t>
            </a:r>
          </a:p>
          <a:p>
            <a:r>
              <a:rPr lang="en-US" sz="3200" b="1" dirty="0" smtClean="0">
                <a:latin typeface="+mj-lt"/>
              </a:rPr>
              <a:t>B: (3)_______</a:t>
            </a:r>
          </a:p>
          <a:p>
            <a:pPr marL="536575" indent="-536575"/>
            <a:r>
              <a:rPr lang="en-US" sz="3200" b="1" dirty="0" smtClean="0">
                <a:latin typeface="+mj-lt"/>
              </a:rPr>
              <a:t>A: Yeah. So I rushed to the bus stop without eating breakfast. (4)_______ I ran after it but the driver didn't stop.</a:t>
            </a:r>
            <a:endParaRPr lang="en-US" sz="3200" b="1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2955" y="267253"/>
            <a:ext cx="7709535" cy="2839239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3000" b="1" dirty="0" smtClean="0">
                <a:latin typeface="+mj-lt"/>
              </a:rPr>
              <a:t>A. By taxi.</a:t>
            </a:r>
          </a:p>
          <a:p>
            <a:pPr>
              <a:lnSpc>
                <a:spcPct val="85000"/>
              </a:lnSpc>
            </a:pPr>
            <a:r>
              <a:rPr lang="en-US" sz="3000" b="1" dirty="0" smtClean="0">
                <a:latin typeface="+mj-lt"/>
              </a:rPr>
              <a:t>B. Yes, she did.</a:t>
            </a:r>
          </a:p>
          <a:p>
            <a:pPr>
              <a:lnSpc>
                <a:spcPct val="85000"/>
              </a:lnSpc>
            </a:pPr>
            <a:r>
              <a:rPr lang="en-US" sz="3000" b="1" dirty="0" smtClean="0">
                <a:latin typeface="+mj-lt"/>
              </a:rPr>
              <a:t>C. Why were you late?</a:t>
            </a:r>
          </a:p>
          <a:p>
            <a:pPr>
              <a:lnSpc>
                <a:spcPct val="85000"/>
              </a:lnSpc>
            </a:pPr>
            <a:r>
              <a:rPr lang="en-US" sz="3000" b="1" dirty="0" smtClean="0">
                <a:latin typeface="+mj-lt"/>
              </a:rPr>
              <a:t>D. But today I came very close.</a:t>
            </a:r>
          </a:p>
          <a:p>
            <a:pPr>
              <a:lnSpc>
                <a:spcPct val="85000"/>
              </a:lnSpc>
            </a:pPr>
            <a:r>
              <a:rPr lang="en-US" sz="3000" b="1" dirty="0" smtClean="0">
                <a:latin typeface="+mj-lt"/>
              </a:rPr>
              <a:t>E. Was your teacher angry with you?</a:t>
            </a:r>
          </a:p>
          <a:p>
            <a:pPr>
              <a:lnSpc>
                <a:spcPct val="85000"/>
              </a:lnSpc>
            </a:pPr>
            <a:r>
              <a:rPr lang="en-US" sz="3000" b="1" dirty="0" smtClean="0">
                <a:latin typeface="+mj-lt"/>
              </a:rPr>
              <a:t>F. Well, you must have been in a hurry.</a:t>
            </a:r>
          </a:p>
          <a:p>
            <a:pPr>
              <a:lnSpc>
                <a:spcPct val="85000"/>
              </a:lnSpc>
            </a:pPr>
            <a:r>
              <a:rPr lang="en-US" sz="3000" b="1" dirty="0" smtClean="0">
                <a:latin typeface="+mj-lt"/>
              </a:rPr>
              <a:t>G. But when I got there, the bus had just left.</a:t>
            </a:r>
            <a:endParaRPr lang="en-US" sz="30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61832" y="4573006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0782" y="5631717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G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865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8655" y="405647"/>
            <a:ext cx="7709535" cy="332398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latin typeface="+mj-lt"/>
              </a:rPr>
              <a:t>A. By taxi.</a:t>
            </a:r>
          </a:p>
          <a:p>
            <a:r>
              <a:rPr lang="en-US" sz="3000" b="1" dirty="0" smtClean="0">
                <a:latin typeface="+mj-lt"/>
              </a:rPr>
              <a:t>B. Yes, she did.</a:t>
            </a:r>
          </a:p>
          <a:p>
            <a:r>
              <a:rPr lang="en-US" sz="3000" b="1" dirty="0" smtClean="0">
                <a:latin typeface="+mj-lt"/>
              </a:rPr>
              <a:t>C. Why were you late?</a:t>
            </a:r>
          </a:p>
          <a:p>
            <a:r>
              <a:rPr lang="en-US" sz="3000" b="1" dirty="0" smtClean="0">
                <a:latin typeface="+mj-lt"/>
              </a:rPr>
              <a:t>D. But today I came very close.</a:t>
            </a:r>
          </a:p>
          <a:p>
            <a:r>
              <a:rPr lang="en-US" sz="3000" b="1" dirty="0" smtClean="0">
                <a:latin typeface="+mj-lt"/>
              </a:rPr>
              <a:t>E. Was your teacher angry with you?</a:t>
            </a:r>
          </a:p>
          <a:p>
            <a:r>
              <a:rPr lang="en-US" sz="3000" b="1" dirty="0" smtClean="0">
                <a:latin typeface="+mj-lt"/>
              </a:rPr>
              <a:t>F. Well, you must have been in a hurry.</a:t>
            </a:r>
          </a:p>
          <a:p>
            <a:r>
              <a:rPr lang="en-US" sz="3000" b="1" dirty="0" smtClean="0">
                <a:latin typeface="+mj-lt"/>
              </a:rPr>
              <a:t>G. But when I got there, the bus had just left.</a:t>
            </a:r>
            <a:endParaRPr lang="en-US" sz="3000" b="1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886" y="3971836"/>
            <a:ext cx="88096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/>
            <a:r>
              <a:rPr lang="en-US" sz="3200" b="1" kern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B: Too bad! Did you go to school on foot in the end?</a:t>
            </a:r>
            <a:endParaRPr lang="en-US" sz="3200" b="1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6575" indent="-536575"/>
            <a:r>
              <a:rPr lang="en-US" sz="3200" b="1" kern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A: No. (5)_______ And when I got to school, it was just 8:00. I was happy that I was not late.</a:t>
            </a:r>
            <a:endParaRPr lang="en-US" sz="3200" b="1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sz="3200" b="1" kern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B: How lucky you are!</a:t>
            </a:r>
            <a:endParaRPr lang="en-US" sz="3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7632" y="4956720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A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7598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1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5730" y="740539"/>
            <a:ext cx="8641080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+mj-ea"/>
                <a:ea typeface="+mj-ea"/>
              </a:rPr>
              <a:t>Ⅰ</a:t>
            </a:r>
            <a:r>
              <a:rPr lang="en-US" altLang="zh-CN" sz="3200" b="1" dirty="0" smtClean="0">
                <a:solidFill>
                  <a:srgbClr val="0000FF"/>
                </a:solidFill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根据</a:t>
            </a:r>
            <a:r>
              <a:rPr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语境，用括号内所给动词的正确时态填空。</a:t>
            </a:r>
          </a:p>
          <a:p>
            <a:pPr marL="811213" indent="-811213">
              <a:lnSpc>
                <a:spcPct val="120000"/>
              </a:lnSpc>
            </a:pPr>
            <a:r>
              <a:rPr lang="en-US" altLang="zh-CN" sz="3200" b="1" dirty="0">
                <a:latin typeface="+mj-lt"/>
              </a:rPr>
              <a:t>1. —</a:t>
            </a:r>
            <a:r>
              <a:rPr lang="en-US" sz="3200" b="1" dirty="0">
                <a:latin typeface="+mj-lt"/>
              </a:rPr>
              <a:t>Were you surprised by the ending of the movie?</a:t>
            </a:r>
          </a:p>
          <a:p>
            <a:pPr marL="811213" indent="-811213">
              <a:lnSpc>
                <a:spcPct val="120000"/>
              </a:lnSpc>
            </a:pPr>
            <a:r>
              <a:rPr lang="en-US" sz="3200" b="1" dirty="0" smtClean="0">
                <a:latin typeface="+mj-lt"/>
              </a:rPr>
              <a:t>    —</a:t>
            </a:r>
            <a:r>
              <a:rPr lang="en-US" sz="3200" b="1" dirty="0">
                <a:latin typeface="+mj-lt"/>
              </a:rPr>
              <a:t>No. I _____________(read) the book about the movie, so I knew the story.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+mj-lt"/>
              </a:rPr>
              <a:t>2. What a pity that we missed the beginning of the party. When we got there, the party 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 smtClean="0">
                <a:latin typeface="+mj-lt"/>
              </a:rPr>
              <a:t>     _____________ </a:t>
            </a:r>
            <a:r>
              <a:rPr lang="en-US" sz="3200" b="1" dirty="0">
                <a:latin typeface="+mj-lt"/>
              </a:rPr>
              <a:t>(start).</a:t>
            </a:r>
          </a:p>
        </p:txBody>
      </p:sp>
      <p:sp>
        <p:nvSpPr>
          <p:cNvPr id="8" name="矩形 7"/>
          <p:cNvSpPr/>
          <p:nvPr/>
        </p:nvSpPr>
        <p:spPr>
          <a:xfrm>
            <a:off x="2450903" y="3127730"/>
            <a:ext cx="1841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had read </a:t>
            </a:r>
          </a:p>
        </p:txBody>
      </p:sp>
      <p:sp>
        <p:nvSpPr>
          <p:cNvPr id="9" name="矩形 8"/>
          <p:cNvSpPr/>
          <p:nvPr/>
        </p:nvSpPr>
        <p:spPr>
          <a:xfrm>
            <a:off x="933016" y="5514921"/>
            <a:ext cx="2281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had started </a:t>
            </a:r>
          </a:p>
        </p:txBody>
      </p:sp>
    </p:spTree>
    <p:extLst>
      <p:ext uri="{BB962C8B-B14F-4D97-AF65-F5344CB8AC3E}">
        <p14:creationId xmlns:p14="http://schemas.microsoft.com/office/powerpoint/2010/main" val="167433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7170" y="1247478"/>
            <a:ext cx="860679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+mj-lt"/>
              </a:rPr>
              <a:t>3. Alex said he _____________(visit) the Palace Museum twice.</a:t>
            </a:r>
          </a:p>
          <a:p>
            <a:pPr marL="811213" indent="-811213">
              <a:lnSpc>
                <a:spcPct val="120000"/>
              </a:lnSpc>
            </a:pPr>
            <a:r>
              <a:rPr lang="en-US" sz="3200" b="1" dirty="0">
                <a:latin typeface="+mj-lt"/>
              </a:rPr>
              <a:t>4. —Bad! We're too late. The subway _____________(leave).</a:t>
            </a:r>
          </a:p>
          <a:p>
            <a:pPr>
              <a:lnSpc>
                <a:spcPct val="120000"/>
              </a:lnSpc>
            </a:pPr>
            <a:r>
              <a:rPr lang="en-US" sz="3200" b="1" dirty="0" smtClean="0">
                <a:latin typeface="+mj-lt"/>
              </a:rPr>
              <a:t>    —</a:t>
            </a:r>
            <a:r>
              <a:rPr lang="en-US" sz="3200" b="1" dirty="0">
                <a:latin typeface="+mj-lt"/>
              </a:rPr>
              <a:t>That's OK. We'll catch the next one.</a:t>
            </a:r>
          </a:p>
          <a:p>
            <a:pPr marL="354013" indent="-354013">
              <a:lnSpc>
                <a:spcPct val="120000"/>
              </a:lnSpc>
              <a:tabLst>
                <a:tab pos="354013" algn="l"/>
              </a:tabLst>
            </a:pPr>
            <a:r>
              <a:rPr lang="en-US" sz="3200" b="1" dirty="0">
                <a:latin typeface="+mj-lt"/>
              </a:rPr>
              <a:t>5. We _____________(stay) in Qingdao for three years by then.</a:t>
            </a:r>
          </a:p>
        </p:txBody>
      </p:sp>
      <p:sp>
        <p:nvSpPr>
          <p:cNvPr id="8" name="矩形 7"/>
          <p:cNvSpPr/>
          <p:nvPr/>
        </p:nvSpPr>
        <p:spPr>
          <a:xfrm>
            <a:off x="3158939" y="1352340"/>
            <a:ext cx="21900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had visited </a:t>
            </a:r>
          </a:p>
        </p:txBody>
      </p:sp>
      <p:sp>
        <p:nvSpPr>
          <p:cNvPr id="9" name="矩形 8"/>
          <p:cNvSpPr/>
          <p:nvPr/>
        </p:nvSpPr>
        <p:spPr>
          <a:xfrm>
            <a:off x="1475916" y="3069515"/>
            <a:ext cx="1552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has left </a:t>
            </a:r>
          </a:p>
        </p:txBody>
      </p:sp>
      <p:sp>
        <p:nvSpPr>
          <p:cNvPr id="10" name="矩形 9"/>
          <p:cNvSpPr/>
          <p:nvPr/>
        </p:nvSpPr>
        <p:spPr>
          <a:xfrm>
            <a:off x="1606830" y="4213872"/>
            <a:ext cx="2064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had stayed</a:t>
            </a:r>
          </a:p>
        </p:txBody>
      </p:sp>
    </p:spTree>
    <p:extLst>
      <p:ext uri="{BB962C8B-B14F-4D97-AF65-F5344CB8AC3E}">
        <p14:creationId xmlns:p14="http://schemas.microsoft.com/office/powerpoint/2010/main" val="1906441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8590" y="553641"/>
            <a:ext cx="884682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Ⅱ. </a:t>
            </a:r>
            <a:r>
              <a:rPr lang="zh-CN" altLang="en-US" sz="3200" b="1" dirty="0">
                <a:solidFill>
                  <a:srgbClr val="0000FF"/>
                </a:solidFill>
                <a:latin typeface="+mj-lt"/>
                <a:ea typeface="+mj-ea"/>
              </a:rPr>
              <a:t>用括号内所给提示词语合并句子。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dirty="0">
                <a:latin typeface="+mj-lt"/>
                <a:ea typeface="+mj-ea"/>
              </a:rPr>
              <a:t>1. </a:t>
            </a:r>
            <a:r>
              <a:rPr lang="en-US" sz="3200" b="1" dirty="0">
                <a:latin typeface="+mj-lt"/>
                <a:ea typeface="+mj-ea"/>
              </a:rPr>
              <a:t>I learnt about 500 English words. I was five years old.  (by the time)</a:t>
            </a:r>
          </a:p>
          <a:p>
            <a:pPr>
              <a:lnSpc>
                <a:spcPct val="120000"/>
              </a:lnSpc>
            </a:pPr>
            <a:endParaRPr lang="en-US" sz="3200" b="1" dirty="0" smtClean="0">
              <a:latin typeface="+mj-lt"/>
              <a:ea typeface="+mj-ea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+mj-lt"/>
              <a:ea typeface="+mj-ea"/>
            </a:endParaRPr>
          </a:p>
          <a:p>
            <a:pPr marL="446088" indent="-446088">
              <a:lnSpc>
                <a:spcPct val="120000"/>
              </a:lnSpc>
            </a:pPr>
            <a:r>
              <a:rPr lang="en-US" sz="3200" b="1" dirty="0" smtClean="0">
                <a:latin typeface="+mj-lt"/>
                <a:ea typeface="+mj-ea"/>
              </a:rPr>
              <a:t>2</a:t>
            </a:r>
            <a:r>
              <a:rPr lang="en-US" sz="3200" b="1" dirty="0">
                <a:latin typeface="+mj-lt"/>
                <a:ea typeface="+mj-ea"/>
              </a:rPr>
              <a:t>. I have visited the museum twice. Mary mentioned the museum to me.  (when)</a:t>
            </a:r>
          </a:p>
          <a:p>
            <a:endParaRPr lang="en-US" sz="3200" b="1" dirty="0" smtClean="0">
              <a:latin typeface="+mj-lt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2930" y="2375678"/>
            <a:ext cx="80467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By the time I was five years old, I had learnt about 500 English words.</a:t>
            </a:r>
          </a:p>
        </p:txBody>
      </p:sp>
      <p:sp>
        <p:nvSpPr>
          <p:cNvPr id="7" name="矩形 6"/>
          <p:cNvSpPr/>
          <p:nvPr/>
        </p:nvSpPr>
        <p:spPr>
          <a:xfrm>
            <a:off x="582930" y="4713464"/>
            <a:ext cx="8183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When Mary mentioned the museum to me, I had visited it twice.</a:t>
            </a:r>
          </a:p>
        </p:txBody>
      </p:sp>
    </p:spTree>
    <p:extLst>
      <p:ext uri="{BB962C8B-B14F-4D97-AF65-F5344CB8AC3E}">
        <p14:creationId xmlns:p14="http://schemas.microsoft.com/office/powerpoint/2010/main" val="242942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460" y="811798"/>
            <a:ext cx="873252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+mj-lt"/>
              </a:rPr>
              <a:t>3. I cooked dinner already. My parents reached home yesterday.  (before</a:t>
            </a:r>
            <a:r>
              <a:rPr lang="en-US" sz="3200" b="1" dirty="0" smtClean="0">
                <a:latin typeface="+mj-lt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3200" b="1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+mj-lt"/>
            </a:endParaRPr>
          </a:p>
          <a:p>
            <a:pPr marL="446088" indent="-446088">
              <a:lnSpc>
                <a:spcPct val="120000"/>
              </a:lnSpc>
            </a:pPr>
            <a:r>
              <a:rPr lang="en-US" sz="3200" b="1" dirty="0" smtClean="0">
                <a:latin typeface="+mj-lt"/>
              </a:rPr>
              <a:t>4</a:t>
            </a:r>
            <a:r>
              <a:rPr lang="en-US" sz="3200" b="1" dirty="0">
                <a:latin typeface="+mj-lt"/>
              </a:rPr>
              <a:t>. I turned off all the lights. I went to bed.  (by the time</a:t>
            </a:r>
            <a:r>
              <a:rPr lang="en-US" sz="3200" b="1" dirty="0" smtClean="0">
                <a:latin typeface="+mj-lt"/>
              </a:rPr>
              <a:t>)</a:t>
            </a:r>
            <a:endParaRPr lang="en-US" sz="3200" b="1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950" y="1985695"/>
            <a:ext cx="79895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Before my parents reached home yesterday, I had cooked dinner already.</a:t>
            </a:r>
          </a:p>
        </p:txBody>
      </p:sp>
      <p:sp>
        <p:nvSpPr>
          <p:cNvPr id="8" name="矩形 7"/>
          <p:cNvSpPr/>
          <p:nvPr/>
        </p:nvSpPr>
        <p:spPr>
          <a:xfrm>
            <a:off x="742950" y="4274547"/>
            <a:ext cx="79895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By the time I went to bed, I had turned off all the lights.</a:t>
            </a:r>
          </a:p>
        </p:txBody>
      </p:sp>
    </p:spTree>
    <p:extLst>
      <p:ext uri="{BB962C8B-B14F-4D97-AF65-F5344CB8AC3E}">
        <p14:creationId xmlns:p14="http://schemas.microsoft.com/office/powerpoint/2010/main" val="256286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4310" y="1086118"/>
            <a:ext cx="87668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20000"/>
              </a:lnSpc>
            </a:pPr>
            <a:r>
              <a:rPr lang="en-US" sz="3200" b="1" dirty="0">
                <a:latin typeface="+mj-lt"/>
              </a:rPr>
              <a:t>5. We cleaned our classroom. The visitors arrived.  (before</a:t>
            </a:r>
            <a:r>
              <a:rPr lang="en-US" sz="3200" b="1" dirty="0" smtClean="0">
                <a:latin typeface="+mj-lt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3200" b="1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3200" b="1" dirty="0" smtClean="0">
                <a:latin typeface="+mj-lt"/>
              </a:rPr>
              <a:t>6</a:t>
            </a:r>
            <a:r>
              <a:rPr lang="en-US" sz="3200" b="1" dirty="0">
                <a:latin typeface="+mj-lt"/>
              </a:rPr>
              <a:t>. He painted the house. We moved in.   (when</a:t>
            </a:r>
            <a:r>
              <a:rPr lang="en-US" sz="3200" b="1" dirty="0" smtClean="0">
                <a:latin typeface="+mj-lt"/>
              </a:rPr>
              <a:t>)</a:t>
            </a:r>
            <a:endParaRPr lang="en-US" sz="3200" b="1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070" y="2385745"/>
            <a:ext cx="82638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Before the visitors arrived, we (had) cleaned our classroom.</a:t>
            </a:r>
          </a:p>
        </p:txBody>
      </p:sp>
      <p:sp>
        <p:nvSpPr>
          <p:cNvPr id="8" name="矩形 7"/>
          <p:cNvSpPr/>
          <p:nvPr/>
        </p:nvSpPr>
        <p:spPr>
          <a:xfrm>
            <a:off x="560070" y="4133106"/>
            <a:ext cx="8263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When we moved in, he had painted the house.</a:t>
            </a:r>
          </a:p>
        </p:txBody>
      </p:sp>
    </p:spTree>
    <p:extLst>
      <p:ext uri="{BB962C8B-B14F-4D97-AF65-F5344CB8AC3E}">
        <p14:creationId xmlns:p14="http://schemas.microsoft.com/office/powerpoint/2010/main" val="276427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4310" y="419160"/>
            <a:ext cx="8698230" cy="595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Ⅲ. </a:t>
            </a:r>
            <a:r>
              <a:rPr lang="zh-CN" altLang="en-US" sz="3200" b="1" dirty="0">
                <a:solidFill>
                  <a:srgbClr val="0000FF"/>
                </a:solidFill>
                <a:latin typeface="+mj-lt"/>
                <a:ea typeface="+mj-ea"/>
              </a:rPr>
              <a:t>根据短文内容，用括号内所给动词的正确时态填空。</a:t>
            </a:r>
          </a:p>
          <a:p>
            <a:pPr>
              <a:lnSpc>
                <a:spcPct val="120000"/>
              </a:lnSpc>
            </a:pPr>
            <a:r>
              <a:rPr lang="en-US" sz="3200" b="1" dirty="0" smtClean="0">
                <a:latin typeface="+mj-lt"/>
                <a:ea typeface="+mj-ea"/>
              </a:rPr>
              <a:t>    Reading </a:t>
            </a:r>
            <a:r>
              <a:rPr lang="en-US" sz="3200" b="1" dirty="0">
                <a:latin typeface="+mj-lt"/>
                <a:ea typeface="+mj-ea"/>
              </a:rPr>
              <a:t>is important in my daily life. Before I was three, I (1</a:t>
            </a:r>
            <a:r>
              <a:rPr lang="en-US" sz="3200" b="1" dirty="0" smtClean="0">
                <a:latin typeface="+mj-lt"/>
                <a:ea typeface="+mj-ea"/>
              </a:rPr>
              <a:t>)____________(</a:t>
            </a:r>
            <a:r>
              <a:rPr lang="en-US" sz="3200" b="1" dirty="0">
                <a:latin typeface="+mj-lt"/>
                <a:ea typeface="+mj-ea"/>
              </a:rPr>
              <a:t>start) to learn to read. By the time I went to primary school, I (2</a:t>
            </a:r>
            <a:r>
              <a:rPr lang="en-US" sz="3200" b="1" dirty="0" smtClean="0">
                <a:latin typeface="+mj-lt"/>
                <a:ea typeface="+mj-ea"/>
              </a:rPr>
              <a:t>)__________(</a:t>
            </a:r>
            <a:r>
              <a:rPr lang="en-US" sz="3200" b="1" dirty="0">
                <a:latin typeface="+mj-lt"/>
                <a:ea typeface="+mj-ea"/>
              </a:rPr>
              <a:t>read) over one hundred books. Now I am a middle school student. I (3</a:t>
            </a:r>
            <a:r>
              <a:rPr lang="en-US" sz="3200" b="1" dirty="0" smtClean="0">
                <a:latin typeface="+mj-lt"/>
                <a:ea typeface="+mj-ea"/>
              </a:rPr>
              <a:t>)___________(</a:t>
            </a:r>
            <a:r>
              <a:rPr lang="en-US" sz="3200" b="1" dirty="0">
                <a:latin typeface="+mj-lt"/>
                <a:ea typeface="+mj-ea"/>
              </a:rPr>
              <a:t>enjoy) </a:t>
            </a:r>
            <a:r>
              <a:rPr lang="en-US" sz="3200" b="1" i="1" dirty="0">
                <a:latin typeface="+mj-lt"/>
                <a:ea typeface="+mj-ea"/>
              </a:rPr>
              <a:t>Tom Sawyer </a:t>
            </a:r>
            <a:r>
              <a:rPr lang="en-US" sz="3200" b="1" dirty="0">
                <a:latin typeface="+mj-lt"/>
                <a:ea typeface="+mj-ea"/>
              </a:rPr>
              <a:t>by Mark Twain these days. I think reading is more than pronouncing or thinking about words.</a:t>
            </a:r>
          </a:p>
        </p:txBody>
      </p:sp>
      <p:sp>
        <p:nvSpPr>
          <p:cNvPr id="8" name="矩形 7"/>
          <p:cNvSpPr/>
          <p:nvPr/>
        </p:nvSpPr>
        <p:spPr>
          <a:xfrm>
            <a:off x="2861699" y="2203551"/>
            <a:ext cx="2553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(had) started </a:t>
            </a:r>
          </a:p>
        </p:txBody>
      </p:sp>
      <p:sp>
        <p:nvSpPr>
          <p:cNvPr id="9" name="矩形 8"/>
          <p:cNvSpPr/>
          <p:nvPr/>
        </p:nvSpPr>
        <p:spPr>
          <a:xfrm>
            <a:off x="915730" y="3394205"/>
            <a:ext cx="1841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had read </a:t>
            </a:r>
          </a:p>
        </p:txBody>
      </p:sp>
      <p:sp>
        <p:nvSpPr>
          <p:cNvPr id="10" name="矩形 9"/>
          <p:cNvSpPr/>
          <p:nvPr/>
        </p:nvSpPr>
        <p:spPr>
          <a:xfrm>
            <a:off x="744280" y="4572717"/>
            <a:ext cx="2440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am enjoying </a:t>
            </a:r>
          </a:p>
        </p:txBody>
      </p:sp>
    </p:spTree>
    <p:extLst>
      <p:ext uri="{BB962C8B-B14F-4D97-AF65-F5344CB8AC3E}">
        <p14:creationId xmlns:p14="http://schemas.microsoft.com/office/powerpoint/2010/main" val="3501779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0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030" y="729109"/>
            <a:ext cx="8618220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latin typeface="+mj-lt"/>
              </a:rPr>
              <a:t>    Recently </a:t>
            </a:r>
            <a:r>
              <a:rPr lang="en-US" sz="3200" b="1" dirty="0">
                <a:latin typeface="+mj-lt"/>
              </a:rPr>
              <a:t>I (4</a:t>
            </a:r>
            <a:r>
              <a:rPr lang="en-US" sz="3200" b="1" dirty="0" smtClean="0">
                <a:latin typeface="+mj-lt"/>
              </a:rPr>
              <a:t>)______________(</a:t>
            </a:r>
            <a:r>
              <a:rPr lang="en-US" sz="3200" b="1" dirty="0">
                <a:latin typeface="+mj-lt"/>
              </a:rPr>
              <a:t>watch) a very popular TV program </a:t>
            </a:r>
            <a:r>
              <a:rPr lang="en-US" sz="3200" b="1" i="1" dirty="0">
                <a:latin typeface="+mj-lt"/>
              </a:rPr>
              <a:t>The Reader</a:t>
            </a:r>
            <a:r>
              <a:rPr lang="en-US" sz="3200" b="1" dirty="0">
                <a:latin typeface="+mj-lt"/>
              </a:rPr>
              <a:t>. Dong Qing works as both a hostess and a producer. </a:t>
            </a:r>
            <a:r>
              <a:rPr lang="en-US" sz="3200" b="1" i="1" dirty="0">
                <a:latin typeface="+mj-lt"/>
              </a:rPr>
              <a:t>The Reader </a:t>
            </a:r>
            <a:r>
              <a:rPr lang="en-US" sz="3200" b="1" dirty="0">
                <a:latin typeface="+mj-lt"/>
              </a:rPr>
              <a:t>hopes to tell us what the world is like and it (5</a:t>
            </a:r>
            <a:r>
              <a:rPr lang="en-US" sz="3200" b="1" dirty="0" smtClean="0">
                <a:latin typeface="+mj-lt"/>
              </a:rPr>
              <a:t>)__________(</a:t>
            </a:r>
            <a:r>
              <a:rPr lang="en-US" sz="3200" b="1" dirty="0">
                <a:latin typeface="+mj-lt"/>
              </a:rPr>
              <a:t>take) us to see the beautiful world by reading. This program usually (6</a:t>
            </a:r>
            <a:r>
              <a:rPr lang="en-US" sz="3200" b="1" dirty="0" smtClean="0">
                <a:latin typeface="+mj-lt"/>
              </a:rPr>
              <a:t>)__________(</a:t>
            </a:r>
            <a:r>
              <a:rPr lang="en-US" sz="3200" b="1" dirty="0">
                <a:latin typeface="+mj-lt"/>
              </a:rPr>
              <a:t>invite) some influential guests who have rich experiences and touching stories like Pu </a:t>
            </a:r>
            <a:r>
              <a:rPr lang="en-US" sz="3200" b="1" dirty="0" err="1">
                <a:latin typeface="+mj-lt"/>
              </a:rPr>
              <a:t>Cunxin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 err="1">
                <a:latin typeface="+mj-lt"/>
              </a:rPr>
              <a:t>Qiao</a:t>
            </a:r>
            <a:r>
              <a:rPr lang="en-US" sz="3200" b="1" dirty="0">
                <a:latin typeface="+mj-lt"/>
              </a:rPr>
              <a:t> Zhen and Ni Ping.</a:t>
            </a:r>
          </a:p>
        </p:txBody>
      </p:sp>
      <p:sp>
        <p:nvSpPr>
          <p:cNvPr id="3" name="矩形 2"/>
          <p:cNvSpPr/>
          <p:nvPr/>
        </p:nvSpPr>
        <p:spPr>
          <a:xfrm>
            <a:off x="3049267" y="751969"/>
            <a:ext cx="2941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(have) watched </a:t>
            </a:r>
          </a:p>
        </p:txBody>
      </p:sp>
      <p:sp>
        <p:nvSpPr>
          <p:cNvPr id="4" name="矩形 3"/>
          <p:cNvSpPr/>
          <p:nvPr/>
        </p:nvSpPr>
        <p:spPr>
          <a:xfrm>
            <a:off x="2363720" y="3116300"/>
            <a:ext cx="1096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takes</a:t>
            </a:r>
          </a:p>
        </p:txBody>
      </p:sp>
      <p:sp>
        <p:nvSpPr>
          <p:cNvPr id="5" name="矩形 4"/>
          <p:cNvSpPr/>
          <p:nvPr/>
        </p:nvSpPr>
        <p:spPr>
          <a:xfrm>
            <a:off x="2455160" y="4309896"/>
            <a:ext cx="1388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invites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534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10" y="453450"/>
            <a:ext cx="8686800" cy="595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latin typeface="+mj-lt"/>
                <a:ea typeface="+mj-ea"/>
              </a:rPr>
              <a:t>    “</a:t>
            </a:r>
            <a:r>
              <a:rPr lang="en-US" sz="3200" b="1" dirty="0">
                <a:latin typeface="+mj-lt"/>
                <a:ea typeface="+mj-ea"/>
              </a:rPr>
              <a:t>Reading touches people's hearts” is the slogan (</a:t>
            </a:r>
            <a:r>
              <a:rPr lang="zh-CN" altLang="en-US" sz="3200" b="1" dirty="0">
                <a:latin typeface="+mj-lt"/>
                <a:ea typeface="+mj-ea"/>
              </a:rPr>
              <a:t>口号</a:t>
            </a:r>
            <a:r>
              <a:rPr lang="en-US" altLang="zh-CN" sz="3200" b="1" dirty="0">
                <a:latin typeface="+mj-lt"/>
                <a:ea typeface="+mj-ea"/>
              </a:rPr>
              <a:t>) </a:t>
            </a:r>
            <a:r>
              <a:rPr lang="en-US" sz="3200" b="1" dirty="0">
                <a:latin typeface="+mj-lt"/>
                <a:ea typeface="+mj-ea"/>
              </a:rPr>
              <a:t>of </a:t>
            </a:r>
            <a:r>
              <a:rPr lang="en-US" sz="3200" b="1" i="1" dirty="0">
                <a:latin typeface="+mj-lt"/>
                <a:ea typeface="+mj-ea"/>
              </a:rPr>
              <a:t>The Reader</a:t>
            </a:r>
            <a:r>
              <a:rPr lang="en-US" sz="3200" b="1" dirty="0">
                <a:latin typeface="+mj-lt"/>
                <a:ea typeface="+mj-ea"/>
              </a:rPr>
              <a:t>. What it wants to show isn't reading skills but real feelings. They are what touches the audience (</a:t>
            </a:r>
            <a:r>
              <a:rPr lang="zh-CN" altLang="en-US" sz="3200" b="1" dirty="0">
                <a:latin typeface="+mj-lt"/>
                <a:ea typeface="+mj-ea"/>
              </a:rPr>
              <a:t>观众</a:t>
            </a:r>
            <a:r>
              <a:rPr lang="en-US" altLang="zh-CN" sz="3200" b="1" dirty="0">
                <a:latin typeface="+mj-lt"/>
                <a:ea typeface="+mj-ea"/>
              </a:rPr>
              <a:t>) </a:t>
            </a:r>
            <a:r>
              <a:rPr lang="en-US" sz="3200" b="1" dirty="0">
                <a:latin typeface="+mj-lt"/>
                <a:ea typeface="+mj-ea"/>
              </a:rPr>
              <a:t>most. “I (7</a:t>
            </a:r>
            <a:r>
              <a:rPr lang="en-US" sz="3200" b="1" dirty="0" smtClean="0">
                <a:latin typeface="+mj-lt"/>
                <a:ea typeface="+mj-ea"/>
              </a:rPr>
              <a:t>)_________(</a:t>
            </a:r>
            <a:r>
              <a:rPr lang="en-US" sz="3200" b="1" dirty="0">
                <a:latin typeface="+mj-lt"/>
                <a:ea typeface="+mj-ea"/>
              </a:rPr>
              <a:t>have) long thought about working on a program related to (</a:t>
            </a:r>
            <a:r>
              <a:rPr lang="zh-CN" altLang="en-US" sz="3200" b="1" dirty="0">
                <a:latin typeface="+mj-lt"/>
                <a:ea typeface="+mj-ea"/>
              </a:rPr>
              <a:t>与</a:t>
            </a:r>
            <a:r>
              <a:rPr lang="en-US" altLang="zh-CN" sz="3200" b="1" dirty="0">
                <a:latin typeface="+mj-lt"/>
                <a:ea typeface="+mj-ea"/>
              </a:rPr>
              <a:t>……</a:t>
            </a:r>
            <a:r>
              <a:rPr lang="zh-CN" altLang="en-US" sz="3200" b="1" dirty="0">
                <a:latin typeface="+mj-lt"/>
                <a:ea typeface="+mj-ea"/>
              </a:rPr>
              <a:t>有关</a:t>
            </a:r>
            <a:r>
              <a:rPr lang="en-US" altLang="zh-CN" sz="3200" b="1" dirty="0">
                <a:latin typeface="+mj-lt"/>
                <a:ea typeface="+mj-ea"/>
              </a:rPr>
              <a:t>) </a:t>
            </a:r>
            <a:r>
              <a:rPr lang="en-US" sz="3200" b="1" dirty="0">
                <a:latin typeface="+mj-lt"/>
                <a:ea typeface="+mj-ea"/>
              </a:rPr>
              <a:t>the human spirit. So </a:t>
            </a:r>
            <a:r>
              <a:rPr lang="en-US" sz="3200" b="1" i="1" dirty="0">
                <a:latin typeface="+mj-lt"/>
                <a:ea typeface="+mj-ea"/>
              </a:rPr>
              <a:t>The Reader </a:t>
            </a:r>
            <a:r>
              <a:rPr lang="en-US" sz="3200" b="1" dirty="0">
                <a:latin typeface="+mj-lt"/>
                <a:ea typeface="+mj-ea"/>
              </a:rPr>
              <a:t>(8</a:t>
            </a:r>
            <a:r>
              <a:rPr lang="en-US" sz="3200" b="1" dirty="0" smtClean="0">
                <a:latin typeface="+mj-lt"/>
                <a:ea typeface="+mj-ea"/>
              </a:rPr>
              <a:t>)____________(</a:t>
            </a:r>
            <a:r>
              <a:rPr lang="en-US" sz="3200" b="1" dirty="0">
                <a:latin typeface="+mj-lt"/>
                <a:ea typeface="+mj-ea"/>
              </a:rPr>
              <a:t>become) a turning point in my career in hosting and the program (9</a:t>
            </a:r>
            <a:r>
              <a:rPr lang="en-US" sz="3200" b="1" dirty="0" smtClean="0">
                <a:latin typeface="+mj-lt"/>
                <a:ea typeface="+mj-ea"/>
              </a:rPr>
              <a:t>)____________(</a:t>
            </a:r>
            <a:r>
              <a:rPr lang="en-US" sz="3200" b="1" dirty="0">
                <a:latin typeface="+mj-lt"/>
                <a:ea typeface="+mj-ea"/>
              </a:rPr>
              <a:t>bring) me quite a huge challenge, ” said Dong.</a:t>
            </a:r>
          </a:p>
        </p:txBody>
      </p:sp>
      <p:sp>
        <p:nvSpPr>
          <p:cNvPr id="3" name="矩形 2"/>
          <p:cNvSpPr/>
          <p:nvPr/>
        </p:nvSpPr>
        <p:spPr>
          <a:xfrm>
            <a:off x="1100008" y="2843720"/>
            <a:ext cx="1069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have</a:t>
            </a:r>
            <a:r>
              <a:rPr lang="en-US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537710" y="4033004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has become </a:t>
            </a:r>
          </a:p>
        </p:txBody>
      </p:sp>
      <p:sp>
        <p:nvSpPr>
          <p:cNvPr id="6" name="矩形 5"/>
          <p:cNvSpPr/>
          <p:nvPr/>
        </p:nvSpPr>
        <p:spPr>
          <a:xfrm>
            <a:off x="2535446" y="5218272"/>
            <a:ext cx="2387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has brought </a:t>
            </a:r>
          </a:p>
        </p:txBody>
      </p:sp>
    </p:spTree>
    <p:extLst>
      <p:ext uri="{BB962C8B-B14F-4D97-AF65-F5344CB8AC3E}">
        <p14:creationId xmlns:p14="http://schemas.microsoft.com/office/powerpoint/2010/main" val="3969558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310" y="1475408"/>
            <a:ext cx="8549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sz="32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Reader</a:t>
            </a:r>
            <a:r>
              <a:rPr lang="en-US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is of great importance to the audience and Chinese culture. It also tells us if we understand what we are reading, we (10</a:t>
            </a:r>
            <a:r>
              <a:rPr lang="en-US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)___________(</a:t>
            </a:r>
            <a:r>
              <a:rPr lang="en-US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know) what reading really is and we'll become better readers.</a:t>
            </a:r>
            <a:endParaRPr lang="en-US" sz="3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1932" y="3861554"/>
            <a:ext cx="1882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will know</a:t>
            </a:r>
          </a:p>
        </p:txBody>
      </p:sp>
    </p:spTree>
    <p:extLst>
      <p:ext uri="{BB962C8B-B14F-4D97-AF65-F5344CB8AC3E}">
        <p14:creationId xmlns:p14="http://schemas.microsoft.com/office/powerpoint/2010/main" val="1250707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5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880" y="558999"/>
            <a:ext cx="8709660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Ⅰ. </a:t>
            </a:r>
            <a:r>
              <a:rPr lang="zh-CN" altLang="en-US" sz="3200" b="1" dirty="0">
                <a:solidFill>
                  <a:srgbClr val="0000FF"/>
                </a:solidFill>
                <a:latin typeface="+mj-lt"/>
                <a:ea typeface="+mj-ea"/>
              </a:rPr>
              <a:t>根据句意及括号内所给单词的提示填空。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dirty="0">
                <a:latin typeface="+mj-lt"/>
                <a:ea typeface="+mj-ea"/>
              </a:rPr>
              <a:t>1. </a:t>
            </a:r>
            <a:r>
              <a:rPr lang="en-US" sz="3200" b="1" dirty="0">
                <a:latin typeface="+mj-lt"/>
                <a:ea typeface="+mj-ea"/>
              </a:rPr>
              <a:t>The 7:10 train to London has been </a:t>
            </a:r>
            <a:r>
              <a:rPr lang="en-US" sz="3200" b="1" dirty="0" smtClean="0">
                <a:latin typeface="+mj-lt"/>
                <a:ea typeface="+mj-ea"/>
              </a:rPr>
              <a:t>_______  (</a:t>
            </a:r>
            <a:r>
              <a:rPr lang="en-US" sz="3200" b="1" dirty="0">
                <a:latin typeface="+mj-lt"/>
                <a:ea typeface="+mj-ea"/>
              </a:rPr>
              <a:t>cancel).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+mj-lt"/>
                <a:ea typeface="+mj-ea"/>
              </a:rPr>
              <a:t>2. We all know that scientists have made many important </a:t>
            </a:r>
            <a:r>
              <a:rPr lang="en-US" sz="3200" b="1" dirty="0" smtClean="0">
                <a:latin typeface="+mj-lt"/>
                <a:ea typeface="+mj-ea"/>
              </a:rPr>
              <a:t>_________ (</a:t>
            </a:r>
            <a:r>
              <a:rPr lang="en-US" sz="3200" b="1" dirty="0">
                <a:latin typeface="+mj-lt"/>
                <a:ea typeface="+mj-ea"/>
              </a:rPr>
              <a:t>discover).</a:t>
            </a:r>
          </a:p>
          <a:p>
            <a:pPr marL="354013" indent="-354013">
              <a:lnSpc>
                <a:spcPct val="120000"/>
              </a:lnSpc>
            </a:pPr>
            <a:r>
              <a:rPr lang="en-US" sz="3200" b="1" dirty="0">
                <a:latin typeface="+mj-lt"/>
                <a:ea typeface="+mj-ea"/>
              </a:rPr>
              <a:t>3. Dave said good night to everyone and quickly </a:t>
            </a:r>
            <a:r>
              <a:rPr lang="en-US" sz="3200" b="1" dirty="0" smtClean="0">
                <a:latin typeface="+mj-lt"/>
                <a:ea typeface="+mj-ea"/>
              </a:rPr>
              <a:t>__________ (</a:t>
            </a:r>
            <a:r>
              <a:rPr lang="en-US" sz="3200" b="1" dirty="0">
                <a:latin typeface="+mj-lt"/>
                <a:ea typeface="+mj-ea"/>
              </a:rPr>
              <a:t>appear).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+mj-lt"/>
                <a:ea typeface="+mj-ea"/>
              </a:rPr>
              <a:t>4. You are playing soccer outside in such hot weather. You are all </a:t>
            </a:r>
            <a:r>
              <a:rPr lang="en-US" sz="3200" b="1" dirty="0" smtClean="0">
                <a:latin typeface="+mj-lt"/>
                <a:ea typeface="+mj-ea"/>
              </a:rPr>
              <a:t>_______ (</a:t>
            </a:r>
            <a:r>
              <a:rPr lang="en-US" sz="3200" b="1" dirty="0">
                <a:latin typeface="+mj-lt"/>
                <a:ea typeface="+mj-ea"/>
              </a:rPr>
              <a:t>fool).</a:t>
            </a:r>
          </a:p>
        </p:txBody>
      </p:sp>
      <p:sp>
        <p:nvSpPr>
          <p:cNvPr id="3" name="矩形 2"/>
          <p:cNvSpPr/>
          <p:nvPr/>
        </p:nvSpPr>
        <p:spPr>
          <a:xfrm>
            <a:off x="6591419" y="1152644"/>
            <a:ext cx="200888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canceled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/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cancelled </a:t>
            </a:r>
          </a:p>
        </p:txBody>
      </p:sp>
      <p:sp>
        <p:nvSpPr>
          <p:cNvPr id="4" name="矩形 3"/>
          <p:cNvSpPr/>
          <p:nvPr/>
        </p:nvSpPr>
        <p:spPr>
          <a:xfrm>
            <a:off x="2477330" y="2988877"/>
            <a:ext cx="22044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discoveries </a:t>
            </a:r>
          </a:p>
        </p:txBody>
      </p:sp>
      <p:sp>
        <p:nvSpPr>
          <p:cNvPr id="5" name="矩形 4"/>
          <p:cNvSpPr/>
          <p:nvPr/>
        </p:nvSpPr>
        <p:spPr>
          <a:xfrm>
            <a:off x="520978" y="4152950"/>
            <a:ext cx="2423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disappeared </a:t>
            </a:r>
          </a:p>
        </p:txBody>
      </p:sp>
      <p:sp>
        <p:nvSpPr>
          <p:cNvPr id="6" name="矩形 5"/>
          <p:cNvSpPr/>
          <p:nvPr/>
        </p:nvSpPr>
        <p:spPr>
          <a:xfrm>
            <a:off x="4537710" y="533064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fools</a:t>
            </a:r>
          </a:p>
        </p:txBody>
      </p:sp>
    </p:spTree>
    <p:extLst>
      <p:ext uri="{BB962C8B-B14F-4D97-AF65-F5344CB8AC3E}">
        <p14:creationId xmlns:p14="http://schemas.microsoft.com/office/powerpoint/2010/main" val="217517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880" y="439341"/>
            <a:ext cx="87439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/>
            <a:r>
              <a:rPr lang="en-US" sz="3200" b="1" dirty="0">
                <a:latin typeface="+mj-lt"/>
              </a:rPr>
              <a:t>5. We chose them as the club's _______(office) at the first meeting.</a:t>
            </a:r>
          </a:p>
          <a:p>
            <a:pPr marL="446088" indent="-446088"/>
            <a:r>
              <a:rPr lang="en-US" sz="3200" b="1" dirty="0">
                <a:latin typeface="+mj-lt"/>
              </a:rPr>
              <a:t>6. I didn't find any of the characters in the film </a:t>
            </a:r>
            <a:r>
              <a:rPr lang="en-US" sz="3200" b="1" dirty="0" smtClean="0">
                <a:latin typeface="+mj-lt"/>
              </a:rPr>
              <a:t>_________(</a:t>
            </a:r>
            <a:r>
              <a:rPr lang="en-US" sz="3200" b="1" dirty="0">
                <a:latin typeface="+mj-lt"/>
              </a:rPr>
              <a:t>believe) so I didn't like the film.</a:t>
            </a:r>
          </a:p>
          <a:p>
            <a:pPr marL="446088" indent="-446088"/>
            <a:r>
              <a:rPr lang="en-US" sz="3200" b="1" dirty="0">
                <a:latin typeface="+mj-lt"/>
              </a:rPr>
              <a:t>7. The _______(lady) at the tourist office helped us a lot. We thanked them.</a:t>
            </a:r>
          </a:p>
          <a:p>
            <a:pPr marL="446088" indent="-446088"/>
            <a:r>
              <a:rPr lang="en-US" sz="3200" b="1" dirty="0">
                <a:latin typeface="+mj-lt"/>
              </a:rPr>
              <a:t>8. Have they </a:t>
            </a:r>
            <a:r>
              <a:rPr lang="en-US" sz="3200" b="1" dirty="0" smtClean="0">
                <a:latin typeface="+mj-lt"/>
              </a:rPr>
              <a:t>__________ (</a:t>
            </a:r>
            <a:r>
              <a:rPr lang="en-US" sz="3200" b="1" dirty="0">
                <a:latin typeface="+mj-lt"/>
              </a:rPr>
              <a:t>announce) when the race will begin?</a:t>
            </a:r>
          </a:p>
          <a:p>
            <a:pPr marL="446088" indent="-446088"/>
            <a:r>
              <a:rPr lang="en-US" sz="3200" b="1" dirty="0">
                <a:latin typeface="+mj-lt"/>
              </a:rPr>
              <a:t>9. My friend's presence (</a:t>
            </a:r>
            <a:r>
              <a:rPr lang="zh-CN" altLang="en-US" sz="3200" b="1" dirty="0">
                <a:latin typeface="+mj-lt"/>
                <a:ea typeface="+mj-ea"/>
              </a:rPr>
              <a:t>在场</a:t>
            </a:r>
            <a:r>
              <a:rPr lang="en-US" altLang="zh-CN" sz="3200" b="1" dirty="0">
                <a:latin typeface="+mj-lt"/>
                <a:ea typeface="+mj-ea"/>
              </a:rPr>
              <a:t>)</a:t>
            </a:r>
            <a:r>
              <a:rPr lang="en-US" altLang="zh-CN" sz="3200" b="1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made the situation even </a:t>
            </a:r>
            <a:r>
              <a:rPr lang="en-US" sz="3200" b="1" dirty="0" smtClean="0">
                <a:latin typeface="+mj-lt"/>
              </a:rPr>
              <a:t>_________________(</a:t>
            </a:r>
            <a:r>
              <a:rPr lang="en-US" sz="3200" b="1" dirty="0">
                <a:latin typeface="+mj-lt"/>
              </a:rPr>
              <a:t>embarrassing).</a:t>
            </a:r>
          </a:p>
          <a:p>
            <a:pPr marL="628650" indent="-628650"/>
            <a:r>
              <a:rPr lang="en-US" sz="3200" b="1" dirty="0">
                <a:latin typeface="+mj-lt"/>
              </a:rPr>
              <a:t>10. They're _______(hoax). You can't believe them.</a:t>
            </a:r>
          </a:p>
        </p:txBody>
      </p:sp>
      <p:sp>
        <p:nvSpPr>
          <p:cNvPr id="3" name="矩形 2"/>
          <p:cNvSpPr/>
          <p:nvPr/>
        </p:nvSpPr>
        <p:spPr>
          <a:xfrm>
            <a:off x="5503930" y="439341"/>
            <a:ext cx="1484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officers</a:t>
            </a:r>
          </a:p>
        </p:txBody>
      </p:sp>
      <p:sp>
        <p:nvSpPr>
          <p:cNvPr id="4" name="矩形 3"/>
          <p:cNvSpPr/>
          <p:nvPr/>
        </p:nvSpPr>
        <p:spPr>
          <a:xfrm>
            <a:off x="636394" y="1914452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believable </a:t>
            </a:r>
          </a:p>
        </p:txBody>
      </p:sp>
      <p:sp>
        <p:nvSpPr>
          <p:cNvPr id="5" name="矩形 4"/>
          <p:cNvSpPr/>
          <p:nvPr/>
        </p:nvSpPr>
        <p:spPr>
          <a:xfrm>
            <a:off x="1657667" y="2421582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ladies </a:t>
            </a:r>
          </a:p>
        </p:txBody>
      </p:sp>
      <p:sp>
        <p:nvSpPr>
          <p:cNvPr id="6" name="矩形 5"/>
          <p:cNvSpPr/>
          <p:nvPr/>
        </p:nvSpPr>
        <p:spPr>
          <a:xfrm>
            <a:off x="2514538" y="3389563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announced</a:t>
            </a:r>
          </a:p>
        </p:txBody>
      </p:sp>
      <p:sp>
        <p:nvSpPr>
          <p:cNvPr id="7" name="矩形 6"/>
          <p:cNvSpPr/>
          <p:nvPr/>
        </p:nvSpPr>
        <p:spPr>
          <a:xfrm>
            <a:off x="1519972" y="4780454"/>
            <a:ext cx="3689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more embarrassing </a:t>
            </a:r>
          </a:p>
        </p:txBody>
      </p:sp>
      <p:sp>
        <p:nvSpPr>
          <p:cNvPr id="8" name="矩形 7"/>
          <p:cNvSpPr/>
          <p:nvPr/>
        </p:nvSpPr>
        <p:spPr>
          <a:xfrm>
            <a:off x="2325361" y="5371804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hoaxes</a:t>
            </a:r>
          </a:p>
        </p:txBody>
      </p:sp>
    </p:spTree>
    <p:extLst>
      <p:ext uri="{BB962C8B-B14F-4D97-AF65-F5344CB8AC3E}">
        <p14:creationId xmlns:p14="http://schemas.microsoft.com/office/powerpoint/2010/main" val="239723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590" y="464880"/>
            <a:ext cx="87439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Ⅱ. </a:t>
            </a:r>
            <a:r>
              <a:rPr lang="zh-CN" altLang="en-US" sz="3200" b="1" dirty="0">
                <a:solidFill>
                  <a:srgbClr val="0000FF"/>
                </a:solidFill>
                <a:latin typeface="+mj-lt"/>
                <a:ea typeface="+mj-ea"/>
              </a:rPr>
              <a:t>根据汉语意思完成英语句子，每空一词。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+mj-lt"/>
                <a:ea typeface="+mj-ea"/>
              </a:rPr>
              <a:t>1. </a:t>
            </a:r>
            <a:r>
              <a:rPr lang="zh-CN" altLang="en-US" sz="3200" b="1" dirty="0">
                <a:latin typeface="+mj-lt"/>
                <a:ea typeface="+mj-ea"/>
              </a:rPr>
              <a:t>村民很快就把苹果和桃子卖光了。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 smtClean="0">
                <a:latin typeface="+mj-lt"/>
                <a:ea typeface="+mj-ea"/>
              </a:rPr>
              <a:t>    The </a:t>
            </a:r>
            <a:r>
              <a:rPr lang="en-US" sz="3200" b="1" dirty="0">
                <a:latin typeface="+mj-lt"/>
                <a:ea typeface="+mj-ea"/>
              </a:rPr>
              <a:t>villagers _______ _______ their apples and peaches soon.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+mj-lt"/>
                <a:ea typeface="+mj-ea"/>
              </a:rPr>
              <a:t>2. </a:t>
            </a:r>
            <a:r>
              <a:rPr lang="zh-CN" altLang="en-US" sz="3200" b="1" dirty="0">
                <a:latin typeface="+mj-lt"/>
                <a:ea typeface="+mj-ea"/>
              </a:rPr>
              <a:t>她很快穿好衣服走出屋子。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 smtClean="0">
                <a:latin typeface="+mj-lt"/>
                <a:ea typeface="+mj-ea"/>
              </a:rPr>
              <a:t>    She </a:t>
            </a:r>
            <a:r>
              <a:rPr lang="en-US" sz="3200" b="1" dirty="0">
                <a:latin typeface="+mj-lt"/>
                <a:ea typeface="+mj-ea"/>
              </a:rPr>
              <a:t>_______ _______ quickly and went out of the house.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+mj-lt"/>
                <a:ea typeface="+mj-ea"/>
              </a:rPr>
              <a:t>3. </a:t>
            </a:r>
            <a:r>
              <a:rPr lang="zh-CN" altLang="en-US" sz="3200" b="1" dirty="0">
                <a:latin typeface="+mj-lt"/>
                <a:ea typeface="+mj-ea"/>
              </a:rPr>
              <a:t>昨晚在化装舞会上我们所有人都玩得很开心。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 smtClean="0">
                <a:latin typeface="+mj-lt"/>
                <a:ea typeface="+mj-ea"/>
              </a:rPr>
              <a:t>    We </a:t>
            </a:r>
            <a:r>
              <a:rPr lang="en-US" sz="3200" b="1" dirty="0">
                <a:latin typeface="+mj-lt"/>
                <a:ea typeface="+mj-ea"/>
              </a:rPr>
              <a:t>all had fun at the _______ _______ last night.</a:t>
            </a:r>
          </a:p>
        </p:txBody>
      </p:sp>
      <p:sp>
        <p:nvSpPr>
          <p:cNvPr id="3" name="矩形 2"/>
          <p:cNvSpPr/>
          <p:nvPr/>
        </p:nvSpPr>
        <p:spPr>
          <a:xfrm>
            <a:off x="3379868" y="1727955"/>
            <a:ext cx="2281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sold      out 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588" y="3465701"/>
            <a:ext cx="2868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got      dressed 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50697" y="5203447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costume     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party 	</a:t>
            </a:r>
          </a:p>
        </p:txBody>
      </p:sp>
    </p:spTree>
    <p:extLst>
      <p:ext uri="{BB962C8B-B14F-4D97-AF65-F5344CB8AC3E}">
        <p14:creationId xmlns:p14="http://schemas.microsoft.com/office/powerpoint/2010/main" val="758661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030" y="690801"/>
            <a:ext cx="8641080" cy="546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latin typeface="+mj-lt"/>
                <a:ea typeface="+mj-ea"/>
              </a:rPr>
              <a:t>4. </a:t>
            </a:r>
            <a:r>
              <a:rPr lang="zh-CN" altLang="en-US" sz="3200" b="1" dirty="0">
                <a:latin typeface="+mj-lt"/>
                <a:ea typeface="+mj-ea"/>
              </a:rPr>
              <a:t>孩子们都冲到大厅和那位美国男孩打招呼。</a:t>
            </a:r>
          </a:p>
          <a:p>
            <a:pPr marL="446088" indent="-446088">
              <a:lnSpc>
                <a:spcPct val="110000"/>
              </a:lnSpc>
            </a:pPr>
            <a:r>
              <a:rPr lang="en-US" sz="3200" b="1" dirty="0" smtClean="0">
                <a:latin typeface="+mj-lt"/>
                <a:ea typeface="+mj-ea"/>
              </a:rPr>
              <a:t>     All </a:t>
            </a:r>
            <a:r>
              <a:rPr lang="en-US" sz="3200" b="1" dirty="0">
                <a:latin typeface="+mj-lt"/>
                <a:ea typeface="+mj-ea"/>
              </a:rPr>
              <a:t>the children _______ _______ the hall and greeted the American boy.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latin typeface="+mj-lt"/>
                <a:ea typeface="+mj-ea"/>
              </a:rPr>
              <a:t>5. </a:t>
            </a:r>
            <a:r>
              <a:rPr lang="zh-CN" altLang="en-US" sz="3200" b="1" dirty="0">
                <a:latin typeface="+mj-lt"/>
                <a:ea typeface="+mj-ea"/>
              </a:rPr>
              <a:t>她逃离了大火，她感到很幸运。</a:t>
            </a:r>
          </a:p>
          <a:p>
            <a:pPr marL="446088" indent="-446088">
              <a:lnSpc>
                <a:spcPct val="110000"/>
              </a:lnSpc>
            </a:pPr>
            <a:r>
              <a:rPr lang="en-US" sz="3200" b="1" dirty="0" smtClean="0">
                <a:latin typeface="+mj-lt"/>
                <a:ea typeface="+mj-ea"/>
              </a:rPr>
              <a:t>    She </a:t>
            </a:r>
            <a:r>
              <a:rPr lang="en-US" sz="3200" b="1" dirty="0">
                <a:latin typeface="+mj-lt"/>
                <a:ea typeface="+mj-ea"/>
              </a:rPr>
              <a:t>felt lucky that she </a:t>
            </a:r>
            <a:r>
              <a:rPr lang="en-US" sz="3200" b="1" dirty="0" smtClean="0">
                <a:latin typeface="+mj-lt"/>
                <a:ea typeface="+mj-ea"/>
              </a:rPr>
              <a:t>______ ______ ______ </a:t>
            </a:r>
            <a:r>
              <a:rPr lang="en-US" sz="3200" b="1" dirty="0">
                <a:latin typeface="+mj-lt"/>
                <a:ea typeface="+mj-ea"/>
              </a:rPr>
              <a:t>the big fire.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latin typeface="+mj-lt"/>
                <a:ea typeface="+mj-ea"/>
              </a:rPr>
              <a:t>6. </a:t>
            </a:r>
            <a:r>
              <a:rPr lang="zh-CN" altLang="en-US" sz="3200" b="1" dirty="0">
                <a:latin typeface="+mj-lt"/>
                <a:ea typeface="+mj-ea"/>
              </a:rPr>
              <a:t>我弟弟决定整晚熬夜看足球赛。</a:t>
            </a:r>
          </a:p>
          <a:p>
            <a:pPr marL="446088" indent="-446088">
              <a:lnSpc>
                <a:spcPct val="110000"/>
              </a:lnSpc>
            </a:pPr>
            <a:r>
              <a:rPr lang="en-US" sz="3200" b="1" dirty="0" smtClean="0">
                <a:latin typeface="+mj-lt"/>
                <a:ea typeface="+mj-ea"/>
              </a:rPr>
              <a:t>    My </a:t>
            </a:r>
            <a:r>
              <a:rPr lang="en-US" sz="3200" b="1" dirty="0">
                <a:latin typeface="+mj-lt"/>
                <a:ea typeface="+mj-ea"/>
              </a:rPr>
              <a:t>brother decided to _______ _______ _______ _______ watching the football </a:t>
            </a:r>
          </a:p>
          <a:p>
            <a:pPr marL="446088" indent="-446088">
              <a:lnSpc>
                <a:spcPct val="110000"/>
              </a:lnSpc>
            </a:pPr>
            <a:r>
              <a:rPr lang="en-US" sz="3200" b="1" dirty="0" smtClean="0">
                <a:latin typeface="+mj-lt"/>
                <a:ea typeface="+mj-ea"/>
              </a:rPr>
              <a:t>    game.</a:t>
            </a:r>
            <a:endParaRPr lang="en-US" sz="3200" b="1" dirty="0">
              <a:latin typeface="+mj-lt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88213" y="1299458"/>
            <a:ext cx="2555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rushed     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to </a:t>
            </a:r>
          </a:p>
        </p:txBody>
      </p:sp>
      <p:sp>
        <p:nvSpPr>
          <p:cNvPr id="4" name="矩形 3"/>
          <p:cNvSpPr/>
          <p:nvPr/>
        </p:nvSpPr>
        <p:spPr>
          <a:xfrm>
            <a:off x="4765967" y="2844284"/>
            <a:ext cx="3801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ran      away    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from</a:t>
            </a:r>
          </a:p>
        </p:txBody>
      </p:sp>
      <p:sp>
        <p:nvSpPr>
          <p:cNvPr id="5" name="矩形 4"/>
          <p:cNvSpPr/>
          <p:nvPr/>
        </p:nvSpPr>
        <p:spPr>
          <a:xfrm>
            <a:off x="662941" y="4482464"/>
            <a:ext cx="72123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                                          stay          up </a:t>
            </a:r>
          </a:p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     all       night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136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170" y="536139"/>
            <a:ext cx="8698230" cy="6011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/>
                <a:ea typeface="+mj-ea"/>
              </a:rPr>
              <a:t>7. 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/>
                <a:ea typeface="宋体" panose="02010600030101010101" pitchFamily="2" charset="-122"/>
              </a:rPr>
              <a:t>你们的作业必须明天上午交。</a:t>
            </a:r>
          </a:p>
          <a:p>
            <a:pPr marL="446088" lvl="0" indent="-446088">
              <a:lnSpc>
                <a:spcPct val="110000"/>
              </a:lnSpc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/>
                <a:ea typeface="+mj-ea"/>
              </a:rPr>
              <a:t>     Your 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/>
                <a:ea typeface="+mj-ea"/>
              </a:rPr>
              <a:t>homework must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/>
                <a:ea typeface="+mj-ea"/>
              </a:rPr>
              <a:t>______ ______ 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/>
                <a:ea typeface="+mj-ea"/>
              </a:rPr>
              <a:t>_______ tomorrow morning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/>
                <a:ea typeface="+mj-ea"/>
              </a:rPr>
              <a:t>.</a:t>
            </a:r>
            <a:endParaRPr lang="en-US" altLang="zh-CN" sz="3200" b="1" dirty="0" smtClean="0">
              <a:latin typeface="+mj-lt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+mj-lt"/>
                <a:ea typeface="+mj-ea"/>
              </a:rPr>
              <a:t>8</a:t>
            </a:r>
            <a:r>
              <a:rPr lang="en-US" altLang="zh-CN" sz="3200" b="1" dirty="0">
                <a:latin typeface="+mj-lt"/>
                <a:ea typeface="+mj-ea"/>
              </a:rPr>
              <a:t>. </a:t>
            </a:r>
            <a:r>
              <a:rPr lang="zh-CN" altLang="en-US" sz="3200" b="1" dirty="0">
                <a:latin typeface="+mj-lt"/>
                <a:ea typeface="+mj-ea"/>
              </a:rPr>
              <a:t>最终我们是在机场度过了那个晚上。</a:t>
            </a:r>
          </a:p>
          <a:p>
            <a:pPr marL="446088" indent="-446088">
              <a:lnSpc>
                <a:spcPct val="110000"/>
              </a:lnSpc>
            </a:pPr>
            <a:r>
              <a:rPr lang="en-US" sz="3200" b="1" dirty="0" smtClean="0">
                <a:latin typeface="+mj-lt"/>
                <a:ea typeface="+mj-ea"/>
              </a:rPr>
              <a:t>     We </a:t>
            </a:r>
            <a:r>
              <a:rPr lang="en-US" sz="3200" b="1" dirty="0">
                <a:latin typeface="+mj-lt"/>
                <a:ea typeface="+mj-ea"/>
              </a:rPr>
              <a:t>_______ _______ spending the night at the airport.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latin typeface="+mj-lt"/>
                <a:ea typeface="+mj-ea"/>
              </a:rPr>
              <a:t>9. </a:t>
            </a:r>
            <a:r>
              <a:rPr lang="zh-CN" altLang="en-US" sz="3200" b="1" dirty="0">
                <a:latin typeface="+mj-lt"/>
                <a:ea typeface="+mj-ea"/>
              </a:rPr>
              <a:t>那个女孩转过来和我微笑。</a:t>
            </a:r>
          </a:p>
          <a:p>
            <a:pPr marL="446088" indent="-446088">
              <a:lnSpc>
                <a:spcPct val="110000"/>
              </a:lnSpc>
            </a:pPr>
            <a:r>
              <a:rPr lang="en-US" sz="3200" b="1" dirty="0" smtClean="0">
                <a:latin typeface="+mj-lt"/>
                <a:ea typeface="+mj-ea"/>
              </a:rPr>
              <a:t>    The </a:t>
            </a:r>
            <a:r>
              <a:rPr lang="en-US" sz="3200" b="1" dirty="0">
                <a:latin typeface="+mj-lt"/>
                <a:ea typeface="+mj-ea"/>
              </a:rPr>
              <a:t>girl _______ _______ and smiled at me.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latin typeface="+mj-lt"/>
                <a:ea typeface="+mj-ea"/>
              </a:rPr>
              <a:t>10. </a:t>
            </a:r>
            <a:r>
              <a:rPr lang="zh-CN" altLang="en-US" sz="3200" b="1" dirty="0">
                <a:latin typeface="+mj-lt"/>
                <a:ea typeface="+mj-ea"/>
              </a:rPr>
              <a:t>下面是对她最新图书的介绍。</a:t>
            </a:r>
          </a:p>
          <a:p>
            <a:pPr marL="628650">
              <a:lnSpc>
                <a:spcPct val="110000"/>
              </a:lnSpc>
            </a:pPr>
            <a:r>
              <a:rPr lang="en-US" sz="3200" b="1" dirty="0">
                <a:latin typeface="+mj-lt"/>
                <a:ea typeface="+mj-ea"/>
              </a:rPr>
              <a:t>Here is _______ _______ _______ her latest book.</a:t>
            </a:r>
          </a:p>
        </p:txBody>
      </p:sp>
      <p:sp>
        <p:nvSpPr>
          <p:cNvPr id="3" name="矩形 2"/>
          <p:cNvSpPr/>
          <p:nvPr/>
        </p:nvSpPr>
        <p:spPr>
          <a:xfrm>
            <a:off x="4832318" y="1113668"/>
            <a:ext cx="3671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be      handed     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in </a:t>
            </a:r>
          </a:p>
        </p:txBody>
      </p:sp>
      <p:sp>
        <p:nvSpPr>
          <p:cNvPr id="4" name="矩形 3"/>
          <p:cNvSpPr/>
          <p:nvPr/>
        </p:nvSpPr>
        <p:spPr>
          <a:xfrm>
            <a:off x="1575606" y="2692825"/>
            <a:ext cx="2303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ended     up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6147" y="4327917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turned     around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	</a:t>
            </a:r>
          </a:p>
        </p:txBody>
      </p:sp>
      <p:sp>
        <p:nvSpPr>
          <p:cNvPr id="7" name="矩形 6"/>
          <p:cNvSpPr/>
          <p:nvPr/>
        </p:nvSpPr>
        <p:spPr>
          <a:xfrm>
            <a:off x="2504020" y="5384485"/>
            <a:ext cx="4163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an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   introduction    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056707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00" y="459017"/>
            <a:ext cx="8778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altLang="zh-CN" sz="3200" b="1" dirty="0" smtClean="0">
                <a:solidFill>
                  <a:srgbClr val="0000FF"/>
                </a:solidFill>
                <a:latin typeface="+mj-ea"/>
                <a:ea typeface="+mj-ea"/>
              </a:rPr>
              <a:t>Ⅰ.</a:t>
            </a:r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根据句意，从方框中选择恰当的单词填空，有的需要变换形式。</a:t>
            </a:r>
            <a:endParaRPr 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0115" y="1879284"/>
            <a:ext cx="7166610" cy="1077218"/>
          </a:xfrm>
          <a:prstGeom prst="rect">
            <a:avLst/>
          </a:prstGeom>
          <a:solidFill>
            <a:srgbClr val="FFFFCC"/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oversleep, block, above, till, west, burn, alive, backpack, expected, airport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8595" y="3331551"/>
            <a:ext cx="86296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sz="3200" b="1" dirty="0" smtClean="0">
                <a:latin typeface="+mj-lt"/>
              </a:rPr>
              <a:t>1. We are flying _______ the clouds. How wonderful!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 smtClean="0">
                <a:latin typeface="+mj-lt"/>
              </a:rPr>
              <a:t>2. Her death was __________. All of us thought it  was unbelievable.</a:t>
            </a:r>
          </a:p>
          <a:p>
            <a:pPr>
              <a:lnSpc>
                <a:spcPct val="120000"/>
              </a:lnSpc>
            </a:pPr>
            <a:r>
              <a:rPr lang="en-US" sz="3200" b="1" dirty="0" smtClean="0">
                <a:latin typeface="+mj-lt"/>
              </a:rPr>
              <a:t>3. Do you see the building? It faces _______.</a:t>
            </a:r>
            <a:endParaRPr lang="en-US" sz="32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50" y="3416190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above</a:t>
            </a:r>
          </a:p>
        </p:txBody>
      </p:sp>
      <p:sp>
        <p:nvSpPr>
          <p:cNvPr id="6" name="矩形 5"/>
          <p:cNvSpPr/>
          <p:nvPr/>
        </p:nvSpPr>
        <p:spPr>
          <a:xfrm>
            <a:off x="3220410" y="4562657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unexpected</a:t>
            </a:r>
          </a:p>
        </p:txBody>
      </p:sp>
      <p:sp>
        <p:nvSpPr>
          <p:cNvPr id="7" name="矩形 6"/>
          <p:cNvSpPr/>
          <p:nvPr/>
        </p:nvSpPr>
        <p:spPr>
          <a:xfrm>
            <a:off x="6531210" y="5782334"/>
            <a:ext cx="960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west</a:t>
            </a:r>
          </a:p>
        </p:txBody>
      </p:sp>
    </p:spTree>
    <p:extLst>
      <p:ext uri="{BB962C8B-B14F-4D97-AF65-F5344CB8AC3E}">
        <p14:creationId xmlns:p14="http://schemas.microsoft.com/office/powerpoint/2010/main" val="181891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170" y="271195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根据短文内容，从方框中选择恰当的词语填空，有的需要变换形式。</a:t>
            </a:r>
            <a:endParaRPr 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2945" y="1447145"/>
            <a:ext cx="771525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alive, </a:t>
            </a:r>
            <a:r>
              <a:rPr lang="en-US" sz="3200" b="1" dirty="0" smtClean="0">
                <a:latin typeface="+mj-lt"/>
              </a:rPr>
              <a:t> stop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 smtClean="0">
                <a:latin typeface="+mj-lt"/>
              </a:rPr>
              <a:t> show </a:t>
            </a:r>
            <a:r>
              <a:rPr lang="en-US" sz="3200" b="1" dirty="0">
                <a:latin typeface="+mj-lt"/>
              </a:rPr>
              <a:t>up, </a:t>
            </a:r>
            <a:r>
              <a:rPr lang="en-US" sz="3200" b="1" dirty="0" smtClean="0">
                <a:latin typeface="+mj-lt"/>
              </a:rPr>
              <a:t> disappear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 smtClean="0">
                <a:latin typeface="+mj-lt"/>
              </a:rPr>
              <a:t> stare</a:t>
            </a:r>
            <a:r>
              <a:rPr lang="en-US" sz="3200" b="1" dirty="0">
                <a:latin typeface="+mj-lt"/>
              </a:rPr>
              <a:t>, embarrassed, costume, discover, expect, pie</a:t>
            </a:r>
          </a:p>
        </p:txBody>
      </p:sp>
      <p:sp>
        <p:nvSpPr>
          <p:cNvPr id="4" name="矩形 3"/>
          <p:cNvSpPr/>
          <p:nvPr/>
        </p:nvSpPr>
        <p:spPr>
          <a:xfrm>
            <a:off x="257175" y="2714535"/>
            <a:ext cx="860679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>
                <a:latin typeface="+mj-lt"/>
              </a:rPr>
              <a:t>    Tom </a:t>
            </a:r>
            <a:r>
              <a:rPr lang="en-US" sz="3200" b="1" dirty="0">
                <a:latin typeface="+mj-lt"/>
              </a:rPr>
              <a:t>and I have been married for five months. These months I was learning to let Max, Tom's seven-year-old son come close to me on his own. But recently, I have had a(n) (1</a:t>
            </a:r>
            <a:r>
              <a:rPr lang="en-US" sz="3200" b="1" dirty="0" smtClean="0">
                <a:latin typeface="+mj-lt"/>
              </a:rPr>
              <a:t>)_________: </a:t>
            </a:r>
            <a:r>
              <a:rPr lang="en-US" sz="3200" b="1" dirty="0">
                <a:latin typeface="+mj-lt"/>
              </a:rPr>
              <a:t>If I moved too quickly, he ran away and even (2</a:t>
            </a:r>
            <a:r>
              <a:rPr lang="en-US" sz="3200" b="1" dirty="0" smtClean="0">
                <a:latin typeface="+mj-lt"/>
              </a:rPr>
              <a:t>)___________. </a:t>
            </a:r>
            <a:r>
              <a:rPr lang="en-US" sz="3200" b="1" dirty="0">
                <a:latin typeface="+mj-lt"/>
              </a:rPr>
              <a:t>But if I was patient, we often ended up playing and laughing.</a:t>
            </a:r>
          </a:p>
        </p:txBody>
      </p:sp>
      <p:sp>
        <p:nvSpPr>
          <p:cNvPr id="5" name="矩形 4"/>
          <p:cNvSpPr/>
          <p:nvPr/>
        </p:nvSpPr>
        <p:spPr>
          <a:xfrm>
            <a:off x="5844014" y="4364217"/>
            <a:ext cx="1850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discovery</a:t>
            </a:r>
          </a:p>
        </p:txBody>
      </p:sp>
      <p:sp>
        <p:nvSpPr>
          <p:cNvPr id="6" name="矩形 5"/>
          <p:cNvSpPr/>
          <p:nvPr/>
        </p:nvSpPr>
        <p:spPr>
          <a:xfrm>
            <a:off x="737235" y="5370314"/>
            <a:ext cx="2954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disappeared	</a:t>
            </a:r>
          </a:p>
        </p:txBody>
      </p:sp>
    </p:spTree>
    <p:extLst>
      <p:ext uri="{BB962C8B-B14F-4D97-AF65-F5344CB8AC3E}">
        <p14:creationId xmlns:p14="http://schemas.microsoft.com/office/powerpoint/2010/main" val="224451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2945" y="692765"/>
            <a:ext cx="771525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alive, </a:t>
            </a:r>
            <a:r>
              <a:rPr lang="en-US" sz="3200" b="1" dirty="0" smtClean="0">
                <a:latin typeface="+mj-lt"/>
              </a:rPr>
              <a:t> stop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 smtClean="0">
                <a:latin typeface="+mj-lt"/>
              </a:rPr>
              <a:t> show </a:t>
            </a:r>
            <a:r>
              <a:rPr lang="en-US" sz="3200" b="1" dirty="0">
                <a:latin typeface="+mj-lt"/>
              </a:rPr>
              <a:t>up, </a:t>
            </a:r>
            <a:r>
              <a:rPr lang="en-US" sz="3200" b="1" dirty="0" smtClean="0">
                <a:latin typeface="+mj-lt"/>
              </a:rPr>
              <a:t> disappear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 smtClean="0">
                <a:latin typeface="+mj-lt"/>
              </a:rPr>
              <a:t> stare</a:t>
            </a:r>
            <a:r>
              <a:rPr lang="en-US" sz="3200" b="1" dirty="0">
                <a:latin typeface="+mj-lt"/>
              </a:rPr>
              <a:t>, embarrassed, costume, discover, </a:t>
            </a:r>
            <a:r>
              <a:rPr lang="en-US" sz="3200" b="1" dirty="0" smtClean="0">
                <a:latin typeface="+mj-lt"/>
              </a:rPr>
              <a:t>expect, pie</a:t>
            </a:r>
            <a:endParaRPr lang="en-US" sz="3200" b="1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175" y="1976319"/>
            <a:ext cx="8606790" cy="4386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>
                <a:latin typeface="+mj-lt"/>
              </a:rPr>
              <a:t>    One </a:t>
            </a:r>
            <a:r>
              <a:rPr lang="en-US" sz="3200" b="1" dirty="0">
                <a:latin typeface="+mj-lt"/>
              </a:rPr>
              <a:t>afternoon I made some </a:t>
            </a:r>
            <a:r>
              <a:rPr lang="en-US" sz="3200" b="1" dirty="0" smtClean="0">
                <a:latin typeface="+mj-lt"/>
              </a:rPr>
              <a:t>pies for </a:t>
            </a:r>
            <a:r>
              <a:rPr lang="en-US" sz="3200" b="1" dirty="0">
                <a:latin typeface="+mj-lt"/>
              </a:rPr>
              <a:t>dinner. After that I was looking through my old photos in the dining room. Max (4</a:t>
            </a:r>
            <a:r>
              <a:rPr lang="en-US" sz="3200" b="1" dirty="0" smtClean="0">
                <a:latin typeface="+mj-lt"/>
              </a:rPr>
              <a:t>)__________.</a:t>
            </a:r>
            <a:endParaRPr lang="en-US" sz="3200" b="1" dirty="0">
              <a:latin typeface="+mj-lt"/>
            </a:endParaRPr>
          </a:p>
          <a:p>
            <a:pPr marL="446088" indent="-446088">
              <a:lnSpc>
                <a:spcPct val="110000"/>
              </a:lnSpc>
            </a:pPr>
            <a:r>
              <a:rPr lang="en-US" sz="3200" b="1" dirty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   “</a:t>
            </a:r>
            <a:r>
              <a:rPr lang="en-US" sz="3200" b="1" dirty="0">
                <a:latin typeface="+mj-lt"/>
              </a:rPr>
              <a:t>Who's that?” he pointed to one photo.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latin typeface="+mj-lt"/>
              </a:rPr>
              <a:t>    “</a:t>
            </a:r>
            <a:r>
              <a:rPr lang="en-US" sz="3200" b="1" dirty="0">
                <a:latin typeface="+mj-lt"/>
              </a:rPr>
              <a:t>My mom. I suppose she's your grandma.”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latin typeface="+mj-lt"/>
              </a:rPr>
              <a:t>    “</a:t>
            </a:r>
            <a:r>
              <a:rPr lang="en-US" sz="3200" b="1" dirty="0">
                <a:latin typeface="+mj-lt"/>
              </a:rPr>
              <a:t>Who's that?”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latin typeface="+mj-lt"/>
              </a:rPr>
              <a:t>    “</a:t>
            </a:r>
            <a:r>
              <a:rPr lang="en-US" sz="3200" b="1" dirty="0">
                <a:latin typeface="+mj-lt"/>
              </a:rPr>
              <a:t>That was your grandpa. He wasn't (5)_______. He died two months ago.”</a:t>
            </a:r>
          </a:p>
        </p:txBody>
      </p:sp>
      <p:sp>
        <p:nvSpPr>
          <p:cNvPr id="5" name="矩形 4"/>
          <p:cNvSpPr/>
          <p:nvPr/>
        </p:nvSpPr>
        <p:spPr>
          <a:xfrm>
            <a:off x="5124201" y="3024944"/>
            <a:ext cx="2145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showed up </a:t>
            </a:r>
          </a:p>
        </p:txBody>
      </p:sp>
      <p:sp>
        <p:nvSpPr>
          <p:cNvPr id="6" name="矩形 5"/>
          <p:cNvSpPr/>
          <p:nvPr/>
        </p:nvSpPr>
        <p:spPr>
          <a:xfrm>
            <a:off x="1019162" y="577812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alive</a:t>
            </a:r>
          </a:p>
        </p:txBody>
      </p:sp>
    </p:spTree>
    <p:extLst>
      <p:ext uri="{BB962C8B-B14F-4D97-AF65-F5344CB8AC3E}">
        <p14:creationId xmlns:p14="http://schemas.microsoft.com/office/powerpoint/2010/main" val="102276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2945" y="681335"/>
            <a:ext cx="771525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alive, </a:t>
            </a:r>
            <a:r>
              <a:rPr lang="en-US" sz="3200" b="1" dirty="0" smtClean="0">
                <a:latin typeface="+mj-lt"/>
              </a:rPr>
              <a:t> stop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 smtClean="0">
                <a:latin typeface="+mj-lt"/>
              </a:rPr>
              <a:t> show </a:t>
            </a:r>
            <a:r>
              <a:rPr lang="en-US" sz="3200" b="1" dirty="0">
                <a:latin typeface="+mj-lt"/>
              </a:rPr>
              <a:t>up, </a:t>
            </a:r>
            <a:r>
              <a:rPr lang="en-US" sz="3200" b="1" dirty="0" smtClean="0">
                <a:latin typeface="+mj-lt"/>
              </a:rPr>
              <a:t> disappear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 smtClean="0">
                <a:latin typeface="+mj-lt"/>
              </a:rPr>
              <a:t> stare</a:t>
            </a:r>
            <a:r>
              <a:rPr lang="en-US" sz="3200" b="1" dirty="0">
                <a:latin typeface="+mj-lt"/>
              </a:rPr>
              <a:t>, embarrassed, costume, discover, expect, pie</a:t>
            </a:r>
          </a:p>
        </p:txBody>
      </p:sp>
      <p:sp>
        <p:nvSpPr>
          <p:cNvPr id="3" name="矩形 2"/>
          <p:cNvSpPr/>
          <p:nvPr/>
        </p:nvSpPr>
        <p:spPr>
          <a:xfrm>
            <a:off x="182880" y="1953459"/>
            <a:ext cx="8755380" cy="4386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>
                <a:latin typeface="+mj-lt"/>
              </a:rPr>
              <a:t>    “</a:t>
            </a:r>
            <a:r>
              <a:rPr lang="en-US" sz="3200" b="1" dirty="0">
                <a:latin typeface="+mj-lt"/>
              </a:rPr>
              <a:t>How did he die?” Max (6)_______ at me.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latin typeface="+mj-lt"/>
              </a:rPr>
              <a:t>    “</a:t>
            </a:r>
            <a:r>
              <a:rPr lang="en-US" sz="3200" b="1" dirty="0">
                <a:latin typeface="+mj-lt"/>
              </a:rPr>
              <a:t>Oh, his death was (7</a:t>
            </a:r>
            <a:r>
              <a:rPr lang="en-US" sz="3200" b="1" dirty="0" smtClean="0">
                <a:latin typeface="+mj-lt"/>
              </a:rPr>
              <a:t>)___________.”</a:t>
            </a:r>
            <a:endParaRPr lang="en-US" sz="3200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3200" b="1" dirty="0" smtClean="0">
                <a:latin typeface="+mj-lt"/>
              </a:rPr>
              <a:t>    “</a:t>
            </a:r>
            <a:r>
              <a:rPr lang="en-US" sz="3200" b="1" dirty="0">
                <a:latin typeface="+mj-lt"/>
              </a:rPr>
              <a:t>Hmm. Too bad.”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latin typeface="+mj-lt"/>
              </a:rPr>
              <a:t>    Death </a:t>
            </a:r>
            <a:r>
              <a:rPr lang="en-US" sz="3200" b="1" dirty="0">
                <a:latin typeface="+mj-lt"/>
              </a:rPr>
              <a:t>is always a painful subject, especially for a seven-year-old child who'd lost his mother only two years before. I always put away the pictures of dead relatives but I </a:t>
            </a:r>
            <a:r>
              <a:rPr lang="en-US" sz="3200" b="1" dirty="0" smtClean="0">
                <a:latin typeface="+mj-lt"/>
              </a:rPr>
              <a:t>ignored</a:t>
            </a:r>
            <a:r>
              <a:rPr 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+mj-ea"/>
                <a:ea typeface="+mj-ea"/>
              </a:rPr>
              <a:t>忽视</a:t>
            </a:r>
            <a:r>
              <a:rPr lang="en-US" altLang="zh-CN" sz="3200" b="1" dirty="0" smtClean="0">
                <a:latin typeface="+mj-ea"/>
                <a:ea typeface="+mj-ea"/>
              </a:rPr>
              <a:t>)</a:t>
            </a:r>
            <a:r>
              <a:rPr lang="en-US" sz="3200" b="1" dirty="0" smtClean="0">
                <a:latin typeface="+mj-lt"/>
              </a:rPr>
              <a:t>this </a:t>
            </a:r>
            <a:r>
              <a:rPr lang="en-US" sz="3200" b="1" dirty="0">
                <a:latin typeface="+mj-lt"/>
              </a:rPr>
              <a:t>one. That made me feel a bit (8</a:t>
            </a:r>
            <a:r>
              <a:rPr lang="en-US" sz="3200" b="1" dirty="0" smtClean="0">
                <a:latin typeface="+mj-lt"/>
              </a:rPr>
              <a:t>)____________.</a:t>
            </a:r>
            <a:endParaRPr lang="en-US" sz="32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6071" y="1953459"/>
            <a:ext cx="1336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stared</a:t>
            </a:r>
            <a:r>
              <a:rPr lang="en-US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533105" y="2440752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unexpected</a:t>
            </a:r>
            <a:r>
              <a:rPr lang="en-US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4995126" y="5755269"/>
            <a:ext cx="2443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embarrassed</a:t>
            </a:r>
          </a:p>
        </p:txBody>
      </p:sp>
    </p:spTree>
    <p:extLst>
      <p:ext uri="{BB962C8B-B14F-4D97-AF65-F5344CB8AC3E}">
        <p14:creationId xmlns:p14="http://schemas.microsoft.com/office/powerpoint/2010/main" val="1759073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8660" y="351592"/>
            <a:ext cx="771525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alive, </a:t>
            </a:r>
            <a:r>
              <a:rPr lang="en-US" sz="3200" b="1" dirty="0" smtClean="0">
                <a:latin typeface="+mj-lt"/>
              </a:rPr>
              <a:t> stop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 smtClean="0">
                <a:latin typeface="+mj-lt"/>
              </a:rPr>
              <a:t> show </a:t>
            </a:r>
            <a:r>
              <a:rPr lang="en-US" sz="3200" b="1" dirty="0">
                <a:latin typeface="+mj-lt"/>
              </a:rPr>
              <a:t>up, </a:t>
            </a:r>
            <a:r>
              <a:rPr lang="en-US" sz="3200" b="1" dirty="0" smtClean="0">
                <a:latin typeface="+mj-lt"/>
              </a:rPr>
              <a:t> disappear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 smtClean="0">
                <a:latin typeface="+mj-lt"/>
              </a:rPr>
              <a:t> stare</a:t>
            </a:r>
            <a:r>
              <a:rPr lang="en-US" sz="3200" b="1" dirty="0">
                <a:latin typeface="+mj-lt"/>
              </a:rPr>
              <a:t>, embarrassed, costume, discover, expect, pie</a:t>
            </a:r>
          </a:p>
        </p:txBody>
      </p:sp>
      <p:sp>
        <p:nvSpPr>
          <p:cNvPr id="3" name="矩形 2"/>
          <p:cNvSpPr/>
          <p:nvPr/>
        </p:nvSpPr>
        <p:spPr>
          <a:xfrm>
            <a:off x="188595" y="1623120"/>
            <a:ext cx="875538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latin typeface="+mj-lt"/>
              </a:rPr>
              <a:t>    “</a:t>
            </a:r>
            <a:r>
              <a:rPr lang="en-US" sz="3200" b="1" dirty="0">
                <a:latin typeface="+mj-lt"/>
              </a:rPr>
              <a:t>Who's that to me?”</a:t>
            </a:r>
          </a:p>
          <a:p>
            <a:pPr>
              <a:lnSpc>
                <a:spcPct val="120000"/>
              </a:lnSpc>
            </a:pPr>
            <a:r>
              <a:rPr lang="en-US" sz="3200" b="1" dirty="0" smtClean="0">
                <a:latin typeface="+mj-lt"/>
              </a:rPr>
              <a:t>    Under </a:t>
            </a:r>
            <a:r>
              <a:rPr lang="en-US" sz="3200" b="1" dirty="0">
                <a:latin typeface="+mj-lt"/>
              </a:rPr>
              <a:t>his finger I could see me in traditional (9</a:t>
            </a:r>
            <a:r>
              <a:rPr lang="en-US" sz="3200" b="1" dirty="0" smtClean="0">
                <a:latin typeface="+mj-lt"/>
              </a:rPr>
              <a:t>)________. </a:t>
            </a:r>
            <a:r>
              <a:rPr lang="en-US" sz="3200" b="1" dirty="0">
                <a:latin typeface="+mj-lt"/>
              </a:rPr>
              <a:t>I knew the answer to his simple question. But I said, “I'm your second mom. I'm sorry that your first mom died.”</a:t>
            </a:r>
          </a:p>
          <a:p>
            <a:pPr>
              <a:lnSpc>
                <a:spcPct val="120000"/>
              </a:lnSpc>
            </a:pPr>
            <a:r>
              <a:rPr lang="en-US" sz="3200" b="1" dirty="0" smtClean="0">
                <a:latin typeface="+mj-lt"/>
              </a:rPr>
              <a:t>    I </a:t>
            </a:r>
            <a:r>
              <a:rPr lang="en-US" sz="3200" b="1" dirty="0">
                <a:latin typeface="+mj-lt"/>
              </a:rPr>
              <a:t>think Max would (10)_______ our talk as usual. However, he asked, “What should I call you</a:t>
            </a:r>
            <a:r>
              <a:rPr lang="en-US" sz="3200" b="1" dirty="0" smtClean="0">
                <a:latin typeface="+mj-lt"/>
              </a:rPr>
              <a:t>?”</a:t>
            </a:r>
            <a:endParaRPr lang="en-US" sz="32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8670" y="2867144"/>
            <a:ext cx="16850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costume</a:t>
            </a:r>
            <a:r>
              <a:rPr lang="en-US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5016038" y="4581644"/>
            <a:ext cx="914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62087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1470" y="2128868"/>
            <a:ext cx="8343900" cy="181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/>
              </a:rPr>
              <a:t>   “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/>
              </a:rPr>
              <a:t>You can call me Mom or Betsy. Whatever feels OK for you.</a:t>
            </a:r>
          </a:p>
          <a:p>
            <a:pPr lvl="0">
              <a:lnSpc>
                <a:spcPct val="120000"/>
              </a:lnSpc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/>
              </a:rPr>
              <a:t>    “Sweet,” he said, walking out of the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1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4415" y="667704"/>
            <a:ext cx="7166610" cy="1077218"/>
          </a:xfrm>
          <a:prstGeom prst="rect">
            <a:avLst/>
          </a:prstGeom>
          <a:solidFill>
            <a:srgbClr val="FFFFCC"/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oversleep, block, above, till, west, burn, alive, backpack, expected, airport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7170" y="1977658"/>
            <a:ext cx="8583930" cy="4386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Look! There is a fire _______ in the fireplace (</a:t>
            </a: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壁炉</a:t>
            </a: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).</a:t>
            </a:r>
          </a:p>
          <a:p>
            <a:pPr marL="446088" indent="-446088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</a:t>
            </a:r>
            <a:r>
              <a:rPr 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James lived with his parents _______ he was twenty-five.</a:t>
            </a:r>
          </a:p>
          <a:p>
            <a:pPr marL="446088" indent="-446088"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 David lives three _______ away from here. Let's visit him now.</a:t>
            </a:r>
          </a:p>
          <a:p>
            <a:pPr marL="446088" indent="-446088"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 Our plane will land at Glasgow _______ at noon.</a:t>
            </a:r>
          </a:p>
        </p:txBody>
      </p:sp>
      <p:sp>
        <p:nvSpPr>
          <p:cNvPr id="6" name="矩形 5"/>
          <p:cNvSpPr/>
          <p:nvPr/>
        </p:nvSpPr>
        <p:spPr>
          <a:xfrm>
            <a:off x="4331970" y="1987034"/>
            <a:ext cx="1661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burning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087393" y="3107174"/>
            <a:ext cx="726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till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829301" y="4170950"/>
            <a:ext cx="1359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blocks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169700" y="5221724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Airport</a:t>
            </a:r>
            <a:r>
              <a:rPr lang="en-US" dirty="0" smtClean="0"/>
              <a:t>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1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170" y="2496026"/>
            <a:ext cx="8572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20000"/>
              </a:lnSpc>
            </a:pPr>
            <a:r>
              <a:rPr lang="en-US" sz="3200" b="1" dirty="0">
                <a:latin typeface="+mj-lt"/>
              </a:rPr>
              <a:t>8. The dog is lying in the street. I don't know it is _______ or dead.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+mj-lt"/>
              </a:rPr>
              <a:t>9. Sorry, I'm late for the party. I </a:t>
            </a:r>
            <a:r>
              <a:rPr lang="en-US" sz="3200" b="1" dirty="0" smtClean="0">
                <a:latin typeface="+mj-lt"/>
              </a:rPr>
              <a:t>________.</a:t>
            </a:r>
            <a:endParaRPr lang="en-US" sz="3200" b="1" dirty="0">
              <a:latin typeface="+mj-lt"/>
            </a:endParaRPr>
          </a:p>
          <a:p>
            <a:pPr marL="628650" indent="-628650">
              <a:lnSpc>
                <a:spcPct val="120000"/>
              </a:lnSpc>
            </a:pPr>
            <a:r>
              <a:rPr lang="en-US" sz="3200" b="1" dirty="0">
                <a:latin typeface="+mj-lt"/>
              </a:rPr>
              <a:t>10. He bought many things for travelling including two </a:t>
            </a:r>
            <a:r>
              <a:rPr lang="en-US" sz="3200" b="1" dirty="0" smtClean="0">
                <a:latin typeface="+mj-lt"/>
              </a:rPr>
              <a:t>_________.</a:t>
            </a:r>
            <a:endParaRPr lang="en-US" sz="3200" b="1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25" y="1044894"/>
            <a:ext cx="7166610" cy="1077218"/>
          </a:xfrm>
          <a:prstGeom prst="rect">
            <a:avLst/>
          </a:prstGeom>
          <a:solidFill>
            <a:srgbClr val="FFFFCC"/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oversleep, block, above, till, west, burn, alive, backpack, expected, airport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7772" y="31643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alive</a:t>
            </a:r>
          </a:p>
        </p:txBody>
      </p:sp>
      <p:sp>
        <p:nvSpPr>
          <p:cNvPr id="5" name="矩形 4"/>
          <p:cNvSpPr/>
          <p:nvPr/>
        </p:nvSpPr>
        <p:spPr>
          <a:xfrm>
            <a:off x="5872520" y="3686205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overslept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317426" y="4855964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backpacks</a:t>
            </a:r>
          </a:p>
        </p:txBody>
      </p:sp>
    </p:spTree>
    <p:extLst>
      <p:ext uri="{BB962C8B-B14F-4D97-AF65-F5344CB8AC3E}">
        <p14:creationId xmlns:p14="http://schemas.microsoft.com/office/powerpoint/2010/main" val="1246903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020" y="403711"/>
            <a:ext cx="8732520" cy="595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+mj-lt"/>
                <a:ea typeface="+mj-ea"/>
              </a:rPr>
              <a:t>Ⅱ. </a:t>
            </a:r>
            <a:r>
              <a:rPr lang="zh-CN" altLang="en-US" sz="3200" b="1" dirty="0" smtClean="0">
                <a:solidFill>
                  <a:srgbClr val="0000FF"/>
                </a:solidFill>
                <a:latin typeface="+mj-lt"/>
                <a:ea typeface="+mj-ea"/>
              </a:rPr>
              <a:t>根据汉语意思完成英语句子，每空一词。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+mj-lt"/>
                <a:ea typeface="+mj-ea"/>
              </a:rPr>
              <a:t>1. </a:t>
            </a:r>
            <a:r>
              <a:rPr lang="zh-CN" altLang="en-US" sz="3200" b="1" dirty="0" smtClean="0">
                <a:latin typeface="+mj-lt"/>
                <a:ea typeface="+mj-ea"/>
              </a:rPr>
              <a:t>我正要睡觉这时有人敲门。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 smtClean="0">
                <a:latin typeface="+mj-lt"/>
                <a:ea typeface="+mj-ea"/>
              </a:rPr>
              <a:t>    I _______ _______ _______ sleep when there was a knock on the door.</a:t>
            </a:r>
          </a:p>
          <a:p>
            <a:pPr>
              <a:lnSpc>
                <a:spcPct val="120000"/>
              </a:lnSpc>
            </a:pPr>
            <a:r>
              <a:rPr lang="en-US" sz="3200" b="1" dirty="0" smtClean="0">
                <a:latin typeface="+mj-lt"/>
                <a:ea typeface="+mj-ea"/>
              </a:rPr>
              <a:t>2. </a:t>
            </a:r>
            <a:r>
              <a:rPr lang="zh-CN" altLang="en-US" sz="3200" b="1" dirty="0" smtClean="0">
                <a:latin typeface="+mj-lt"/>
                <a:ea typeface="+mj-ea"/>
              </a:rPr>
              <a:t>她五岁前就开始弹钢琴了。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dirty="0" smtClean="0">
                <a:latin typeface="+mj-lt"/>
                <a:ea typeface="+mj-ea"/>
              </a:rPr>
              <a:t>     _______ _______ _______ </a:t>
            </a:r>
            <a:r>
              <a:rPr lang="en-US" sz="3200" b="1" dirty="0" smtClean="0">
                <a:latin typeface="+mj-lt"/>
                <a:ea typeface="+mj-ea"/>
              </a:rPr>
              <a:t>she was five, she had begun to play the piano.</a:t>
            </a:r>
          </a:p>
          <a:p>
            <a:pPr>
              <a:lnSpc>
                <a:spcPct val="120000"/>
              </a:lnSpc>
            </a:pPr>
            <a:r>
              <a:rPr lang="en-US" sz="3200" b="1" dirty="0" smtClean="0">
                <a:latin typeface="+mj-lt"/>
                <a:ea typeface="+mj-ea"/>
              </a:rPr>
              <a:t>3. </a:t>
            </a:r>
            <a:r>
              <a:rPr lang="zh-CN" altLang="en-US" sz="3200" b="1" dirty="0" smtClean="0">
                <a:latin typeface="+mj-lt"/>
                <a:ea typeface="+mj-ea"/>
              </a:rPr>
              <a:t>我将捎你去车站。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 smtClean="0">
                <a:latin typeface="+mj-lt"/>
                <a:ea typeface="+mj-ea"/>
              </a:rPr>
              <a:t>    I'll _______ _______ _______ _______ to the station.</a:t>
            </a:r>
          </a:p>
        </p:txBody>
      </p:sp>
      <p:sp>
        <p:nvSpPr>
          <p:cNvPr id="3" name="矩形 2"/>
          <p:cNvSpPr/>
          <p:nvPr/>
        </p:nvSpPr>
        <p:spPr>
          <a:xfrm>
            <a:off x="1221832" y="1685003"/>
            <a:ext cx="3421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was     about    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to </a:t>
            </a:r>
          </a:p>
        </p:txBody>
      </p:sp>
      <p:sp>
        <p:nvSpPr>
          <p:cNvPr id="4" name="矩形 3"/>
          <p:cNvSpPr/>
          <p:nvPr/>
        </p:nvSpPr>
        <p:spPr>
          <a:xfrm>
            <a:off x="1346624" y="3378756"/>
            <a:ext cx="3626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By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       the      time 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2645" y="5095369"/>
            <a:ext cx="5210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give      you            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a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      lift 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8825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590" y="405051"/>
            <a:ext cx="876681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+mj-lt"/>
                <a:ea typeface="+mj-ea"/>
              </a:rPr>
              <a:t>4. Jenny</a:t>
            </a:r>
            <a:r>
              <a:rPr lang="zh-CN" altLang="en-US" sz="3200" b="1" dirty="0" smtClean="0">
                <a:latin typeface="+mj-lt"/>
                <a:ea typeface="+mj-ea"/>
              </a:rPr>
              <a:t>和其他孩子站成一排等着老师。</a:t>
            </a:r>
          </a:p>
          <a:p>
            <a:pPr marL="446088" indent="-446088"/>
            <a:r>
              <a:rPr lang="en-US" sz="3200" b="1" dirty="0" smtClean="0">
                <a:latin typeface="+mj-lt"/>
                <a:ea typeface="+mj-ea"/>
              </a:rPr>
              <a:t>    Jenny is standing _______ _______ _______ other kids waiting for their teacher.</a:t>
            </a:r>
          </a:p>
          <a:p>
            <a:r>
              <a:rPr lang="en-US" sz="3200" b="1" dirty="0" smtClean="0">
                <a:latin typeface="+mj-lt"/>
                <a:ea typeface="+mj-ea"/>
              </a:rPr>
              <a:t>5. </a:t>
            </a:r>
            <a:r>
              <a:rPr lang="zh-CN" altLang="en-US" sz="3200" b="1" dirty="0" smtClean="0">
                <a:latin typeface="+mj-lt"/>
                <a:ea typeface="+mj-ea"/>
              </a:rPr>
              <a:t>对此新闻</a:t>
            </a:r>
            <a:r>
              <a:rPr lang="en-US" sz="3200" b="1" dirty="0" smtClean="0">
                <a:latin typeface="+mj-lt"/>
                <a:ea typeface="+mj-ea"/>
              </a:rPr>
              <a:t>Hilary</a:t>
            </a:r>
            <a:r>
              <a:rPr lang="zh-CN" altLang="en-US" sz="3200" b="1" dirty="0" smtClean="0">
                <a:latin typeface="+mj-lt"/>
                <a:ea typeface="+mj-ea"/>
              </a:rPr>
              <a:t>不相信地摇了摇头。</a:t>
            </a:r>
          </a:p>
          <a:p>
            <a:pPr marL="446088" indent="-446088"/>
            <a:r>
              <a:rPr lang="en-US" sz="3200" b="1" dirty="0" smtClean="0">
                <a:latin typeface="+mj-lt"/>
                <a:ea typeface="+mj-ea"/>
              </a:rPr>
              <a:t>    Hilary shook her head _______ _______ at the news. </a:t>
            </a:r>
          </a:p>
          <a:p>
            <a:r>
              <a:rPr lang="en-US" sz="3200" b="1" dirty="0" smtClean="0">
                <a:latin typeface="+mj-lt"/>
                <a:ea typeface="+mj-ea"/>
              </a:rPr>
              <a:t>6. </a:t>
            </a:r>
            <a:r>
              <a:rPr lang="zh-CN" altLang="en-US" sz="3200" b="1" dirty="0" smtClean="0">
                <a:latin typeface="+mj-lt"/>
                <a:ea typeface="+mj-ea"/>
              </a:rPr>
              <a:t>当他听到巨大响声时，立刻冲出了门外。</a:t>
            </a:r>
          </a:p>
          <a:p>
            <a:pPr marL="446088" indent="-446088"/>
            <a:r>
              <a:rPr lang="en-US" sz="3200" b="1" dirty="0" smtClean="0">
                <a:latin typeface="+mj-lt"/>
                <a:ea typeface="+mj-ea"/>
              </a:rPr>
              <a:t>    When he heard a big sound, he _______ _______ _______ the door at once.</a:t>
            </a:r>
          </a:p>
          <a:p>
            <a:r>
              <a:rPr lang="en-US" sz="3200" b="1" dirty="0" smtClean="0">
                <a:latin typeface="+mj-lt"/>
                <a:ea typeface="+mj-ea"/>
              </a:rPr>
              <a:t>7. </a:t>
            </a:r>
            <a:r>
              <a:rPr lang="zh-CN" altLang="en-US" sz="3200" b="1" dirty="0" smtClean="0">
                <a:latin typeface="+mj-lt"/>
                <a:ea typeface="+mj-ea"/>
              </a:rPr>
              <a:t>看！厨房里充满了烟。</a:t>
            </a:r>
          </a:p>
          <a:p>
            <a:pPr marL="446088"/>
            <a:r>
              <a:rPr lang="en-US" sz="3200" b="1" dirty="0" smtClean="0">
                <a:latin typeface="+mj-lt"/>
                <a:ea typeface="+mj-ea"/>
              </a:rPr>
              <a:t>Look! The kitchen _______ _______ _______ smoke.</a:t>
            </a:r>
            <a:endParaRPr lang="en-US" sz="3200" b="1" dirty="0">
              <a:latin typeface="+mj-lt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94565" y="897017"/>
            <a:ext cx="37850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in         line      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with </a:t>
            </a:r>
          </a:p>
        </p:txBody>
      </p:sp>
      <p:sp>
        <p:nvSpPr>
          <p:cNvPr id="4" name="矩形 3"/>
          <p:cNvSpPr/>
          <p:nvPr/>
        </p:nvSpPr>
        <p:spPr>
          <a:xfrm>
            <a:off x="4883267" y="2342912"/>
            <a:ext cx="2702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in      disbelief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9840" y="3872984"/>
            <a:ext cx="7029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                                                    rushed </a:t>
            </a:r>
          </a:p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  out       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of </a:t>
            </a:r>
          </a:p>
        </p:txBody>
      </p:sp>
      <p:sp>
        <p:nvSpPr>
          <p:cNvPr id="6" name="矩形 5"/>
          <p:cNvSpPr/>
          <p:nvPr/>
        </p:nvSpPr>
        <p:spPr>
          <a:xfrm>
            <a:off x="4194565" y="5310724"/>
            <a:ext cx="4410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is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      full/filled  of/with 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64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460" y="923419"/>
            <a:ext cx="8618220" cy="510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她盯着我没说什么。</a:t>
            </a:r>
          </a:p>
          <a:p>
            <a:pPr>
              <a:lnSpc>
                <a:spcPct val="114000"/>
              </a:lnSpc>
            </a:pPr>
            <a:r>
              <a:rPr 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She _______ _______ me and said nothing.</a:t>
            </a:r>
          </a:p>
          <a:p>
            <a:pPr>
              <a:lnSpc>
                <a:spcPct val="114000"/>
              </a:lnSpc>
            </a:pPr>
            <a:r>
              <a:rPr 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下了公交车，我们直奔博物馆。</a:t>
            </a:r>
          </a:p>
          <a:p>
            <a:pPr marL="446088" indent="-446088">
              <a:lnSpc>
                <a:spcPct val="114000"/>
              </a:lnSpc>
            </a:pPr>
            <a:r>
              <a:rPr 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After we got off the bus, we _______ _______ _______ the museum.</a:t>
            </a:r>
          </a:p>
          <a:p>
            <a:pPr marL="628650" indent="-628650">
              <a:lnSpc>
                <a:spcPct val="114000"/>
              </a:lnSpc>
            </a:pPr>
            <a:r>
              <a:rPr 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我心中想：“她为什么不来参加我的聚会呢？”</a:t>
            </a:r>
          </a:p>
          <a:p>
            <a:pPr marL="628650" indent="-628650">
              <a:lnSpc>
                <a:spcPct val="114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“</a:t>
            </a:r>
            <a:r>
              <a:rPr 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Why did she not come to my party?” I _______ _______ _______.</a:t>
            </a:r>
            <a:endParaRPr lang="en-US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0213" y="1529834"/>
            <a:ext cx="2639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stared        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at</a:t>
            </a:r>
          </a:p>
        </p:txBody>
      </p:sp>
      <p:sp>
        <p:nvSpPr>
          <p:cNvPr id="4" name="矩形 3"/>
          <p:cNvSpPr/>
          <p:nvPr/>
        </p:nvSpPr>
        <p:spPr>
          <a:xfrm>
            <a:off x="754381" y="2648449"/>
            <a:ext cx="78527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                                                went   straight </a:t>
            </a:r>
          </a:p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 to 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381" y="5402310"/>
            <a:ext cx="4365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thought     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to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    myself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108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" y="499795"/>
            <a:ext cx="86982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Ⅲ. </a:t>
            </a:r>
            <a:r>
              <a:rPr lang="zh-CN" altLang="en-US" sz="3200" b="1" dirty="0">
                <a:solidFill>
                  <a:srgbClr val="0000FF"/>
                </a:solidFill>
                <a:latin typeface="+mj-lt"/>
                <a:ea typeface="+mj-ea"/>
              </a:rPr>
              <a:t>根据对话内容，从方框中选择恰当的选项补全对话，其中有两项多余。</a:t>
            </a:r>
            <a:endParaRPr lang="en-US" sz="3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7225" y="1605797"/>
            <a:ext cx="8023860" cy="353943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+mj-lt"/>
              </a:rPr>
              <a:t>A. By taxi.</a:t>
            </a:r>
          </a:p>
          <a:p>
            <a:r>
              <a:rPr lang="en-US" sz="3200" b="1" dirty="0" smtClean="0">
                <a:latin typeface="+mj-lt"/>
              </a:rPr>
              <a:t>B. Yes, she did.</a:t>
            </a:r>
          </a:p>
          <a:p>
            <a:r>
              <a:rPr lang="en-US" sz="3200" b="1" dirty="0" smtClean="0">
                <a:latin typeface="+mj-lt"/>
              </a:rPr>
              <a:t>C. Why were you late?</a:t>
            </a:r>
          </a:p>
          <a:p>
            <a:r>
              <a:rPr lang="en-US" sz="3200" b="1" dirty="0" smtClean="0">
                <a:latin typeface="+mj-lt"/>
              </a:rPr>
              <a:t>D. But today I came very close.</a:t>
            </a:r>
          </a:p>
          <a:p>
            <a:r>
              <a:rPr lang="en-US" sz="3200" b="1" dirty="0" smtClean="0">
                <a:latin typeface="+mj-lt"/>
              </a:rPr>
              <a:t>E. Was your teacher angry with you?</a:t>
            </a:r>
          </a:p>
          <a:p>
            <a:r>
              <a:rPr lang="en-US" sz="3200" b="1" dirty="0" smtClean="0">
                <a:latin typeface="+mj-lt"/>
              </a:rPr>
              <a:t>F. Well, you must have been in a hurry.</a:t>
            </a:r>
          </a:p>
          <a:p>
            <a:r>
              <a:rPr lang="en-US" sz="3200" b="1" dirty="0" smtClean="0">
                <a:latin typeface="+mj-lt"/>
              </a:rPr>
              <a:t>G. But when I got there, the bus had just left.</a:t>
            </a:r>
            <a:endParaRPr lang="en-US" sz="32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" y="5357545"/>
            <a:ext cx="84524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/>
            <a:r>
              <a:rPr lang="en-US" sz="3200" b="1" dirty="0">
                <a:latin typeface="+mj-lt"/>
              </a:rPr>
              <a:t>A: Hi, Tim. You know I have never been late for school. (1)_______</a:t>
            </a:r>
          </a:p>
        </p:txBody>
      </p:sp>
      <p:sp>
        <p:nvSpPr>
          <p:cNvPr id="5" name="矩形 4"/>
          <p:cNvSpPr/>
          <p:nvPr/>
        </p:nvSpPr>
        <p:spPr>
          <a:xfrm>
            <a:off x="3704932" y="5861418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48128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2526</Words>
  <Application>Microsoft Office PowerPoint</Application>
  <PresentationFormat>全屏显示(4:3)</PresentationFormat>
  <Paragraphs>237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黑体</vt:lpstr>
      <vt:lpstr>宋体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侯邑瑾</cp:lastModifiedBy>
  <cp:revision>72</cp:revision>
  <dcterms:created xsi:type="dcterms:W3CDTF">2020-09-03T07:11:46Z</dcterms:created>
  <dcterms:modified xsi:type="dcterms:W3CDTF">2020-09-07T08:42:59Z</dcterms:modified>
</cp:coreProperties>
</file>