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4" r:id="rId2"/>
    <p:sldId id="271" r:id="rId3"/>
    <p:sldId id="294" r:id="rId4"/>
    <p:sldId id="312" r:id="rId5"/>
    <p:sldId id="313" r:id="rId6"/>
    <p:sldId id="275" r:id="rId7"/>
    <p:sldId id="281" r:id="rId8"/>
    <p:sldId id="282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DEB4"/>
    <a:srgbClr val="FFFF66"/>
    <a:srgbClr val="CCECFF"/>
    <a:srgbClr val="FFFFCC"/>
    <a:srgbClr val="CCFFFF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55A2F623-1C33-4F13-8C9E-D50CC77391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428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A4214-F9A1-4C75-8D86-9E6A9E68E8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8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2DE03-E55A-4C82-B1E2-21BBAB54A9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99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C0882-9BC0-4650-8B6A-EFED2C8E01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93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BC149-C335-42BE-9BDD-19AEC8DD3F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7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E1D9B-BE8C-4741-B49A-C3CB9E86F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65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7957E-4E35-4BA2-8606-6FF4021752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1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FD554-DABA-43F2-BE02-CF934E642C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32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EF306-9B35-4BB1-9279-91FDB9D6C6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2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25525-62D5-439B-AE7C-FCD79CAAC3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68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99F77-85CF-487D-9381-3D1B5644BC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1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EF4F9-4A89-418A-9B94-DA9D328B25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83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3C6777EB-2B67-4F16-AC86-F078059143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07504" y="836712"/>
            <a:ext cx="8424936" cy="568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02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1. Life is full of the ____________.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生活充满了意外 。 </a:t>
            </a:r>
          </a:p>
          <a:p>
            <a:pPr marL="3592513" indent="-3592513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unexpected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adj.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出乎意料的；始料不及的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e.g. It will not be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unexpected</a:t>
            </a:r>
            <a:r>
              <a:rPr lang="en-US" altLang="zh-CN" dirty="0">
                <a:latin typeface="Times New Roman" panose="02020603050405020304" pitchFamily="18" charset="0"/>
              </a:rPr>
              <a:t> if Tom 	  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comes late again, because he is 	  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</a:rPr>
              <a:t>always like this.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	       </a:t>
            </a:r>
            <a:r>
              <a:rPr lang="zh-CN" altLang="en-US" dirty="0">
                <a:latin typeface="Times New Roman" panose="02020603050405020304" pitchFamily="18" charset="0"/>
              </a:rPr>
              <a:t>如果汤姆又迟到了，一点也不意	  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外，因为他一向如此。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3923606" y="836712"/>
            <a:ext cx="2592388" cy="665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unexpected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351838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2.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By the time</a:t>
            </a:r>
            <a:r>
              <a:rPr lang="en-US" altLang="zh-CN" sz="3200" dirty="0">
                <a:latin typeface="Times New Roman" panose="02020603050405020304" pitchFamily="18" charset="0"/>
              </a:rPr>
              <a:t> I got up, my brother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had</a:t>
            </a:r>
            <a:r>
              <a:rPr lang="en-US" altLang="zh-CN" sz="3200" dirty="0">
                <a:latin typeface="Times New Roman" panose="02020603050405020304" pitchFamily="18" charset="0"/>
              </a:rPr>
              <a:t> already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gotten</a:t>
            </a:r>
            <a:r>
              <a:rPr lang="en-US" altLang="zh-CN" sz="3200" dirty="0">
                <a:latin typeface="Times New Roman" panose="02020603050405020304" pitchFamily="18" charset="0"/>
              </a:rPr>
              <a:t> in the shower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/>
              <a:t>    我</a:t>
            </a:r>
            <a:r>
              <a:rPr lang="zh-CN" altLang="en-US" sz="3200" dirty="0"/>
              <a:t>起床时，我哥哥已经在淋浴</a:t>
            </a:r>
            <a:r>
              <a:rPr lang="zh-CN" altLang="en-US" sz="3200" dirty="0" smtClean="0"/>
              <a:t>了。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by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the time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以前，</a:t>
            </a:r>
            <a:r>
              <a:rPr lang="zh-CN" altLang="en-US" sz="3200" dirty="0">
                <a:latin typeface="Times New Roman" panose="02020603050405020304" pitchFamily="18" charset="0"/>
              </a:rPr>
              <a:t>常引导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表示过去的时间状语从句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主句常用过去完成时</a:t>
            </a:r>
            <a:r>
              <a:rPr lang="zh-CN" altLang="en-US" sz="3200" dirty="0">
                <a:latin typeface="Times New Roman" panose="02020603050405020304" pitchFamily="18" charset="0"/>
              </a:rPr>
              <a:t>，即</a:t>
            </a:r>
            <a:r>
              <a:rPr lang="en-US" altLang="zh-CN" sz="3200" dirty="0">
                <a:latin typeface="Times New Roman" panose="02020603050405020304" pitchFamily="18" charset="0"/>
              </a:rPr>
              <a:t>had+</a:t>
            </a:r>
            <a:r>
              <a:rPr lang="zh-CN" altLang="en-US" sz="3200" dirty="0">
                <a:latin typeface="Times New Roman" panose="02020603050405020304" pitchFamily="18" charset="0"/>
              </a:rPr>
              <a:t>动词过去分词。</a:t>
            </a:r>
          </a:p>
          <a:p>
            <a:pPr marL="1077913" indent="-1077913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</a:rPr>
              <a:t>e.g. By the time I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got</a:t>
            </a:r>
            <a:r>
              <a:rPr lang="en-US" altLang="zh-CN" sz="3200" dirty="0">
                <a:latin typeface="Times New Roman" panose="02020603050405020304" pitchFamily="18" charset="0"/>
              </a:rPr>
              <a:t> there, he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had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already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left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    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3200" dirty="0">
                <a:latin typeface="Times New Roman" panose="02020603050405020304" pitchFamily="18" charset="0"/>
              </a:rPr>
              <a:t>我到那儿之前，他已经离开了。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3568" y="1340768"/>
            <a:ext cx="76327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6678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3.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What happened</a:t>
            </a:r>
            <a:r>
              <a:rPr lang="en-US" altLang="zh-CN" sz="3200" dirty="0">
                <a:latin typeface="Times New Roman" panose="02020603050405020304" pitchFamily="18" charset="0"/>
              </a:rPr>
              <a:t>?  </a:t>
            </a:r>
            <a:r>
              <a:rPr lang="zh-CN" altLang="en-US" sz="3200" dirty="0">
                <a:latin typeface="Times New Roman" panose="02020603050405020304" pitchFamily="18" charset="0"/>
              </a:rPr>
              <a:t>发生什么了？</a:t>
            </a:r>
          </a:p>
          <a:p>
            <a:pPr>
              <a:lnSpc>
                <a:spcPct val="120000"/>
              </a:lnSpc>
              <a:buFontTx/>
              <a:buAutoNum type="arabicParenR"/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. + happen +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时间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地点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     某时</a:t>
            </a:r>
            <a:r>
              <a:rPr lang="en-US" altLang="zh-CN" sz="3200" dirty="0">
                <a:latin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</a:rPr>
              <a:t>某地发生了某事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2)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. + happen to +sb.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某人</a:t>
            </a:r>
            <a:r>
              <a:rPr lang="zh-CN" altLang="en-US" sz="3200" dirty="0">
                <a:latin typeface="Times New Roman" panose="02020603050405020304" pitchFamily="18" charset="0"/>
              </a:rPr>
              <a:t>发生了某事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3)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sb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. + happen to do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某人</a:t>
            </a:r>
            <a:r>
              <a:rPr lang="zh-CN" altLang="en-US" sz="3200" dirty="0">
                <a:latin typeface="Times New Roman" panose="02020603050405020304" pitchFamily="18" charset="0"/>
              </a:rPr>
              <a:t>碰巧做某事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67544" y="980728"/>
            <a:ext cx="8280400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e.g.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An accident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happened</a:t>
            </a:r>
            <a:r>
              <a:rPr lang="en-US" altLang="zh-CN" sz="3200" dirty="0">
                <a:latin typeface="Times New Roman" panose="02020603050405020304" pitchFamily="18" charset="0"/>
              </a:rPr>
              <a:t> in our neighborhood just now.  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刚才我们社区发生了一起事故。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I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happened to hear</a:t>
            </a:r>
            <a:r>
              <a:rPr lang="en-US" altLang="zh-CN" sz="3200" dirty="0">
                <a:latin typeface="Times New Roman" panose="02020603050405020304" pitchFamily="18" charset="0"/>
              </a:rPr>
              <a:t> that interesting story. 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我碰巧听说了那个有趣的故事。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A car accident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happened to</a:t>
            </a:r>
            <a:r>
              <a:rPr lang="en-US" altLang="zh-CN" sz="3200" dirty="0">
                <a:latin typeface="Times New Roman" panose="02020603050405020304" pitchFamily="18" charset="0"/>
              </a:rPr>
              <a:t> Jim yesterday.  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昨天</a:t>
            </a:r>
            <a:r>
              <a:rPr lang="zh-CN" altLang="en-US" sz="3200" dirty="0">
                <a:latin typeface="Times New Roman" panose="02020603050405020304" pitchFamily="18" charset="0"/>
              </a:rPr>
              <a:t>吉姆发生了交通事故。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51520" y="754592"/>
            <a:ext cx="8280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4. </a:t>
            </a:r>
            <a:r>
              <a:rPr lang="en-US" altLang="zh-CN" sz="3200" dirty="0">
                <a:latin typeface="Times New Roman" panose="02020603050405020304" pitchFamily="18" charset="0"/>
              </a:rPr>
              <a:t>So I just quickly put on some clothes and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rushed out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of the </a:t>
            </a:r>
            <a:r>
              <a:rPr lang="en-US" altLang="zh-CN" sz="3200" dirty="0">
                <a:latin typeface="Times New Roman" panose="02020603050405020304" pitchFamily="18" charset="0"/>
              </a:rPr>
              <a:t>door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因些我快速穿上衣服冲出家门。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rush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out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rush out of </a:t>
            </a:r>
            <a:r>
              <a:rPr lang="en-US" altLang="zh-CN" sz="32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+ n. </a:t>
            </a:r>
            <a:endParaRPr lang="en-US" altLang="zh-CN" sz="32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e.g</a:t>
            </a:r>
            <a:r>
              <a:rPr lang="en-US" altLang="zh-CN" sz="3200" dirty="0">
                <a:latin typeface="Times New Roman" panose="02020603050405020304" pitchFamily="18" charset="0"/>
              </a:rPr>
              <a:t>. Julia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rushed out</a:t>
            </a:r>
            <a:r>
              <a:rPr lang="en-US" altLang="zh-CN" sz="3200" dirty="0">
                <a:latin typeface="Times New Roman" panose="02020603050405020304" pitchFamily="18" charset="0"/>
              </a:rPr>
              <a:t> and didn’t return.         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     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朱丽叶冲了出去，再没回来。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         Henry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rushed out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of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the </a:t>
            </a:r>
            <a:r>
              <a:rPr lang="en-US" altLang="zh-CN" sz="3200" dirty="0">
                <a:latin typeface="Times New Roman" panose="02020603050405020304" pitchFamily="18" charset="0"/>
              </a:rPr>
              <a:t>room and 	  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     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disappeared </a:t>
            </a:r>
            <a:r>
              <a:rPr lang="en-US" altLang="zh-CN" sz="3200" dirty="0">
                <a:latin typeface="Times New Roman" panose="02020603050405020304" pitchFamily="18" charset="0"/>
              </a:rPr>
              <a:t>in the rain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亨利</a:t>
            </a:r>
            <a:r>
              <a:rPr lang="zh-CN" altLang="en-US" sz="3200" dirty="0">
                <a:latin typeface="Times New Roman" panose="02020603050405020304" pitchFamily="18" charset="0"/>
              </a:rPr>
              <a:t>冲出房间，消失在了雨中。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339752" y="2564904"/>
            <a:ext cx="344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冲出去，冲出</a:t>
            </a:r>
            <a:r>
              <a:rPr lang="en-US" altLang="zh-CN" sz="3200" dirty="0">
                <a:solidFill>
                  <a:srgbClr val="FF0000"/>
                </a:solidFill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23528" y="548680"/>
            <a:ext cx="8280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5. </a:t>
            </a:r>
            <a:r>
              <a:rPr lang="en-US" altLang="zh-CN" sz="3200" dirty="0">
                <a:latin typeface="Times New Roman" panose="02020603050405020304" pitchFamily="18" charset="0"/>
              </a:rPr>
              <a:t>Luckily, Carl’s dad saw me on the street and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gave me a lift</a:t>
            </a:r>
            <a:r>
              <a:rPr lang="en-US" altLang="zh-CN" sz="3200" dirty="0">
                <a:latin typeface="Times New Roman" panose="02020603050405020304" pitchFamily="18" charset="0"/>
              </a:rPr>
              <a:t> in his car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幸运的是，卡尔的爸爸在街上看到我，捎了我一程。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gave … a lift 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捎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一程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</a:rPr>
              <a:t>e.g. Could you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give me a lift</a:t>
            </a:r>
            <a:r>
              <a:rPr lang="en-US" altLang="zh-CN" sz="3200" dirty="0">
                <a:latin typeface="Times New Roman" panose="02020603050405020304" pitchFamily="18" charset="0"/>
              </a:rPr>
              <a:t>, please?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     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请问你能否捎我一程？</a:t>
            </a:r>
            <a:endParaRPr lang="en-US" altLang="zh-CN" sz="32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        Jim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gave me a lift</a:t>
            </a:r>
            <a:r>
              <a:rPr lang="en-US" altLang="zh-CN" sz="3200" dirty="0">
                <a:latin typeface="Times New Roman" panose="02020603050405020304" pitchFamily="18" charset="0"/>
              </a:rPr>
              <a:t> on my way home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       yesterday. 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		 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吉</a:t>
            </a:r>
            <a:r>
              <a:rPr lang="zh-CN" altLang="en-US" sz="3200" dirty="0">
                <a:latin typeface="Times New Roman" panose="02020603050405020304" pitchFamily="18" charset="0"/>
              </a:rPr>
              <a:t>姆昨天在我回家的路上捎了我一程。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386</Words>
  <Application>Microsoft Office PowerPoint</Application>
  <PresentationFormat>全屏显示(4:3)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lenovo</cp:lastModifiedBy>
  <cp:revision>406</cp:revision>
  <dcterms:created xsi:type="dcterms:W3CDTF">2014-05-20T07:44:56Z</dcterms:created>
  <dcterms:modified xsi:type="dcterms:W3CDTF">2020-09-09T07:29:56Z</dcterms:modified>
</cp:coreProperties>
</file>