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0" r:id="rId2"/>
    <p:sldId id="283" r:id="rId3"/>
    <p:sldId id="295" r:id="rId4"/>
    <p:sldId id="312" r:id="rId5"/>
    <p:sldId id="284" r:id="rId6"/>
    <p:sldId id="285" r:id="rId7"/>
    <p:sldId id="286" r:id="rId8"/>
    <p:sldId id="299" r:id="rId9"/>
    <p:sldId id="313" r:id="rId10"/>
    <p:sldId id="315" r:id="rId11"/>
    <p:sldId id="314" r:id="rId12"/>
    <p:sldId id="301" r:id="rId13"/>
    <p:sldId id="287" r:id="rId14"/>
    <p:sldId id="319" r:id="rId15"/>
    <p:sldId id="316" r:id="rId16"/>
    <p:sldId id="317" r:id="rId17"/>
    <p:sldId id="318" r:id="rId18"/>
    <p:sldId id="289" r:id="rId19"/>
    <p:sldId id="29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0066FF"/>
    <a:srgbClr val="9900FF"/>
    <a:srgbClr val="F2EFAC"/>
    <a:srgbClr val="FF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83" autoAdjust="0"/>
  </p:normalViewPr>
  <p:slideViewPr>
    <p:cSldViewPr>
      <p:cViewPr varScale="1">
        <p:scale>
          <a:sx n="88" d="100"/>
          <a:sy n="88" d="100"/>
        </p:scale>
        <p:origin x="13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B91FBD30-6CC1-4671-81C8-9C39BABFC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315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6399-E08A-4D68-80AD-47BBA28B9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7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B9A6E-902F-4A57-BEBF-E2921D313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46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39C38-D34B-419B-927B-80F2AB05E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8703E45-C199-46DC-AB49-A42B4961E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3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93F0C-54FC-4EA5-808A-E2AF05619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39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0863-0ADA-4D8D-95B5-CA8930371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2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27FA5-2DD7-497D-82E6-D97097722C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F3DAD-2AF1-4B90-83EC-1E67C2AF4A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EABDD-C46B-4D58-8AD5-29104CE37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5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06382-1E83-4D21-B8F7-72DC622E01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47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6D4D9-A9C3-4824-AB91-1592D0B6B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3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70C0A-A561-4CA4-BE5E-643BFDBF2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58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fld id="{B02FADDE-C0CE-47AC-8109-FC99D14BF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2348880"/>
            <a:ext cx="8280400" cy="1943100"/>
          </a:xfrm>
        </p:spPr>
        <p:txBody>
          <a:bodyPr/>
          <a:lstStyle/>
          <a:p>
            <a:pPr marL="808038" indent="-8080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e.g. Leave your things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on</a:t>
            </a:r>
            <a:r>
              <a:rPr lang="en-US" altLang="zh-CN" b="1" dirty="0">
                <a:latin typeface="Times New Roman" panose="02020603050405020304" pitchFamily="18" charset="0"/>
              </a:rPr>
              <a:t> the table over there.</a:t>
            </a:r>
          </a:p>
          <a:p>
            <a:pPr marL="808038" indent="-8080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There is a light hanging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over</a:t>
            </a:r>
            <a:r>
              <a:rPr lang="en-US" altLang="zh-CN" b="1" dirty="0">
                <a:latin typeface="Times New Roman" panose="02020603050405020304" pitchFamily="18" charset="0"/>
              </a:rPr>
              <a:t> the desk.</a:t>
            </a:r>
          </a:p>
          <a:p>
            <a:pPr marL="808038" indent="-80803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We were flying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latin typeface="Times New Roman" panose="02020603050405020304" pitchFamily="18" charset="0"/>
              </a:rPr>
              <a:t> the clouds.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053157"/>
            <a:ext cx="8281988" cy="439261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句意选用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over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填空。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 There is a bridge ________ the river.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There is a ball ________ the floor.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3) The mountain is 1,000 feet ________ sea level (</a:t>
            </a:r>
            <a:r>
              <a:rPr lang="zh-CN" altLang="en-US" b="1" dirty="0">
                <a:latin typeface="Times New Roman" panose="02020603050405020304" pitchFamily="18" charset="0"/>
              </a:rPr>
              <a:t>海平面</a:t>
            </a:r>
            <a:r>
              <a:rPr lang="en-US" altLang="zh-CN" b="1" dirty="0">
                <a:latin typeface="Times New Roman" panose="02020603050405020304" pitchFamily="18" charset="0"/>
              </a:rPr>
              <a:t>).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4) The sun is shining ________.</a:t>
            </a:r>
          </a:p>
          <a:p>
            <a:pPr marL="533400" indent="-5334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5) Please write to us at the ________ address.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215259" y="2260588"/>
            <a:ext cx="1368425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over  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858072" y="2896227"/>
            <a:ext cx="720069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on 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5790059" y="3475665"/>
            <a:ext cx="131318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above 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235897" y="4628190"/>
            <a:ext cx="1210588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above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286822" y="5199690"/>
            <a:ext cx="1313180" cy="63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above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4" grpId="0"/>
      <p:bldP spid="71685" grpId="0"/>
      <p:bldP spid="71686" grpId="0"/>
      <p:bldP spid="716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981075"/>
            <a:ext cx="8099425" cy="48974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burn  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着火，燃烧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(burnt, </a:t>
            </a:r>
            <a:r>
              <a:rPr lang="en-US" altLang="zh-CN" b="1">
                <a:latin typeface="Times New Roman" panose="02020603050405020304" pitchFamily="18" charset="0"/>
              </a:rPr>
              <a:t>_______/ _________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 burned)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burning 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adj.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着火的；燃烧的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e.g. Ouch! The sand is so hot! It can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burn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  my feet.   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</a:t>
            </a:r>
            <a:r>
              <a:rPr lang="zh-CN" altLang="en-US" sz="3200" b="1">
                <a:latin typeface="Times New Roman" panose="02020603050405020304" pitchFamily="18" charset="0"/>
              </a:rPr>
              <a:t>哎哟！沙子这么烫！会烫伤脚的。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latin typeface="Times New Roman" panose="02020603050405020304" pitchFamily="18" charset="0"/>
              </a:rPr>
              <a:t>   </a:t>
            </a:r>
            <a:r>
              <a:rPr lang="en-US" altLang="zh-CN" sz="3200" b="1">
                <a:latin typeface="Times New Roman" panose="02020603050405020304" pitchFamily="18" charset="0"/>
              </a:rPr>
              <a:t>He was trapped in a _____________.   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   </a:t>
            </a:r>
            <a:r>
              <a:rPr lang="zh-CN" altLang="en-US" sz="3200" b="1">
                <a:latin typeface="Times New Roman" panose="02020603050405020304" pitchFamily="18" charset="0"/>
              </a:rPr>
              <a:t>他被困在正在燃烧的房屋里。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195513" y="1628800"/>
            <a:ext cx="1176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burnt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779838" y="1628800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burned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076825" y="4509120"/>
            <a:ext cx="3024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burning</a:t>
            </a:r>
            <a:r>
              <a:rPr lang="en-US" altLang="zh-CN" sz="3200" dirty="0">
                <a:solidFill>
                  <a:srgbClr val="008000"/>
                </a:solidFill>
              </a:rPr>
              <a:t> </a:t>
            </a:r>
            <a:r>
              <a:rPr lang="en-US" altLang="zh-CN" sz="3200" dirty="0"/>
              <a:t>house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281988" cy="6048375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4. I felt lucky to be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alive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alive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adj.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活着的；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有生气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句中可作表语、后置定语或宾语补足语。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    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表示“有生气的”</a:t>
            </a:r>
            <a:r>
              <a:rPr lang="zh-CN" altLang="en-US" b="1" dirty="0">
                <a:latin typeface="Times New Roman" panose="02020603050405020304" pitchFamily="18" charset="0"/>
              </a:rPr>
              <a:t>意思时，通常不用</a:t>
            </a:r>
            <a:r>
              <a:rPr lang="en-US" altLang="zh-CN" b="1" dirty="0">
                <a:latin typeface="Times New Roman" panose="02020603050405020304" pitchFamily="18" charset="0"/>
              </a:rPr>
              <a:t>very</a:t>
            </a:r>
            <a:r>
              <a:rPr lang="zh-CN" altLang="en-US" b="1" dirty="0">
                <a:latin typeface="Times New Roman" panose="02020603050405020304" pitchFamily="18" charset="0"/>
              </a:rPr>
              <a:t>修饰</a:t>
            </a:r>
            <a:r>
              <a:rPr lang="en-US" altLang="zh-CN" b="1" dirty="0">
                <a:latin typeface="Times New Roman" panose="02020603050405020304" pitchFamily="18" charset="0"/>
              </a:rPr>
              <a:t>, </a:t>
            </a:r>
            <a:r>
              <a:rPr lang="zh-CN" altLang="en-US" b="1" dirty="0">
                <a:latin typeface="Times New Roman" panose="02020603050405020304" pitchFamily="18" charset="0"/>
              </a:rPr>
              <a:t>但可用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much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very much</a:t>
            </a:r>
            <a:r>
              <a:rPr lang="zh-CN" altLang="en-US" b="1" dirty="0">
                <a:latin typeface="Times New Roman" panose="02020603050405020304" pitchFamily="18" charset="0"/>
              </a:rPr>
              <a:t>修饰。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完成句子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(1) </a:t>
            </a:r>
            <a:r>
              <a:rPr lang="zh-CN" altLang="en-US" b="1" dirty="0">
                <a:latin typeface="Times New Roman" panose="02020603050405020304" pitchFamily="18" charset="0"/>
              </a:rPr>
              <a:t>他还活着使她感到惊异。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</a:rPr>
              <a:t>It amazed her that he _______ _______   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_______.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61170" y="4653136"/>
            <a:ext cx="727233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                                   was         still     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alive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4967288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当今活着的最伟大的人物是谁？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Who’s _______ ________ _______ _______?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 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医生们正在尽全力使她活下来。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doctors are trying their best to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________ ________ ________.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zh-CN" b="1" dirty="0">
                <a:latin typeface="Times New Roman" panose="02020603050405020304" pitchFamily="18" charset="0"/>
              </a:rPr>
              <a:t> </a:t>
            </a:r>
            <a:r>
              <a:rPr lang="zh-CN" altLang="en-US" b="1" dirty="0">
                <a:latin typeface="Times New Roman" panose="02020603050405020304" pitchFamily="18" charset="0"/>
              </a:rPr>
              <a:t>虽然我爷爷老了</a:t>
            </a:r>
            <a:r>
              <a:rPr lang="en-US" altLang="zh-CN" b="1" dirty="0">
                <a:latin typeface="Times New Roman" panose="02020603050405020304" pitchFamily="18" charset="0"/>
              </a:rPr>
              <a:t>, </a:t>
            </a:r>
            <a:r>
              <a:rPr lang="zh-CN" altLang="en-US" b="1" dirty="0">
                <a:latin typeface="Times New Roman" panose="02020603050405020304" pitchFamily="18" charset="0"/>
              </a:rPr>
              <a:t>但还很有生气。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</a:rPr>
              <a:t>Although my grandfather is old, he 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_______ _______ _______.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339975" y="1457325"/>
            <a:ext cx="6480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the        greatest     man        alive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6121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keep         her          alive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404938" y="4941888"/>
            <a:ext cx="46799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FF0000"/>
                </a:solidFill>
              </a:rPr>
              <a:t>is          much      alive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/>
      <p:bldP spid="99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764704"/>
            <a:ext cx="8245797" cy="5400675"/>
          </a:xfrm>
        </p:spPr>
        <p:txBody>
          <a:bodyPr/>
          <a:lstStyle/>
          <a:p>
            <a:pPr marL="174625" indent="-174625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试着分析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alive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中作什么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成分？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1. People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alive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should try their best to live 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better. 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活</a:t>
            </a:r>
            <a:r>
              <a:rPr lang="zh-CN" altLang="en-US" b="1" dirty="0">
                <a:latin typeface="Times New Roman" panose="02020603050405020304" pitchFamily="18" charset="0"/>
              </a:rPr>
              <a:t>下来的人应该尽力生活得更好。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2. Do </a:t>
            </a:r>
            <a:r>
              <a:rPr lang="en-US" altLang="zh-CN" b="1" dirty="0">
                <a:latin typeface="Times New Roman" panose="02020603050405020304" pitchFamily="18" charset="0"/>
              </a:rPr>
              <a:t>you know she’s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alive</a:t>
            </a:r>
            <a:r>
              <a:rPr lang="en-US" altLang="zh-CN" b="1" dirty="0">
                <a:latin typeface="Times New Roman" panose="02020603050405020304" pitchFamily="18" charset="0"/>
              </a:rPr>
              <a:t>? 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你</a:t>
            </a:r>
            <a:r>
              <a:rPr lang="zh-CN" altLang="en-US" b="1" dirty="0">
                <a:latin typeface="Times New Roman" panose="02020603050405020304" pitchFamily="18" charset="0"/>
              </a:rPr>
              <a:t>知道她还活着吗？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3.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Tom </a:t>
            </a:r>
            <a:r>
              <a:rPr lang="en-US" altLang="zh-CN" b="1" dirty="0">
                <a:latin typeface="Times New Roman" panose="02020603050405020304" pitchFamily="18" charset="0"/>
              </a:rPr>
              <a:t>was kept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alive</a:t>
            </a:r>
            <a:r>
              <a:rPr lang="en-US" altLang="zh-CN" b="1" dirty="0">
                <a:latin typeface="Times New Roman" panose="02020603050405020304" pitchFamily="18" charset="0"/>
              </a:rPr>
              <a:t> in the big fire.</a:t>
            </a:r>
          </a:p>
          <a:p>
            <a:pPr marL="449263" indent="-449263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汤</a:t>
            </a:r>
            <a:r>
              <a:rPr lang="zh-CN" altLang="en-US" b="1" dirty="0">
                <a:latin typeface="Times New Roman" panose="02020603050405020304" pitchFamily="18" charset="0"/>
              </a:rPr>
              <a:t>姆在这次大火中活下来了。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981991" y="4725144"/>
            <a:ext cx="136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宾补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796136" y="3573140"/>
            <a:ext cx="127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表语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843808" y="2420888"/>
            <a:ext cx="208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后置定语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  <p:bldP spid="737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78" name="Group 1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626658"/>
              </p:ext>
            </p:extLst>
          </p:nvPr>
        </p:nvGraphicFramePr>
        <p:xfrm>
          <a:off x="539552" y="846437"/>
          <a:ext cx="8352928" cy="5699160"/>
        </p:xfrm>
        <a:graphic>
          <a:graphicData uri="http://schemas.openxmlformats.org/drawingml/2006/table">
            <a:tbl>
              <a:tblPr/>
              <a:tblGrid>
                <a:gridCol w="1265994"/>
                <a:gridCol w="2233140"/>
                <a:gridCol w="1613434"/>
                <a:gridCol w="3240360"/>
              </a:tblGrid>
              <a:tr h="1025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词条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意思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可用来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修饰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语法功能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alive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活的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有生命的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人、物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表语、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后置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定语、宾语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补足语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living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生动的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活着的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人或物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定语或表语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live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活的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直播的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定语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196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lively</a:t>
                      </a:r>
                      <a:endParaRPr kumimoji="0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活泼的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充满生气的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人、物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823913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2319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39888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定语、表语或宾语补足语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907704" y="188640"/>
            <a:ext cx="505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辨析 </a:t>
            </a:r>
            <a:r>
              <a:rPr lang="en-US" sz="3200" dirty="0" smtClean="0">
                <a:solidFill>
                  <a:srgbClr val="0000FF"/>
                </a:solidFill>
              </a:rPr>
              <a:t>alive, living, lively, live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79488"/>
            <a:ext cx="8229600" cy="4897437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3】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 Mr. Lee is really a _______ (live) teacher. We all like his class. 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 It was a bad accident—they’re lucky to be ______.</a:t>
            </a:r>
            <a:r>
              <a:rPr lang="en-US" altLang="zh-CN" b="1" u="sng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A. living</a:t>
            </a:r>
            <a:r>
              <a:rPr lang="zh-CN" altLang="en-US" b="1" dirty="0">
                <a:latin typeface="Times New Roman" panose="02020603050405020304" pitchFamily="18" charset="0"/>
              </a:rPr>
              <a:t>　　    </a:t>
            </a:r>
            <a:r>
              <a:rPr lang="en-US" altLang="zh-CN" b="1" dirty="0">
                <a:latin typeface="Times New Roman" panose="02020603050405020304" pitchFamily="18" charset="0"/>
              </a:rPr>
              <a:t>B. live</a:t>
            </a:r>
            <a:r>
              <a:rPr lang="zh-CN" altLang="en-US" b="1" dirty="0">
                <a:latin typeface="Times New Roman" panose="02020603050405020304" pitchFamily="18" charset="0"/>
              </a:rPr>
              <a:t>　　　</a:t>
            </a:r>
          </a:p>
          <a:p>
            <a:pPr marL="446088" indent="-446088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C. lively</a:t>
            </a:r>
            <a:r>
              <a:rPr lang="zh-CN" altLang="en-US" b="1" dirty="0">
                <a:latin typeface="Times New Roman" panose="02020603050405020304" pitchFamily="18" charset="0"/>
              </a:rPr>
              <a:t>　　　</a:t>
            </a:r>
            <a:r>
              <a:rPr lang="en-US" altLang="zh-CN" b="1" dirty="0">
                <a:latin typeface="Times New Roman" panose="02020603050405020304" pitchFamily="18" charset="0"/>
              </a:rPr>
              <a:t>D. alive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427984" y="1628800"/>
            <a:ext cx="1109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</a:rPr>
              <a:t>lively</a:t>
            </a:r>
          </a:p>
        </p:txBody>
      </p:sp>
      <p:pic>
        <p:nvPicPr>
          <p:cNvPr id="76805" name="Picture 5" descr="smil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508500"/>
            <a:ext cx="573088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0688"/>
            <a:ext cx="8784976" cy="5616575"/>
          </a:xfrm>
        </p:spPr>
        <p:txBody>
          <a:bodyPr/>
          <a:lstStyle/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 But by the time I got to the airport, my plane to New Zealand had already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taken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off</a:t>
            </a:r>
            <a:r>
              <a:rPr lang="en-US" altLang="zh-CN" b="1" dirty="0" smtClean="0">
                <a:latin typeface="Times New Roman" panose="02020603050405020304" pitchFamily="18" charset="0"/>
              </a:rPr>
              <a:t>.</a:t>
            </a: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但是当我到达机场时，我飞往新西兰的航班已经起飞了。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take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off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脱掉； 起飞</a:t>
            </a: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He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took off</a:t>
            </a:r>
            <a:r>
              <a:rPr lang="en-US" altLang="zh-CN" b="1" dirty="0">
                <a:latin typeface="Times New Roman" panose="02020603050405020304" pitchFamily="18" charset="0"/>
              </a:rPr>
              <a:t> his hat and bowed as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he </a:t>
            </a:r>
            <a:r>
              <a:rPr lang="en-US" altLang="zh-CN" b="1" dirty="0">
                <a:latin typeface="Times New Roman" panose="02020603050405020304" pitchFamily="18" charset="0"/>
              </a:rPr>
              <a:t>passed.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他</a:t>
            </a:r>
            <a:r>
              <a:rPr lang="zh-CN" altLang="en-US" b="1" dirty="0">
                <a:latin typeface="Times New Roman" panose="02020603050405020304" pitchFamily="18" charset="0"/>
              </a:rPr>
              <a:t>经过时脱帽鞠躬。</a:t>
            </a: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</a:rPr>
              <a:t>We eventually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took off</a:t>
            </a:r>
            <a:r>
              <a:rPr lang="en-US" altLang="zh-CN" b="1" dirty="0">
                <a:latin typeface="Times New Roman" panose="02020603050405020304" pitchFamily="18" charset="0"/>
              </a:rPr>
              <a:t> at 11 o’clock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and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  arrived </a:t>
            </a:r>
            <a:r>
              <a:rPr lang="en-US" altLang="zh-CN" b="1" dirty="0">
                <a:latin typeface="Times New Roman" panose="02020603050405020304" pitchFamily="18" charset="0"/>
              </a:rPr>
              <a:t>in Venice at 1:30. </a:t>
            </a:r>
          </a:p>
          <a:p>
            <a:pPr marL="449263" indent="-449263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我们</a:t>
            </a:r>
            <a:r>
              <a:rPr lang="zh-CN" altLang="en-US" b="1" dirty="0">
                <a:latin typeface="Times New Roman" panose="02020603050405020304" pitchFamily="18" charset="0"/>
              </a:rPr>
              <a:t>终于在</a:t>
            </a:r>
            <a:r>
              <a:rPr lang="en-US" altLang="zh-CN" b="1" dirty="0">
                <a:latin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</a:rPr>
              <a:t>点起飞，</a:t>
            </a:r>
            <a:r>
              <a:rPr lang="en-US" altLang="zh-CN" b="1" dirty="0">
                <a:latin typeface="Times New Roman" panose="02020603050405020304" pitchFamily="18" charset="0"/>
              </a:rPr>
              <a:t>1:30 </a:t>
            </a:r>
            <a:r>
              <a:rPr lang="zh-CN" altLang="en-US" b="1" dirty="0">
                <a:latin typeface="Times New Roman" panose="02020603050405020304" pitchFamily="18" charset="0"/>
              </a:rPr>
              <a:t>到达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威尼斯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8424863" cy="4535487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I _________________ when I decided to get a coffee first.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在我即将上去时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我决定先喝杯咖啡。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 about to do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正要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马上就要做某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事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表达即将发生的事情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be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about to do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when ...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正要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马上就要做某事，这时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99592" y="404664"/>
            <a:ext cx="4392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was about to</a:t>
            </a:r>
            <a:r>
              <a:rPr lang="en-US" altLang="zh-CN" sz="3200" dirty="0"/>
              <a:t> go up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509120"/>
            <a:ext cx="813690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8038" lvl="0" indent="-808038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ea typeface="宋体"/>
              </a:rPr>
              <a:t>e.g. The </a:t>
            </a: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film </a:t>
            </a:r>
            <a:r>
              <a:rPr lang="en-US" altLang="zh-CN" sz="3200" dirty="0">
                <a:solidFill>
                  <a:srgbClr val="FF0000"/>
                </a:solidFill>
                <a:ea typeface="宋体"/>
              </a:rPr>
              <a:t>was about to start when </a:t>
            </a: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the light went out.</a:t>
            </a:r>
          </a:p>
          <a:p>
            <a:pPr marL="808038" lvl="0" indent="-808038">
              <a:lnSpc>
                <a:spcPct val="120000"/>
              </a:lnSpc>
            </a:pPr>
            <a:r>
              <a:rPr lang="en-US" altLang="zh-CN" sz="3200" dirty="0">
                <a:solidFill>
                  <a:srgbClr val="000000"/>
                </a:solidFill>
                <a:ea typeface="宋体"/>
              </a:rPr>
              <a:t>       </a:t>
            </a:r>
            <a:r>
              <a:rPr lang="zh-CN" altLang="en-US" sz="3200" dirty="0">
                <a:solidFill>
                  <a:srgbClr val="000000"/>
                </a:solidFill>
                <a:ea typeface="宋体"/>
              </a:rPr>
              <a:t>电影开始播放了，这时灯熄灭了。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48" grpId="0" uiExpan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332656"/>
            <a:ext cx="8424863" cy="4897437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2. I went to my favorite coffee place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even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though</a:t>
            </a:r>
            <a:r>
              <a:rPr lang="en-US" altLang="zh-CN" b="1" dirty="0">
                <a:latin typeface="Times New Roman" panose="02020603050405020304" pitchFamily="18" charset="0"/>
              </a:rPr>
              <a:t> it was two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blocks</a:t>
            </a:r>
            <a:r>
              <a:rPr lang="en-US" altLang="zh-CN" b="1" dirty="0">
                <a:latin typeface="Times New Roman" panose="02020603050405020304" pitchFamily="18" charset="0"/>
              </a:rPr>
              <a:t> east from my office.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我去了我最喜欢的咖啡馆，虽然它在我办公室东边两个街区以外。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even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though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即使， 虽然， 尽管， 用于引导让步状语从句。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He’s the best teacher,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even though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he has the least experience.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</a:t>
            </a:r>
            <a:r>
              <a:rPr lang="zh-CN" altLang="en-US" b="1" dirty="0">
                <a:latin typeface="Times New Roman" panose="02020603050405020304" pitchFamily="18" charset="0"/>
              </a:rPr>
              <a:t>他虽然经验最少，却是最好的老师。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block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街区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24863" cy="424815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汉语意思完成英语句子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marL="533400" indent="-5334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 </a:t>
            </a:r>
            <a:r>
              <a:rPr lang="zh-CN" altLang="en-US" b="1" dirty="0">
                <a:latin typeface="Times New Roman" panose="02020603050405020304" pitchFamily="18" charset="0"/>
              </a:rPr>
              <a:t>尽管要下雨了，他们仍然计划去博物馆。</a:t>
            </a:r>
          </a:p>
          <a:p>
            <a:pPr marL="533400" indent="-533400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___________________________, they still plan to go to the museum.</a:t>
            </a:r>
          </a:p>
          <a:p>
            <a:pPr marL="533400" indent="-533400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2) </a:t>
            </a:r>
            <a:r>
              <a:rPr lang="zh-CN" altLang="en-US" b="1" dirty="0">
                <a:latin typeface="Times New Roman" panose="02020603050405020304" pitchFamily="18" charset="0"/>
              </a:rPr>
              <a:t>尽管天气很热，但是我们不得不出去。</a:t>
            </a:r>
          </a:p>
          <a:p>
            <a:pPr marL="533400" indent="-533400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___________________________, we had to go out.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899592" y="2201069"/>
            <a:ext cx="554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Even though it’s going to rain  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827584" y="3906612"/>
            <a:ext cx="5545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Even though it was very hot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24863" cy="4537075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3. We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stared in disbelief</a:t>
            </a:r>
            <a:r>
              <a:rPr lang="en-US" altLang="zh-CN" b="1" dirty="0">
                <a:latin typeface="Times New Roman" panose="02020603050405020304" pitchFamily="18" charset="0"/>
              </a:rPr>
              <a:t> at the black smoke rising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latin typeface="Times New Roman" panose="02020603050405020304" pitchFamily="18" charset="0"/>
              </a:rPr>
              <a:t> the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burning</a:t>
            </a:r>
            <a:r>
              <a:rPr lang="en-US" altLang="zh-CN" b="1" dirty="0">
                <a:latin typeface="Times New Roman" panose="02020603050405020304" pitchFamily="18" charset="0"/>
              </a:rPr>
              <a:t> building. 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我们直愣愣地盯着燃烧的大楼上升起的黑烟，无法相信（这一切）。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CC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stare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（目不转睛地）盯着看， 凝视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stare at sb. /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盯着某人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某事看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 What are you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staring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at</a:t>
            </a:r>
            <a:r>
              <a:rPr lang="en-US" altLang="zh-CN" b="1" dirty="0">
                <a:latin typeface="Times New Roman" panose="02020603050405020304" pitchFamily="18" charset="0"/>
              </a:rPr>
              <a:t>?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你眼睛一动不动地在盯着看什么呢？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8840"/>
            <a:ext cx="8351837" cy="244827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80645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disbelief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不相信，怀疑，疑惑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806450" algn="l"/>
              </a:tabLst>
            </a:pPr>
            <a:r>
              <a:rPr lang="en-US" altLang="zh-CN" b="1" dirty="0" smtClean="0">
                <a:latin typeface="Times New Roman" panose="02020603050405020304" pitchFamily="18" charset="0"/>
              </a:rPr>
              <a:t>e.g</a:t>
            </a:r>
            <a:r>
              <a:rPr lang="en-US" altLang="zh-CN" b="1" dirty="0">
                <a:latin typeface="Times New Roman" panose="02020603050405020304" pitchFamily="18" charset="0"/>
              </a:rPr>
              <a:t>. Tamara stared at him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 disbelief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806450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shaking </a:t>
            </a:r>
            <a:r>
              <a:rPr lang="en-US" altLang="zh-CN" b="1" dirty="0">
                <a:latin typeface="Times New Roman" panose="02020603050405020304" pitchFamily="18" charset="0"/>
              </a:rPr>
              <a:t>her head. </a:t>
            </a:r>
          </a:p>
          <a:p>
            <a:pPr marL="719138" indent="-719138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806450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塔</a:t>
            </a:r>
            <a:r>
              <a:rPr lang="zh-CN" altLang="en-US" b="1" dirty="0">
                <a:latin typeface="Times New Roman" panose="02020603050405020304" pitchFamily="18" charset="0"/>
              </a:rPr>
              <a:t>玛拉一边狐疑地盯着他看，一边摇着头。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7"/>
            <a:ext cx="7993063" cy="2880320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above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prep.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（表示位置）在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正上方；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高于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below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e.g.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He </a:t>
            </a:r>
            <a:r>
              <a:rPr lang="en-US" altLang="zh-CN" b="1" dirty="0">
                <a:latin typeface="Times New Roman" panose="02020603050405020304" pitchFamily="18" charset="0"/>
              </a:rPr>
              <a:t>lifted his hands</a:t>
            </a:r>
            <a:r>
              <a:rPr lang="en-US" altLang="zh-CN" b="1" dirty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his head.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b="1" dirty="0">
                <a:latin typeface="Times New Roman" panose="02020603050405020304" pitchFamily="18" charset="0"/>
              </a:rPr>
              <a:t>他将双手举过头顶。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3217169"/>
            <a:ext cx="8604250" cy="323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2)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表示地位、级别、能力、重要性等方面“超过”、“在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之上”、“比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强”。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e.g. He is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the others in ability.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他的能力优于其他人。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He is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 smtClean="0">
                <a:solidFill>
                  <a:srgbClr val="00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me in every way.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他各个方面都比我强。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704138" cy="331311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3)</a:t>
            </a:r>
            <a:r>
              <a:rPr lang="en-US" altLang="zh-CN" b="1" dirty="0">
                <a:solidFill>
                  <a:srgbClr val="99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solidFill>
                  <a:srgbClr val="99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adv.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在上面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e.g.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There are snowy peaks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66CC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上面是白雪皑皑的群峰。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See the examples given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above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见上述例子。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35503"/>
              </p:ext>
            </p:extLst>
          </p:nvPr>
        </p:nvGraphicFramePr>
        <p:xfrm>
          <a:off x="251520" y="1302698"/>
          <a:ext cx="85689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/>
                <a:gridCol w="4104456"/>
                <a:gridCol w="1584176"/>
                <a:gridCol w="1512167"/>
              </a:tblGrid>
              <a:tr h="147072"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词条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意思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图示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对应词</a:t>
                      </a:r>
                      <a:endParaRPr lang="en-US" sz="3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常指一个物体在另一个物体的表面上，两个物体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相互接触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\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常表示一个物体在另一个物体的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垂直上方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，两个物体相互不接触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above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常笼统地表示一个物体</a:t>
                      </a:r>
                      <a:r>
                        <a:rPr lang="zh-CN" altLang="en-US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高于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另一个物体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below</a:t>
                      </a:r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14" y="5157192"/>
            <a:ext cx="719390" cy="634039"/>
          </a:xfrm>
          <a:prstGeom prst="rect">
            <a:avLst/>
          </a:prstGeom>
        </p:spPr>
      </p:pic>
      <p:grpSp>
        <p:nvGrpSpPr>
          <p:cNvPr id="70662" name="组合 26629"/>
          <p:cNvGrpSpPr>
            <a:grpSpLocks/>
          </p:cNvGrpSpPr>
          <p:nvPr/>
        </p:nvGrpSpPr>
        <p:grpSpPr bwMode="auto">
          <a:xfrm>
            <a:off x="6270525" y="3789040"/>
            <a:ext cx="504825" cy="647700"/>
            <a:chOff x="0" y="0"/>
            <a:chExt cx="720" cy="1104"/>
          </a:xfrm>
        </p:grpSpPr>
        <p:sp>
          <p:nvSpPr>
            <p:cNvPr id="70663" name="矩形 26630"/>
            <p:cNvSpPr>
              <a:spLocks noChangeArrowheads="1"/>
            </p:cNvSpPr>
            <p:nvPr/>
          </p:nvSpPr>
          <p:spPr bwMode="auto">
            <a:xfrm>
              <a:off x="0" y="528"/>
              <a:ext cx="720" cy="576"/>
            </a:xfrm>
            <a:prstGeom prst="rect">
              <a:avLst/>
            </a:prstGeom>
            <a:solidFill>
              <a:srgbClr val="00808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4" name="椭圆 26631"/>
            <p:cNvSpPr>
              <a:spLocks noChangeArrowheads="1"/>
            </p:cNvSpPr>
            <p:nvPr/>
          </p:nvSpPr>
          <p:spPr bwMode="auto">
            <a:xfrm>
              <a:off x="144" y="0"/>
              <a:ext cx="384" cy="384"/>
            </a:xfrm>
            <a:prstGeom prst="ellipse">
              <a:avLst/>
            </a:prstGeom>
            <a:solidFill>
              <a:srgbClr val="993366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5" name="组合 26635"/>
          <p:cNvGrpSpPr>
            <a:grpSpLocks/>
          </p:cNvGrpSpPr>
          <p:nvPr/>
        </p:nvGrpSpPr>
        <p:grpSpPr bwMode="auto">
          <a:xfrm>
            <a:off x="6253697" y="2320106"/>
            <a:ext cx="504825" cy="604838"/>
            <a:chOff x="0" y="0"/>
            <a:chExt cx="720" cy="960"/>
          </a:xfrm>
        </p:grpSpPr>
        <p:sp>
          <p:nvSpPr>
            <p:cNvPr id="70666" name="矩形 26636"/>
            <p:cNvSpPr>
              <a:spLocks noChangeArrowheads="1"/>
            </p:cNvSpPr>
            <p:nvPr/>
          </p:nvSpPr>
          <p:spPr bwMode="auto">
            <a:xfrm>
              <a:off x="0" y="384"/>
              <a:ext cx="720" cy="576"/>
            </a:xfrm>
            <a:prstGeom prst="rect">
              <a:avLst/>
            </a:prstGeom>
            <a:solidFill>
              <a:srgbClr val="008080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椭圆 26637"/>
            <p:cNvSpPr>
              <a:spLocks noChangeArrowheads="1"/>
            </p:cNvSpPr>
            <p:nvPr/>
          </p:nvSpPr>
          <p:spPr bwMode="auto">
            <a:xfrm>
              <a:off x="144" y="0"/>
              <a:ext cx="384" cy="384"/>
            </a:xfrm>
            <a:prstGeom prst="ellipse">
              <a:avLst/>
            </a:prstGeom>
            <a:solidFill>
              <a:srgbClr val="993366">
                <a:alpha val="84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3323319" cy="908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43808" y="407231"/>
            <a:ext cx="30637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altLang="zh-CN" dirty="0" smtClean="0"/>
              <a:t>on, over, above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1011</Words>
  <Application>Microsoft Office PowerPoint</Application>
  <PresentationFormat>全屏显示(4:3)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228</cp:revision>
  <dcterms:created xsi:type="dcterms:W3CDTF">2014-05-26T03:26:28Z</dcterms:created>
  <dcterms:modified xsi:type="dcterms:W3CDTF">2020-09-09T07:55:40Z</dcterms:modified>
</cp:coreProperties>
</file>