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7" r:id="rId3"/>
    <p:sldId id="258" r:id="rId4"/>
    <p:sldId id="278" r:id="rId5"/>
    <p:sldId id="286" r:id="rId6"/>
    <p:sldId id="303" r:id="rId7"/>
    <p:sldId id="280" r:id="rId8"/>
    <p:sldId id="294" r:id="rId9"/>
    <p:sldId id="297" r:id="rId10"/>
    <p:sldId id="298" r:id="rId11"/>
    <p:sldId id="281" r:id="rId12"/>
    <p:sldId id="282" r:id="rId13"/>
    <p:sldId id="287" r:id="rId14"/>
    <p:sldId id="312" r:id="rId15"/>
    <p:sldId id="292" r:id="rId16"/>
    <p:sldId id="293" r:id="rId17"/>
    <p:sldId id="311" r:id="rId18"/>
    <p:sldId id="310" r:id="rId19"/>
    <p:sldId id="308" r:id="rId20"/>
    <p:sldId id="262" r:id="rId21"/>
    <p:sldId id="265" r:id="rId22"/>
    <p:sldId id="266" r:id="rId23"/>
    <p:sldId id="267" r:id="rId24"/>
    <p:sldId id="268" r:id="rId25"/>
    <p:sldId id="291" r:id="rId26"/>
    <p:sldId id="269" r:id="rId27"/>
    <p:sldId id="270" r:id="rId28"/>
    <p:sldId id="279" r:id="rId29"/>
    <p:sldId id="304" r:id="rId30"/>
    <p:sldId id="305" r:id="rId31"/>
    <p:sldId id="306" r:id="rId32"/>
    <p:sldId id="307" r:id="rId33"/>
    <p:sldId id="275" r:id="rId34"/>
    <p:sldId id="276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0066"/>
    <a:srgbClr val="FF7C80"/>
    <a:srgbClr val="D7BAE4"/>
    <a:srgbClr val="FFCC00"/>
    <a:srgbClr val="9933FF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83" autoAdjust="0"/>
  </p:normalViewPr>
  <p:slideViewPr>
    <p:cSldViewPr>
      <p:cViewPr varScale="1">
        <p:scale>
          <a:sx n="88" d="100"/>
          <a:sy n="88" d="100"/>
        </p:scale>
        <p:origin x="138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2AC05-01B5-4A72-A251-5D011FC73C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95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E5FA8-1397-4DE2-888C-0F154D5967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343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765FC-E0F8-46C2-8980-87181D0EEE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61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30DAE-2DB9-4B94-A66A-988A8C2163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48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F8AAD-40B3-4767-8252-7E8C1494DE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220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A3362D-8BDE-4DBD-83BC-76537658B3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36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13BE8-6504-4BAC-BA7F-DD721EFCD0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42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F367C-9233-482E-97B4-3FCB6FE353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54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98B60-D849-4C96-A471-506885FDAC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21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CA018D-AF7D-4419-9BDB-390EAF1445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09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E4B55-73A4-4AA3-9663-4BCD577158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37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fld id="{F59774D7-FA1E-4C14-AA09-E8C18771CB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WordArt 4"/>
          <p:cNvSpPr>
            <a:spLocks noChangeArrowheads="1" noChangeShapeType="1" noTextEdit="1"/>
          </p:cNvSpPr>
          <p:nvPr/>
        </p:nvSpPr>
        <p:spPr bwMode="auto">
          <a:xfrm>
            <a:off x="4932363" y="4941888"/>
            <a:ext cx="2952750" cy="1081087"/>
          </a:xfrm>
          <a:prstGeom prst="rect">
            <a:avLst/>
          </a:prstGeom>
        </p:spPr>
        <p:txBody>
          <a:bodyPr wrap="none" fromWordArt="1">
            <a:prstTxWarp prst="textStop">
              <a:avLst>
                <a:gd name="adj" fmla="val 22222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Unit 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764704"/>
            <a:ext cx="8229600" cy="5545137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2)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表示某一动作或状态在过去某时之前已经开始，一直延续到这一过去的时间。</a:t>
            </a:r>
            <a:r>
              <a:rPr lang="zh-CN" altLang="en-US" b="1" dirty="0">
                <a:latin typeface="Times New Roman" panose="02020603050405020304" pitchFamily="18" charset="0"/>
              </a:rPr>
              <a:t>常用表延续的时间状语如：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</a:rPr>
              <a:t>by the end of+ </a:t>
            </a:r>
            <a:r>
              <a:rPr lang="zh-CN" altLang="en-US" b="1" dirty="0">
                <a:latin typeface="Times New Roman" panose="02020603050405020304" pitchFamily="18" charset="0"/>
              </a:rPr>
              <a:t>过去的时间点，</a:t>
            </a:r>
            <a:r>
              <a:rPr lang="en-US" altLang="zh-CN" b="1" dirty="0">
                <a:latin typeface="Times New Roman" panose="02020603050405020304" pitchFamily="18" charset="0"/>
              </a:rPr>
              <a:t>by the time +</a:t>
            </a:r>
            <a:r>
              <a:rPr lang="zh-CN" altLang="en-US" b="1" dirty="0">
                <a:latin typeface="Times New Roman" panose="02020603050405020304" pitchFamily="18" charset="0"/>
              </a:rPr>
              <a:t>从句等。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</a:rPr>
              <a:t>e.g.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By the end of</a:t>
            </a:r>
            <a:r>
              <a:rPr lang="en-US" altLang="zh-CN" b="1" dirty="0">
                <a:latin typeface="Times New Roman" panose="02020603050405020304" pitchFamily="18" charset="0"/>
              </a:rPr>
              <a:t> last year, she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had worked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 in the factory for twenty years.  (</a:t>
            </a:r>
            <a:r>
              <a:rPr lang="zh-CN" altLang="en-US" b="1" dirty="0">
                <a:latin typeface="Times New Roman" panose="02020603050405020304" pitchFamily="18" charset="0"/>
              </a:rPr>
              <a:t>翻译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  <a:p>
            <a:pPr marL="1077913" indent="-1077913">
              <a:lnSpc>
                <a:spcPct val="120000"/>
              </a:lnSpc>
              <a:spcBef>
                <a:spcPct val="0"/>
              </a:spcBef>
              <a:buFontTx/>
              <a:buNone/>
              <a:tabLst>
                <a:tab pos="1252538" algn="l"/>
              </a:tabLst>
            </a:pPr>
            <a:r>
              <a:rPr lang="en-US" altLang="zh-CN" b="1" dirty="0">
                <a:latin typeface="Times New Roman" panose="02020603050405020304" pitchFamily="18" charset="0"/>
              </a:rPr>
              <a:t>            </a:t>
            </a:r>
            <a:r>
              <a:rPr lang="zh-CN" altLang="en-US" b="1" dirty="0">
                <a:latin typeface="Times New Roman" panose="02020603050405020304" pitchFamily="18" charset="0"/>
              </a:rPr>
              <a:t>到去年年底，她已经在这家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工厂工作  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1077913" indent="-1077913">
              <a:lnSpc>
                <a:spcPct val="120000"/>
              </a:lnSpc>
              <a:spcBef>
                <a:spcPct val="0"/>
              </a:spcBef>
              <a:buFontTx/>
              <a:buNone/>
              <a:tabLst>
                <a:tab pos="1252538" algn="l"/>
              </a:tabLst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         20</a:t>
            </a:r>
            <a:r>
              <a:rPr lang="zh-CN" altLang="en-US" b="1" dirty="0">
                <a:latin typeface="Times New Roman" panose="02020603050405020304" pitchFamily="18" charset="0"/>
              </a:rPr>
              <a:t>年了。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2116598"/>
            <a:ext cx="8351838" cy="41783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1)</a:t>
            </a:r>
            <a:r>
              <a:rPr lang="zh-CN" altLang="en-US" b="1" dirty="0">
                <a:latin typeface="Times New Roman" panose="02020603050405020304" pitchFamily="18" charset="0"/>
              </a:rPr>
              <a:t>当我到达学校的时候，我才意识到我把书包忘在家里了。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_______ I got to school, I realized that I 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______ ______ my backpack at home. 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2)</a:t>
            </a:r>
            <a:r>
              <a:rPr lang="zh-CN" altLang="en-US" b="1" dirty="0">
                <a:latin typeface="Times New Roman" panose="02020603050405020304" pitchFamily="18" charset="0"/>
              </a:rPr>
              <a:t>到我返回学校的时候，铃声已经响过了。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_____ _____ _____ I got back to school, the bell ______ _______.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900113" y="3286125"/>
            <a:ext cx="1368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When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044575" y="3857625"/>
            <a:ext cx="936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had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2557463" y="3857625"/>
            <a:ext cx="935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044575" y="4941888"/>
            <a:ext cx="338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By     the     time 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692275" y="5518150"/>
            <a:ext cx="3097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had       rung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96875" y="1484313"/>
            <a:ext cx="5761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</a:rPr>
              <a:t>根据汉语提示完成句子。</a:t>
            </a:r>
          </a:p>
        </p:txBody>
      </p:sp>
      <p:pic>
        <p:nvPicPr>
          <p:cNvPr id="32781" name="Picture 13" descr="Grammar Focu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2128"/>
            <a:ext cx="5545137" cy="104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773" grpId="0"/>
      <p:bldP spid="32774" grpId="0"/>
      <p:bldP spid="32775" grpId="0"/>
      <p:bldP spid="327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326437" cy="4468813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3) </a:t>
            </a:r>
            <a:r>
              <a:rPr lang="zh-CN" altLang="en-US" b="1" dirty="0">
                <a:latin typeface="Times New Roman" panose="02020603050405020304" pitchFamily="18" charset="0"/>
              </a:rPr>
              <a:t>我到达公共汽车站之前， 汽车已经离开了。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Before I _____ _____ the bus stop, the  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bus ______ _______ _______.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4) </a:t>
            </a:r>
            <a:r>
              <a:rPr lang="zh-CN" altLang="en-US" b="1" dirty="0">
                <a:latin typeface="Times New Roman" panose="02020603050405020304" pitchFamily="18" charset="0"/>
              </a:rPr>
              <a:t>我决定先买一杯咖啡，然后再去办公室。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I ______ ______ ______ go up to my office when I decided to get a coffee first.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700338" y="2489200"/>
            <a:ext cx="2089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</a:rPr>
              <a:t>got      to 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908175" y="3068638"/>
            <a:ext cx="11509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had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059113" y="3068638"/>
            <a:ext cx="3673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already     left 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330325" y="4292600"/>
            <a:ext cx="5329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was      about      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33797" grpId="0"/>
      <p:bldP spid="33798" grpId="0"/>
      <p:bldP spid="337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539552" y="1772816"/>
            <a:ext cx="7509271" cy="352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46088" indent="-446088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5) </a:t>
            </a:r>
            <a:r>
              <a:rPr lang="zh-CN" altLang="en-US" dirty="0">
                <a:latin typeface="Times New Roman" panose="02020603050405020304" pitchFamily="18" charset="0"/>
              </a:rPr>
              <a:t>就在我和别的工作人员一起排队</a:t>
            </a:r>
            <a:r>
              <a:rPr lang="zh-CN" altLang="en-US" dirty="0" smtClean="0">
                <a:latin typeface="Times New Roman" panose="02020603050405020304" pitchFamily="18" charset="0"/>
              </a:rPr>
              <a:t>等候 的</a:t>
            </a:r>
            <a:r>
              <a:rPr lang="zh-CN" altLang="en-US" dirty="0">
                <a:latin typeface="Times New Roman" panose="02020603050405020304" pitchFamily="18" charset="0"/>
              </a:rPr>
              <a:t>时候，听到了一个巨大的声响。</a:t>
            </a:r>
          </a:p>
          <a:p>
            <a:pPr marL="446088" indent="-446088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</a:rPr>
              <a:t>As </a:t>
            </a:r>
            <a:r>
              <a:rPr lang="en-US" altLang="zh-CN" dirty="0">
                <a:latin typeface="Times New Roman" panose="02020603050405020304" pitchFamily="18" charset="0"/>
              </a:rPr>
              <a:t>I ______ _______ ______ ______ </a:t>
            </a:r>
            <a:r>
              <a:rPr lang="en-US" altLang="zh-CN" dirty="0" smtClean="0">
                <a:latin typeface="Times New Roman" panose="02020603050405020304" pitchFamily="18" charset="0"/>
              </a:rPr>
              <a:t> with </a:t>
            </a:r>
            <a:r>
              <a:rPr lang="en-US" altLang="zh-CN" dirty="0">
                <a:latin typeface="Times New Roman" panose="02020603050405020304" pitchFamily="18" charset="0"/>
              </a:rPr>
              <a:t>the other office workers, I 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en-US" altLang="zh-CN" dirty="0" smtClean="0">
                <a:latin typeface="Times New Roman" panose="02020603050405020304" pitchFamily="18" charset="0"/>
              </a:rPr>
              <a:t>  ______ </a:t>
            </a:r>
            <a:r>
              <a:rPr lang="en-US" altLang="zh-CN" dirty="0">
                <a:latin typeface="Times New Roman" panose="02020603050405020304" pitchFamily="18" charset="0"/>
              </a:rPr>
              <a:t>_____ _____ ______. 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979613" y="3065711"/>
            <a:ext cx="612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was    waiting      in         line 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1115616" y="4289722"/>
            <a:ext cx="5688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</a:rPr>
              <a:t>heard      a      loud   sound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" grpId="0"/>
      <p:bldP spid="399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836712"/>
            <a:ext cx="8568952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Notes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由</a:t>
            </a:r>
            <a:r>
              <a:rPr lang="en-US" dirty="0"/>
              <a:t>when, by the time, before</a:t>
            </a:r>
            <a:r>
              <a:rPr lang="zh-CN" altLang="en-US" dirty="0"/>
              <a:t>等引导时间状语从句时，若描述发生在过去的事，主句常用过去完成时</a:t>
            </a:r>
            <a:r>
              <a:rPr lang="en-US" altLang="zh-CN" dirty="0"/>
              <a:t>(</a:t>
            </a:r>
            <a:r>
              <a:rPr lang="en-US" dirty="0"/>
              <a:t>had + </a:t>
            </a:r>
            <a:r>
              <a:rPr lang="zh-CN" altLang="en-US" dirty="0"/>
              <a:t>过去分词</a:t>
            </a:r>
            <a:r>
              <a:rPr lang="en-US" altLang="zh-CN" dirty="0"/>
              <a:t>)</a:t>
            </a:r>
            <a:r>
              <a:rPr lang="zh-CN" altLang="en-US" dirty="0"/>
              <a:t>表示动作发生在过去的过去。</a:t>
            </a:r>
          </a:p>
          <a:p>
            <a:pPr marL="446088" indent="-446088">
              <a:lnSpc>
                <a:spcPct val="120000"/>
              </a:lnSpc>
            </a:pPr>
            <a:r>
              <a:rPr lang="en-US" altLang="zh-CN" dirty="0"/>
              <a:t>2. </a:t>
            </a:r>
            <a:r>
              <a:rPr lang="en-US" dirty="0"/>
              <a:t>be about to do, be doing</a:t>
            </a:r>
            <a:r>
              <a:rPr lang="zh-CN" altLang="en-US" dirty="0"/>
              <a:t>等表示即将或正在做某事时，常用</a:t>
            </a:r>
            <a:r>
              <a:rPr lang="en-US" dirty="0"/>
              <a:t>when</a:t>
            </a:r>
            <a:r>
              <a:rPr lang="zh-CN" altLang="en-US" dirty="0"/>
              <a:t>引导从句表示突然发生的动作，</a:t>
            </a:r>
            <a:r>
              <a:rPr lang="en-US" dirty="0" smtClean="0"/>
              <a:t>when</a:t>
            </a:r>
            <a:r>
              <a:rPr lang="zh-CN" altLang="en-US" dirty="0" smtClean="0"/>
              <a:t>有时可</a:t>
            </a:r>
            <a:r>
              <a:rPr lang="zh-CN" altLang="en-US" dirty="0"/>
              <a:t>省略。</a:t>
            </a:r>
          </a:p>
        </p:txBody>
      </p:sp>
    </p:spTree>
    <p:extLst>
      <p:ext uri="{BB962C8B-B14F-4D97-AF65-F5344CB8AC3E}">
        <p14:creationId xmlns:p14="http://schemas.microsoft.com/office/powerpoint/2010/main" val="2061876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39552" y="1124744"/>
            <a:ext cx="7993062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00125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08113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161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4088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12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384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56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28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现在完成时与过去完成时的区别：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现在完成时</a:t>
            </a:r>
            <a:r>
              <a:rPr lang="zh-CN" altLang="en-US" sz="3200" dirty="0">
                <a:latin typeface="Times New Roman" panose="02020603050405020304" pitchFamily="18" charset="0"/>
              </a:rPr>
              <a:t>表示的动作发生在说话之前某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个没有明确说出的过去时间，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侧重过去发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生的动作对现在产生的影响或造成的结果，与现在有关</a:t>
            </a:r>
            <a:r>
              <a:rPr lang="zh-CN" altLang="en-US" sz="3200" dirty="0"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过去完成时</a:t>
            </a:r>
            <a:r>
              <a:rPr lang="zh-CN" altLang="en-US" sz="3200" dirty="0">
                <a:latin typeface="Times New Roman" panose="02020603050405020304" pitchFamily="18" charset="0"/>
              </a:rPr>
              <a:t>的动作发生在“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过去的过去</a:t>
            </a:r>
            <a:r>
              <a:rPr lang="zh-CN" altLang="en-US" sz="3200" dirty="0">
                <a:latin typeface="Times New Roman" panose="02020603050405020304" pitchFamily="18" charset="0"/>
              </a:rPr>
              <a:t>”，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它是一个相对的时态，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不能离开过去的时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间而独立存在</a:t>
            </a:r>
            <a:r>
              <a:rPr lang="zh-CN" altLang="en-US" sz="3200" dirty="0"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11560" y="2276872"/>
            <a:ext cx="7850187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74763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68275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090738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498725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955925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413125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70325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327525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e.g. We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have learned</a:t>
            </a:r>
            <a:r>
              <a:rPr lang="en-US" altLang="zh-CN" sz="3200" dirty="0">
                <a:latin typeface="Times New Roman" panose="02020603050405020304" pitchFamily="18" charset="0"/>
              </a:rPr>
              <a:t> 1,000 English words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so far.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We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had learned</a:t>
            </a:r>
            <a:r>
              <a:rPr lang="en-US" altLang="zh-CN" sz="3200" dirty="0">
                <a:latin typeface="Times New Roman" panose="02020603050405020304" pitchFamily="18" charset="0"/>
              </a:rPr>
              <a:t> 1,000 English words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by then.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688" y="2132856"/>
            <a:ext cx="8496944" cy="317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</a:pPr>
            <a:r>
              <a:rPr lang="en-US" dirty="0" smtClean="0"/>
              <a:t>1. The world is changing with every second; and China, too, ______with every second.  (</a:t>
            </a:r>
            <a:r>
              <a:rPr lang="en-US" altLang="zh-CN" dirty="0" smtClean="0"/>
              <a:t>2019 </a:t>
            </a:r>
            <a:r>
              <a:rPr lang="zh-CN" altLang="en-US" dirty="0" smtClean="0"/>
              <a:t>湖南株洲</a:t>
            </a:r>
            <a:r>
              <a:rPr lang="en-US" dirty="0" smtClean="0"/>
              <a:t>)</a:t>
            </a:r>
          </a:p>
          <a:p>
            <a:pPr marL="514350" indent="-514350">
              <a:lnSpc>
                <a:spcPct val="120000"/>
              </a:lnSpc>
              <a:buAutoNum type="alphaUcPeriod"/>
            </a:pPr>
            <a:r>
              <a:rPr lang="en-US" dirty="0" smtClean="0"/>
              <a:t>is changing  	B. had changed 	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C. changed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764704"/>
            <a:ext cx="4514849" cy="1234529"/>
          </a:xfrm>
          <a:prstGeom prst="rect">
            <a:avLst/>
          </a:prstGeom>
        </p:spPr>
      </p:pic>
      <p:pic>
        <p:nvPicPr>
          <p:cNvPr id="4" name="Picture 6" descr="smile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1" y="4149080"/>
            <a:ext cx="500062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839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620688"/>
            <a:ext cx="8496944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15000"/>
              </a:lnSpc>
              <a:spcAft>
                <a:spcPts val="0"/>
              </a:spcAft>
              <a:tabLst>
                <a:tab pos="1441450" algn="l"/>
                <a:tab pos="2790825" algn="l"/>
                <a:tab pos="4231005" algn="l"/>
              </a:tabLst>
            </a:pPr>
            <a:r>
              <a:rPr lang="en-US" sz="3200" kern="0" dirty="0" smtClean="0">
                <a:solidFill>
                  <a:srgbClr val="000000"/>
                </a:solidFill>
                <a:cs typeface="Arial Unicode MS" panose="020B0604020202020204" pitchFamily="34" charset="-122"/>
              </a:rPr>
              <a:t>2. </a:t>
            </a:r>
            <a:r>
              <a:rPr lang="en-US" sz="3200" kern="0" dirty="0">
                <a:solidFill>
                  <a:srgbClr val="000000"/>
                </a:solidFill>
                <a:cs typeface="Arial Unicode MS" panose="020B0604020202020204" pitchFamily="34" charset="-122"/>
              </a:rPr>
              <a:t>I ate some fruit, which I ______ since I was a child, and the vegetables from my garden</a:t>
            </a:r>
            <a:r>
              <a:rPr lang="en-US" sz="3200" kern="0" dirty="0" smtClean="0">
                <a:solidFill>
                  <a:srgbClr val="000000"/>
                </a:solidFill>
                <a:cs typeface="Arial Unicode MS" panose="020B0604020202020204" pitchFamily="34" charset="-122"/>
              </a:rPr>
              <a:t>.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1441450" algn="l"/>
                <a:tab pos="2790825" algn="l"/>
                <a:tab pos="4231005" algn="l"/>
              </a:tabLst>
            </a:pPr>
            <a:r>
              <a:rPr lang="en-US" altLang="zh-CN" sz="3200" kern="0" dirty="0" smtClean="0">
                <a:solidFill>
                  <a:srgbClr val="000000"/>
                </a:solidFill>
                <a:cs typeface="Arial Unicode MS" panose="020B0604020202020204" pitchFamily="34" charset="-122"/>
              </a:rPr>
              <a:t>    (</a:t>
            </a:r>
            <a:r>
              <a:rPr lang="en-US" altLang="zh-CN" sz="3200" kern="0" dirty="0">
                <a:solidFill>
                  <a:srgbClr val="000000"/>
                </a:solidFill>
                <a:cs typeface="Arial Unicode MS" panose="020B0604020202020204" pitchFamily="34" charset="-122"/>
              </a:rPr>
              <a:t>2019</a:t>
            </a:r>
            <a:r>
              <a:rPr lang="zh-CN" altLang="en-US" sz="3200" kern="0" dirty="0">
                <a:solidFill>
                  <a:srgbClr val="000000"/>
                </a:solidFill>
                <a:cs typeface="Arial Unicode MS" panose="020B0604020202020204" pitchFamily="34" charset="-122"/>
              </a:rPr>
              <a:t>湖北武汉</a:t>
            </a:r>
            <a:r>
              <a:rPr lang="en-US" altLang="zh-CN" sz="3200" kern="0" dirty="0">
                <a:solidFill>
                  <a:srgbClr val="000000"/>
                </a:solidFill>
                <a:cs typeface="Arial Unicode MS" panose="020B0604020202020204" pitchFamily="34" charset="-122"/>
              </a:rPr>
              <a:t>)</a:t>
            </a:r>
            <a:endParaRPr lang="en-US" sz="3200" kern="0" dirty="0">
              <a:solidFill>
                <a:srgbClr val="000000"/>
              </a:solidFill>
              <a:cs typeface="Arial Unicode MS" panose="020B0604020202020204" pitchFamily="34" charset="-122"/>
            </a:endParaRPr>
          </a:p>
          <a:p>
            <a:pPr marL="514350" indent="-514350">
              <a:lnSpc>
                <a:spcPct val="115000"/>
              </a:lnSpc>
              <a:spcAft>
                <a:spcPts val="0"/>
              </a:spcAft>
              <a:buAutoNum type="alphaUcPeriod"/>
              <a:tabLst>
                <a:tab pos="1441450" algn="l"/>
                <a:tab pos="2790825" algn="l"/>
                <a:tab pos="4231005" algn="l"/>
              </a:tabLst>
            </a:pPr>
            <a:r>
              <a:rPr lang="en-US" sz="3200" kern="0" dirty="0" smtClean="0">
                <a:solidFill>
                  <a:srgbClr val="000000"/>
                </a:solidFill>
                <a:cs typeface="Arial Unicode MS" panose="020B0604020202020204" pitchFamily="34" charset="-122"/>
              </a:rPr>
              <a:t>have enjoyed</a:t>
            </a:r>
            <a:r>
              <a:rPr lang="en-US" sz="3200" kern="0" dirty="0">
                <a:solidFill>
                  <a:srgbClr val="000000"/>
                </a:solidFill>
                <a:cs typeface="Arial Unicode MS" panose="020B0604020202020204" pitchFamily="34" charset="-122"/>
              </a:rPr>
              <a:t>	</a:t>
            </a:r>
            <a:r>
              <a:rPr lang="en-US" sz="3200" kern="0" dirty="0" smtClean="0">
                <a:solidFill>
                  <a:srgbClr val="000000"/>
                </a:solidFill>
                <a:cs typeface="Arial Unicode MS" panose="020B0604020202020204" pitchFamily="34" charset="-122"/>
              </a:rPr>
              <a:t>    B</a:t>
            </a:r>
            <a:r>
              <a:rPr lang="en-US" sz="3200" kern="0" dirty="0">
                <a:solidFill>
                  <a:srgbClr val="000000"/>
                </a:solidFill>
                <a:cs typeface="Arial Unicode MS" panose="020B0604020202020204" pitchFamily="34" charset="-122"/>
              </a:rPr>
              <a:t>. enjoyed	</a:t>
            </a:r>
            <a:endParaRPr lang="en-US" sz="3200" kern="0" dirty="0" smtClean="0">
              <a:solidFill>
                <a:srgbClr val="000000"/>
              </a:solidFill>
              <a:cs typeface="Arial Unicode MS" panose="020B0604020202020204" pitchFamily="34" charset="-122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1441450" algn="l"/>
                <a:tab pos="2790825" algn="l"/>
                <a:tab pos="4231005" algn="l"/>
              </a:tabLst>
            </a:pPr>
            <a:r>
              <a:rPr lang="en-US" sz="3200" kern="0" dirty="0" smtClean="0">
                <a:solidFill>
                  <a:srgbClr val="000000"/>
                </a:solidFill>
                <a:cs typeface="Arial Unicode MS" panose="020B0604020202020204" pitchFamily="34" charset="-122"/>
              </a:rPr>
              <a:t>C</a:t>
            </a:r>
            <a:r>
              <a:rPr lang="en-US" sz="3200" kern="0" dirty="0">
                <a:solidFill>
                  <a:srgbClr val="000000"/>
                </a:solidFill>
                <a:cs typeface="Arial Unicode MS" panose="020B0604020202020204" pitchFamily="34" charset="-122"/>
              </a:rPr>
              <a:t>. enjoy	</a:t>
            </a:r>
            <a:r>
              <a:rPr lang="en-US" sz="3200" kern="0" dirty="0" smtClean="0">
                <a:solidFill>
                  <a:srgbClr val="000000"/>
                </a:solidFill>
                <a:cs typeface="Arial Unicode MS" panose="020B0604020202020204" pitchFamily="34" charset="-122"/>
              </a:rPr>
              <a:t>    D</a:t>
            </a:r>
            <a:r>
              <a:rPr lang="en-US" sz="3200" kern="0" dirty="0">
                <a:solidFill>
                  <a:srgbClr val="000000"/>
                </a:solidFill>
                <a:cs typeface="Arial Unicode MS" panose="020B0604020202020204" pitchFamily="34" charset="-122"/>
              </a:rPr>
              <a:t>. had </a:t>
            </a:r>
            <a:r>
              <a:rPr lang="en-US" sz="3200" kern="0" dirty="0" smtClean="0">
                <a:solidFill>
                  <a:srgbClr val="000000"/>
                </a:solidFill>
                <a:cs typeface="Arial Unicode MS" panose="020B0604020202020204" pitchFamily="34" charset="-122"/>
              </a:rPr>
              <a:t>enjoyed</a:t>
            </a:r>
            <a:endParaRPr lang="en-US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15000"/>
              </a:lnSpc>
              <a:spcAft>
                <a:spcPts val="0"/>
              </a:spcAft>
              <a:tabLst>
                <a:tab pos="1441450" algn="l"/>
                <a:tab pos="2790825" algn="l"/>
                <a:tab pos="4231005" algn="l"/>
              </a:tabLst>
            </a:pPr>
            <a:r>
              <a:rPr lang="en-US" sz="3200" kern="0" dirty="0" smtClean="0">
                <a:solidFill>
                  <a:srgbClr val="000000"/>
                </a:solidFill>
                <a:cs typeface="Arial Unicode MS" panose="020B0604020202020204" pitchFamily="34" charset="-122"/>
              </a:rPr>
              <a:t>3. </a:t>
            </a:r>
            <a:r>
              <a:rPr lang="en-US" sz="3200" kern="0" dirty="0">
                <a:solidFill>
                  <a:srgbClr val="000000"/>
                </a:solidFill>
                <a:cs typeface="Arial Unicode MS" panose="020B0604020202020204" pitchFamily="34" charset="-122"/>
              </a:rPr>
              <a:t>He ______ his English teacher when he was sightseeing in Paris</a:t>
            </a:r>
            <a:r>
              <a:rPr lang="en-US" sz="3200" kern="0" dirty="0" smtClean="0">
                <a:solidFill>
                  <a:srgbClr val="000000"/>
                </a:solidFill>
                <a:cs typeface="Arial Unicode MS" panose="020B0604020202020204" pitchFamily="34" charset="-122"/>
              </a:rPr>
              <a:t>.</a:t>
            </a:r>
            <a:r>
              <a:rPr lang="zh-CN" altLang="en-US" sz="3200" kern="0" dirty="0">
                <a:solidFill>
                  <a:srgbClr val="000000"/>
                </a:solidFill>
                <a:cs typeface="Arial Unicode MS" panose="020B0604020202020204" pitchFamily="34" charset="-122"/>
              </a:rPr>
              <a:t> </a:t>
            </a:r>
            <a:r>
              <a:rPr lang="zh-CN" altLang="en-US" sz="3200" kern="0" dirty="0" smtClean="0">
                <a:solidFill>
                  <a:srgbClr val="000000"/>
                </a:solidFill>
                <a:cs typeface="Arial Unicode MS" panose="020B0604020202020204" pitchFamily="34" charset="-122"/>
              </a:rPr>
              <a:t> </a:t>
            </a:r>
            <a:r>
              <a:rPr lang="en-US" altLang="zh-CN" sz="3200" kern="0" dirty="0" smtClean="0">
                <a:solidFill>
                  <a:srgbClr val="000000"/>
                </a:solidFill>
                <a:cs typeface="Arial Unicode MS" panose="020B0604020202020204" pitchFamily="34" charset="-122"/>
              </a:rPr>
              <a:t>(</a:t>
            </a:r>
            <a:r>
              <a:rPr lang="en-US" altLang="zh-CN" sz="3200" kern="0" dirty="0">
                <a:solidFill>
                  <a:srgbClr val="000000"/>
                </a:solidFill>
                <a:cs typeface="Arial Unicode MS" panose="020B0604020202020204" pitchFamily="34" charset="-122"/>
              </a:rPr>
              <a:t>2019</a:t>
            </a:r>
            <a:r>
              <a:rPr lang="zh-CN" altLang="en-US" sz="3200" kern="0" dirty="0">
                <a:solidFill>
                  <a:srgbClr val="000000"/>
                </a:solidFill>
                <a:cs typeface="Arial Unicode MS" panose="020B0604020202020204" pitchFamily="34" charset="-122"/>
              </a:rPr>
              <a:t>湖北武汉</a:t>
            </a:r>
            <a:r>
              <a:rPr lang="en-US" altLang="zh-CN" sz="3200" kern="0" dirty="0">
                <a:solidFill>
                  <a:srgbClr val="000000"/>
                </a:solidFill>
                <a:cs typeface="Arial Unicode MS" panose="020B0604020202020204" pitchFamily="34" charset="-122"/>
              </a:rPr>
              <a:t>) </a:t>
            </a:r>
            <a:endParaRPr lang="en-US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0"/>
              </a:spcAft>
              <a:buAutoNum type="alphaUcPeriod"/>
              <a:tabLst>
                <a:tab pos="1441450" algn="l"/>
                <a:tab pos="2790825" algn="l"/>
                <a:tab pos="4231005" algn="l"/>
              </a:tabLst>
            </a:pPr>
            <a:r>
              <a:rPr lang="en-US" sz="3200" kern="0" dirty="0" smtClean="0">
                <a:solidFill>
                  <a:srgbClr val="000000"/>
                </a:solidFill>
                <a:cs typeface="Arial Unicode MS" panose="020B0604020202020204" pitchFamily="34" charset="-122"/>
              </a:rPr>
              <a:t>has </a:t>
            </a:r>
            <a:r>
              <a:rPr lang="en-US" sz="3200" kern="0" dirty="0">
                <a:solidFill>
                  <a:srgbClr val="000000"/>
                </a:solidFill>
                <a:cs typeface="Arial Unicode MS" panose="020B0604020202020204" pitchFamily="34" charset="-122"/>
              </a:rPr>
              <a:t>met	B. had met	</a:t>
            </a:r>
            <a:endParaRPr lang="en-US" sz="3200" kern="0" dirty="0">
              <a:solidFill>
                <a:srgbClr val="000000"/>
              </a:solidFill>
              <a:highlight>
                <a:srgbClr val="FFFF00"/>
              </a:highlight>
              <a:cs typeface="Arial Unicode MS" panose="020B0604020202020204" pitchFamily="34" charset="-122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1441450" algn="l"/>
                <a:tab pos="2790825" algn="l"/>
                <a:tab pos="4231005" algn="l"/>
              </a:tabLst>
            </a:pPr>
            <a:r>
              <a:rPr lang="en-US" sz="3200" kern="0" dirty="0">
                <a:solidFill>
                  <a:srgbClr val="000000"/>
                </a:solidFill>
                <a:cs typeface="Arial Unicode MS" panose="020B0604020202020204" pitchFamily="34" charset="-122"/>
              </a:rPr>
              <a:t>C. met	</a:t>
            </a:r>
            <a:r>
              <a:rPr lang="en-US" sz="3200" kern="0" dirty="0" smtClean="0">
                <a:solidFill>
                  <a:srgbClr val="000000"/>
                </a:solidFill>
                <a:cs typeface="Arial Unicode MS" panose="020B0604020202020204" pitchFamily="34" charset="-122"/>
              </a:rPr>
              <a:t>             D</a:t>
            </a:r>
            <a:r>
              <a:rPr lang="en-US" sz="3200" kern="0" dirty="0">
                <a:solidFill>
                  <a:srgbClr val="000000"/>
                </a:solidFill>
                <a:cs typeface="Arial Unicode MS" panose="020B0604020202020204" pitchFamily="34" charset="-122"/>
              </a:rPr>
              <a:t>. would meet</a:t>
            </a:r>
            <a:endParaRPr lang="en-US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6" descr="smile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50" y="2420888"/>
            <a:ext cx="500062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89" y="5157192"/>
            <a:ext cx="499915" cy="49991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389042"/>
            <a:ext cx="8712968" cy="3624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2175" indent="-892175">
              <a:lnSpc>
                <a:spcPct val="114000"/>
              </a:lnSpc>
            </a:pPr>
            <a:r>
              <a:rPr lang="en-US" altLang="zh-CN" dirty="0" smtClean="0"/>
              <a:t>4. —</a:t>
            </a:r>
            <a:r>
              <a:rPr lang="en-US" dirty="0" smtClean="0"/>
              <a:t>Why won’t we play basketball with Class 4 this afternoon?</a:t>
            </a:r>
          </a:p>
          <a:p>
            <a:pPr marL="892175" indent="-892175">
              <a:lnSpc>
                <a:spcPct val="114000"/>
              </a:lnSpc>
            </a:pPr>
            <a:r>
              <a:rPr lang="en-US" dirty="0" smtClean="0"/>
              <a:t>    — Because they _______ </a:t>
            </a:r>
            <a:r>
              <a:rPr lang="en-US" dirty="0" err="1" smtClean="0"/>
              <a:t>Longzhong</a:t>
            </a:r>
            <a:r>
              <a:rPr lang="en-US" dirty="0" smtClean="0"/>
              <a:t> for a study trip. </a:t>
            </a:r>
            <a:r>
              <a:rPr lang="en-US" altLang="zh-CN" dirty="0" smtClean="0"/>
              <a:t>(2019 </a:t>
            </a:r>
            <a:r>
              <a:rPr lang="zh-CN" altLang="en-US" dirty="0" smtClean="0"/>
              <a:t>湖北襄阳</a:t>
            </a:r>
            <a:r>
              <a:rPr lang="en-US" altLang="zh-CN" dirty="0" smtClean="0"/>
              <a:t>) </a:t>
            </a:r>
            <a:endParaRPr lang="en-US" dirty="0" smtClean="0"/>
          </a:p>
          <a:p>
            <a:pPr>
              <a:lnSpc>
                <a:spcPct val="114000"/>
              </a:lnSpc>
            </a:pPr>
            <a:r>
              <a:rPr lang="en-US" dirty="0" smtClean="0"/>
              <a:t> A. have gone to  	B. have been to      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C. had gone to  	D. had been to</a:t>
            </a:r>
            <a:endParaRPr lang="en-US" dirty="0"/>
          </a:p>
        </p:txBody>
      </p:sp>
      <p:pic>
        <p:nvPicPr>
          <p:cNvPr id="7" name="Picture 6" descr="smil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80871"/>
            <a:ext cx="500062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6"/>
          <p:cNvSpPr>
            <a:spLocks noChangeArrowheads="1" noChangeShapeType="1" noTextEdit="1"/>
          </p:cNvSpPr>
          <p:nvPr/>
        </p:nvSpPr>
        <p:spPr bwMode="auto">
          <a:xfrm>
            <a:off x="684213" y="3141663"/>
            <a:ext cx="25908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CC00CC"/>
                  </a:solidFill>
                  <a:round/>
                  <a:headEnd/>
                  <a:tailEnd/>
                </a:ln>
                <a:solidFill>
                  <a:srgbClr val="CC00CC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Unit 12</a:t>
            </a:r>
          </a:p>
        </p:txBody>
      </p:sp>
      <p:sp>
        <p:nvSpPr>
          <p:cNvPr id="3077" name="WordArt 5"/>
          <p:cNvSpPr>
            <a:spLocks noChangeArrowheads="1" noChangeShapeType="1" noTextEdit="1"/>
          </p:cNvSpPr>
          <p:nvPr/>
        </p:nvSpPr>
        <p:spPr bwMode="auto">
          <a:xfrm>
            <a:off x="323850" y="4437063"/>
            <a:ext cx="8640763" cy="15128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00CC"/>
                  </a:solidFill>
                  <a:round/>
                  <a:headEnd/>
                  <a:tailEnd/>
                </a:ln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Life is full of the unexpected.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2"/>
          <p:cNvSpPr>
            <a:spLocks noChangeArrowheads="1"/>
          </p:cNvSpPr>
          <p:nvPr/>
        </p:nvSpPr>
        <p:spPr bwMode="auto">
          <a:xfrm>
            <a:off x="539750" y="836613"/>
            <a:ext cx="720725" cy="7413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4a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1331913" y="582613"/>
            <a:ext cx="72009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FF"/>
                </a:solidFill>
                <a:cs typeface="Arial" panose="020B0604020202020204" pitchFamily="34" charset="0"/>
              </a:rPr>
              <a:t>Make sentences using </a:t>
            </a:r>
            <a:r>
              <a:rPr lang="en-US" altLang="zh-CN" sz="3200" i="1" dirty="0">
                <a:solidFill>
                  <a:srgbClr val="0000FF"/>
                </a:solidFill>
                <a:cs typeface="Arial" panose="020B0604020202020204" pitchFamily="34" charset="0"/>
              </a:rPr>
              <a:t>by the time</a:t>
            </a:r>
            <a:r>
              <a:rPr lang="en-US" altLang="zh-CN" sz="3200" dirty="0">
                <a:solidFill>
                  <a:srgbClr val="0000FF"/>
                </a:solidFill>
                <a:cs typeface="Arial" panose="020B0604020202020204" pitchFamily="34" charset="0"/>
              </a:rPr>
              <a:t> or </a:t>
            </a:r>
            <a:r>
              <a:rPr lang="en-US" altLang="zh-CN" sz="3200" i="1" dirty="0">
                <a:solidFill>
                  <a:srgbClr val="0000FF"/>
                </a:solidFill>
                <a:cs typeface="Arial" panose="020B0604020202020204" pitchFamily="34" charset="0"/>
              </a:rPr>
              <a:t>before</a:t>
            </a:r>
            <a:r>
              <a:rPr lang="en-US" altLang="zh-CN" sz="3200" dirty="0">
                <a:solidFill>
                  <a:srgbClr val="0000FF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22263" y="1700213"/>
            <a:ext cx="8570912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spcBef>
                <a:spcPct val="20000"/>
              </a:spcBef>
              <a:buChar char="•"/>
              <a:tabLst>
                <a:tab pos="7191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68413" indent="-285750">
              <a:spcBef>
                <a:spcPct val="20000"/>
              </a:spcBef>
              <a:buChar char="–"/>
              <a:tabLst>
                <a:tab pos="7191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676400" indent="-228600">
              <a:spcBef>
                <a:spcPct val="20000"/>
              </a:spcBef>
              <a:buChar char="•"/>
              <a:tabLst>
                <a:tab pos="719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084388" indent="-228600">
              <a:spcBef>
                <a:spcPct val="20000"/>
              </a:spcBef>
              <a:buChar char="–"/>
              <a:tabLst>
                <a:tab pos="719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492375" indent="-228600">
              <a:spcBef>
                <a:spcPct val="20000"/>
              </a:spcBef>
              <a:buChar char="»"/>
              <a:tabLst>
                <a:tab pos="719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949575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719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406775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719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63975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719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321175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719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3400" dirty="0">
                <a:latin typeface="Times New Roman" panose="02020603050405020304" pitchFamily="18" charset="0"/>
              </a:rPr>
              <a:t>1. Tim went into the bathroom. Mary got up.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3400" dirty="0">
                <a:solidFill>
                  <a:srgbClr val="9933FF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By the time Mary got up, Tim had already gone into the bathroom.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3400" dirty="0">
                <a:latin typeface="Times New Roman" panose="02020603050405020304" pitchFamily="18" charset="0"/>
              </a:rPr>
              <a:t>2. The coffee became cold. I put cream </a:t>
            </a:r>
            <a:r>
              <a:rPr lang="en-US" altLang="zh-CN" sz="34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4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n.</a:t>
            </a:r>
            <a:r>
              <a:rPr lang="en-US" altLang="zh-CN" sz="3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400" dirty="0">
                <a:solidFill>
                  <a:srgbClr val="0000FF"/>
                </a:solidFill>
                <a:latin typeface="Times New Roman" panose="02020603050405020304" pitchFamily="18" charset="0"/>
              </a:rPr>
              <a:t>奶油</a:t>
            </a:r>
            <a:r>
              <a:rPr lang="en-US" altLang="zh-CN" sz="34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4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Times New Roman" panose="02020603050405020304" pitchFamily="18" charset="0"/>
              </a:rPr>
              <a:t>in the coffee.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3400" dirty="0">
                <a:latin typeface="Times New Roman" panose="02020603050405020304" pitchFamily="18" charset="0"/>
              </a:rPr>
              <a:t>    _________________________________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3400" dirty="0">
                <a:latin typeface="Times New Roman" panose="02020603050405020304" pitchFamily="18" charset="0"/>
              </a:rPr>
              <a:t>    _________________________________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55650" y="4652963"/>
            <a:ext cx="727233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00125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08113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161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4088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12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384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56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28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Before I </a:t>
            </a:r>
            <a:r>
              <a:rPr lang="en-US" altLang="zh-CN" sz="3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could put </a:t>
            </a:r>
            <a:r>
              <a:rPr lang="en-US" altLang="zh-CN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cream in the coffee, the coffee had become cold.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93700" y="620713"/>
            <a:ext cx="8570913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6088" indent="-4460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00125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08113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161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4088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12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384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56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28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>
                <a:latin typeface="Times New Roman" panose="02020603050405020304" pitchFamily="18" charset="0"/>
              </a:rPr>
              <a:t>3. The teacher collected the math homework. I got to school.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>
                <a:latin typeface="Times New Roman" panose="02020603050405020304" pitchFamily="18" charset="0"/>
              </a:rPr>
              <a:t>    __________________________________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>
                <a:latin typeface="Times New Roman" panose="02020603050405020304" pitchFamily="18" charset="0"/>
              </a:rPr>
              <a:t>    __________________________________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>
                <a:latin typeface="Times New Roman" panose="02020603050405020304" pitchFamily="18" charset="0"/>
              </a:rPr>
              <a:t>4. I completed the work for my boss. The workday </a:t>
            </a:r>
            <a:r>
              <a:rPr lang="en-US" altLang="zh-CN" sz="340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400" i="1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400">
                <a:solidFill>
                  <a:srgbClr val="0000FF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3400">
                <a:solidFill>
                  <a:srgbClr val="0000FF"/>
                </a:solidFill>
                <a:latin typeface="Times New Roman" panose="02020603050405020304" pitchFamily="18" charset="0"/>
              </a:rPr>
              <a:t>工作日</a:t>
            </a:r>
            <a:r>
              <a:rPr lang="en-US" altLang="zh-CN" sz="340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400">
                <a:latin typeface="Times New Roman" panose="02020603050405020304" pitchFamily="18" charset="0"/>
              </a:rPr>
              <a:t> ended.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>
                <a:latin typeface="Times New Roman" panose="02020603050405020304" pitchFamily="18" charset="0"/>
              </a:rPr>
              <a:t>    __________________________________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>
                <a:latin typeface="Times New Roman" panose="02020603050405020304" pitchFamily="18" charset="0"/>
              </a:rPr>
              <a:t>    __________________________________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96938" y="1844675"/>
            <a:ext cx="7923212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00125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08113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161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4088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12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384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56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28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By the time I got to school, the teacher had collected the math homework.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27088" y="4365625"/>
            <a:ext cx="763270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00125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08113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161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4088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12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384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56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28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I had completed the work for my boss before the workday ended.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51520" y="899306"/>
            <a:ext cx="8496300" cy="490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9263" indent="-449263"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9138"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5. The movie started. I arrived at the cinema.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_________________________________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_________________________________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6. My mother finished making the apple </a:t>
            </a:r>
            <a:r>
              <a:rPr lang="en-US" altLang="zh-CN" dirty="0" smtClean="0">
                <a:latin typeface="Times New Roman" panose="02020603050405020304" pitchFamily="18" charset="0"/>
              </a:rPr>
              <a:t>pie.</a:t>
            </a: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</a:rPr>
              <a:t>got home from my language course.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__________________________________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__________________________________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__________________________________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3320" y="1475568"/>
            <a:ext cx="76327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00125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08113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161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4088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12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384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56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28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The movie had </a:t>
            </a:r>
            <a:r>
              <a:rPr lang="en-US" altLang="zh-CN" sz="3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started before </a:t>
            </a:r>
            <a:r>
              <a:rPr lang="en-US" altLang="zh-CN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I arrived at the cinema.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320" y="3860577"/>
            <a:ext cx="741680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00125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08113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161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4088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12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384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56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28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By the time I got home from my language course, my mother had finished making the apple pie.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Oval 2"/>
          <p:cNvSpPr>
            <a:spLocks noChangeArrowheads="1"/>
          </p:cNvSpPr>
          <p:nvPr/>
        </p:nvSpPr>
        <p:spPr bwMode="auto">
          <a:xfrm>
            <a:off x="611188" y="908050"/>
            <a:ext cx="649287" cy="67151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4b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1331913" y="584200"/>
            <a:ext cx="72009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0000FF"/>
                </a:solidFill>
              </a:rPr>
              <a:t>Fill in the blanks with the correct forms of the words in the box.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39748" y="3284984"/>
            <a:ext cx="8208963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9750" indent="-539750"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9138"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1. By the time I arrived at the party, everyone else _____ already __________.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2. When he put the noodles into a bowl, he realized he ____________ to add the green beans (</a:t>
            </a:r>
            <a:r>
              <a:rPr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豆</a:t>
            </a:r>
            <a:r>
              <a:rPr lang="en-US" altLang="zh-CN" sz="3200" dirty="0"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47973" y="1899444"/>
            <a:ext cx="6192515" cy="127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rush out, forget, arrive at, go into, </a:t>
            </a:r>
          </a:p>
          <a:p>
            <a:pPr algn="ctr"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show up (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赶到；露面</a:t>
            </a:r>
            <a:r>
              <a:rPr lang="en-US" altLang="zh-CN" sz="3200" dirty="0">
                <a:latin typeface="Times New Roman" panose="02020603050405020304" pitchFamily="18" charset="0"/>
              </a:rPr>
              <a:t>), find out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427538" y="3929063"/>
            <a:ext cx="18598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shown </a:t>
            </a:r>
            <a:r>
              <a:rPr lang="en-US" altLang="zh-CN" sz="3200" dirty="0">
                <a:solidFill>
                  <a:srgbClr val="FF0000"/>
                </a:solidFill>
              </a:rPr>
              <a:t>up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979613" y="3933825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had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109913" y="5081588"/>
            <a:ext cx="25415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had forgotten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/>
      <p:bldP spid="15369" grpId="0"/>
      <p:bldP spid="153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49288" y="2274888"/>
            <a:ext cx="7954962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9263" indent="-449263"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9138"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3. By the time my mother came back from the market (</a:t>
            </a:r>
            <a:r>
              <a:rPr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n.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市场</a:t>
            </a:r>
            <a:r>
              <a:rPr lang="en-US" altLang="zh-CN" sz="3200" dirty="0">
                <a:latin typeface="Times New Roman" panose="02020603050405020304" pitchFamily="18" charset="0"/>
              </a:rPr>
              <a:t>), I ______ already __________ of the door to go to my piano lesson.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4. Before she got to the airport, she ____________ about the earthquake.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508104" y="29210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had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258888" y="3500438"/>
            <a:ext cx="2147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rushed out 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104900" y="5300663"/>
            <a:ext cx="2962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had found out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272343" y="972724"/>
            <a:ext cx="6192515" cy="127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rush out, forget, arrive at, go into, </a:t>
            </a:r>
          </a:p>
          <a:p>
            <a:pPr algn="ctr"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show up (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赶到；露面</a:t>
            </a:r>
            <a:r>
              <a:rPr lang="en-US" altLang="zh-CN" sz="3200" dirty="0">
                <a:latin typeface="Times New Roman" panose="02020603050405020304" pitchFamily="18" charset="0"/>
              </a:rPr>
              <a:t>), find out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/>
      <p:bldP spid="1639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11188" y="2708275"/>
            <a:ext cx="80645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9263" indent="-449263"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8650"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5. When she _________ the movie theater, she remembered she had forgotten to feed her dog.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6. Before she got a chance to say goodbye, he ____________ the building.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876550" y="278130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arrived at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092526" y="5085184"/>
            <a:ext cx="3035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had gone into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6" y="1381546"/>
            <a:ext cx="6192515" cy="127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rush out, forget, arrive at, go into, </a:t>
            </a:r>
          </a:p>
          <a:p>
            <a:pPr algn="ctr"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show up (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赶到；露面</a:t>
            </a:r>
            <a:r>
              <a:rPr lang="en-US" altLang="zh-CN" sz="3200" dirty="0">
                <a:latin typeface="Times New Roman" panose="02020603050405020304" pitchFamily="18" charset="0"/>
              </a:rPr>
              <a:t>), find out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44037" grpId="1"/>
      <p:bldP spid="44038" grpId="0"/>
      <p:bldP spid="44038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Oval 2"/>
          <p:cNvSpPr>
            <a:spLocks noChangeArrowheads="1"/>
          </p:cNvSpPr>
          <p:nvPr/>
        </p:nvSpPr>
        <p:spPr bwMode="auto">
          <a:xfrm>
            <a:off x="251520" y="1065560"/>
            <a:ext cx="647700" cy="6921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4c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899220" y="957610"/>
            <a:ext cx="74168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0000FF"/>
                </a:solidFill>
              </a:rPr>
              <a:t>Write two true statements and one false statement about your day yesterday. Then ask your classmates to guess the false statement.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51520" y="3448397"/>
            <a:ext cx="8208962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1. By the time I left for school in the morning, 	__________________________________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    __________________________________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    __________________________________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827783" y="4086573"/>
            <a:ext cx="5116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I had already had breakfast.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827783" y="4662835"/>
            <a:ext cx="57845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I had already </a:t>
            </a:r>
            <a:r>
              <a:rPr lang="en-US" altLang="zh-CN" sz="3200" dirty="0" smtClean="0">
                <a:solidFill>
                  <a:srgbClr val="FF0000"/>
                </a:solidFill>
              </a:rPr>
              <a:t>brushed my teeth.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796005" y="5242272"/>
            <a:ext cx="67415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I had already </a:t>
            </a:r>
            <a:r>
              <a:rPr lang="en-US" altLang="zh-CN" sz="3200" dirty="0" smtClean="0">
                <a:solidFill>
                  <a:srgbClr val="FF0000"/>
                </a:solidFill>
              </a:rPr>
              <a:t>finished my homework.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7416" grpId="0"/>
      <p:bldP spid="174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39750" y="981075"/>
            <a:ext cx="8064500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2. By the end of the school day, 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    __________________________________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	__________________________________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	__________________________________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3. By dinner time,         	I_________________________________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	I_________________________________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	I_________________________________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042988" y="2205038"/>
            <a:ext cx="55689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I have got a present from Tom.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042988" y="2752725"/>
            <a:ext cx="51974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FF0000"/>
                </a:solidFill>
              </a:rPr>
              <a:t>I had had these articles read.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1042988" y="1609725"/>
            <a:ext cx="52736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I had finished my homework.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1258888" y="3933825"/>
            <a:ext cx="4618037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had had too many apples.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1258888" y="4508500"/>
            <a:ext cx="45497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had eaten plenty of meat.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1258888" y="5084763"/>
            <a:ext cx="5642891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had </a:t>
            </a:r>
            <a:r>
              <a:rPr lang="en-US" altLang="zh-CN" sz="3200" dirty="0">
                <a:solidFill>
                  <a:srgbClr val="FF0000"/>
                </a:solidFill>
              </a:rPr>
              <a:t>all the housework finished.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42" grpId="0"/>
      <p:bldP spid="18443" grpId="0"/>
      <p:bldP spid="18444" grpId="0"/>
      <p:bldP spid="18445" grpId="0"/>
      <p:bldP spid="184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6863"/>
            <a:ext cx="8229600" cy="45259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Times New Roman" panose="02020603050405020304" pitchFamily="18" charset="0"/>
              </a:rPr>
              <a:t>1. </a:t>
            </a:r>
            <a:r>
              <a:rPr lang="zh-CN" altLang="en-US" sz="3400" b="1">
                <a:latin typeface="Times New Roman" panose="02020603050405020304" pitchFamily="18" charset="0"/>
              </a:rPr>
              <a:t>过去完成时的构成：</a:t>
            </a:r>
            <a:r>
              <a:rPr lang="en-US" altLang="zh-CN" sz="3400" b="1">
                <a:latin typeface="Times New Roman" panose="02020603050405020304" pitchFamily="18" charset="0"/>
              </a:rPr>
              <a:t>_____+___________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Times New Roman" panose="02020603050405020304" pitchFamily="18" charset="0"/>
              </a:rPr>
              <a:t>2. </a:t>
            </a:r>
            <a:r>
              <a:rPr lang="zh-CN" altLang="en-US" sz="3400" b="1">
                <a:latin typeface="Times New Roman" panose="02020603050405020304" pitchFamily="18" charset="0"/>
              </a:rPr>
              <a:t>过去完成时表示：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400" b="1">
                <a:latin typeface="Times New Roman" panose="02020603050405020304" pitchFamily="18" charset="0"/>
              </a:rPr>
              <a:t>    </a:t>
            </a:r>
            <a:r>
              <a:rPr lang="en-US" altLang="zh-CN" sz="3400" b="1">
                <a:latin typeface="Times New Roman" panose="02020603050405020304" pitchFamily="18" charset="0"/>
              </a:rPr>
              <a:t>__________________________________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Times New Roman" panose="02020603050405020304" pitchFamily="18" charset="0"/>
              </a:rPr>
              <a:t>    __________________________________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Times New Roman" panose="02020603050405020304" pitchFamily="18" charset="0"/>
              </a:rPr>
              <a:t>3. </a:t>
            </a:r>
            <a:r>
              <a:rPr lang="zh-CN" altLang="en-US" sz="3400" b="1">
                <a:latin typeface="Times New Roman" panose="02020603050405020304" pitchFamily="18" charset="0"/>
              </a:rPr>
              <a:t>过去完成时常与</a:t>
            </a:r>
            <a:r>
              <a:rPr lang="en-US" altLang="zh-CN" sz="3400" b="1">
                <a:latin typeface="Times New Roman" panose="02020603050405020304" pitchFamily="18" charset="0"/>
              </a:rPr>
              <a:t>______________________</a:t>
            </a:r>
            <a:r>
              <a:rPr lang="zh-CN" altLang="en-US" sz="3400" b="1">
                <a:latin typeface="Times New Roman" panose="02020603050405020304" pitchFamily="18" charset="0"/>
              </a:rPr>
              <a:t>等引导的时间状语连用。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932363" y="1676400"/>
            <a:ext cx="1079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had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443663" y="1638300"/>
            <a:ext cx="21605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过去分词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827088" y="4764088"/>
            <a:ext cx="51847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when, before, by the time 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827088" y="2790825"/>
            <a:ext cx="74168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>过去某一时刻或动作之前已经发生或完成的动作。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845" y="268102"/>
            <a:ext cx="3743268" cy="140829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6" grpId="0"/>
      <p:bldP spid="30727" grpId="0"/>
      <p:bldP spid="307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11560" y="2060848"/>
            <a:ext cx="7991475" cy="417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00FF"/>
                </a:solidFill>
              </a:rPr>
              <a:t>句型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When</a:t>
            </a:r>
            <a:r>
              <a:rPr lang="en-US" altLang="zh-CN" sz="3200" dirty="0"/>
              <a:t> I got to school, I realized that I </a:t>
            </a:r>
            <a:r>
              <a:rPr lang="en-US" altLang="zh-CN" sz="3200" dirty="0">
                <a:solidFill>
                  <a:srgbClr val="FF0000"/>
                </a:solidFill>
              </a:rPr>
              <a:t>had left</a:t>
            </a:r>
            <a:r>
              <a:rPr lang="en-US" altLang="zh-CN" sz="3200" dirty="0"/>
              <a:t> my backpack at home.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By the time</a:t>
            </a:r>
            <a:r>
              <a:rPr lang="en-US" altLang="zh-CN" sz="3200" dirty="0"/>
              <a:t> I got back to school, the bell </a:t>
            </a:r>
            <a:r>
              <a:rPr lang="en-US" altLang="zh-CN" sz="3200" dirty="0">
                <a:solidFill>
                  <a:srgbClr val="FF0000"/>
                </a:solidFill>
              </a:rPr>
              <a:t>had rung</a:t>
            </a:r>
            <a:r>
              <a:rPr lang="en-US" altLang="zh-CN" sz="32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Before</a:t>
            </a:r>
            <a:r>
              <a:rPr lang="en-US" altLang="zh-CN" sz="3200" dirty="0"/>
              <a:t> I got to the bus stop, the bus </a:t>
            </a:r>
            <a:r>
              <a:rPr lang="en-US" altLang="zh-CN" sz="3200" dirty="0">
                <a:solidFill>
                  <a:srgbClr val="FF0000"/>
                </a:solidFill>
              </a:rPr>
              <a:t>had already left</a:t>
            </a:r>
            <a:r>
              <a:rPr lang="en-US" altLang="zh-CN" sz="3200" dirty="0"/>
              <a:t>.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682998" y="952640"/>
            <a:ext cx="2553904" cy="122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0000FF"/>
                </a:solidFill>
              </a:rPr>
              <a:t>show up 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0000FF"/>
                </a:solidFill>
              </a:rPr>
              <a:t>by the end of 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3707185" y="955140"/>
            <a:ext cx="3340979" cy="121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/>
              <a:t>露面；赶到</a:t>
            </a:r>
          </a:p>
          <a:p>
            <a:pPr>
              <a:lnSpc>
                <a:spcPct val="120000"/>
              </a:lnSpc>
            </a:pPr>
            <a:r>
              <a:rPr lang="zh-CN" altLang="en-US" sz="3200"/>
              <a:t>在</a:t>
            </a:r>
            <a:r>
              <a:rPr lang="en-US" altLang="zh-CN" sz="3200"/>
              <a:t>(</a:t>
            </a:r>
            <a:r>
              <a:rPr lang="zh-CN" altLang="en-US" sz="3200"/>
              <a:t>某时间点</a:t>
            </a:r>
            <a:r>
              <a:rPr lang="en-US" altLang="zh-CN" sz="3200"/>
              <a:t>)</a:t>
            </a:r>
            <a:r>
              <a:rPr lang="zh-CN" altLang="en-US" sz="3200"/>
              <a:t>以前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  <p:bldP spid="594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Section A3 (Grammar Focus-4c)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60575"/>
            <a:ext cx="8186738" cy="25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539552" y="2060848"/>
            <a:ext cx="7991475" cy="240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/>
              <a:t>I </a:t>
            </a:r>
            <a:r>
              <a:rPr lang="en-US" altLang="zh-CN" sz="3200" dirty="0">
                <a:solidFill>
                  <a:srgbClr val="FF0000"/>
                </a:solidFill>
              </a:rPr>
              <a:t>was about to</a:t>
            </a:r>
            <a:r>
              <a:rPr lang="en-US" altLang="zh-CN" sz="3200" dirty="0"/>
              <a:t> go up to my office </a:t>
            </a:r>
            <a:r>
              <a:rPr lang="en-US" altLang="zh-CN" sz="3200" dirty="0">
                <a:solidFill>
                  <a:srgbClr val="FF0000"/>
                </a:solidFill>
              </a:rPr>
              <a:t>when</a:t>
            </a:r>
            <a:r>
              <a:rPr lang="en-US" altLang="zh-CN" sz="3200" dirty="0"/>
              <a:t> I decided to get a coffee first.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As I </a:t>
            </a:r>
            <a:r>
              <a:rPr lang="en-US" altLang="zh-CN" sz="3200" dirty="0">
                <a:solidFill>
                  <a:srgbClr val="FF0000"/>
                </a:solidFill>
              </a:rPr>
              <a:t>was waiting</a:t>
            </a:r>
            <a:r>
              <a:rPr lang="en-US" altLang="zh-CN" sz="3200" dirty="0"/>
              <a:t> in line with the other office workers, I </a:t>
            </a:r>
            <a:r>
              <a:rPr lang="en-US" altLang="zh-CN" sz="3200" dirty="0">
                <a:solidFill>
                  <a:srgbClr val="FF0000"/>
                </a:solidFill>
              </a:rPr>
              <a:t>heard</a:t>
            </a:r>
            <a:r>
              <a:rPr lang="en-US" altLang="zh-CN" sz="3200" dirty="0">
                <a:solidFill>
                  <a:srgbClr val="FF3300"/>
                </a:solidFill>
              </a:rPr>
              <a:t> </a:t>
            </a:r>
            <a:r>
              <a:rPr lang="en-US" altLang="zh-CN" sz="3200" dirty="0"/>
              <a:t>a loud sound.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88640"/>
            <a:ext cx="4102964" cy="110347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1520" y="1295627"/>
            <a:ext cx="8461686" cy="5230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根据短文内容及括号内所给动词的提示，用正确的时态或语态补全短文，使短文完整、通顺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A cow and a fox went out to search for food together. They (1)_________(go) only a few miles before they saw a lion coming their way. They were both very scared. The fox thought of a way to save his own life, and went up to the lion and said in his ear,</a:t>
            </a:r>
          </a:p>
        </p:txBody>
      </p:sp>
      <p:sp>
        <p:nvSpPr>
          <p:cNvPr id="10" name="矩形 9"/>
          <p:cNvSpPr/>
          <p:nvPr/>
        </p:nvSpPr>
        <p:spPr>
          <a:xfrm>
            <a:off x="3635896" y="3603117"/>
            <a:ext cx="1976823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had gone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20" y="548680"/>
            <a:ext cx="88924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“I (2)_________(help) you catch the cow without the trouble of hunting (</a:t>
            </a:r>
            <a:r>
              <a:rPr lang="zh-CN" altLang="en-US" sz="3200" dirty="0"/>
              <a:t>猎杀</a:t>
            </a:r>
            <a:r>
              <a:rPr lang="en-US" altLang="zh-CN" sz="3200" dirty="0"/>
              <a:t>) </a:t>
            </a:r>
            <a:r>
              <a:rPr lang="en-US" sz="3200" dirty="0"/>
              <a:t>him, if you let me go free.” The lion agreed, and the fox then led the cow to a hidden pit (</a:t>
            </a:r>
            <a:r>
              <a:rPr lang="zh-CN" altLang="en-US" sz="3200" dirty="0"/>
              <a:t>深坑</a:t>
            </a:r>
            <a:r>
              <a:rPr lang="en-US" altLang="zh-CN" sz="3200" dirty="0"/>
              <a:t>), </a:t>
            </a:r>
            <a:r>
              <a:rPr lang="en-US" sz="3200" dirty="0"/>
              <a:t>which some hunters (3)_________(dig) as a trap (</a:t>
            </a:r>
            <a:r>
              <a:rPr lang="zh-CN" altLang="en-US" sz="3200" dirty="0"/>
              <a:t>陷阱</a:t>
            </a:r>
            <a:r>
              <a:rPr lang="en-US" altLang="zh-CN" sz="3200" dirty="0"/>
              <a:t>) </a:t>
            </a:r>
            <a:r>
              <a:rPr lang="en-US" sz="3200" dirty="0"/>
              <a:t>for wild animals, and the cow fell into it. When the lion saw that the cow (4</a:t>
            </a:r>
            <a:r>
              <a:rPr lang="en-US" sz="3200" dirty="0" smtClean="0"/>
              <a:t>)______________(</a:t>
            </a:r>
            <a:r>
              <a:rPr lang="en-US" sz="3200" dirty="0"/>
              <a:t>catch) and couldn't get away, he turned his attention to the fox. He soon killed him, and then went on to eat the cow</a:t>
            </a:r>
            <a:r>
              <a:rPr lang="en-US" sz="3200" dirty="0" smtClean="0"/>
              <a:t>.</a:t>
            </a:r>
            <a:endParaRPr lang="en-US" sz="3200" dirty="0"/>
          </a:p>
          <a:p>
            <a:r>
              <a:rPr lang="en-US" sz="3200" dirty="0"/>
              <a:t>Betray (</a:t>
            </a:r>
            <a:r>
              <a:rPr lang="zh-CN" altLang="en-US" sz="3200" dirty="0"/>
              <a:t>背叛</a:t>
            </a:r>
            <a:r>
              <a:rPr lang="en-US" altLang="zh-CN" sz="3200" dirty="0"/>
              <a:t>) </a:t>
            </a:r>
            <a:r>
              <a:rPr lang="en-US" sz="3200" dirty="0"/>
              <a:t>a friend, and you'll often find you have ruined (</a:t>
            </a:r>
            <a:r>
              <a:rPr lang="zh-CN" altLang="en-US" sz="3200" dirty="0"/>
              <a:t>毁灭</a:t>
            </a:r>
            <a:r>
              <a:rPr lang="en-US" altLang="zh-CN" sz="3200" dirty="0"/>
              <a:t>) </a:t>
            </a:r>
            <a:r>
              <a:rPr lang="en-US" sz="3200" dirty="0"/>
              <a:t>yourself.</a:t>
            </a:r>
          </a:p>
        </p:txBody>
      </p:sp>
      <p:sp>
        <p:nvSpPr>
          <p:cNvPr id="8" name="矩形 7"/>
          <p:cNvSpPr/>
          <p:nvPr/>
        </p:nvSpPr>
        <p:spPr>
          <a:xfrm>
            <a:off x="1475656" y="576334"/>
            <a:ext cx="1677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will help</a:t>
            </a:r>
          </a:p>
        </p:txBody>
      </p:sp>
      <p:sp>
        <p:nvSpPr>
          <p:cNvPr id="9" name="矩形 8"/>
          <p:cNvSpPr/>
          <p:nvPr/>
        </p:nvSpPr>
        <p:spPr>
          <a:xfrm>
            <a:off x="971600" y="2476628"/>
            <a:ext cx="16081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had dug</a:t>
            </a:r>
          </a:p>
        </p:txBody>
      </p:sp>
      <p:sp>
        <p:nvSpPr>
          <p:cNvPr id="10" name="矩形 9"/>
          <p:cNvSpPr/>
          <p:nvPr/>
        </p:nvSpPr>
        <p:spPr>
          <a:xfrm>
            <a:off x="3707904" y="3492297"/>
            <a:ext cx="3055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had been caught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4213" y="2276475"/>
            <a:ext cx="80645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5988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23975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995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715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5435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1155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875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1. </a:t>
            </a:r>
            <a:r>
              <a:rPr lang="zh-CN" altLang="en-US" sz="3200" dirty="0">
                <a:latin typeface="Times New Roman" panose="02020603050405020304" pitchFamily="18" charset="0"/>
              </a:rPr>
              <a:t>复习</a:t>
            </a:r>
            <a:r>
              <a:rPr lang="en-US" altLang="zh-CN" sz="3200" dirty="0">
                <a:latin typeface="Times New Roman" panose="02020603050405020304" pitchFamily="18" charset="0"/>
              </a:rPr>
              <a:t>Grammar Focus </a:t>
            </a:r>
            <a:r>
              <a:rPr lang="zh-CN" altLang="en-US" sz="3200" dirty="0">
                <a:latin typeface="Times New Roman" panose="02020603050405020304" pitchFamily="18" charset="0"/>
              </a:rPr>
              <a:t>中的内容。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Try to make sentences with </a:t>
            </a:r>
            <a:r>
              <a:rPr kumimoji="1"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before</a:t>
            </a:r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by the time </a:t>
            </a:r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and</a:t>
            </a:r>
            <a:r>
              <a:rPr kumimoji="1"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be doing … when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3200" dirty="0" smtClean="0">
                <a:latin typeface="Times New Roman" panose="02020603050405020304" pitchFamily="18" charset="0"/>
              </a:rPr>
              <a:t>and you can use the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past perfect </a:t>
            </a:r>
            <a:r>
              <a:rPr kumimoji="1" lang="en-US" altLang="zh-CN" sz="3200" dirty="0" smtClean="0">
                <a:latin typeface="Times New Roman" panose="02020603050405020304" pitchFamily="18" charset="0"/>
              </a:rPr>
              <a:t>tense in </a:t>
            </a:r>
            <a:r>
              <a:rPr kumimoji="1" lang="en-US" altLang="zh-CN" sz="3200" smtClean="0">
                <a:latin typeface="Times New Roman" panose="02020603050405020304" pitchFamily="18" charset="0"/>
              </a:rPr>
              <a:t>your sentences.</a:t>
            </a:r>
            <a:endParaRPr kumimoji="1"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dirty="0">
                <a:latin typeface="Times New Roman" panose="02020603050405020304" pitchFamily="18" charset="0"/>
              </a:rPr>
              <a:t>2.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Preview 1a-2a on page 93.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pic>
        <p:nvPicPr>
          <p:cNvPr id="25606" name="Picture 6" descr="Homework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08720"/>
            <a:ext cx="439102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1700213"/>
            <a:ext cx="6551613" cy="1143000"/>
          </a:xfrm>
        </p:spPr>
        <p:txBody>
          <a:bodyPr/>
          <a:lstStyle/>
          <a:p>
            <a:pPr algn="l"/>
            <a:r>
              <a:rPr lang="zh-CN" altLang="en-US" sz="3400" b="1">
                <a:solidFill>
                  <a:srgbClr val="0000FF"/>
                </a:solidFill>
              </a:rPr>
              <a:t>把下列短语翻译成英语。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2463800"/>
            <a:ext cx="6202363" cy="377348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1. </a:t>
            </a:r>
            <a:r>
              <a:rPr lang="zh-CN" altLang="en-US" sz="3400" b="1" dirty="0">
                <a:latin typeface="Times New Roman" panose="02020603050405020304" pitchFamily="18" charset="0"/>
              </a:rPr>
              <a:t>即将                           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2. </a:t>
            </a:r>
            <a:r>
              <a:rPr lang="zh-CN" altLang="en-US" sz="3400" b="1" dirty="0" smtClean="0">
                <a:latin typeface="Times New Roman" panose="02020603050405020304" pitchFamily="18" charset="0"/>
              </a:rPr>
              <a:t>买杯</a:t>
            </a:r>
            <a:r>
              <a:rPr lang="zh-CN" altLang="en-US" sz="3400" b="1" dirty="0">
                <a:latin typeface="Times New Roman" panose="02020603050405020304" pitchFamily="18" charset="0"/>
              </a:rPr>
              <a:t>咖啡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3. </a:t>
            </a:r>
            <a:r>
              <a:rPr lang="zh-CN" altLang="en-US" sz="3400" b="1" dirty="0">
                <a:latin typeface="Times New Roman" panose="02020603050405020304" pitchFamily="18" charset="0"/>
              </a:rPr>
              <a:t>排队等候                 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4. </a:t>
            </a:r>
            <a:r>
              <a:rPr lang="zh-CN" altLang="en-US" sz="3400" b="1" dirty="0">
                <a:latin typeface="Times New Roman" panose="02020603050405020304" pitchFamily="18" charset="0"/>
              </a:rPr>
              <a:t>起床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5. </a:t>
            </a:r>
            <a:r>
              <a:rPr lang="zh-CN" altLang="en-US" sz="3400" b="1" dirty="0">
                <a:latin typeface="Times New Roman" panose="02020603050405020304" pitchFamily="18" charset="0"/>
              </a:rPr>
              <a:t>出去                         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843213" y="2492375"/>
            <a:ext cx="19431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210050" y="2492896"/>
            <a:ext cx="3168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be about to 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211638" y="3140968"/>
            <a:ext cx="30257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get a coffee 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211638" y="3861048"/>
            <a:ext cx="30241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wait in line 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211638" y="4581128"/>
            <a:ext cx="21605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get up 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4210050" y="5200253"/>
            <a:ext cx="28813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get outside </a:t>
            </a:r>
          </a:p>
        </p:txBody>
      </p:sp>
      <p:pic>
        <p:nvPicPr>
          <p:cNvPr id="29715" name="Picture 19" descr="Revision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0" t="8466" r="19838" b="15628"/>
          <a:stretch>
            <a:fillRect/>
          </a:stretch>
        </p:blipFill>
        <p:spPr bwMode="auto">
          <a:xfrm>
            <a:off x="2124075" y="436563"/>
            <a:ext cx="45370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702" grpId="0"/>
      <p:bldP spid="29703" grpId="0"/>
      <p:bldP spid="29704" grpId="0"/>
      <p:bldP spid="297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755576" y="1816475"/>
            <a:ext cx="3900908" cy="314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6. </a:t>
            </a:r>
            <a:r>
              <a:rPr lang="zh-CN" altLang="en-US" dirty="0">
                <a:latin typeface="Times New Roman" panose="02020603050405020304" pitchFamily="18" charset="0"/>
              </a:rPr>
              <a:t>迟到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7. </a:t>
            </a:r>
            <a:r>
              <a:rPr lang="zh-CN" altLang="en-US" dirty="0" smtClean="0">
                <a:latin typeface="Times New Roman" panose="02020603050405020304" pitchFamily="18" charset="0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</a:rPr>
              <a:t>……</a:t>
            </a:r>
            <a:r>
              <a:rPr lang="zh-CN" altLang="en-US" dirty="0" smtClean="0">
                <a:latin typeface="Times New Roman" panose="02020603050405020304" pitchFamily="18" charset="0"/>
              </a:rPr>
              <a:t>以前                   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8. </a:t>
            </a:r>
            <a:r>
              <a:rPr lang="en-US" altLang="zh-CN" dirty="0"/>
              <a:t>(</a:t>
            </a:r>
            <a:r>
              <a:rPr lang="zh-CN" altLang="zh-CN" dirty="0"/>
              <a:t>闹钟</a:t>
            </a:r>
            <a:r>
              <a:rPr lang="en-US" altLang="zh-CN" dirty="0"/>
              <a:t>) </a:t>
            </a:r>
            <a:r>
              <a:rPr lang="zh-CN" altLang="en-US" dirty="0" smtClean="0"/>
              <a:t>发出响声</a:t>
            </a:r>
            <a:endParaRPr lang="en-US" altLang="zh-CN" smtClean="0"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9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开始做某事             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10. </a:t>
            </a:r>
            <a:r>
              <a:rPr lang="zh-CN" altLang="en-US" dirty="0" smtClean="0">
                <a:latin typeface="Times New Roman" panose="02020603050405020304" pitchFamily="18" charset="0"/>
              </a:rPr>
              <a:t>捎</a:t>
            </a:r>
            <a:r>
              <a:rPr lang="en-US" altLang="zh-CN" dirty="0" smtClean="0">
                <a:latin typeface="Times New Roman" panose="02020603050405020304" pitchFamily="18" charset="0"/>
              </a:rPr>
              <a:t>……</a:t>
            </a:r>
            <a:r>
              <a:rPr lang="zh-CN" altLang="en-US" dirty="0" smtClean="0">
                <a:latin typeface="Times New Roman" panose="02020603050405020304" pitchFamily="18" charset="0"/>
              </a:rPr>
              <a:t>一程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354513" y="1671638"/>
            <a:ext cx="2665412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dirty="0">
                <a:solidFill>
                  <a:srgbClr val="FF0000"/>
                </a:solidFill>
              </a:rPr>
              <a:t>be late for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4356100" y="2319338"/>
            <a:ext cx="287972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>
                <a:solidFill>
                  <a:srgbClr val="FF0000"/>
                </a:solidFill>
              </a:rPr>
              <a:t>by the time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4414083" y="2928938"/>
            <a:ext cx="2160588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dirty="0">
                <a:solidFill>
                  <a:srgbClr val="FF0000"/>
                </a:solidFill>
              </a:rPr>
              <a:t>go off 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4414083" y="3670994"/>
            <a:ext cx="3529012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dirty="0">
                <a:solidFill>
                  <a:srgbClr val="FF0000"/>
                </a:solidFill>
              </a:rPr>
              <a:t>start doing </a:t>
            </a:r>
            <a:r>
              <a:rPr lang="en-US" altLang="zh-CN" sz="3200" dirty="0" err="1">
                <a:solidFill>
                  <a:srgbClr val="FF0000"/>
                </a:solidFill>
              </a:rPr>
              <a:t>sth</a:t>
            </a:r>
            <a:r>
              <a:rPr lang="en-US" altLang="zh-CN" sz="32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4426893" y="4328466"/>
            <a:ext cx="2663825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dirty="0">
                <a:solidFill>
                  <a:srgbClr val="FF0000"/>
                </a:solidFill>
              </a:rPr>
              <a:t>give sb. a lift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4" grpId="0"/>
      <p:bldP spid="38926" grpId="0"/>
      <p:bldP spid="38927" grpId="0"/>
      <p:bldP spid="389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900113" y="2439988"/>
            <a:ext cx="73437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1225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19213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27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5188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2388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9588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6788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3988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1. To learn to understand the use of 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</a:rPr>
              <a:t>Past perfect tense</a:t>
            </a:r>
            <a:endParaRPr lang="en-US" altLang="zh-CN" sz="32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2. To be able to write sentences using 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</a:rPr>
              <a:t>by the time</a:t>
            </a:r>
            <a:r>
              <a:rPr lang="en-US" altLang="zh-CN" sz="3200" i="1">
                <a:solidFill>
                  <a:srgbClr val="66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</a:rPr>
              <a:t>or 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</a:rPr>
              <a:t>before</a:t>
            </a:r>
          </a:p>
        </p:txBody>
      </p:sp>
      <p:pic>
        <p:nvPicPr>
          <p:cNvPr id="58374" name="Picture 6" descr="Learning objectiv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682625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663" y="3068638"/>
            <a:ext cx="4175125" cy="2736850"/>
          </a:xfrm>
          <a:prstGeom prst="rect">
            <a:avLst/>
          </a:prstGeom>
        </p:spPr>
      </p:pic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17" y="1484784"/>
            <a:ext cx="4186238" cy="11811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What happened to you </a:t>
            </a:r>
          </a:p>
          <a:p>
            <a:pPr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on a bad morning? </a:t>
            </a:r>
          </a:p>
        </p:txBody>
      </p:sp>
      <p:pic>
        <p:nvPicPr>
          <p:cNvPr id="31749" name="Picture 5" descr="u=3268336197,420009864&amp;fm=21&amp;gp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0"/>
          <a:stretch>
            <a:fillRect/>
          </a:stretch>
        </p:blipFill>
        <p:spPr bwMode="auto">
          <a:xfrm>
            <a:off x="468313" y="3068638"/>
            <a:ext cx="3529012" cy="27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4427538" y="1301750"/>
            <a:ext cx="4248150" cy="4622804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First, I had slept when the clock went off. </a:t>
            </a:r>
          </a:p>
          <a:p>
            <a:pPr>
              <a:lnSpc>
                <a:spcPct val="115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Then by the time I </a:t>
            </a:r>
            <a:r>
              <a:rPr lang="en-US" altLang="zh-CN" sz="3200" dirty="0" smtClean="0">
                <a:solidFill>
                  <a:schemeClr val="bg1"/>
                </a:solidFill>
              </a:rPr>
              <a:t>had </a:t>
            </a:r>
            <a:r>
              <a:rPr lang="en-US" altLang="zh-CN" sz="3200" dirty="0">
                <a:solidFill>
                  <a:schemeClr val="bg1"/>
                </a:solidFill>
              </a:rPr>
              <a:t>breakfast, I had hurt my hand with a knife. </a:t>
            </a:r>
          </a:p>
          <a:p>
            <a:pPr>
              <a:lnSpc>
                <a:spcPct val="115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Before I went to school, I had gone to the doctor. </a:t>
            </a:r>
          </a:p>
        </p:txBody>
      </p:sp>
      <p:pic>
        <p:nvPicPr>
          <p:cNvPr id="31759" name="Picture 15" descr="Warming up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620713"/>
            <a:ext cx="374332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  <p:bldP spid="31754" grpId="0" animBg="1"/>
      <p:bldP spid="3175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84014" y="2420888"/>
            <a:ext cx="7632700" cy="264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89013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6840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过去完成时的构成：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肯定式为：助动词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had+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过去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分词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否定</a:t>
            </a:r>
            <a:r>
              <a:rPr lang="zh-CN" altLang="en-US" dirty="0">
                <a:latin typeface="Times New Roman" panose="02020603050405020304" pitchFamily="18" charset="0"/>
              </a:rPr>
              <a:t>式</a:t>
            </a:r>
            <a:r>
              <a:rPr lang="zh-CN" altLang="en-US" dirty="0" smtClean="0">
                <a:latin typeface="Times New Roman" panose="02020603050405020304" pitchFamily="18" charset="0"/>
              </a:rPr>
              <a:t>为：</a:t>
            </a:r>
            <a:r>
              <a:rPr lang="en-US" altLang="zh-CN" dirty="0" smtClean="0">
                <a:latin typeface="Times New Roman" panose="02020603050405020304" pitchFamily="18" charset="0"/>
              </a:rPr>
              <a:t>had </a:t>
            </a:r>
            <a:r>
              <a:rPr lang="en-US" altLang="zh-CN" dirty="0">
                <a:latin typeface="Times New Roman" panose="02020603050405020304" pitchFamily="18" charset="0"/>
              </a:rPr>
              <a:t>not+</a:t>
            </a:r>
            <a:r>
              <a:rPr lang="zh-CN" altLang="en-US" dirty="0">
                <a:latin typeface="Times New Roman" panose="02020603050405020304" pitchFamily="18" charset="0"/>
              </a:rPr>
              <a:t>过去</a:t>
            </a:r>
            <a:r>
              <a:rPr lang="zh-CN" altLang="en-US" dirty="0" smtClean="0">
                <a:latin typeface="Times New Roman" panose="02020603050405020304" pitchFamily="18" charset="0"/>
              </a:rPr>
              <a:t>分词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       had </a:t>
            </a:r>
            <a:r>
              <a:rPr lang="en-US" altLang="zh-CN" dirty="0">
                <a:latin typeface="Times New Roman" panose="02020603050405020304" pitchFamily="18" charset="0"/>
              </a:rPr>
              <a:t>not</a:t>
            </a:r>
            <a:r>
              <a:rPr lang="zh-CN" altLang="en-US" dirty="0">
                <a:latin typeface="Times New Roman" panose="02020603050405020304" pitchFamily="18" charset="0"/>
              </a:rPr>
              <a:t>缩写为</a:t>
            </a:r>
            <a:r>
              <a:rPr lang="en-US" altLang="zh-CN" dirty="0" smtClean="0">
                <a:latin typeface="Times New Roman" panose="02020603050405020304" pitchFamily="18" charset="0"/>
              </a:rPr>
              <a:t>hadn't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WordArt 7"/>
          <p:cNvSpPr>
            <a:spLocks noChangeArrowheads="1" noChangeShapeType="1" noTextEdit="1"/>
          </p:cNvSpPr>
          <p:nvPr/>
        </p:nvSpPr>
        <p:spPr bwMode="auto">
          <a:xfrm>
            <a:off x="2843808" y="1340768"/>
            <a:ext cx="3313113" cy="649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FF0066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 panose="02010600030101010101" pitchFamily="2" charset="-122"/>
              </a:rPr>
              <a:t>过去完成时</a:t>
            </a:r>
            <a:endParaRPr lang="en-US" sz="3600" kern="10" dirty="0">
              <a:ln w="9525">
                <a:solidFill>
                  <a:srgbClr val="FF0066"/>
                </a:solidFill>
                <a:round/>
                <a:headEnd/>
                <a:tailEnd/>
              </a:ln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75613" cy="4957763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过去完成时的用法：</a:t>
            </a:r>
          </a:p>
          <a:p>
            <a:pPr marL="446088" indent="-44608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1)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表示一个动作或状态在过去某一时间或动作之前已经完成，</a:t>
            </a:r>
            <a:r>
              <a:rPr lang="zh-CN" altLang="en-US" b="1" dirty="0">
                <a:latin typeface="Times New Roman" panose="02020603050405020304" pitchFamily="18" charset="0"/>
              </a:rPr>
              <a:t>发生在“过去的过去”。这个过去的时间可以用</a:t>
            </a:r>
            <a:r>
              <a:rPr lang="en-US" altLang="zh-CN" b="1" dirty="0">
                <a:latin typeface="Times New Roman" panose="02020603050405020304" pitchFamily="18" charset="0"/>
              </a:rPr>
              <a:t>by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before</a:t>
            </a:r>
            <a:r>
              <a:rPr lang="zh-CN" altLang="en-US" b="1" dirty="0">
                <a:latin typeface="Times New Roman" panose="02020603050405020304" pitchFamily="18" charset="0"/>
              </a:rPr>
              <a:t>等介词短语或者一个时间状语从句来表示。</a:t>
            </a:r>
          </a:p>
          <a:p>
            <a:pPr marL="446088" indent="-44608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e.g. When I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woke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up</a:t>
            </a:r>
            <a:r>
              <a:rPr lang="en-US" altLang="zh-CN" b="1" dirty="0" smtClean="0">
                <a:latin typeface="Times New Roman" panose="02020603050405020304" pitchFamily="18" charset="0"/>
              </a:rPr>
              <a:t>, it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had stopped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</a:p>
          <a:p>
            <a:pPr marL="446088" indent="-44608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raining.  (</a:t>
            </a:r>
            <a:r>
              <a:rPr lang="zh-CN" altLang="en-US" b="1" dirty="0">
                <a:latin typeface="Times New Roman" panose="02020603050405020304" pitchFamily="18" charset="0"/>
              </a:rPr>
              <a:t>翻译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  <a:p>
            <a:pPr marL="446088" indent="-44608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</a:t>
            </a:r>
            <a:r>
              <a:rPr lang="zh-CN" altLang="en-US" b="1" dirty="0">
                <a:latin typeface="Times New Roman" panose="02020603050405020304" pitchFamily="18" charset="0"/>
              </a:rPr>
              <a:t>我醒来时，雨已经停了。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4304</TotalTime>
  <Words>1810</Words>
  <Application>Microsoft Office PowerPoint</Application>
  <PresentationFormat>全屏显示(4:3)</PresentationFormat>
  <Paragraphs>198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Arial Unicode MS</vt:lpstr>
      <vt:lpstr>宋体</vt:lpstr>
      <vt:lpstr>Arial</vt:lpstr>
      <vt:lpstr>Calibri</vt:lpstr>
      <vt:lpstr>Times New Roman</vt:lpstr>
      <vt:lpstr>默认设计模板</vt:lpstr>
      <vt:lpstr>PowerPoint 演示文稿</vt:lpstr>
      <vt:lpstr>PowerPoint 演示文稿</vt:lpstr>
      <vt:lpstr>PowerPoint 演示文稿</vt:lpstr>
      <vt:lpstr>把下列短语翻译成英语。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lenovo</cp:lastModifiedBy>
  <cp:revision>357</cp:revision>
  <dcterms:created xsi:type="dcterms:W3CDTF">2014-06-04T07:03:03Z</dcterms:created>
  <dcterms:modified xsi:type="dcterms:W3CDTF">2020-09-10T01:14:30Z</dcterms:modified>
</cp:coreProperties>
</file>