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0" r:id="rId2"/>
    <p:sldId id="302" r:id="rId3"/>
    <p:sldId id="256" r:id="rId4"/>
    <p:sldId id="303" r:id="rId5"/>
    <p:sldId id="304" r:id="rId6"/>
    <p:sldId id="343" r:id="rId7"/>
    <p:sldId id="344" r:id="rId8"/>
    <p:sldId id="282" r:id="rId9"/>
    <p:sldId id="259" r:id="rId10"/>
    <p:sldId id="260" r:id="rId11"/>
    <p:sldId id="280" r:id="rId12"/>
    <p:sldId id="263" r:id="rId13"/>
    <p:sldId id="264" r:id="rId14"/>
    <p:sldId id="322" r:id="rId15"/>
    <p:sldId id="323" r:id="rId16"/>
    <p:sldId id="324" r:id="rId17"/>
    <p:sldId id="283" r:id="rId18"/>
    <p:sldId id="274" r:id="rId19"/>
    <p:sldId id="320" r:id="rId20"/>
    <p:sldId id="296" r:id="rId21"/>
    <p:sldId id="298" r:id="rId22"/>
    <p:sldId id="348" r:id="rId23"/>
    <p:sldId id="340" r:id="rId24"/>
    <p:sldId id="347" r:id="rId25"/>
    <p:sldId id="301" r:id="rId26"/>
    <p:sldId id="346" r:id="rId27"/>
    <p:sldId id="31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CC66"/>
    <a:srgbClr val="FF0000"/>
    <a:srgbClr val="6FC20A"/>
    <a:srgbClr val="40BF0D"/>
    <a:srgbClr val="2CB21A"/>
    <a:srgbClr val="24A83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FA98474B-BE4D-42CB-8171-D8DF58A379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3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9DA83-C7AB-4BE3-95A6-253CF5BF3D6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AD27-C84C-4A98-B2A4-F4129391BDC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D50B6-AD06-4CED-AE0F-C04091C331F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93F87-D0A5-4C9B-9FE4-64ABB3D40E4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61F5D-EA13-4508-B3EA-B84F168400F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0F53B-09B4-4250-B7C0-D36A9FD8CB1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77201-A746-46AD-AFFD-E9A65307ACC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CFA9C-4D65-4BC1-8092-095F5956938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43A1D-4C77-4ECA-B887-DBB63A1D5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5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8CB9E-D14D-4DA8-9A47-4BBB28880B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47D13-EB0F-4AA7-AE2B-4A5FB124B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54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E6806-09FB-4F9B-97BC-C5D569FBF0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4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AD03A-797C-4D33-88DC-D3C81A1EA6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7327A-E0B9-4BF9-A03A-C86F9A463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8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ACBA6-B3B0-45D0-B63E-7285207AF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8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04A9-A766-45F6-AB5C-A579E3BB3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8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21C43-60DA-4C11-A8E8-F1304B911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7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EF0EF-194E-485C-9996-555744AAF7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38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0CF8B-4590-4C27-ADBF-2D174A7E2E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57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BC310665-B801-441A-80B6-77CB4FE2FA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Section%20B%201c.mp3" TargetMode="External"/><Relationship Id="rId3" Type="http://schemas.openxmlformats.org/officeDocument/2006/relationships/image" Target="../media/image13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Section%20B%201d.mp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Section%20B%201d%20again.mp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WordArt 4"/>
          <p:cNvSpPr>
            <a:spLocks noChangeArrowheads="1" noChangeShapeType="1"/>
          </p:cNvSpPr>
          <p:nvPr/>
        </p:nvSpPr>
        <p:spPr bwMode="auto">
          <a:xfrm>
            <a:off x="5003800" y="4581525"/>
            <a:ext cx="2879725" cy="935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78330"/>
              </p:ext>
            </p:extLst>
          </p:nvPr>
        </p:nvGraphicFramePr>
        <p:xfrm>
          <a:off x="395536" y="980728"/>
          <a:ext cx="8351837" cy="5049203"/>
        </p:xfrm>
        <a:graphic>
          <a:graphicData uri="http://schemas.openxmlformats.org/drawingml/2006/table">
            <a:tbl>
              <a:tblPr/>
              <a:tblGrid>
                <a:gridCol w="2451100"/>
                <a:gridCol w="3309937"/>
                <a:gridCol w="2590800"/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Nouns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(people, place,   things)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Verbs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(action words)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Adjectives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(description words)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55898" y="3181003"/>
            <a:ext cx="16065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fool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costume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change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clock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987923" y="2684116"/>
            <a:ext cx="3095625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fool	        invite </a:t>
            </a:r>
          </a:p>
          <a:p>
            <a:r>
              <a:rPr lang="en-US" altLang="zh-CN" sz="3200">
                <a:solidFill>
                  <a:srgbClr val="FF0000"/>
                </a:solidFill>
              </a:rPr>
              <a:t>go off </a:t>
            </a:r>
          </a:p>
          <a:p>
            <a:r>
              <a:rPr lang="en-US" altLang="zh-CN" sz="3200">
                <a:solidFill>
                  <a:srgbClr val="FF0000"/>
                </a:solidFill>
              </a:rPr>
              <a:t>get dressed</a:t>
            </a:r>
          </a:p>
          <a:p>
            <a:r>
              <a:rPr lang="en-US" altLang="zh-CN" sz="3200">
                <a:solidFill>
                  <a:srgbClr val="FF0000"/>
                </a:solidFill>
              </a:rPr>
              <a:t>show up</a:t>
            </a:r>
          </a:p>
          <a:p>
            <a:r>
              <a:rPr lang="en-US" altLang="zh-CN" sz="3200">
                <a:solidFill>
                  <a:srgbClr val="FF0000"/>
                </a:solidFill>
              </a:rPr>
              <a:t>realize    change stay up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228011" y="3519141"/>
            <a:ext cx="242093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FF0000"/>
                </a:solidFill>
              </a:rPr>
              <a:t>embarrassed</a:t>
            </a:r>
          </a:p>
          <a:p>
            <a:pPr algn="ctr"/>
            <a:r>
              <a:rPr lang="en-US" altLang="zh-CN" sz="3200">
                <a:solidFill>
                  <a:srgbClr val="FF0000"/>
                </a:solidFill>
              </a:rPr>
              <a:t>tired</a:t>
            </a:r>
          </a:p>
          <a:p>
            <a:pPr algn="ctr"/>
            <a:r>
              <a:rPr lang="en-US" altLang="zh-CN" sz="3200">
                <a:solidFill>
                  <a:srgbClr val="FF0000"/>
                </a:solidFill>
              </a:rPr>
              <a:t>empty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/>
      <p:bldP spid="8211" grpId="0"/>
      <p:bldP spid="82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3933825"/>
            <a:ext cx="7632700" cy="14398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Last Friday night, my friend invited me to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his birthday party…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16013" y="1987550"/>
            <a:ext cx="755967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0000FF"/>
                </a:solidFill>
                <a:latin typeface="Arial" panose="020B0604020202020204" pitchFamily="34" charset="0"/>
              </a:rPr>
              <a:t>Tell your partner about something   </a:t>
            </a:r>
          </a:p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0000FF"/>
                </a:solidFill>
                <a:latin typeface="Arial" panose="020B0604020202020204" pitchFamily="34" charset="0"/>
              </a:rPr>
              <a:t>that happened to you recently. Use two or more words in 1a.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5288" y="2276475"/>
            <a:ext cx="649287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400">
                <a:solidFill>
                  <a:srgbClr val="0000FF"/>
                </a:solidFill>
              </a:rPr>
              <a:t>1b</a:t>
            </a:r>
          </a:p>
        </p:txBody>
      </p:sp>
      <p:pic>
        <p:nvPicPr>
          <p:cNvPr id="49160" name="Picture 8" descr="Pair wor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92150"/>
            <a:ext cx="4824412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209925"/>
            <a:ext cx="1795462" cy="1981200"/>
          </a:xfrm>
          <a:prstGeom prst="rect">
            <a:avLst/>
          </a:prstGeom>
          <a:noFill/>
          <a:ln w="76200" cmpd="tri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209925"/>
            <a:ext cx="1812925" cy="1981200"/>
          </a:xfrm>
          <a:prstGeom prst="rect">
            <a:avLst/>
          </a:prstGeom>
          <a:noFill/>
          <a:ln w="76200" cmpd="tri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126038" y="5305482"/>
            <a:ext cx="117475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  <a:cs typeface="Times New Roman" panose="02020603050405020304" pitchFamily="18" charset="0"/>
              </a:rPr>
              <a:t>Joe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4346" name="Picture 10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3209925"/>
            <a:ext cx="1797050" cy="1909763"/>
          </a:xfrm>
          <a:prstGeom prst="rect">
            <a:avLst/>
          </a:prstGeom>
          <a:noFill/>
          <a:ln w="76200" cmpd="tri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079750" y="5305482"/>
            <a:ext cx="134778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  <a:cs typeface="Times New Roman" panose="02020603050405020304" pitchFamily="18" charset="0"/>
              </a:rPr>
              <a:t>Nick 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14348" name="Picture 12" descr="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209925"/>
            <a:ext cx="1822450" cy="1909763"/>
          </a:xfrm>
          <a:prstGeom prst="rect">
            <a:avLst/>
          </a:prstGeom>
          <a:noFill/>
          <a:ln w="76200" cmpd="tri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022350" y="5305482"/>
            <a:ext cx="1281113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Dave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187450" y="481013"/>
            <a:ext cx="7416800" cy="240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Dave, Nick and Joe are talking about April Fool’s Day. Listen and write each person’s name under the correct picture.</a:t>
            </a: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468313" y="836613"/>
            <a:ext cx="649287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400">
                <a:solidFill>
                  <a:srgbClr val="0000FF"/>
                </a:solidFill>
              </a:rPr>
              <a:t>1c</a:t>
            </a:r>
          </a:p>
        </p:txBody>
      </p:sp>
      <p:pic>
        <p:nvPicPr>
          <p:cNvPr id="14354" name="Picture 18" descr="喇叭3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205038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4787 L 0.67656 -0.12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19" y="-8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787 L 0.2184 -0.123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4787 L -0.19549 -0.123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7" grpId="0"/>
      <p:bldP spid="143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87450" y="2133600"/>
            <a:ext cx="7065963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 ______ a costume party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2. ______ my alarm went off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3. ______ stayed up all night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4. ______ was tired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 ______ was really embarrassed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6. ______ the other kids showed up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979613" y="2276475"/>
            <a:ext cx="477837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979613" y="2924175"/>
            <a:ext cx="477837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979613" y="3500438"/>
            <a:ext cx="387350" cy="5794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79613" y="4149725"/>
            <a:ext cx="38735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979613" y="4797425"/>
            <a:ext cx="477837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989138" y="5441950"/>
            <a:ext cx="477837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187450" y="550863"/>
            <a:ext cx="7416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Listen again. Who says each of the 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phrases below? Write </a:t>
            </a:r>
            <a:r>
              <a:rPr lang="en-US" altLang="zh-CN" sz="3200" i="1" dirty="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 for Dave,   </a:t>
            </a:r>
          </a:p>
          <a:p>
            <a:pPr>
              <a:lnSpc>
                <a:spcPct val="110000"/>
              </a:lnSpc>
            </a:pPr>
            <a:r>
              <a:rPr lang="en-US" altLang="zh-CN" sz="3200" i="1" dirty="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 for Nick and </a:t>
            </a:r>
            <a:r>
              <a:rPr lang="en-US" altLang="zh-CN" sz="3200" i="1" dirty="0">
                <a:solidFill>
                  <a:srgbClr val="0000FF"/>
                </a:solidFill>
                <a:latin typeface="Arial" panose="020B0604020202020204" pitchFamily="34" charset="0"/>
              </a:rPr>
              <a:t>J </a:t>
            </a: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for Joe.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393700" y="838200"/>
            <a:ext cx="649288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FF"/>
                </a:solidFill>
              </a:rPr>
              <a:t>1d</a:t>
            </a:r>
          </a:p>
        </p:txBody>
      </p:sp>
      <p:pic>
        <p:nvPicPr>
          <p:cNvPr id="16401" name="Picture 17" descr="喇叭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700213"/>
            <a:ext cx="1008063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  <p:bldP spid="16392" grpId="0"/>
      <p:bldP spid="16393" grpId="0"/>
      <p:bldP spid="163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60363" y="1195388"/>
            <a:ext cx="8496300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66813" indent="-1166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1451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225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6304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03847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956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528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4100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672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Nick:  Has someone ever tricked you on April Fool’s Day, Dave?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Dave: Yes. A friend once invited me to </a:t>
            </a:r>
            <a:r>
              <a:rPr lang="en-US" altLang="zh-CN" dirty="0" smtClean="0">
                <a:latin typeface="Times New Roman" panose="02020603050405020304" pitchFamily="18" charset="0"/>
              </a:rPr>
              <a:t>a______________. </a:t>
            </a:r>
            <a:r>
              <a:rPr lang="en-US" altLang="zh-CN" dirty="0">
                <a:latin typeface="Times New Roman" panose="02020603050405020304" pitchFamily="18" charset="0"/>
              </a:rPr>
              <a:t>When I got there, I found that it wasn’t a costume party. I was the only person wearing a costume, and I was really ___________. How about you, Nick?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92344" y="576399"/>
            <a:ext cx="78851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Listen again and complete the blanks.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4334900" y="4668499"/>
            <a:ext cx="298608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embarrassed</a:t>
            </a:r>
          </a:p>
        </p:txBody>
      </p:sp>
      <p:pic>
        <p:nvPicPr>
          <p:cNvPr id="100364" name="Picture 12" descr="喇叭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75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35696" y="2924944"/>
            <a:ext cx="2680542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costume party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1520" y="3543944"/>
            <a:ext cx="1584176" cy="1037184"/>
          </a:xfrm>
          <a:prstGeom prst="wedgeEllipseCallout">
            <a:avLst>
              <a:gd name="adj1" fmla="val 68174"/>
              <a:gd name="adj2" fmla="val -5625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/>
              <a:t>化装舞会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3" grpId="0"/>
      <p:bldP spid="2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95288" y="549275"/>
            <a:ext cx="82804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258888" indent="-12588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1451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225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6304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03847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956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528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4100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672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Nick:  Well, last April Fool’s Day, when my alarm went off, I got up, took a shower, got dressed, and went to school. But when I got there, the school was empty. I was the only one there. After an hour, the other kids showed up, and I realized that my brother ___________ me.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Dave: He had?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227763" y="4144963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fooled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96875" y="404813"/>
            <a:ext cx="8496300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258888" indent="-12588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1451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225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6304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03847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956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9528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4100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8672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Nick: Uh-huh. He _____________ the clock to an hour earlier. What about you, Joe? What happened to you on April Fool’s Day?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Dave: Well, my friend called me on March 31</a:t>
            </a:r>
            <a:r>
              <a:rPr lang="en-US" altLang="zh-CN" baseline="30000">
                <a:latin typeface="Times New Roman" panose="02020603050405020304" pitchFamily="18" charset="0"/>
              </a:rPr>
              <a:t>st</a:t>
            </a:r>
            <a:r>
              <a:rPr lang="en-US" altLang="zh-CN">
                <a:latin typeface="Times New Roman" panose="02020603050405020304" pitchFamily="18" charset="0"/>
              </a:rPr>
              <a:t> last year and told me we had a math test the next day. By the time I got to math class, I was _____ because I had stayed up all night studying. Then I found out that my friend had fooled me. We didn’t have a test at all!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779838" y="455613"/>
            <a:ext cx="3097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changed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779838" y="4221163"/>
            <a:ext cx="101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tired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3455988"/>
            <a:ext cx="7993063" cy="2879725"/>
          </a:xfrm>
        </p:spPr>
        <p:txBody>
          <a:bodyPr/>
          <a:lstStyle/>
          <a:p>
            <a:pPr marL="625475" indent="-62547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A: What happened to Dave on April Fool’s Day?</a:t>
            </a:r>
          </a:p>
          <a:p>
            <a:pPr marL="625475" indent="-62547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B: Well, a friend invited him to a costume party …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58888" y="1727200"/>
            <a:ext cx="73453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</a:rPr>
              <a:t>Tell April Fool’s Day stories in your group. Use the information in 1c and 1d. </a:t>
            </a:r>
          </a:p>
        </p:txBody>
      </p:sp>
      <p:sp>
        <p:nvSpPr>
          <p:cNvPr id="52231" name="WordArt 7"/>
          <p:cNvSpPr>
            <a:spLocks noChangeArrowheads="1" noChangeShapeType="1" noTextEdit="1"/>
          </p:cNvSpPr>
          <p:nvPr/>
        </p:nvSpPr>
        <p:spPr bwMode="auto">
          <a:xfrm>
            <a:off x="1835150" y="620713"/>
            <a:ext cx="4608513" cy="8175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Group work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6575" y="1917700"/>
            <a:ext cx="649288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000FF"/>
                </a:solidFill>
              </a:rPr>
              <a:t>1e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1188" y="3886200"/>
            <a:ext cx="8208962" cy="7493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FF0000"/>
                </a:solidFill>
              </a:rPr>
              <a:t>   </a:t>
            </a:r>
            <a:endParaRPr lang="en-US" altLang="zh-CN" sz="3200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01638" y="1773238"/>
            <a:ext cx="83534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6678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8907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1136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33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908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480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052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624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1. Dave, Nick and Joe are talking about April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 Fool’s</a:t>
            </a:r>
            <a:r>
              <a:rPr lang="en-US" altLang="zh-CN" sz="3200" dirty="0">
                <a:latin typeface="Times New Roman" panose="02020603050405020304" pitchFamily="18" charset="0"/>
              </a:rPr>
              <a:t> Day.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   fool  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傻瓜；愚人；受骗者 </a:t>
            </a:r>
          </a:p>
          <a:p>
            <a:pPr>
              <a:lnSpc>
                <a:spcPct val="120000"/>
              </a:lnSpc>
            </a:pPr>
            <a:r>
              <a:rPr lang="zh-CN" altLang="en-US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32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vt.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愚弄，欺骗；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</a:p>
          <a:p>
            <a:pPr marL="1077913" indent="-1077913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</a:rPr>
              <a:t>e.g. He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was fooled </a:t>
            </a:r>
            <a:r>
              <a:rPr lang="en-US" altLang="zh-CN" sz="3200" dirty="0">
                <a:latin typeface="Times New Roman" panose="02020603050405020304" pitchFamily="18" charset="0"/>
              </a:rPr>
              <a:t>by his friend on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April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Fool’s</a:t>
            </a:r>
            <a:r>
              <a:rPr lang="en-US" altLang="zh-CN" sz="3200" dirty="0">
                <a:latin typeface="Times New Roman" panose="02020603050405020304" pitchFamily="18" charset="0"/>
              </a:rPr>
              <a:t> Day.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</a:t>
            </a:r>
            <a:r>
              <a:rPr lang="zh-CN" altLang="en-US" sz="3200" dirty="0">
                <a:latin typeface="Times New Roman" panose="02020603050405020304" pitchFamily="18" charset="0"/>
              </a:rPr>
              <a:t>愚人节那天他被他的朋友愚弄了。</a:t>
            </a:r>
          </a:p>
        </p:txBody>
      </p:sp>
      <p:pic>
        <p:nvPicPr>
          <p:cNvPr id="36879" name="Picture 15" descr="Language points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33375"/>
            <a:ext cx="5832475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6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6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6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54063" y="1933575"/>
            <a:ext cx="79216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dirty="0"/>
              <a:t>________</a:t>
            </a:r>
            <a:r>
              <a:rPr lang="zh-CN" altLang="en-US" sz="3400" dirty="0">
                <a:solidFill>
                  <a:srgbClr val="FF0000"/>
                </a:solidFill>
              </a:rPr>
              <a:t>是</a:t>
            </a:r>
            <a:r>
              <a:rPr lang="en-US" altLang="zh-CN" sz="3400" dirty="0">
                <a:solidFill>
                  <a:srgbClr val="FF0000"/>
                </a:solidFill>
              </a:rPr>
              <a:t>fool</a:t>
            </a:r>
            <a:r>
              <a:rPr lang="zh-CN" altLang="en-US" sz="3400" dirty="0">
                <a:solidFill>
                  <a:srgbClr val="FF0000"/>
                </a:solidFill>
              </a:rPr>
              <a:t>的形容词形式</a:t>
            </a:r>
            <a:r>
              <a:rPr lang="zh-CN" altLang="en-US" sz="3400" dirty="0" smtClean="0">
                <a:solidFill>
                  <a:srgbClr val="FF0000"/>
                </a:solidFill>
              </a:rPr>
              <a:t>，愚蠢</a:t>
            </a:r>
            <a:r>
              <a:rPr lang="zh-CN" altLang="en-US" sz="3400" dirty="0">
                <a:solidFill>
                  <a:srgbClr val="FF0000"/>
                </a:solidFill>
              </a:rPr>
              <a:t>的；傻</a:t>
            </a:r>
            <a:r>
              <a:rPr lang="zh-CN" altLang="en-US" sz="3400" dirty="0" smtClean="0">
                <a:solidFill>
                  <a:srgbClr val="FF0000"/>
                </a:solidFill>
              </a:rPr>
              <a:t>的。</a:t>
            </a:r>
            <a:endParaRPr lang="zh-CN" altLang="en-US" sz="3400" dirty="0"/>
          </a:p>
          <a:p>
            <a:pPr>
              <a:lnSpc>
                <a:spcPct val="120000"/>
              </a:lnSpc>
            </a:pPr>
            <a:r>
              <a:rPr lang="en-US" altLang="zh-CN" sz="3400" dirty="0"/>
              <a:t>e.g. She’s just a vain, </a:t>
            </a:r>
            <a:r>
              <a:rPr lang="en-US" altLang="zh-CN" sz="3400" dirty="0">
                <a:solidFill>
                  <a:srgbClr val="0000FF"/>
                </a:solidFill>
              </a:rPr>
              <a:t>foolish</a:t>
            </a:r>
            <a:r>
              <a:rPr lang="en-US" altLang="zh-CN" sz="3400" dirty="0"/>
              <a:t> woman. </a:t>
            </a:r>
          </a:p>
          <a:p>
            <a:pPr>
              <a:lnSpc>
                <a:spcPct val="120000"/>
              </a:lnSpc>
            </a:pPr>
            <a:r>
              <a:rPr lang="en-US" altLang="zh-CN" sz="3400" dirty="0"/>
              <a:t>       </a:t>
            </a:r>
            <a:r>
              <a:rPr lang="zh-CN" altLang="en-US" sz="3400" dirty="0"/>
              <a:t>她不过是个愚蠢虚荣的女人。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969963" y="2027238"/>
            <a:ext cx="1657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foolish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WordArt 5"/>
          <p:cNvSpPr>
            <a:spLocks noChangeArrowheads="1" noChangeShapeType="1" noTextEdit="1"/>
          </p:cNvSpPr>
          <p:nvPr/>
        </p:nvSpPr>
        <p:spPr bwMode="auto">
          <a:xfrm>
            <a:off x="539750" y="4221163"/>
            <a:ext cx="8281988" cy="1728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12</a:t>
            </a:r>
          </a:p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is full of the unexpected.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549275"/>
            <a:ext cx="8424862" cy="56880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Dave was really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embarrassed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embarrassed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adj.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局促不安的；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为难的；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尴尬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的；窘迫的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embarrassing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adj.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使人尴尬的，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令人为难的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 He looked a bit ______________.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>
                <a:latin typeface="Times New Roman" panose="02020603050405020304" pitchFamily="18" charset="0"/>
              </a:rPr>
              <a:t>他看起来有点尴尬。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</a:t>
            </a:r>
            <a:r>
              <a:rPr lang="en-US" altLang="zh-CN" b="1" dirty="0">
                <a:latin typeface="Times New Roman" panose="02020603050405020304" pitchFamily="18" charset="0"/>
              </a:rPr>
              <a:t>That was an ______________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situation for me.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>
                <a:latin typeface="Times New Roman" panose="02020603050405020304" pitchFamily="18" charset="0"/>
              </a:rPr>
              <a:t>那种情形让我难堪。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500563" y="3284538"/>
            <a:ext cx="2420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embarrassed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924300" y="4365625"/>
            <a:ext cx="2555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embarrassing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7993063" cy="4032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The other kids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showed up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show up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露面，到场；（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使）看得见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 We waited until five o’clock, but he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did not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show up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>
                <a:latin typeface="Times New Roman" panose="02020603050405020304" pitchFamily="18" charset="0"/>
              </a:rPr>
              <a:t>我们一直等到了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点，但是他始终没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有露面。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410686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get dressed 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costume party 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stay up all night 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00FF"/>
                </a:solidFill>
              </a:rPr>
              <a:t>April Fool’s Day 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698500" y="4221163"/>
            <a:ext cx="80502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/>
              <a:t>句型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What happened to</a:t>
            </a:r>
            <a:r>
              <a:rPr lang="en-US" altLang="zh-CN" sz="3200"/>
              <a:t> Dave on April Fool’s Day? 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2000" y="1844675"/>
            <a:ext cx="27368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/>
              <a:t>穿上衣服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化装舞会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整晚熬夜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愚人节</a:t>
            </a:r>
          </a:p>
        </p:txBody>
      </p:sp>
      <p:pic>
        <p:nvPicPr>
          <p:cNvPr id="133128" name="Picture 8" descr="summa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30756" r="12721" b="29230"/>
          <a:stretch>
            <a:fillRect/>
          </a:stretch>
        </p:blipFill>
        <p:spPr bwMode="auto">
          <a:xfrm>
            <a:off x="2843213" y="476250"/>
            <a:ext cx="3455987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50" y="711490"/>
            <a:ext cx="3743268" cy="10059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833384"/>
            <a:ext cx="86409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400" dirty="0" smtClean="0">
                <a:solidFill>
                  <a:srgbClr val="0000FF"/>
                </a:solidFill>
              </a:rPr>
              <a:t>Ⅰ. </a:t>
            </a:r>
            <a:r>
              <a:rPr lang="zh-CN" altLang="en-US" sz="3400" dirty="0" smtClean="0">
                <a:solidFill>
                  <a:srgbClr val="0000FF"/>
                </a:solidFill>
              </a:rPr>
              <a:t>根据句意及括号内所给单词的提示填空。</a:t>
            </a:r>
            <a:endParaRPr lang="en-US" sz="3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319" y="2564904"/>
            <a:ext cx="820891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5000"/>
              </a:lnSpc>
            </a:pPr>
            <a:r>
              <a:rPr lang="en-US" sz="3400" dirty="0" smtClean="0"/>
              <a:t>1. You are playing outside in such hot weather. You are all _______(fool).</a:t>
            </a:r>
          </a:p>
          <a:p>
            <a:pPr marL="446088" indent="-446088">
              <a:lnSpc>
                <a:spcPct val="125000"/>
              </a:lnSpc>
            </a:pPr>
            <a:r>
              <a:rPr lang="en-US" sz="3400" dirty="0" smtClean="0"/>
              <a:t>2. </a:t>
            </a:r>
            <a:r>
              <a:rPr lang="en-US" sz="3400" dirty="0"/>
              <a:t>Judy was so </a:t>
            </a:r>
            <a:r>
              <a:rPr lang="en-US" sz="3400" dirty="0" smtClean="0"/>
              <a:t>____________(</a:t>
            </a:r>
            <a:r>
              <a:rPr lang="en-US" sz="3400" dirty="0"/>
              <a:t>embarrass) by all the praise — her face went red.</a:t>
            </a:r>
          </a:p>
        </p:txBody>
      </p:sp>
      <p:sp>
        <p:nvSpPr>
          <p:cNvPr id="5" name="矩形 4"/>
          <p:cNvSpPr/>
          <p:nvPr/>
        </p:nvSpPr>
        <p:spPr>
          <a:xfrm>
            <a:off x="4788024" y="3303568"/>
            <a:ext cx="1167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fo</a:t>
            </a:r>
            <a:r>
              <a:rPr lang="en-US" sz="3400" dirty="0" smtClean="0">
                <a:solidFill>
                  <a:srgbClr val="FF0000"/>
                </a:solidFill>
              </a:rPr>
              <a:t>ols</a:t>
            </a:r>
            <a:r>
              <a:rPr lang="en-US" sz="3400" dirty="0" smtClean="0"/>
              <a:t> </a:t>
            </a:r>
            <a:endParaRPr lang="en-US" sz="3400" dirty="0"/>
          </a:p>
        </p:txBody>
      </p:sp>
      <p:sp>
        <p:nvSpPr>
          <p:cNvPr id="6" name="矩形 5"/>
          <p:cNvSpPr/>
          <p:nvPr/>
        </p:nvSpPr>
        <p:spPr>
          <a:xfrm>
            <a:off x="2994594" y="3954255"/>
            <a:ext cx="25843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embarrassed</a:t>
            </a:r>
            <a:endParaRPr 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92696"/>
            <a:ext cx="8496944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Ⅱ. </a:t>
            </a:r>
            <a:r>
              <a:rPr lang="zh-CN" altLang="en-US" sz="3200" dirty="0" smtClean="0">
                <a:solidFill>
                  <a:srgbClr val="0000FF"/>
                </a:solidFill>
              </a:rPr>
              <a:t>根据汉语意思完成英语句子。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282473"/>
            <a:ext cx="8424936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1. —Do </a:t>
            </a:r>
            <a:r>
              <a:rPr lang="en-US" sz="3200" dirty="0"/>
              <a:t>you think </a:t>
            </a:r>
            <a:r>
              <a:rPr lang="en-US" sz="3200" dirty="0" smtClean="0"/>
              <a:t>it’s </a:t>
            </a:r>
            <a:r>
              <a:rPr lang="en-US" sz="3200" dirty="0"/>
              <a:t>a good idea to </a:t>
            </a:r>
            <a:r>
              <a:rPr lang="en-US" sz="3200" dirty="0" smtClean="0"/>
              <a:t>______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 </a:t>
            </a:r>
            <a:r>
              <a:rPr lang="en-US" sz="3200" dirty="0" smtClean="0"/>
              <a:t>       (</a:t>
            </a:r>
            <a:r>
              <a:rPr lang="zh-CN" altLang="en-US" sz="3200" dirty="0" smtClean="0"/>
              <a:t>熬夜</a:t>
            </a:r>
            <a:r>
              <a:rPr lang="en-US" sz="3200" dirty="0" smtClean="0"/>
              <a:t>) for </a:t>
            </a:r>
            <a:r>
              <a:rPr lang="en-US" sz="3200" dirty="0"/>
              <a:t>the football match</a:t>
            </a:r>
            <a:r>
              <a:rPr lang="en-US" sz="3200" dirty="0" smtClean="0"/>
              <a:t>?</a:t>
            </a:r>
            <a:endParaRPr lang="en-US" sz="3200" dirty="0"/>
          </a:p>
          <a:p>
            <a:pPr marL="804863" indent="-804863">
              <a:lnSpc>
                <a:spcPct val="120000"/>
              </a:lnSpc>
            </a:pPr>
            <a:r>
              <a:rPr lang="en-US" sz="3200" dirty="0" smtClean="0"/>
              <a:t>    —</a:t>
            </a:r>
            <a:r>
              <a:rPr lang="en-US" sz="3200" dirty="0"/>
              <a:t>In fact, I do. After all, it's the final of the World Cup</a:t>
            </a:r>
            <a:r>
              <a:rPr lang="en-US" sz="3200" dirty="0" smtClean="0"/>
              <a:t>.</a:t>
            </a:r>
          </a:p>
          <a:p>
            <a:pPr marL="358775" indent="-358775">
              <a:lnSpc>
                <a:spcPct val="120000"/>
              </a:lnSpc>
            </a:pPr>
            <a:r>
              <a:rPr lang="en-US" sz="3200" dirty="0" smtClean="0"/>
              <a:t>2. </a:t>
            </a:r>
            <a:r>
              <a:rPr lang="en-US" sz="3200" dirty="0"/>
              <a:t>John jumped out of bed and </a:t>
            </a:r>
            <a:r>
              <a:rPr lang="en-US" sz="3200" dirty="0" smtClean="0"/>
              <a:t>______________ (</a:t>
            </a:r>
            <a:r>
              <a:rPr lang="zh-CN" altLang="en-US" sz="3200" dirty="0" smtClean="0"/>
              <a:t>穿衣服</a:t>
            </a:r>
            <a:r>
              <a:rPr lang="en-US" sz="3200" dirty="0" smtClean="0"/>
              <a:t>) as </a:t>
            </a:r>
            <a:r>
              <a:rPr lang="en-US" sz="3200" dirty="0"/>
              <a:t>quickly as he could, and then rushed to work.</a:t>
            </a:r>
          </a:p>
        </p:txBody>
      </p:sp>
      <p:sp>
        <p:nvSpPr>
          <p:cNvPr id="5" name="矩形 4"/>
          <p:cNvSpPr/>
          <p:nvPr/>
        </p:nvSpPr>
        <p:spPr>
          <a:xfrm>
            <a:off x="6549761" y="1282473"/>
            <a:ext cx="1449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stay </a:t>
            </a:r>
            <a:r>
              <a:rPr lang="en-US" sz="3200" dirty="0" smtClean="0">
                <a:solidFill>
                  <a:srgbClr val="FF0000"/>
                </a:solidFill>
              </a:rPr>
              <a:t>up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3645024"/>
            <a:ext cx="2150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dressed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565400"/>
            <a:ext cx="7777162" cy="23034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short passage about something that happened to you recently. Here is an example for you.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pic>
        <p:nvPicPr>
          <p:cNvPr id="70663" name="Picture 7" descr="Ho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5616575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81359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4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 dirty="0">
                <a:latin typeface="Times New Roman" panose="02020603050405020304" pitchFamily="18" charset="0"/>
              </a:rPr>
              <a:t>Last Friday night, my friends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invited</a:t>
            </a:r>
            <a:r>
              <a:rPr lang="en-US" altLang="zh-CN" sz="3400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Times New Roman" panose="02020603050405020304" pitchFamily="18" charset="0"/>
              </a:rPr>
              <a:t>me to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costume party</a:t>
            </a:r>
            <a:r>
              <a:rPr lang="en-US" altLang="zh-CN" sz="3400" dirty="0">
                <a:latin typeface="Times New Roman" panose="02020603050405020304" pitchFamily="18" charset="0"/>
              </a:rPr>
              <a:t>. At 6:00 p.m., I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got dressed</a:t>
            </a:r>
            <a:r>
              <a:rPr lang="en-US" altLang="zh-CN" sz="3400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Times New Roman" panose="02020603050405020304" pitchFamily="18" charset="0"/>
              </a:rPr>
              <a:t>and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went off</a:t>
            </a:r>
            <a:r>
              <a:rPr lang="en-US" altLang="zh-CN" sz="3400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Times New Roman" panose="02020603050405020304" pitchFamily="18" charset="0"/>
              </a:rPr>
              <a:t>to take bus. I </a:t>
            </a:r>
            <a:r>
              <a:rPr lang="en-US" altLang="zh-CN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showed up</a:t>
            </a:r>
            <a:r>
              <a:rPr lang="en-US" altLang="zh-CN" sz="3400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Times New Roman" panose="02020603050405020304" pitchFamily="18" charset="0"/>
              </a:rPr>
              <a:t>a little late because of the traffic jam. The party was really interesting and I enjoyed myself.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Section B1 (1a-1e)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r="12465"/>
          <a:stretch>
            <a:fillRect/>
          </a:stretch>
        </p:blipFill>
        <p:spPr bwMode="auto">
          <a:xfrm>
            <a:off x="1116013" y="2205038"/>
            <a:ext cx="7127875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1700213"/>
            <a:ext cx="8497887" cy="4105275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根据句意及括号内所给词的提示填空。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1. Dennis ____________(study) English for four 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   years before he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went to </a:t>
            </a:r>
            <a:r>
              <a:rPr lang="en-US" altLang="zh-CN" sz="3200" b="1" dirty="0">
                <a:latin typeface="Times New Roman" panose="02020603050405020304" pitchFamily="18" charset="0"/>
              </a:rPr>
              <a:t>the USA.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2. Wu Dong’s parents ___________(not have) 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   any news about him for three months until he 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   ________(call) them yesterday. 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268538" y="263366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had studied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4354513" y="3789363"/>
            <a:ext cx="2089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hadn’t had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042988" y="4941888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called</a:t>
            </a:r>
          </a:p>
        </p:txBody>
      </p:sp>
      <p:pic>
        <p:nvPicPr>
          <p:cNvPr id="72720" name="Picture 16" descr="Revis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7" t="4185" r="20883" b="15628"/>
          <a:stretch>
            <a:fillRect/>
          </a:stretch>
        </p:blipFill>
        <p:spPr bwMode="auto">
          <a:xfrm>
            <a:off x="2339975" y="620713"/>
            <a:ext cx="396081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72718" grpId="0"/>
      <p:bldP spid="727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23850" y="485775"/>
            <a:ext cx="8569325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3. Henry _____________(collect) more than 100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    foreign stamps before he ________(join) the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    stamp collecting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club last year.</a:t>
            </a:r>
            <a:r>
              <a:rPr lang="en-US" altLang="zh-CN" sz="3200" dirty="0">
                <a:latin typeface="Times New Roman" panose="02020603050405020304" pitchFamily="18" charset="0"/>
              </a:rPr>
              <a:t/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4. By the time I ______(get) home, my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    father ________(leave) for New York.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5. I ________________(memorize) 900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    English words when I ________(be) ten.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6. He _______(say) that he ____________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    ________ (learn) some French before.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125663" y="765175"/>
            <a:ext cx="245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had collected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364163" y="1341438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joined 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352006" y="2492896"/>
            <a:ext cx="72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got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1984375" y="3104816"/>
            <a:ext cx="1503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left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1187450" y="3645024"/>
            <a:ext cx="309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 memorized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5148263" y="4289425"/>
            <a:ext cx="839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was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1581150" y="4840468"/>
            <a:ext cx="884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said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5219700" y="4865688"/>
            <a:ext cx="2192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had learnt /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971550" y="5445125"/>
            <a:ext cx="149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learned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/>
      <p:bldP spid="73738" grpId="0"/>
      <p:bldP spid="73739" grpId="0"/>
      <p:bldP spid="73740" grpId="0"/>
      <p:bldP spid="73741" grpId="0"/>
      <p:bldP spid="73742" grpId="0"/>
      <p:bldP spid="73743" grpId="0"/>
      <p:bldP spid="73744" grpId="0"/>
      <p:bldP spid="737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5"/>
          <p:cNvSpPr txBox="1">
            <a:spLocks noChangeArrowheads="1"/>
          </p:cNvSpPr>
          <p:nvPr/>
        </p:nvSpPr>
        <p:spPr bwMode="auto">
          <a:xfrm>
            <a:off x="755576" y="2612849"/>
            <a:ext cx="79930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1. To understand Dave’s, Nick’s and Joe’s experiences on April Fool’s Day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2. To be able to tell April Fool’s Day stories</a:t>
            </a:r>
          </a:p>
        </p:txBody>
      </p:sp>
      <p:pic>
        <p:nvPicPr>
          <p:cNvPr id="128006" name="Picture 6" descr="Learning objecti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82625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294174" y="4017963"/>
            <a:ext cx="4176713" cy="192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Activity: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jokes</a:t>
            </a:r>
          </a:p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Spread hoaxes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13826" y="2455102"/>
            <a:ext cx="29511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altLang="zh-CN" sz="3400">
                <a:latin typeface="Times New Roman" panose="02020603050405020304" pitchFamily="18" charset="0"/>
                <a:cs typeface="Times New Roman" panose="02020603050405020304" pitchFamily="18" charset="0"/>
              </a:rPr>
              <a:t> April 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3826" y="3172652"/>
            <a:ext cx="352901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Origin:  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</a:t>
            </a:r>
          </a:p>
        </p:txBody>
      </p:sp>
      <p:pic>
        <p:nvPicPr>
          <p:cNvPr id="129034" name="Picture 10" descr="t0199c4dd7978406ba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24" y="2651125"/>
            <a:ext cx="2808288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35" name="WordArt 11"/>
          <p:cNvSpPr>
            <a:spLocks noChangeArrowheads="1" noChangeShapeType="1" noTextEdit="1"/>
          </p:cNvSpPr>
          <p:nvPr/>
        </p:nvSpPr>
        <p:spPr bwMode="auto">
          <a:xfrm>
            <a:off x="2051720" y="1349958"/>
            <a:ext cx="5040312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 dirty="0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cs typeface="Times New Roman" panose="02020603050405020304" pitchFamily="18" charset="0"/>
              </a:rPr>
              <a:t>April Fool’s Day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3923928" y="2239143"/>
            <a:ext cx="2376264" cy="1008472"/>
          </a:xfrm>
          <a:prstGeom prst="wedgeRoundRectCallout">
            <a:avLst>
              <a:gd name="adj1" fmla="val -14734"/>
              <a:gd name="adj2" fmla="val -689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蠢人；傻瓜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愚弄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5405"/>
            <a:ext cx="5112742" cy="1373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5538"/>
            <a:ext cx="8229600" cy="8636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What did you do on </a:t>
            </a:r>
            <a:r>
              <a:rPr lang="en-US" altLang="zh-CN" b="1" dirty="0" smtClean="0">
                <a:solidFill>
                  <a:srgbClr val="FF0000"/>
                </a:solidFill>
              </a:rPr>
              <a:t>April </a:t>
            </a:r>
            <a:r>
              <a:rPr lang="en-US" altLang="zh-CN" b="1" dirty="0">
                <a:solidFill>
                  <a:srgbClr val="FF0000"/>
                </a:solidFill>
              </a:rPr>
              <a:t>Fool’s Day?</a:t>
            </a:r>
          </a:p>
        </p:txBody>
      </p:sp>
      <p:pic>
        <p:nvPicPr>
          <p:cNvPr id="51210" name="Picture 10" descr="201405121515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060575"/>
            <a:ext cx="4751387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1043781" y="173402"/>
            <a:ext cx="7777162" cy="181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1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10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</a:rPr>
              <a:t>Put these words in the correct columns in the chart. Some words can go in more than one column.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122488" y="2006600"/>
            <a:ext cx="5689600" cy="4446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dirty="0"/>
              <a:t>fool                  invite  </a:t>
            </a:r>
          </a:p>
          <a:p>
            <a:pPr>
              <a:lnSpc>
                <a:spcPct val="120000"/>
              </a:lnSpc>
            </a:pPr>
            <a:r>
              <a:rPr lang="en-US" altLang="zh-CN" sz="3400" u="sng" dirty="0">
                <a:solidFill>
                  <a:srgbClr val="FF0000"/>
                </a:solidFill>
              </a:rPr>
              <a:t>costume</a:t>
            </a:r>
            <a:r>
              <a:rPr lang="en-US" altLang="zh-CN" sz="3400" dirty="0">
                <a:solidFill>
                  <a:srgbClr val="FF0000"/>
                </a:solidFill>
              </a:rPr>
              <a:t>          </a:t>
            </a:r>
            <a:r>
              <a:rPr lang="en-US" altLang="zh-CN" sz="3400" u="sng" dirty="0">
                <a:solidFill>
                  <a:srgbClr val="FF0000"/>
                </a:solidFill>
              </a:rPr>
              <a:t>embarrassed</a:t>
            </a:r>
            <a:r>
              <a:rPr lang="en-US" altLang="zh-CN" sz="3400" dirty="0"/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3400" dirty="0"/>
              <a:t>go off              call</a:t>
            </a:r>
          </a:p>
          <a:p>
            <a:pPr>
              <a:lnSpc>
                <a:spcPct val="120000"/>
              </a:lnSpc>
            </a:pPr>
            <a:r>
              <a:rPr lang="en-US" altLang="zh-CN" sz="3400" dirty="0"/>
              <a:t>get dressed     empty</a:t>
            </a:r>
          </a:p>
          <a:p>
            <a:pPr>
              <a:lnSpc>
                <a:spcPct val="120000"/>
              </a:lnSpc>
            </a:pPr>
            <a:r>
              <a:rPr lang="en-US" altLang="zh-CN" sz="3400" dirty="0"/>
              <a:t>show up          realize </a:t>
            </a:r>
          </a:p>
          <a:p>
            <a:pPr>
              <a:lnSpc>
                <a:spcPct val="120000"/>
              </a:lnSpc>
            </a:pPr>
            <a:r>
              <a:rPr lang="en-US" altLang="zh-CN" sz="3400" dirty="0"/>
              <a:t>change            clock</a:t>
            </a:r>
          </a:p>
          <a:p>
            <a:pPr>
              <a:lnSpc>
                <a:spcPct val="120000"/>
              </a:lnSpc>
            </a:pPr>
            <a:r>
              <a:rPr lang="en-US" altLang="zh-CN" sz="3400" dirty="0"/>
              <a:t>tired                stay up</a:t>
            </a:r>
          </a:p>
        </p:txBody>
      </p:sp>
      <p:sp>
        <p:nvSpPr>
          <p:cNvPr id="5148" name="AutoShape 28"/>
          <p:cNvSpPr>
            <a:spLocks noChangeArrowheads="1"/>
          </p:cNvSpPr>
          <p:nvPr/>
        </p:nvSpPr>
        <p:spPr bwMode="auto">
          <a:xfrm>
            <a:off x="145884" y="2574131"/>
            <a:ext cx="1944217" cy="3311525"/>
          </a:xfrm>
          <a:prstGeom prst="wedgeEllipseCallout">
            <a:avLst>
              <a:gd name="adj1" fmla="val 56097"/>
              <a:gd name="adj2" fmla="val -3681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solidFill>
                  <a:srgbClr val="FF0000"/>
                </a:solidFill>
              </a:rPr>
              <a:t>n.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（特定场合穿的）服装；装束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auto">
          <a:xfrm>
            <a:off x="6732588" y="3286125"/>
            <a:ext cx="2160587" cy="2087563"/>
          </a:xfrm>
          <a:prstGeom prst="wedgeEllipseCallout">
            <a:avLst>
              <a:gd name="adj1" fmla="val -50000"/>
              <a:gd name="adj2" fmla="val -5669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solidFill>
                  <a:srgbClr val="FF0000"/>
                </a:solidFill>
              </a:rPr>
              <a:t>adj</a:t>
            </a:r>
            <a:r>
              <a:rPr lang="en-US" altLang="zh-CN" sz="2800" dirty="0">
                <a:solidFill>
                  <a:srgbClr val="FF0000"/>
                </a:solidFill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</a:rPr>
              <a:t>窘迫的，害羞的</a:t>
            </a:r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323850" y="549275"/>
            <a:ext cx="649288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1a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  <p:bldP spid="5148" grpId="0" animBg="1"/>
      <p:bldP spid="514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1044</Words>
  <Application>Microsoft Office PowerPoint</Application>
  <PresentationFormat>全屏显示(4:3)</PresentationFormat>
  <Paragraphs>160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根据句意及括号内所给词的提示填空。 1. Dennis ____________(study) English for four      years before he went to the USA. 2. Wu Dong’s parents ___________(not have)      any news about him for three months until he      ________(call) them yesterday.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lenovo</cp:lastModifiedBy>
  <cp:revision>317</cp:revision>
  <dcterms:created xsi:type="dcterms:W3CDTF">2014-08-16T22:20:14Z</dcterms:created>
  <dcterms:modified xsi:type="dcterms:W3CDTF">2020-09-09T09:32:40Z</dcterms:modified>
</cp:coreProperties>
</file>