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40" r:id="rId2"/>
    <p:sldId id="338" r:id="rId3"/>
    <p:sldId id="339" r:id="rId4"/>
    <p:sldId id="300" r:id="rId5"/>
    <p:sldId id="318" r:id="rId6"/>
    <p:sldId id="319" r:id="rId7"/>
    <p:sldId id="321" r:id="rId8"/>
    <p:sldId id="315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3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3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3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3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FFCC"/>
    <a:srgbClr val="CC3399"/>
    <a:srgbClr val="33CC33"/>
    <a:srgbClr val="CC00CC"/>
    <a:srgbClr val="663300"/>
    <a:srgbClr val="FF00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38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fld id="{CE34EED4-647D-46FE-A591-137EBA37981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73153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C7932F-0CF3-4BFA-B994-4E99B3670C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2926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D3C6CE-438D-4240-B070-8BB84243D01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55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CA0F8A-B905-43A0-AF1F-6B8DE242DB9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6061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4494CE-ED07-4EAE-9773-8C79151ABB7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1621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1C6F55-0C99-4D4C-B84F-5B3C9EB336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8241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5702B7-A603-4248-B071-9EA04F5587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0873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C4C383-2FBE-4774-BBE2-D4BC6D2D0DE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800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DA93A0-D690-4B46-BC37-3FC34A7C74B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9220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3445BF-CA22-45FF-9216-0C61728B71A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8724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6EEE2E-63CB-4950-B188-4C3E90E1419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66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32F284-7165-4C91-BDB6-AED612B2096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197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fld id="{BB336364-8294-471D-A704-C56277C7DB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1039363"/>
            <a:ext cx="8424936" cy="2663825"/>
          </a:xfrm>
        </p:spPr>
        <p:txBody>
          <a:bodyPr/>
          <a:lstStyle/>
          <a:p>
            <a:pPr marL="446088" indent="-446088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latin typeface="Times New Roman" panose="02020603050405020304" pitchFamily="18" charset="0"/>
              </a:rPr>
              <a:t>1. April Fool’s Day is a celebration that 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takes place</a:t>
            </a:r>
            <a:r>
              <a:rPr lang="en-US" altLang="zh-CN" b="1" dirty="0" smtClean="0">
                <a:latin typeface="Times New Roman" panose="02020603050405020304" pitchFamily="18" charset="0"/>
              </a:rPr>
              <a:t> in different countries around the world.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 take place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发生；进行；举行；产生</a:t>
            </a:r>
            <a:endPara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2996952"/>
            <a:ext cx="835292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 smtClean="0">
                <a:ea typeface="+mn-ea"/>
              </a:rPr>
              <a:t>e.g. </a:t>
            </a:r>
            <a:r>
              <a:rPr lang="en-US" sz="3200" dirty="0" smtClean="0">
                <a:ea typeface="+mn-ea"/>
              </a:rPr>
              <a:t>The </a:t>
            </a:r>
            <a:r>
              <a:rPr lang="en-US" sz="3200" dirty="0">
                <a:ea typeface="+mn-ea"/>
              </a:rPr>
              <a:t>film festival </a:t>
            </a:r>
            <a:r>
              <a:rPr lang="en-US" sz="3200" dirty="0">
                <a:solidFill>
                  <a:srgbClr val="FF0000"/>
                </a:solidFill>
                <a:ea typeface="+mn-ea"/>
              </a:rPr>
              <a:t>takes place </a:t>
            </a:r>
            <a:r>
              <a:rPr lang="en-US" sz="3200" dirty="0">
                <a:ea typeface="+mn-ea"/>
              </a:rPr>
              <a:t>in October</a:t>
            </a:r>
            <a:r>
              <a:rPr lang="en-US" sz="3200" dirty="0" smtClean="0">
                <a:ea typeface="+mn-ea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zh-CN" altLang="en-US" sz="3200" b="0" dirty="0" smtClean="0"/>
              <a:t>       </a:t>
            </a:r>
            <a:r>
              <a:rPr lang="zh-CN" altLang="en-US" sz="3200" dirty="0" smtClean="0"/>
              <a:t>电影节将于十月举行。</a:t>
            </a:r>
            <a:endParaRPr lang="en-US" sz="3200" dirty="0">
              <a:ea typeface="+mn-ea"/>
            </a:endParaRPr>
          </a:p>
          <a:p>
            <a:pPr marL="719138">
              <a:lnSpc>
                <a:spcPct val="120000"/>
              </a:lnSpc>
            </a:pPr>
            <a:r>
              <a:rPr lang="en-US" sz="3200" dirty="0" smtClean="0">
                <a:ea typeface="+mn-ea"/>
              </a:rPr>
              <a:t>We </a:t>
            </a:r>
            <a:r>
              <a:rPr lang="en-US" sz="3200" dirty="0">
                <a:ea typeface="+mn-ea"/>
              </a:rPr>
              <a:t>may never discover what </a:t>
            </a:r>
            <a:r>
              <a:rPr lang="en-US" sz="3200" dirty="0">
                <a:solidFill>
                  <a:srgbClr val="FF0000"/>
                </a:solidFill>
                <a:ea typeface="+mn-ea"/>
              </a:rPr>
              <a:t>took place </a:t>
            </a:r>
            <a:r>
              <a:rPr lang="en-US" sz="3200" dirty="0">
                <a:ea typeface="+mn-ea"/>
              </a:rPr>
              <a:t>that night</a:t>
            </a:r>
            <a:r>
              <a:rPr lang="en-US" sz="3200" dirty="0" smtClean="0">
                <a:ea typeface="+mn-ea"/>
              </a:rPr>
              <a:t>.</a:t>
            </a:r>
          </a:p>
          <a:p>
            <a:pPr marL="719138">
              <a:lnSpc>
                <a:spcPct val="120000"/>
              </a:lnSpc>
            </a:pPr>
            <a:r>
              <a:rPr lang="zh-CN" altLang="en-US" sz="3200" dirty="0"/>
              <a:t>我们可能永远不会知道那晚发生了</a:t>
            </a:r>
            <a:r>
              <a:rPr lang="zh-CN" altLang="en-US" sz="3200" dirty="0" smtClean="0"/>
              <a:t>什么。</a:t>
            </a:r>
            <a:endParaRPr lang="en-US" sz="3200" dirty="0"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22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662820"/>
              </p:ext>
            </p:extLst>
          </p:nvPr>
        </p:nvGraphicFramePr>
        <p:xfrm>
          <a:off x="323528" y="908720"/>
          <a:ext cx="8496944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3082177"/>
                <a:gridCol w="3830591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32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词条</a:t>
                      </a:r>
                      <a:endParaRPr lang="en-US" sz="32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2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意思</a:t>
                      </a:r>
                      <a:endParaRPr lang="en-US" sz="32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2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例句</a:t>
                      </a:r>
                      <a:endParaRPr lang="en-US" sz="32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take </a:t>
                      </a:r>
                    </a:p>
                    <a:p>
                      <a:r>
                        <a:rPr lang="en-US" sz="3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place</a:t>
                      </a:r>
                    </a:p>
                    <a:p>
                      <a:endParaRPr 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常</a:t>
                      </a:r>
                      <a:r>
                        <a:rPr lang="zh-CN" altLang="en-US" sz="3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指事先计划或预料到的</a:t>
                      </a:r>
                      <a:r>
                        <a:rPr lang="zh-CN" altLang="en-US" sz="3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事情发生，还可表示“举行”的意思</a:t>
                      </a:r>
                      <a:endParaRPr 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next meeting will </a:t>
                      </a:r>
                      <a:r>
                        <a:rPr lang="en-US" sz="3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take place </a:t>
                      </a:r>
                      <a:r>
                        <a:rPr lang="en-US" sz="3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 Thursday.</a:t>
                      </a:r>
                      <a:endParaRPr 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happen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2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特指</a:t>
                      </a:r>
                      <a:r>
                        <a:rPr lang="zh-CN" altLang="en-US" sz="3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那些</a:t>
                      </a:r>
                      <a:r>
                        <a:rPr lang="zh-CN" altLang="en-US" sz="3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偶然或出乎意料</a:t>
                      </a:r>
                      <a:r>
                        <a:rPr lang="zh-CN" altLang="en-US" sz="3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发生</a:t>
                      </a:r>
                      <a:r>
                        <a:rPr lang="zh-CN" altLang="en-US" sz="32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的事情</a:t>
                      </a:r>
                      <a:endParaRPr 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It’s </a:t>
                      </a:r>
                      <a:r>
                        <a:rPr lang="en-US" sz="3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impossible to predict (</a:t>
                      </a:r>
                      <a:r>
                        <a:rPr lang="zh-CN" altLang="en-US" sz="3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预测</a:t>
                      </a:r>
                      <a:r>
                        <a:rPr lang="en-US" sz="3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what will </a:t>
                      </a:r>
                      <a:r>
                        <a:rPr lang="en-US" sz="3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happen</a:t>
                      </a:r>
                      <a:r>
                        <a:rPr lang="en-US" sz="3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next.</a:t>
                      </a:r>
                      <a:endParaRPr lang="en-US" sz="32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happen to do </a:t>
                      </a:r>
                      <a:r>
                        <a:rPr lang="en-US" sz="32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sth</a:t>
                      </a:r>
                      <a:endParaRPr lang="en-US" sz="32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碰巧；恰好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 </a:t>
                      </a:r>
                      <a:r>
                        <a:rPr lang="en-US" sz="3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happened to see </a:t>
                      </a:r>
                      <a:r>
                        <a:rPr lang="en-US" sz="3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James in town.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60648"/>
            <a:ext cx="2304256" cy="6300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63688" y="241276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take </a:t>
            </a:r>
            <a:r>
              <a:rPr lang="en-US" sz="3200" dirty="0" smtClean="0">
                <a:solidFill>
                  <a:srgbClr val="0000FF"/>
                </a:solidFill>
              </a:rPr>
              <a:t>place</a:t>
            </a:r>
            <a:r>
              <a:rPr lang="en-US" altLang="zh-CN" sz="3200" dirty="0" smtClean="0">
                <a:solidFill>
                  <a:srgbClr val="0000FF"/>
                </a:solidFill>
              </a:rPr>
              <a:t>, </a:t>
            </a:r>
            <a:r>
              <a:rPr lang="en-US" sz="3200" dirty="0" smtClean="0">
                <a:solidFill>
                  <a:srgbClr val="0000FF"/>
                </a:solidFill>
              </a:rPr>
              <a:t>happen</a:t>
            </a:r>
            <a:r>
              <a:rPr lang="en-US" altLang="zh-CN" sz="3200" dirty="0" smtClean="0">
                <a:solidFill>
                  <a:srgbClr val="0000FF"/>
                </a:solidFill>
              </a:rPr>
              <a:t> &amp;happen to do </a:t>
            </a:r>
            <a:r>
              <a:rPr lang="en-US" altLang="zh-CN" sz="3200" dirty="0" err="1" smtClean="0">
                <a:solidFill>
                  <a:srgbClr val="0000FF"/>
                </a:solidFill>
              </a:rPr>
              <a:t>sth</a:t>
            </a:r>
            <a:r>
              <a:rPr lang="en-US" altLang="zh-CN" sz="3200" dirty="0" smtClean="0">
                <a:solidFill>
                  <a:srgbClr val="0000FF"/>
                </a:solidFill>
              </a:rPr>
              <a:t>.</a:t>
            </a:r>
            <a:endParaRPr lang="en-US" sz="32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692150"/>
            <a:ext cx="8424862" cy="54737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2. Many April Fool’s jokes may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end up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being</a:t>
            </a:r>
            <a:r>
              <a:rPr lang="en-US" altLang="zh-CN" b="1" dirty="0">
                <a:latin typeface="Times New Roman" panose="02020603050405020304" pitchFamily="18" charset="0"/>
              </a:rPr>
              <a:t> not very funny.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end up (doing 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sth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.)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（以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……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）结束；最终成为；最后处于 </a:t>
            </a:r>
          </a:p>
          <a:p>
            <a:pPr marL="990600" indent="-99060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</a:t>
            </a:r>
            <a:r>
              <a:rPr lang="en-US" altLang="zh-CN" b="1" dirty="0">
                <a:latin typeface="Times New Roman" panose="02020603050405020304" pitchFamily="18" charset="0"/>
              </a:rPr>
              <a:t>e.g. Every time she tried to argue with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her </a:t>
            </a:r>
            <a:r>
              <a:rPr lang="en-US" altLang="zh-CN" b="1" dirty="0">
                <a:latin typeface="Times New Roman" panose="02020603050405020304" pitchFamily="18" charset="0"/>
              </a:rPr>
              <a:t>husband, she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ended up crying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her eyes 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latin typeface="Times New Roman" panose="02020603050405020304" pitchFamily="18" charset="0"/>
              </a:rPr>
              <a:t>         out</a:t>
            </a:r>
            <a:r>
              <a:rPr lang="en-US" altLang="zh-CN" b="1" dirty="0">
                <a:latin typeface="Times New Roman" panose="02020603050405020304" pitchFamily="18" charset="0"/>
              </a:rPr>
              <a:t>.</a:t>
            </a:r>
          </a:p>
          <a:p>
            <a:pPr marL="990600" indent="-99060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     </a:t>
            </a:r>
            <a:r>
              <a:rPr lang="zh-CN" altLang="en-US" b="1" dirty="0">
                <a:latin typeface="Times New Roman" panose="02020603050405020304" pitchFamily="18" charset="0"/>
              </a:rPr>
              <a:t>每回她试着和她丈夫争辩，她</a:t>
            </a:r>
            <a:r>
              <a:rPr lang="zh-CN" altLang="en-US" b="1" dirty="0" smtClean="0">
                <a:latin typeface="Times New Roman" panose="02020603050405020304" pitchFamily="18" charset="0"/>
              </a:rPr>
              <a:t>总是以流</a:t>
            </a:r>
            <a:endParaRPr lang="en-US" altLang="zh-CN" b="1" dirty="0" smtClean="0">
              <a:latin typeface="Times New Roman" panose="02020603050405020304" pitchFamily="18" charset="0"/>
            </a:endParaRPr>
          </a:p>
          <a:p>
            <a:pPr marL="990600" indent="-99060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      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泪</a:t>
            </a:r>
            <a:r>
              <a:rPr lang="zh-CN" altLang="en-US" b="1" dirty="0">
                <a:latin typeface="Times New Roman" panose="02020603050405020304" pitchFamily="18" charset="0"/>
              </a:rPr>
              <a:t>结束。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21094" y="1025525"/>
            <a:ext cx="8066088" cy="1944687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end up 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sth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.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表示“结束某事”。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e.g. The scientist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ended up</a:t>
            </a:r>
            <a:r>
              <a:rPr lang="en-US" altLang="zh-CN" b="1" dirty="0">
                <a:latin typeface="Times New Roman" panose="02020603050405020304" pitchFamily="18" charset="0"/>
              </a:rPr>
              <a:t> his speech at last.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   </a:t>
            </a:r>
            <a:r>
              <a:rPr lang="zh-CN" altLang="en-US" b="1" dirty="0">
                <a:latin typeface="Times New Roman" panose="02020603050405020304" pitchFamily="18" charset="0"/>
              </a:rPr>
              <a:t>那个科学家最后结束了演讲。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21094" y="2780928"/>
            <a:ext cx="8643394" cy="3195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end up with </a:t>
            </a:r>
            <a:r>
              <a:rPr lang="en-US" altLang="zh-CN" sz="3400" b="1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sth</a:t>
            </a:r>
            <a:r>
              <a:rPr lang="en-US" altLang="zh-CN" sz="3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. </a:t>
            </a:r>
            <a:r>
              <a:rPr lang="zh-CN" altLang="en-US" sz="3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（以</a:t>
            </a:r>
            <a:r>
              <a:rPr lang="en-US" altLang="zh-CN" sz="3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……</a:t>
            </a:r>
            <a:r>
              <a:rPr lang="zh-CN" altLang="en-US" sz="3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）结束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400" b="1" dirty="0" smtClean="0">
                <a:latin typeface="Times New Roman" panose="02020603050405020304" pitchFamily="18" charset="0"/>
              </a:rPr>
              <a:t>e.g. The students began with speaking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400" b="1" dirty="0" smtClean="0">
                <a:latin typeface="Times New Roman" panose="02020603050405020304" pitchFamily="18" charset="0"/>
              </a:rPr>
              <a:t>       English, but </a:t>
            </a:r>
            <a:r>
              <a:rPr lang="en-US" altLang="zh-CN" sz="34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ended up with</a:t>
            </a:r>
            <a:r>
              <a:rPr lang="en-US" altLang="zh-CN" sz="3400" b="1" dirty="0" smtClean="0">
                <a:latin typeface="Times New Roman" panose="02020603050405020304" pitchFamily="18" charset="0"/>
              </a:rPr>
              <a:t> speaking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400" b="1" dirty="0" smtClean="0">
                <a:latin typeface="Times New Roman" panose="02020603050405020304" pitchFamily="18" charset="0"/>
              </a:rPr>
              <a:t>       Chinese.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400" b="1" dirty="0" smtClean="0">
                <a:latin typeface="Times New Roman" panose="02020603050405020304" pitchFamily="18" charset="0"/>
              </a:rPr>
              <a:t>      </a:t>
            </a:r>
            <a:r>
              <a:rPr lang="zh-CN" altLang="en-US" sz="3400" b="1" dirty="0" smtClean="0">
                <a:latin typeface="Times New Roman" panose="02020603050405020304" pitchFamily="18" charset="0"/>
              </a:rPr>
              <a:t>同学们以说英语开始，却以说汉语结束。</a:t>
            </a:r>
            <a:endParaRPr lang="zh-CN" altLang="en-US" sz="3400" b="1" dirty="0"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9512" y="410174"/>
            <a:ext cx="193514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00" dirty="0" smtClean="0">
                <a:solidFill>
                  <a:srgbClr val="0000FF"/>
                </a:solidFill>
              </a:rPr>
              <a:t>【</a:t>
            </a:r>
            <a:r>
              <a:rPr lang="zh-CN" altLang="en-US" sz="3400" dirty="0" smtClean="0">
                <a:solidFill>
                  <a:srgbClr val="0000FF"/>
                </a:solidFill>
              </a:rPr>
              <a:t>拓展</a:t>
            </a:r>
            <a:r>
              <a:rPr lang="en-US" altLang="zh-CN" sz="3400" dirty="0" smtClean="0">
                <a:solidFill>
                  <a:srgbClr val="0000FF"/>
                </a:solidFill>
              </a:rPr>
              <a:t>】</a:t>
            </a:r>
            <a:endParaRPr lang="en-US" sz="3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3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93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6875" y="836613"/>
            <a:ext cx="8496300" cy="4897437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语境应用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】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根据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汉语意思完成英语句子</a:t>
            </a:r>
            <a:r>
              <a:rPr lang="zh-CN" altLang="en-US" b="1" dirty="0">
                <a:latin typeface="Times New Roman" panose="02020603050405020304" pitchFamily="18" charset="0"/>
              </a:rPr>
              <a:t>。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1)</a:t>
            </a:r>
            <a:r>
              <a:rPr lang="zh-CN" altLang="en-US" b="1" dirty="0">
                <a:latin typeface="Times New Roman" panose="02020603050405020304" pitchFamily="18" charset="0"/>
              </a:rPr>
              <a:t>记者刚刚结束了他的报道。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</a:t>
            </a:r>
            <a:r>
              <a:rPr lang="en-US" altLang="zh-CN" b="1" dirty="0">
                <a:latin typeface="Times New Roman" panose="02020603050405020304" pitchFamily="18" charset="0"/>
              </a:rPr>
              <a:t>The reporter has just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__________________.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2) </a:t>
            </a:r>
            <a:r>
              <a:rPr lang="zh-CN" altLang="en-US" b="1" dirty="0">
                <a:latin typeface="Times New Roman" panose="02020603050405020304" pitchFamily="18" charset="0"/>
              </a:rPr>
              <a:t>聚会以一曲舞蹈结束。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 </a:t>
            </a:r>
            <a:r>
              <a:rPr lang="en-US" altLang="zh-CN" b="1" dirty="0">
                <a:latin typeface="Times New Roman" panose="02020603050405020304" pitchFamily="18" charset="0"/>
              </a:rPr>
              <a:t>The party ______________ a dance.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3) </a:t>
            </a:r>
            <a:r>
              <a:rPr lang="zh-CN" altLang="en-US" b="1" dirty="0">
                <a:latin typeface="Times New Roman" panose="02020603050405020304" pitchFamily="18" charset="0"/>
              </a:rPr>
              <a:t>他们做了很多工作，结果什么也没得到。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 </a:t>
            </a:r>
            <a:r>
              <a:rPr lang="en-US" altLang="zh-CN" b="1" dirty="0">
                <a:latin typeface="Times New Roman" panose="02020603050405020304" pitchFamily="18" charset="0"/>
              </a:rPr>
              <a:t>They did much work, but they 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_______________ nothing.</a:t>
            </a:r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4572000" y="2060848"/>
            <a:ext cx="42116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ended up his report </a:t>
            </a:r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2699792" y="3212976"/>
            <a:ext cx="2952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3200" dirty="0">
                <a:solidFill>
                  <a:srgbClr val="FF0000"/>
                </a:solidFill>
              </a:rPr>
              <a:t>ended up with </a:t>
            </a:r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827584" y="4941168"/>
            <a:ext cx="30718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3200" dirty="0">
                <a:solidFill>
                  <a:srgbClr val="FF0000"/>
                </a:solidFill>
              </a:rPr>
              <a:t>ended up getting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/>
      <p:bldP spid="94212" grpId="0"/>
      <p:bldP spid="942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179512" y="1196752"/>
            <a:ext cx="8207375" cy="4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44500" indent="-444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238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3. The TV star lost his girlfriend and his show was 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</a:rPr>
              <a:t>canceled</a:t>
            </a:r>
            <a:r>
              <a:rPr lang="en-US" altLang="zh-CN" sz="3200" dirty="0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   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cancel </a:t>
            </a:r>
            <a:r>
              <a:rPr lang="en-US" altLang="zh-CN" sz="32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v.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取消；</a:t>
            </a:r>
            <a:r>
              <a:rPr lang="zh-CN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终止</a:t>
            </a:r>
            <a:endParaRPr lang="en-US" altLang="zh-CN" sz="320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（过去式：</a:t>
            </a:r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canceled/cancelled</a:t>
            </a:r>
            <a:r>
              <a:rPr lang="zh-CN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都可以）</a:t>
            </a:r>
            <a:endParaRPr lang="zh-CN" altLang="en-US" sz="32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3200" dirty="0">
                <a:latin typeface="Times New Roman" panose="02020603050405020304" pitchFamily="18" charset="0"/>
              </a:rPr>
              <a:t>    </a:t>
            </a:r>
            <a:r>
              <a:rPr lang="en-US" altLang="zh-CN" sz="3200" dirty="0">
                <a:latin typeface="Times New Roman" panose="02020603050405020304" pitchFamily="18" charset="0"/>
              </a:rPr>
              <a:t>e.g. All flights have been 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</a:rPr>
              <a:t>cancelled</a:t>
            </a:r>
            <a:r>
              <a:rPr lang="en-US" altLang="zh-CN" sz="3200" dirty="0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           because of bad weather. </a:t>
            </a:r>
          </a:p>
          <a:p>
            <a:pPr>
              <a:lnSpc>
                <a:spcPct val="12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           </a:t>
            </a:r>
            <a:r>
              <a:rPr lang="zh-CN" altLang="en-US" sz="3200" dirty="0">
                <a:latin typeface="Times New Roman" panose="02020603050405020304" pitchFamily="18" charset="0"/>
              </a:rPr>
              <a:t>因天气恶劣，所有航班均已取消。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6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6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6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96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962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1941</TotalTime>
  <Words>391</Words>
  <Application>Microsoft Office PowerPoint</Application>
  <PresentationFormat>全屏显示(4:3)</PresentationFormat>
  <Paragraphs>52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宋体</vt:lpstr>
      <vt:lpstr>Arial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lenovo</cp:lastModifiedBy>
  <cp:revision>295</cp:revision>
  <dcterms:created xsi:type="dcterms:W3CDTF">2014-08-16T22:20:14Z</dcterms:created>
  <dcterms:modified xsi:type="dcterms:W3CDTF">2020-09-09T10:07:48Z</dcterms:modified>
</cp:coreProperties>
</file>