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0" r:id="rId2"/>
    <p:sldId id="302" r:id="rId3"/>
    <p:sldId id="256" r:id="rId4"/>
    <p:sldId id="342" r:id="rId5"/>
    <p:sldId id="343" r:id="rId6"/>
    <p:sldId id="344" r:id="rId7"/>
    <p:sldId id="284" r:id="rId8"/>
    <p:sldId id="325" r:id="rId9"/>
    <p:sldId id="326" r:id="rId10"/>
    <p:sldId id="288" r:id="rId11"/>
    <p:sldId id="335" r:id="rId12"/>
    <p:sldId id="337" r:id="rId13"/>
    <p:sldId id="290" r:id="rId14"/>
    <p:sldId id="312" r:id="rId15"/>
    <p:sldId id="291" r:id="rId16"/>
    <p:sldId id="292" r:id="rId17"/>
    <p:sldId id="327" r:id="rId18"/>
    <p:sldId id="329" r:id="rId19"/>
    <p:sldId id="330" r:id="rId20"/>
    <p:sldId id="328" r:id="rId21"/>
    <p:sldId id="293" r:id="rId22"/>
    <p:sldId id="294" r:id="rId23"/>
    <p:sldId id="295" r:id="rId24"/>
    <p:sldId id="317" r:id="rId25"/>
    <p:sldId id="348" r:id="rId26"/>
    <p:sldId id="340" r:id="rId27"/>
    <p:sldId id="345" r:id="rId28"/>
    <p:sldId id="346" r:id="rId29"/>
    <p:sldId id="347" r:id="rId30"/>
    <p:sldId id="349" r:id="rId31"/>
    <p:sldId id="301" r:id="rId32"/>
    <p:sldId id="315" r:id="rId33"/>
  </p:sldIdLst>
  <p:sldSz cx="9144000" cy="6858000" type="screen4x3"/>
  <p:notesSz cx="6858000" cy="9144000"/>
  <p:defaultTextStyle>
    <a:defPPr>
      <a:defRPr lang="zh-CN"/>
    </a:defPPr>
    <a:lvl1pPr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99FFCC"/>
    <a:srgbClr val="CC3399"/>
    <a:srgbClr val="33CC33"/>
    <a:srgbClr val="CC00CC"/>
    <a:srgbClr val="66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8" d="100"/>
          <a:sy n="88" d="100"/>
        </p:scale>
        <p:origin x="13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panose="020B0604020202020204" pitchFamily="34" charset="0"/>
              </a:defRPr>
            </a:lvl1pPr>
          </a:lstStyle>
          <a:p>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panose="020B0604020202020204" pitchFamily="34" charset="0"/>
              </a:defRPr>
            </a:lvl1pPr>
          </a:lstStyle>
          <a:p>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panose="020B0604020202020204" pitchFamily="34" charset="0"/>
              </a:defRPr>
            </a:lvl1pPr>
          </a:lstStyle>
          <a:p>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E471208C-FE04-4298-948F-D22C8DDEDD0F}" type="slidenum">
              <a:rPr lang="en-US" altLang="zh-CN"/>
              <a:pPr/>
              <a:t>‹#›</a:t>
            </a:fld>
            <a:endParaRPr lang="en-US" altLang="zh-CN"/>
          </a:p>
        </p:txBody>
      </p:sp>
    </p:spTree>
    <p:extLst>
      <p:ext uri="{BB962C8B-B14F-4D97-AF65-F5344CB8AC3E}">
        <p14:creationId xmlns:p14="http://schemas.microsoft.com/office/powerpoint/2010/main" val="1739112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0DDDB-2152-4565-9E0D-DEA6182321C8}" type="slidenum">
              <a:rPr lang="en-US" altLang="zh-CN"/>
              <a:pPr/>
              <a:t>4</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3984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1F2B1-6C1D-4BB8-B82F-DC7BCBF63D18}" type="slidenum">
              <a:rPr lang="en-US" altLang="zh-CN"/>
              <a:pPr/>
              <a:t>5</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095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E0076E7-3B48-4FAA-B22A-9EE70684AB69}" type="slidenum">
              <a:rPr lang="en-US" altLang="zh-CN"/>
              <a:pPr/>
              <a:t>‹#›</a:t>
            </a:fld>
            <a:endParaRPr lang="en-US" altLang="zh-CN"/>
          </a:p>
        </p:txBody>
      </p:sp>
    </p:spTree>
    <p:extLst>
      <p:ext uri="{BB962C8B-B14F-4D97-AF65-F5344CB8AC3E}">
        <p14:creationId xmlns:p14="http://schemas.microsoft.com/office/powerpoint/2010/main" val="428505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474328-5DCC-4D67-9E2B-4A392E4280FE}" type="slidenum">
              <a:rPr lang="en-US" altLang="zh-CN"/>
              <a:pPr/>
              <a:t>‹#›</a:t>
            </a:fld>
            <a:endParaRPr lang="en-US" altLang="zh-CN"/>
          </a:p>
        </p:txBody>
      </p:sp>
    </p:spTree>
    <p:extLst>
      <p:ext uri="{BB962C8B-B14F-4D97-AF65-F5344CB8AC3E}">
        <p14:creationId xmlns:p14="http://schemas.microsoft.com/office/powerpoint/2010/main" val="403767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43EF07-77D8-437C-A14D-1A2FB76783F7}" type="slidenum">
              <a:rPr lang="en-US" altLang="zh-CN"/>
              <a:pPr/>
              <a:t>‹#›</a:t>
            </a:fld>
            <a:endParaRPr lang="en-US" altLang="zh-CN"/>
          </a:p>
        </p:txBody>
      </p:sp>
    </p:spTree>
    <p:extLst>
      <p:ext uri="{BB962C8B-B14F-4D97-AF65-F5344CB8AC3E}">
        <p14:creationId xmlns:p14="http://schemas.microsoft.com/office/powerpoint/2010/main" val="129678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3C67D8-4044-4612-B93F-3AC32F5D4884}" type="slidenum">
              <a:rPr lang="en-US" altLang="zh-CN"/>
              <a:pPr/>
              <a:t>‹#›</a:t>
            </a:fld>
            <a:endParaRPr lang="en-US" altLang="zh-CN"/>
          </a:p>
        </p:txBody>
      </p:sp>
    </p:spTree>
    <p:extLst>
      <p:ext uri="{BB962C8B-B14F-4D97-AF65-F5344CB8AC3E}">
        <p14:creationId xmlns:p14="http://schemas.microsoft.com/office/powerpoint/2010/main" val="247381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537647A-A0C2-4A75-9CCB-DF0EAD3B8DD6}" type="slidenum">
              <a:rPr lang="en-US" altLang="zh-CN"/>
              <a:pPr/>
              <a:t>‹#›</a:t>
            </a:fld>
            <a:endParaRPr lang="en-US" altLang="zh-CN"/>
          </a:p>
        </p:txBody>
      </p:sp>
    </p:spTree>
    <p:extLst>
      <p:ext uri="{BB962C8B-B14F-4D97-AF65-F5344CB8AC3E}">
        <p14:creationId xmlns:p14="http://schemas.microsoft.com/office/powerpoint/2010/main" val="11998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A465AA-814E-4E1D-A68E-261B1F2A8BEA}" type="slidenum">
              <a:rPr lang="en-US" altLang="zh-CN"/>
              <a:pPr/>
              <a:t>‹#›</a:t>
            </a:fld>
            <a:endParaRPr lang="en-US" altLang="zh-CN"/>
          </a:p>
        </p:txBody>
      </p:sp>
    </p:spTree>
    <p:extLst>
      <p:ext uri="{BB962C8B-B14F-4D97-AF65-F5344CB8AC3E}">
        <p14:creationId xmlns:p14="http://schemas.microsoft.com/office/powerpoint/2010/main" val="295055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8124034-3B85-4EB5-98ED-BDE20A586A61}" type="slidenum">
              <a:rPr lang="en-US" altLang="zh-CN"/>
              <a:pPr/>
              <a:t>‹#›</a:t>
            </a:fld>
            <a:endParaRPr lang="en-US" altLang="zh-CN"/>
          </a:p>
        </p:txBody>
      </p:sp>
    </p:spTree>
    <p:extLst>
      <p:ext uri="{BB962C8B-B14F-4D97-AF65-F5344CB8AC3E}">
        <p14:creationId xmlns:p14="http://schemas.microsoft.com/office/powerpoint/2010/main" val="65997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8DFB20C-E858-436B-9C50-6D26B94FC6F0}" type="slidenum">
              <a:rPr lang="en-US" altLang="zh-CN"/>
              <a:pPr/>
              <a:t>‹#›</a:t>
            </a:fld>
            <a:endParaRPr lang="en-US" altLang="zh-CN"/>
          </a:p>
        </p:txBody>
      </p:sp>
    </p:spTree>
    <p:extLst>
      <p:ext uri="{BB962C8B-B14F-4D97-AF65-F5344CB8AC3E}">
        <p14:creationId xmlns:p14="http://schemas.microsoft.com/office/powerpoint/2010/main" val="426325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78AB579-3AB8-4748-ABC6-CFF2C8EB2AE3}" type="slidenum">
              <a:rPr lang="en-US" altLang="zh-CN"/>
              <a:pPr/>
              <a:t>‹#›</a:t>
            </a:fld>
            <a:endParaRPr lang="en-US" altLang="zh-CN"/>
          </a:p>
        </p:txBody>
      </p:sp>
    </p:spTree>
    <p:extLst>
      <p:ext uri="{BB962C8B-B14F-4D97-AF65-F5344CB8AC3E}">
        <p14:creationId xmlns:p14="http://schemas.microsoft.com/office/powerpoint/2010/main" val="338619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52199C4-AA73-4BEA-AC1C-1AD37C8185E1}" type="slidenum">
              <a:rPr lang="en-US" altLang="zh-CN"/>
              <a:pPr/>
              <a:t>‹#›</a:t>
            </a:fld>
            <a:endParaRPr lang="en-US" altLang="zh-CN"/>
          </a:p>
        </p:txBody>
      </p:sp>
    </p:spTree>
    <p:extLst>
      <p:ext uri="{BB962C8B-B14F-4D97-AF65-F5344CB8AC3E}">
        <p14:creationId xmlns:p14="http://schemas.microsoft.com/office/powerpoint/2010/main" val="330954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1953ED0-6516-4A92-B3C5-C2CB0BB08F5A}" type="slidenum">
              <a:rPr lang="en-US" altLang="zh-CN"/>
              <a:pPr/>
              <a:t>‹#›</a:t>
            </a:fld>
            <a:endParaRPr lang="en-US" altLang="zh-CN"/>
          </a:p>
        </p:txBody>
      </p:sp>
    </p:spTree>
    <p:extLst>
      <p:ext uri="{BB962C8B-B14F-4D97-AF65-F5344CB8AC3E}">
        <p14:creationId xmlns:p14="http://schemas.microsoft.com/office/powerpoint/2010/main" val="370878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fld id="{CC68CB3C-AEB6-431C-A7C6-48C5065B209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9876" name="WordArt 4"/>
          <p:cNvSpPr>
            <a:spLocks noChangeArrowheads="1" noChangeShapeType="1"/>
          </p:cNvSpPr>
          <p:nvPr/>
        </p:nvSpPr>
        <p:spPr bwMode="auto">
          <a:xfrm>
            <a:off x="5004048" y="2420888"/>
            <a:ext cx="2808288" cy="865187"/>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solidFill>
                  <a:srgbClr val="0000FF"/>
                </a:solidFill>
                <a:latin typeface="Arial" panose="020B0604020202020204" pitchFamily="34" charset="0"/>
                <a:cs typeface="Arial" panose="020B0604020202020204" pitchFamily="34" charset="0"/>
              </a:rPr>
              <a:t>Unit 12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7356" name="Rectangle 12"/>
          <p:cNvSpPr>
            <a:spLocks noChangeArrowheads="1"/>
          </p:cNvSpPr>
          <p:nvPr/>
        </p:nvSpPr>
        <p:spPr bwMode="auto">
          <a:xfrm>
            <a:off x="755576" y="2287091"/>
            <a:ext cx="78105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en-US" altLang="zh-CN" sz="3400" dirty="0">
                <a:solidFill>
                  <a:srgbClr val="0000FF"/>
                </a:solidFill>
                <a:latin typeface="Arial" panose="020B0604020202020204" pitchFamily="34" charset="0"/>
              </a:rPr>
              <a:t>Read the passage quickly. Then answer the question:</a:t>
            </a:r>
          </a:p>
          <a:p>
            <a:pPr>
              <a:lnSpc>
                <a:spcPct val="110000"/>
              </a:lnSpc>
            </a:pPr>
            <a:r>
              <a:rPr lang="en-US" altLang="zh-CN" sz="3400" dirty="0"/>
              <a:t>How many stories are mentioned in this passage?</a:t>
            </a:r>
          </a:p>
        </p:txBody>
      </p:sp>
      <p:sp>
        <p:nvSpPr>
          <p:cNvPr id="57357" name="Rectangle 13"/>
          <p:cNvSpPr>
            <a:spLocks noChangeArrowheads="1"/>
          </p:cNvSpPr>
          <p:nvPr/>
        </p:nvSpPr>
        <p:spPr bwMode="auto">
          <a:xfrm>
            <a:off x="787624" y="4658816"/>
            <a:ext cx="208915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400" dirty="0">
                <a:solidFill>
                  <a:srgbClr val="FF0000"/>
                </a:solidFill>
              </a:rPr>
              <a:t>Four</a:t>
            </a:r>
          </a:p>
        </p:txBody>
      </p:sp>
      <p:pic>
        <p:nvPicPr>
          <p:cNvPr id="57358" name="Picture 14" descr="Fast reading1"/>
          <p:cNvPicPr>
            <a:picLocks noChangeAspect="1" noChangeArrowheads="1"/>
          </p:cNvPicPr>
          <p:nvPr/>
        </p:nvPicPr>
        <p:blipFill>
          <a:blip r:embed="rId3">
            <a:extLst>
              <a:ext uri="{28A0092B-C50C-407E-A947-70E740481C1C}">
                <a14:useLocalDpi xmlns:a14="http://schemas.microsoft.com/office/drawing/2010/main" val="0"/>
              </a:ext>
            </a:extLst>
          </a:blip>
          <a:srcRect l="6349" r="7162" b="11443"/>
          <a:stretch>
            <a:fillRect/>
          </a:stretch>
        </p:blipFill>
        <p:spPr bwMode="auto">
          <a:xfrm>
            <a:off x="1954762" y="784225"/>
            <a:ext cx="4967287" cy="1271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357"/>
                                        </p:tgtEl>
                                        <p:attrNameLst>
                                          <p:attrName>style.visibility</p:attrName>
                                        </p:attrNameLst>
                                      </p:cBhvr>
                                      <p:to>
                                        <p:strVal val="visible"/>
                                      </p:to>
                                    </p:set>
                                    <p:animEffect transition="in" filter="slide(fromBottom)">
                                      <p:cBhvr>
                                        <p:cTn id="7" dur="500"/>
                                        <p:tgtEl>
                                          <p:spTgt spid="57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1260474" y="188913"/>
            <a:ext cx="7632005" cy="1438275"/>
          </a:xfrm>
        </p:spPr>
        <p:txBody>
          <a:bodyPr/>
          <a:lstStyle/>
          <a:p>
            <a:pPr algn="l">
              <a:lnSpc>
                <a:spcPct val="120000"/>
              </a:lnSpc>
            </a:pPr>
            <a:r>
              <a:rPr lang="en-US" altLang="zh-CN" sz="3200" b="1" dirty="0">
                <a:solidFill>
                  <a:srgbClr val="0000FF"/>
                </a:solidFill>
              </a:rPr>
              <a:t>Read the passage quickly. </a:t>
            </a:r>
            <a:r>
              <a:rPr lang="en-US" altLang="zh-CN" sz="3200" b="1" dirty="0" smtClean="0">
                <a:solidFill>
                  <a:srgbClr val="0000FF"/>
                </a:solidFill>
              </a:rPr>
              <a:t>Then match </a:t>
            </a:r>
            <a:r>
              <a:rPr lang="en-US" altLang="zh-CN" sz="3200" b="1" dirty="0">
                <a:solidFill>
                  <a:srgbClr val="0000FF"/>
                </a:solidFill>
              </a:rPr>
              <a:t/>
            </a:r>
            <a:br>
              <a:rPr lang="en-US" altLang="zh-CN" sz="3200" b="1" dirty="0">
                <a:solidFill>
                  <a:srgbClr val="0000FF"/>
                </a:solidFill>
              </a:rPr>
            </a:br>
            <a:r>
              <a:rPr lang="en-US" altLang="zh-CN" sz="3200" b="1" dirty="0">
                <a:solidFill>
                  <a:srgbClr val="0000FF"/>
                </a:solidFill>
              </a:rPr>
              <a:t>each paragraph with the main idea.</a:t>
            </a:r>
          </a:p>
        </p:txBody>
      </p:sp>
      <p:sp>
        <p:nvSpPr>
          <p:cNvPr id="116739" name="Text Box 3"/>
          <p:cNvSpPr txBox="1">
            <a:spLocks noChangeArrowheads="1"/>
          </p:cNvSpPr>
          <p:nvPr/>
        </p:nvSpPr>
        <p:spPr bwMode="auto">
          <a:xfrm>
            <a:off x="323850" y="1700213"/>
            <a:ext cx="2447925" cy="419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t>Paragraph 1</a:t>
            </a:r>
          </a:p>
          <a:p>
            <a:pPr>
              <a:lnSpc>
                <a:spcPct val="120000"/>
              </a:lnSpc>
            </a:pPr>
            <a:endParaRPr lang="en-US" altLang="zh-CN" sz="3200"/>
          </a:p>
          <a:p>
            <a:pPr>
              <a:lnSpc>
                <a:spcPct val="120000"/>
              </a:lnSpc>
            </a:pPr>
            <a:r>
              <a:rPr lang="en-US" altLang="zh-CN" sz="3200"/>
              <a:t>Paragraph 2</a:t>
            </a:r>
          </a:p>
          <a:p>
            <a:pPr>
              <a:lnSpc>
                <a:spcPct val="120000"/>
              </a:lnSpc>
            </a:pPr>
            <a:endParaRPr lang="en-US" altLang="zh-CN" sz="3200"/>
          </a:p>
          <a:p>
            <a:pPr>
              <a:lnSpc>
                <a:spcPct val="120000"/>
              </a:lnSpc>
            </a:pPr>
            <a:r>
              <a:rPr lang="en-US" altLang="zh-CN" sz="3200"/>
              <a:t>Paragraph 3</a:t>
            </a:r>
          </a:p>
          <a:p>
            <a:pPr>
              <a:lnSpc>
                <a:spcPct val="120000"/>
              </a:lnSpc>
            </a:pPr>
            <a:endParaRPr lang="en-US" altLang="zh-CN" sz="3200"/>
          </a:p>
          <a:p>
            <a:pPr>
              <a:lnSpc>
                <a:spcPct val="120000"/>
              </a:lnSpc>
            </a:pPr>
            <a:r>
              <a:rPr lang="en-US" altLang="zh-CN" sz="3200"/>
              <a:t>Paragraph 4</a:t>
            </a:r>
          </a:p>
        </p:txBody>
      </p:sp>
      <p:sp>
        <p:nvSpPr>
          <p:cNvPr id="116740" name="Text Box 4"/>
          <p:cNvSpPr txBox="1">
            <a:spLocks noChangeArrowheads="1"/>
          </p:cNvSpPr>
          <p:nvPr/>
        </p:nvSpPr>
        <p:spPr bwMode="auto">
          <a:xfrm>
            <a:off x="3349625" y="1604963"/>
            <a:ext cx="5399088" cy="452431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defRPr>
                <a:solidFill>
                  <a:schemeClr val="tx1"/>
                </a:solidFill>
                <a:latin typeface="Arial" panose="020B0604020202020204" pitchFamily="34" charset="0"/>
                <a:ea typeface="宋体" panose="02010600030101010101" pitchFamily="2" charset="-122"/>
              </a:defRPr>
            </a:lvl1pPr>
            <a:lvl2pPr marL="7127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t>◆ </a:t>
            </a:r>
            <a:r>
              <a:rPr lang="en-US" altLang="zh-CN" sz="3200" dirty="0" smtClean="0">
                <a:latin typeface="Times New Roman" panose="02020603050405020304" pitchFamily="18" charset="0"/>
              </a:rPr>
              <a:t>One of the </a:t>
            </a:r>
            <a:r>
              <a:rPr lang="en-US" altLang="zh-CN" sz="3200" dirty="0">
                <a:latin typeface="Times New Roman" panose="02020603050405020304" pitchFamily="18" charset="0"/>
              </a:rPr>
              <a:t>most famous </a:t>
            </a:r>
            <a:r>
              <a:rPr lang="en-US" altLang="zh-CN" sz="3200" dirty="0" smtClean="0">
                <a:latin typeface="Times New Roman" panose="02020603050405020304" pitchFamily="18" charset="0"/>
              </a:rPr>
              <a:t>tricks </a:t>
            </a:r>
            <a:r>
              <a:rPr lang="en-US" altLang="zh-CN" sz="3200" dirty="0">
                <a:latin typeface="Times New Roman" panose="02020603050405020304" pitchFamily="18" charset="0"/>
              </a:rPr>
              <a:t>played</a:t>
            </a:r>
          </a:p>
          <a:p>
            <a:r>
              <a:rPr lang="en-US" altLang="zh-CN" sz="3200" dirty="0"/>
              <a:t>◆ </a:t>
            </a:r>
            <a:r>
              <a:rPr lang="en-US" altLang="zh-CN" sz="3200" dirty="0">
                <a:latin typeface="Times New Roman" panose="02020603050405020304" pitchFamily="18" charset="0"/>
              </a:rPr>
              <a:t>Examples of funny stories that happened on April Fool’s </a:t>
            </a:r>
            <a:r>
              <a:rPr lang="en-US" altLang="zh-CN" sz="3200" dirty="0" smtClean="0">
                <a:latin typeface="Times New Roman" panose="02020603050405020304" pitchFamily="18" charset="0"/>
              </a:rPr>
              <a:t>Day</a:t>
            </a:r>
            <a:endParaRPr lang="en-US" altLang="zh-CN" sz="3200" dirty="0">
              <a:latin typeface="Times New Roman" panose="02020603050405020304" pitchFamily="18" charset="0"/>
            </a:endParaRPr>
          </a:p>
          <a:p>
            <a:r>
              <a:rPr lang="en-US" altLang="zh-CN" sz="3200" dirty="0"/>
              <a:t>◆ </a:t>
            </a:r>
            <a:r>
              <a:rPr lang="en-US" altLang="zh-CN" sz="3200" dirty="0">
                <a:latin typeface="Times New Roman" panose="02020603050405020304" pitchFamily="18" charset="0"/>
              </a:rPr>
              <a:t>An introduction to April Fool’s Day </a:t>
            </a:r>
          </a:p>
          <a:p>
            <a:r>
              <a:rPr lang="en-US" altLang="zh-CN" sz="3200" dirty="0"/>
              <a:t>◆ </a:t>
            </a:r>
            <a:r>
              <a:rPr lang="en-US" altLang="zh-CN" sz="3200" dirty="0">
                <a:latin typeface="Times New Roman" panose="02020603050405020304" pitchFamily="18" charset="0"/>
              </a:rPr>
              <a:t>A sad story that happened on April Fool’s Day </a:t>
            </a:r>
          </a:p>
        </p:txBody>
      </p:sp>
      <p:sp>
        <p:nvSpPr>
          <p:cNvPr id="116741" name="Line 5"/>
          <p:cNvSpPr>
            <a:spLocks noChangeShapeType="1"/>
          </p:cNvSpPr>
          <p:nvPr/>
        </p:nvSpPr>
        <p:spPr bwMode="auto">
          <a:xfrm>
            <a:off x="2627313" y="2132013"/>
            <a:ext cx="865187" cy="208915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2" name="Line 6"/>
          <p:cNvSpPr>
            <a:spLocks noChangeShapeType="1"/>
          </p:cNvSpPr>
          <p:nvPr/>
        </p:nvSpPr>
        <p:spPr bwMode="auto">
          <a:xfrm>
            <a:off x="2627313" y="4437063"/>
            <a:ext cx="936625" cy="7921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 name="Line 7"/>
          <p:cNvSpPr>
            <a:spLocks noChangeShapeType="1"/>
          </p:cNvSpPr>
          <p:nvPr/>
        </p:nvSpPr>
        <p:spPr bwMode="auto">
          <a:xfrm flipV="1">
            <a:off x="2627313" y="1989138"/>
            <a:ext cx="865187" cy="35988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4" name="Line 8"/>
          <p:cNvSpPr>
            <a:spLocks noChangeShapeType="1"/>
          </p:cNvSpPr>
          <p:nvPr/>
        </p:nvSpPr>
        <p:spPr bwMode="auto">
          <a:xfrm flipV="1">
            <a:off x="2627313" y="2852738"/>
            <a:ext cx="865187" cy="3603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6" name="Oval 10"/>
          <p:cNvSpPr>
            <a:spLocks noChangeArrowheads="1"/>
          </p:cNvSpPr>
          <p:nvPr/>
        </p:nvSpPr>
        <p:spPr bwMode="auto">
          <a:xfrm>
            <a:off x="539750" y="693738"/>
            <a:ext cx="647700" cy="6477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rgbClr val="0000FF"/>
                </a:solidFill>
              </a:rPr>
              <a:t>2b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wipe(left)">
                                      <p:cBhvr>
                                        <p:cTn id="7" dur="500"/>
                                        <p:tgtEl>
                                          <p:spTgt spid="116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4"/>
                                        </p:tgtEl>
                                        <p:attrNameLst>
                                          <p:attrName>style.visibility</p:attrName>
                                        </p:attrNameLst>
                                      </p:cBhvr>
                                      <p:to>
                                        <p:strVal val="visible"/>
                                      </p:to>
                                    </p:set>
                                    <p:animEffect transition="in" filter="wipe(left)">
                                      <p:cBhvr>
                                        <p:cTn id="12" dur="500"/>
                                        <p:tgtEl>
                                          <p:spTgt spid="1167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wipe(left)">
                                      <p:cBhvr>
                                        <p:cTn id="17" dur="500"/>
                                        <p:tgtEl>
                                          <p:spTgt spid="1167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43"/>
                                        </p:tgtEl>
                                        <p:attrNameLst>
                                          <p:attrName>style.visibility</p:attrName>
                                        </p:attrNameLst>
                                      </p:cBhvr>
                                      <p:to>
                                        <p:strVal val="visible"/>
                                      </p:to>
                                    </p:set>
                                    <p:animEffect transition="in" filter="wipe(left)">
                                      <p:cBhvr>
                                        <p:cTn id="22" dur="500"/>
                                        <p:tgtEl>
                                          <p:spTgt spid="11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nimBg="1"/>
      <p:bldP spid="116742" grpId="0" animBg="1"/>
      <p:bldP spid="116743" grpId="0" animBg="1"/>
      <p:bldP spid="1167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68313" y="700372"/>
            <a:ext cx="8208962"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6254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dirty="0">
                <a:solidFill>
                  <a:srgbClr val="0000FF"/>
                </a:solidFill>
                <a:cs typeface="Arial" panose="020B0604020202020204" pitchFamily="34" charset="0"/>
              </a:rPr>
              <a:t>Read the last story, and complete the form. </a:t>
            </a:r>
          </a:p>
        </p:txBody>
      </p:sp>
      <p:graphicFrame>
        <p:nvGraphicFramePr>
          <p:cNvPr id="120905" name="Group 73"/>
          <p:cNvGraphicFramePr>
            <a:graphicFrameLocks noGrp="1"/>
          </p:cNvGraphicFramePr>
          <p:nvPr/>
        </p:nvGraphicFramePr>
        <p:xfrm>
          <a:off x="612775" y="1838325"/>
          <a:ext cx="7920038" cy="4189413"/>
        </p:xfrm>
        <a:graphic>
          <a:graphicData uri="http://schemas.openxmlformats.org/drawingml/2006/table">
            <a:tbl>
              <a:tblPr/>
              <a:tblGrid>
                <a:gridCol w="1584325"/>
                <a:gridCol w="1295400"/>
                <a:gridCol w="2400300"/>
                <a:gridCol w="2640013"/>
              </a:tblGrid>
              <a:tr h="576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When</a:t>
                      </a:r>
                      <a:endParaRPr kumimoji="0" lang="en-US" altLang="zh-CN" sz="3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Who</a:t>
                      </a:r>
                      <a:endParaRPr kumimoji="0" lang="en-US" altLang="zh-CN" sz="3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What</a:t>
                      </a:r>
                      <a:endParaRPr kumimoji="0" lang="en-US" altLang="zh-CN" sz="3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Result</a:t>
                      </a:r>
                      <a:endParaRPr kumimoji="0" lang="en-US" altLang="zh-CN" sz="3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31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0900" name="Rectangle 68"/>
          <p:cNvSpPr>
            <a:spLocks noChangeArrowheads="1"/>
          </p:cNvSpPr>
          <p:nvPr/>
        </p:nvSpPr>
        <p:spPr bwMode="auto">
          <a:xfrm>
            <a:off x="596900" y="3709988"/>
            <a:ext cx="1743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October, 1938</a:t>
            </a:r>
          </a:p>
        </p:txBody>
      </p:sp>
      <p:sp>
        <p:nvSpPr>
          <p:cNvPr id="120901" name="Rectangle 69"/>
          <p:cNvSpPr>
            <a:spLocks noChangeArrowheads="1"/>
          </p:cNvSpPr>
          <p:nvPr/>
        </p:nvSpPr>
        <p:spPr bwMode="auto">
          <a:xfrm>
            <a:off x="2197100" y="3709988"/>
            <a:ext cx="1439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Orson Welles</a:t>
            </a:r>
          </a:p>
        </p:txBody>
      </p:sp>
      <p:sp>
        <p:nvSpPr>
          <p:cNvPr id="120902" name="Rectangle 70"/>
          <p:cNvSpPr>
            <a:spLocks noChangeArrowheads="1"/>
          </p:cNvSpPr>
          <p:nvPr/>
        </p:nvSpPr>
        <p:spPr bwMode="auto">
          <a:xfrm>
            <a:off x="3492500" y="2341563"/>
            <a:ext cx="23764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a:solidFill>
                  <a:srgbClr val="FF0000"/>
                </a:solidFill>
              </a:rPr>
              <a:t>He announced on his radio program that aliens from Mars had landed on the earth.</a:t>
            </a:r>
          </a:p>
        </p:txBody>
      </p:sp>
      <p:sp>
        <p:nvSpPr>
          <p:cNvPr id="120904" name="Rectangle 72"/>
          <p:cNvSpPr>
            <a:spLocks noChangeArrowheads="1"/>
          </p:cNvSpPr>
          <p:nvPr/>
        </p:nvSpPr>
        <p:spPr bwMode="auto">
          <a:xfrm>
            <a:off x="5868988" y="2341563"/>
            <a:ext cx="27368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00" dirty="0">
                <a:solidFill>
                  <a:srgbClr val="FF0000"/>
                </a:solidFill>
              </a:rPr>
              <a:t>By the time police officers announced that the story was a hoax, thousands of people had left their homes.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900"/>
                                        </p:tgtEl>
                                        <p:attrNameLst>
                                          <p:attrName>style.visibility</p:attrName>
                                        </p:attrNameLst>
                                      </p:cBhvr>
                                      <p:to>
                                        <p:strVal val="visible"/>
                                      </p:to>
                                    </p:set>
                                    <p:animEffect transition="in" filter="blinds(horizontal)">
                                      <p:cBhvr>
                                        <p:cTn id="7" dur="500"/>
                                        <p:tgtEl>
                                          <p:spTgt spid="12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901"/>
                                        </p:tgtEl>
                                        <p:attrNameLst>
                                          <p:attrName>style.visibility</p:attrName>
                                        </p:attrNameLst>
                                      </p:cBhvr>
                                      <p:to>
                                        <p:strVal val="visible"/>
                                      </p:to>
                                    </p:set>
                                    <p:animEffect transition="in" filter="blinds(horizontal)">
                                      <p:cBhvr>
                                        <p:cTn id="12" dur="500"/>
                                        <p:tgtEl>
                                          <p:spTgt spid="1209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902"/>
                                        </p:tgtEl>
                                        <p:attrNameLst>
                                          <p:attrName>style.visibility</p:attrName>
                                        </p:attrNameLst>
                                      </p:cBhvr>
                                      <p:to>
                                        <p:strVal val="visible"/>
                                      </p:to>
                                    </p:set>
                                    <p:animEffect transition="in" filter="blinds(horizontal)">
                                      <p:cBhvr>
                                        <p:cTn id="17" dur="500"/>
                                        <p:tgtEl>
                                          <p:spTgt spid="120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904"/>
                                        </p:tgtEl>
                                        <p:attrNameLst>
                                          <p:attrName>style.visibility</p:attrName>
                                        </p:attrNameLst>
                                      </p:cBhvr>
                                      <p:to>
                                        <p:strVal val="visible"/>
                                      </p:to>
                                    </p:set>
                                    <p:animEffect transition="in" filter="blinds(horizontal)">
                                      <p:cBhvr>
                                        <p:cTn id="22" dur="500"/>
                                        <p:tgtEl>
                                          <p:spTgt spid="120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00" grpId="0"/>
      <p:bldP spid="120901" grpId="0"/>
      <p:bldP spid="120902" grpId="0"/>
      <p:bldP spid="12090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9395" name="Rectangle 3"/>
          <p:cNvSpPr>
            <a:spLocks noGrp="1" noChangeArrowheads="1"/>
          </p:cNvSpPr>
          <p:nvPr>
            <p:ph type="body" idx="4294967295"/>
          </p:nvPr>
        </p:nvSpPr>
        <p:spPr>
          <a:xfrm>
            <a:off x="1403350" y="1484313"/>
            <a:ext cx="7056438" cy="1223962"/>
          </a:xfrm>
        </p:spPr>
        <p:txBody>
          <a:bodyPr/>
          <a:lstStyle/>
          <a:p>
            <a:pPr>
              <a:lnSpc>
                <a:spcPct val="110000"/>
              </a:lnSpc>
              <a:spcBef>
                <a:spcPct val="0"/>
              </a:spcBef>
              <a:buFontTx/>
              <a:buNone/>
            </a:pPr>
            <a:r>
              <a:rPr lang="en-US" altLang="zh-CN" sz="3400" b="1">
                <a:solidFill>
                  <a:srgbClr val="0000FF"/>
                </a:solidFill>
              </a:rPr>
              <a:t>Read the passage again and  </a:t>
            </a:r>
          </a:p>
          <a:p>
            <a:pPr>
              <a:lnSpc>
                <a:spcPct val="110000"/>
              </a:lnSpc>
              <a:spcBef>
                <a:spcPct val="0"/>
              </a:spcBef>
              <a:buFontTx/>
              <a:buNone/>
            </a:pPr>
            <a:r>
              <a:rPr lang="en-US" altLang="zh-CN" sz="3400" b="1">
                <a:solidFill>
                  <a:srgbClr val="0000FF"/>
                </a:solidFill>
              </a:rPr>
              <a:t>answer the questions. </a:t>
            </a:r>
          </a:p>
        </p:txBody>
      </p:sp>
      <p:sp>
        <p:nvSpPr>
          <p:cNvPr id="59397" name="Text Box 5"/>
          <p:cNvSpPr txBox="1">
            <a:spLocks noChangeArrowheads="1"/>
          </p:cNvSpPr>
          <p:nvPr/>
        </p:nvSpPr>
        <p:spPr bwMode="auto">
          <a:xfrm>
            <a:off x="395288" y="2640013"/>
            <a:ext cx="8207375"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1325" indent="-441325">
              <a:defRPr>
                <a:solidFill>
                  <a:schemeClr val="tx1"/>
                </a:solidFill>
                <a:latin typeface="Arial" panose="020B0604020202020204" pitchFamily="34" charset="0"/>
                <a:ea typeface="宋体" panose="02010600030101010101" pitchFamily="2" charset="-122"/>
              </a:defRPr>
            </a:lvl1pPr>
            <a:lvl2pPr marL="620713">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3400">
                <a:latin typeface="Times New Roman" panose="02020603050405020304" pitchFamily="18" charset="0"/>
              </a:rPr>
              <a:t>1. Why did the supermarkets run out of </a:t>
            </a:r>
            <a:r>
              <a:rPr lang="en-US" altLang="zh-CN" sz="3400" u="sng">
                <a:solidFill>
                  <a:srgbClr val="FF00FF"/>
                </a:solidFill>
                <a:latin typeface="Times New Roman" panose="02020603050405020304" pitchFamily="18" charset="0"/>
              </a:rPr>
              <a:t>spaghetti</a:t>
            </a:r>
            <a:r>
              <a:rPr lang="en-US" altLang="zh-CN" sz="3400">
                <a:latin typeface="Times New Roman" panose="02020603050405020304" pitchFamily="18" charset="0"/>
              </a:rPr>
              <a:t> one April Fool’s Day? </a:t>
            </a:r>
          </a:p>
        </p:txBody>
      </p:sp>
      <p:sp>
        <p:nvSpPr>
          <p:cNvPr id="59398" name="Text Box 6"/>
          <p:cNvSpPr txBox="1">
            <a:spLocks noChangeArrowheads="1"/>
          </p:cNvSpPr>
          <p:nvPr/>
        </p:nvSpPr>
        <p:spPr bwMode="auto">
          <a:xfrm>
            <a:off x="827088" y="3941763"/>
            <a:ext cx="76327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400" dirty="0">
                <a:solidFill>
                  <a:srgbClr val="FF0000"/>
                </a:solidFill>
              </a:rPr>
              <a:t>A reporter announced that there would be no more spaghetti </a:t>
            </a:r>
            <a:r>
              <a:rPr lang="en-US" altLang="zh-CN" sz="3400" dirty="0" smtClean="0">
                <a:solidFill>
                  <a:srgbClr val="FF0000"/>
                </a:solidFill>
              </a:rPr>
              <a:t>because </a:t>
            </a:r>
            <a:r>
              <a:rPr lang="en-US" altLang="zh-CN" sz="3400" dirty="0">
                <a:solidFill>
                  <a:srgbClr val="FF0000"/>
                </a:solidFill>
              </a:rPr>
              <a:t>spaghetti farmers in Italy had stopped growing spaghetti.</a:t>
            </a:r>
            <a:endParaRPr lang="en-US" altLang="zh-CN" sz="3400" b="0" dirty="0">
              <a:solidFill>
                <a:srgbClr val="FF0000"/>
              </a:solidFill>
            </a:endParaRPr>
          </a:p>
        </p:txBody>
      </p:sp>
      <p:sp>
        <p:nvSpPr>
          <p:cNvPr id="59402" name="AutoShape 10"/>
          <p:cNvSpPr>
            <a:spLocks noChangeArrowheads="1"/>
          </p:cNvSpPr>
          <p:nvPr/>
        </p:nvSpPr>
        <p:spPr bwMode="auto">
          <a:xfrm>
            <a:off x="7092950" y="3357563"/>
            <a:ext cx="1908175" cy="1079500"/>
          </a:xfrm>
          <a:prstGeom prst="wedgeEllipseCallout">
            <a:avLst>
              <a:gd name="adj1" fmla="val -291431"/>
              <a:gd name="adj2" fmla="val -926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i="1" dirty="0"/>
              <a:t>n.</a:t>
            </a:r>
            <a:r>
              <a:rPr lang="en-US" altLang="zh-CN" sz="2800" dirty="0"/>
              <a:t> </a:t>
            </a:r>
            <a:r>
              <a:rPr lang="zh-CN" altLang="en-US" sz="2800" dirty="0"/>
              <a:t>意大利面条</a:t>
            </a:r>
          </a:p>
        </p:txBody>
      </p:sp>
      <p:sp>
        <p:nvSpPr>
          <p:cNvPr id="59403" name="Oval 11"/>
          <p:cNvSpPr>
            <a:spLocks noChangeArrowheads="1"/>
          </p:cNvSpPr>
          <p:nvPr/>
        </p:nvSpPr>
        <p:spPr bwMode="auto">
          <a:xfrm>
            <a:off x="611188" y="1701800"/>
            <a:ext cx="649287" cy="6477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400">
                <a:solidFill>
                  <a:srgbClr val="0000FF"/>
                </a:solidFill>
              </a:rPr>
              <a:t>2c</a:t>
            </a:r>
          </a:p>
        </p:txBody>
      </p:sp>
      <p:pic>
        <p:nvPicPr>
          <p:cNvPr id="59404" name="Picture 12" descr="Careful readin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04813"/>
            <a:ext cx="4897438" cy="1225550"/>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3419302" y="6136381"/>
            <a:ext cx="2448272" cy="493914"/>
          </a:xfrm>
          <a:prstGeom prst="wedgeRoundRectCallout">
            <a:avLst>
              <a:gd name="adj1" fmla="val -21514"/>
              <a:gd name="adj2" fmla="val -41582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Tx/>
              <a:buNone/>
              <a:tabLst/>
            </a:pP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v.</a:t>
            </a:r>
            <a:r>
              <a:rPr kumimoji="0" lang="zh-CN" altLang="en-US" sz="28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宣布；宣告</a:t>
            </a:r>
            <a:endParaRPr kumimoji="0" lang="zh-CN" altLang="en-US" sz="28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randombar(horizontal)">
                                      <p:cBhvr>
                                        <p:cTn id="7" dur="500"/>
                                        <p:tgtEl>
                                          <p:spTgt spid="59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9402"/>
                                        </p:tgtEl>
                                        <p:attrNameLst>
                                          <p:attrName>style.visibility</p:attrName>
                                        </p:attrNameLst>
                                      </p:cBhvr>
                                      <p:to>
                                        <p:strVal val="visible"/>
                                      </p:to>
                                    </p:set>
                                    <p:animEffect transition="in" filter="checkerboard(across)">
                                      <p:cBhvr>
                                        <p:cTn id="12" dur="500"/>
                                        <p:tgtEl>
                                          <p:spTgt spid="5940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P spid="5940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39750" y="933450"/>
            <a:ext cx="8208963"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t>2. What did the TV show say the special </a:t>
            </a:r>
          </a:p>
          <a:p>
            <a:pPr>
              <a:lnSpc>
                <a:spcPct val="120000"/>
              </a:lnSpc>
            </a:pPr>
            <a:r>
              <a:rPr lang="en-US" altLang="zh-CN" sz="3200"/>
              <a:t>    water could do? </a:t>
            </a:r>
          </a:p>
          <a:p>
            <a:pPr>
              <a:lnSpc>
                <a:spcPct val="120000"/>
              </a:lnSpc>
            </a:pPr>
            <a:endParaRPr lang="en-US" altLang="zh-CN" sz="3200"/>
          </a:p>
          <a:p>
            <a:pPr>
              <a:lnSpc>
                <a:spcPct val="120000"/>
              </a:lnSpc>
            </a:pPr>
            <a:endParaRPr lang="en-US" altLang="zh-CN" sz="3200"/>
          </a:p>
          <a:p>
            <a:pPr>
              <a:lnSpc>
                <a:spcPct val="120000"/>
              </a:lnSpc>
            </a:pPr>
            <a:r>
              <a:rPr lang="en-US" altLang="zh-CN" sz="3200"/>
              <a:t>3. Why did the TV star’s joke have a bad </a:t>
            </a:r>
          </a:p>
          <a:p>
            <a:pPr>
              <a:lnSpc>
                <a:spcPct val="120000"/>
              </a:lnSpc>
            </a:pPr>
            <a:r>
              <a:rPr lang="en-US" altLang="zh-CN" sz="3200"/>
              <a:t>    ending?</a:t>
            </a:r>
          </a:p>
        </p:txBody>
      </p:sp>
      <p:sp>
        <p:nvSpPr>
          <p:cNvPr id="82949" name="Text Box 5"/>
          <p:cNvSpPr txBox="1">
            <a:spLocks noChangeArrowheads="1"/>
          </p:cNvSpPr>
          <p:nvPr/>
        </p:nvSpPr>
        <p:spPr bwMode="auto">
          <a:xfrm>
            <a:off x="1042988" y="2119313"/>
            <a:ext cx="72009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a:solidFill>
                  <a:srgbClr val="FF0000"/>
                </a:solidFill>
              </a:rPr>
              <a:t>It was said that the special water would help people lose weight.</a:t>
            </a:r>
          </a:p>
        </p:txBody>
      </p:sp>
      <p:sp>
        <p:nvSpPr>
          <p:cNvPr id="82950" name="Text Box 6"/>
          <p:cNvSpPr txBox="1">
            <a:spLocks noChangeArrowheads="1"/>
          </p:cNvSpPr>
          <p:nvPr/>
        </p:nvSpPr>
        <p:spPr bwMode="auto">
          <a:xfrm>
            <a:off x="971550" y="4508500"/>
            <a:ext cx="734536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a:solidFill>
                  <a:srgbClr val="FF0000"/>
                </a:solidFill>
              </a:rPr>
              <a:t>He lost both his girlfriend and his show.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randombar(horizontal)">
                                      <p:cBhvr>
                                        <p:cTn id="7" dur="500"/>
                                        <p:tgtEl>
                                          <p:spTgt spid="82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randombar(horizontal)">
                                      <p:cBhvr>
                                        <p:cTn id="12"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5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0419" name="Rectangle 3"/>
          <p:cNvSpPr>
            <a:spLocks noGrp="1" noChangeArrowheads="1"/>
          </p:cNvSpPr>
          <p:nvPr>
            <p:ph type="body" idx="4294967295"/>
          </p:nvPr>
        </p:nvSpPr>
        <p:spPr>
          <a:xfrm>
            <a:off x="446088" y="1309688"/>
            <a:ext cx="8229600" cy="4135437"/>
          </a:xfrm>
        </p:spPr>
        <p:txBody>
          <a:bodyPr/>
          <a:lstStyle/>
          <a:p>
            <a:pPr marL="441325" indent="-441325">
              <a:lnSpc>
                <a:spcPct val="120000"/>
              </a:lnSpc>
              <a:spcBef>
                <a:spcPct val="0"/>
              </a:spcBef>
              <a:buFontTx/>
              <a:buNone/>
            </a:pPr>
            <a:r>
              <a:rPr lang="en-US" altLang="zh-CN" b="1">
                <a:latin typeface="Times New Roman" panose="02020603050405020304" pitchFamily="18" charset="0"/>
              </a:rPr>
              <a:t>4. When did Orson Welles tell people about aliens from Mars landing on the earth?</a:t>
            </a:r>
          </a:p>
          <a:p>
            <a:pPr marL="441325" indent="-441325">
              <a:lnSpc>
                <a:spcPct val="120000"/>
              </a:lnSpc>
              <a:spcBef>
                <a:spcPct val="0"/>
              </a:spcBef>
              <a:buFontTx/>
              <a:buNone/>
            </a:pPr>
            <a:endParaRPr lang="en-US" altLang="zh-CN" b="1">
              <a:latin typeface="Times New Roman" panose="02020603050405020304" pitchFamily="18" charset="0"/>
            </a:endParaRPr>
          </a:p>
          <a:p>
            <a:pPr marL="441325" indent="-441325">
              <a:lnSpc>
                <a:spcPct val="120000"/>
              </a:lnSpc>
              <a:spcBef>
                <a:spcPct val="0"/>
              </a:spcBef>
              <a:buFontTx/>
              <a:buNone/>
            </a:pPr>
            <a:r>
              <a:rPr lang="en-US" altLang="zh-CN" b="1">
                <a:latin typeface="Times New Roman" panose="02020603050405020304" pitchFamily="18" charset="0"/>
              </a:rPr>
              <a:t>5. Why did so many people believe Orson Welles?</a:t>
            </a:r>
          </a:p>
          <a:p>
            <a:pPr marL="441325" indent="-441325">
              <a:lnSpc>
                <a:spcPct val="120000"/>
              </a:lnSpc>
              <a:spcBef>
                <a:spcPct val="0"/>
              </a:spcBef>
              <a:buFontTx/>
              <a:buNone/>
            </a:pPr>
            <a:endParaRPr lang="en-US" altLang="zh-CN" b="1">
              <a:latin typeface="Times New Roman" panose="02020603050405020304" pitchFamily="18" charset="0"/>
            </a:endParaRPr>
          </a:p>
        </p:txBody>
      </p:sp>
      <p:sp>
        <p:nvSpPr>
          <p:cNvPr id="60420" name="Text Box 4"/>
          <p:cNvSpPr txBox="1">
            <a:spLocks noChangeArrowheads="1"/>
          </p:cNvSpPr>
          <p:nvPr/>
        </p:nvSpPr>
        <p:spPr bwMode="auto">
          <a:xfrm>
            <a:off x="969963" y="2492375"/>
            <a:ext cx="568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solidFill>
                  <a:srgbClr val="FF0000"/>
                </a:solidFill>
              </a:rPr>
              <a:t>It was in October 1938.</a:t>
            </a:r>
          </a:p>
        </p:txBody>
      </p:sp>
      <p:sp>
        <p:nvSpPr>
          <p:cNvPr id="60421" name="Text Box 5"/>
          <p:cNvSpPr txBox="1">
            <a:spLocks noChangeArrowheads="1"/>
          </p:cNvSpPr>
          <p:nvPr/>
        </p:nvSpPr>
        <p:spPr bwMode="auto">
          <a:xfrm>
            <a:off x="900113" y="4208463"/>
            <a:ext cx="76327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a:solidFill>
                  <a:srgbClr val="FF0000"/>
                </a:solidFill>
              </a:rPr>
              <a:t>Orson Welles made it sound so real that hundreds of people believed the story.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randombar(horizontal)">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randombar(horizontal)">
                                      <p:cBhvr>
                                        <p:cTn id="12"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圆角矩形标注 4"/>
          <p:cNvSpPr/>
          <p:nvPr/>
        </p:nvSpPr>
        <p:spPr bwMode="auto">
          <a:xfrm>
            <a:off x="5436095" y="4447974"/>
            <a:ext cx="3457079" cy="493914"/>
          </a:xfrm>
          <a:prstGeom prst="wedgeRoundRectCallout">
            <a:avLst>
              <a:gd name="adj1" fmla="val -67755"/>
              <a:gd name="adj2" fmla="val -2064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adj.</a:t>
            </a:r>
            <a:r>
              <a:rPr kumimoji="0" lang="zh-CN" altLang="en-US" sz="24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可相信的；可信任的</a:t>
            </a:r>
            <a:endParaRPr kumimoji="0" lang="zh-CN" altLang="en-US" sz="24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61443" name="Rectangle 3"/>
          <p:cNvSpPr>
            <a:spLocks noGrp="1" noChangeArrowheads="1"/>
          </p:cNvSpPr>
          <p:nvPr>
            <p:ph type="body" idx="4294967295"/>
          </p:nvPr>
        </p:nvSpPr>
        <p:spPr>
          <a:xfrm>
            <a:off x="250825" y="620688"/>
            <a:ext cx="8642350" cy="5256212"/>
          </a:xfrm>
        </p:spPr>
        <p:txBody>
          <a:bodyPr/>
          <a:lstStyle/>
          <a:p>
            <a:pPr marL="441325" indent="-441325">
              <a:lnSpc>
                <a:spcPct val="110000"/>
              </a:lnSpc>
              <a:spcBef>
                <a:spcPct val="0"/>
              </a:spcBef>
              <a:buFontTx/>
              <a:buNone/>
            </a:pPr>
            <a:r>
              <a:rPr lang="en-US" altLang="zh-CN" b="1" dirty="0">
                <a:latin typeface="Times New Roman" panose="02020603050405020304" pitchFamily="18" charset="0"/>
              </a:rPr>
              <a:t>6. Which of these stories is the most </a:t>
            </a:r>
          </a:p>
          <a:p>
            <a:pPr marL="441325" indent="-441325">
              <a:lnSpc>
                <a:spcPct val="110000"/>
              </a:lnSpc>
              <a:spcBef>
                <a:spcPct val="0"/>
              </a:spcBef>
              <a:buFontTx/>
              <a:buNone/>
            </a:pPr>
            <a:r>
              <a:rPr lang="en-US" altLang="zh-CN" b="1" dirty="0">
                <a:latin typeface="Times New Roman" panose="02020603050405020304" pitchFamily="18" charset="0"/>
              </a:rPr>
              <a:t>    believable? Which is the least believable? </a:t>
            </a:r>
          </a:p>
          <a:p>
            <a:pPr marL="441325" indent="-441325">
              <a:lnSpc>
                <a:spcPct val="110000"/>
              </a:lnSpc>
              <a:spcBef>
                <a:spcPct val="0"/>
              </a:spcBef>
              <a:buFontTx/>
              <a:buNone/>
            </a:pPr>
            <a:r>
              <a:rPr lang="en-US" altLang="zh-CN" b="1" dirty="0">
                <a:latin typeface="Times New Roman" panose="02020603050405020304" pitchFamily="18" charset="0"/>
              </a:rPr>
              <a:t>    Why?</a:t>
            </a:r>
          </a:p>
          <a:p>
            <a:pPr marL="441325" indent="-441325">
              <a:lnSpc>
                <a:spcPct val="110000"/>
              </a:lnSpc>
              <a:spcBef>
                <a:spcPct val="0"/>
              </a:spcBef>
              <a:buFontTx/>
              <a:buNone/>
            </a:pPr>
            <a:endParaRPr lang="en-US" altLang="zh-CN" b="1" dirty="0">
              <a:latin typeface="Times New Roman" panose="02020603050405020304" pitchFamily="18" charset="0"/>
            </a:endParaRPr>
          </a:p>
          <a:p>
            <a:pPr marL="441325" indent="-441325">
              <a:lnSpc>
                <a:spcPct val="110000"/>
              </a:lnSpc>
              <a:spcBef>
                <a:spcPct val="0"/>
              </a:spcBef>
              <a:buFontTx/>
              <a:buNone/>
            </a:pPr>
            <a:endParaRPr lang="en-US" altLang="zh-CN" b="1" dirty="0"/>
          </a:p>
          <a:p>
            <a:pPr marL="441325" indent="-441325">
              <a:lnSpc>
                <a:spcPct val="110000"/>
              </a:lnSpc>
              <a:spcBef>
                <a:spcPct val="0"/>
              </a:spcBef>
              <a:buFontTx/>
              <a:buNone/>
            </a:pPr>
            <a:endParaRPr lang="en-US" altLang="zh-CN" b="1" dirty="0">
              <a:latin typeface="Times New Roman" panose="02020603050405020304" pitchFamily="18" charset="0"/>
            </a:endParaRPr>
          </a:p>
          <a:p>
            <a:pPr marL="441325" indent="-441325">
              <a:lnSpc>
                <a:spcPct val="110000"/>
              </a:lnSpc>
              <a:spcBef>
                <a:spcPct val="0"/>
              </a:spcBef>
              <a:buFontTx/>
              <a:buNone/>
            </a:pPr>
            <a:endParaRPr lang="en-US" altLang="zh-CN" b="1" dirty="0">
              <a:latin typeface="Times New Roman" panose="02020603050405020304" pitchFamily="18" charset="0"/>
            </a:endParaRPr>
          </a:p>
          <a:p>
            <a:pPr marL="441325" indent="-441325">
              <a:lnSpc>
                <a:spcPct val="110000"/>
              </a:lnSpc>
              <a:spcBef>
                <a:spcPct val="0"/>
              </a:spcBef>
              <a:buFontTx/>
              <a:buNone/>
            </a:pPr>
            <a:endParaRPr lang="en-US" altLang="zh-CN" b="1" dirty="0">
              <a:latin typeface="Times New Roman" panose="02020603050405020304" pitchFamily="18" charset="0"/>
            </a:endParaRPr>
          </a:p>
          <a:p>
            <a:pPr marL="441325" indent="-441325">
              <a:lnSpc>
                <a:spcPct val="110000"/>
              </a:lnSpc>
              <a:spcBef>
                <a:spcPct val="0"/>
              </a:spcBef>
              <a:buFontTx/>
              <a:buNone/>
            </a:pPr>
            <a:r>
              <a:rPr lang="en-US" altLang="zh-CN" b="1" dirty="0">
                <a:latin typeface="Times New Roman" panose="02020603050405020304" pitchFamily="18" charset="0"/>
              </a:rPr>
              <a:t>7. Would you be fooled by any of </a:t>
            </a:r>
            <a:r>
              <a:rPr lang="en-US" altLang="zh-CN" b="1" dirty="0" smtClean="0">
                <a:latin typeface="Times New Roman" panose="02020603050405020304" pitchFamily="18" charset="0"/>
              </a:rPr>
              <a:t>these </a:t>
            </a:r>
            <a:r>
              <a:rPr lang="en-US" altLang="zh-CN" b="1" dirty="0">
                <a:latin typeface="Times New Roman" panose="02020603050405020304" pitchFamily="18" charset="0"/>
              </a:rPr>
              <a:t>stories? </a:t>
            </a:r>
            <a:endParaRPr lang="en-US" altLang="zh-CN" dirty="0">
              <a:latin typeface="Times New Roman" panose="02020603050405020304" pitchFamily="18" charset="0"/>
            </a:endParaRPr>
          </a:p>
        </p:txBody>
      </p:sp>
      <p:sp>
        <p:nvSpPr>
          <p:cNvPr id="61446" name="Text Box 6"/>
          <p:cNvSpPr txBox="1">
            <a:spLocks noChangeArrowheads="1"/>
          </p:cNvSpPr>
          <p:nvPr/>
        </p:nvSpPr>
        <p:spPr bwMode="auto">
          <a:xfrm>
            <a:off x="684212" y="2166938"/>
            <a:ext cx="8208962"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dirty="0">
                <a:solidFill>
                  <a:srgbClr val="FF0000"/>
                </a:solidFill>
              </a:rPr>
              <a:t>I think the story of a famous movie star is the most believable. The story of aliens from Mars is the least believable. Because the movie star is living with people. People never see any aliens on the earth. </a:t>
            </a:r>
          </a:p>
        </p:txBody>
      </p:sp>
      <p:sp>
        <p:nvSpPr>
          <p:cNvPr id="4" name="Text Box 6"/>
          <p:cNvSpPr txBox="1">
            <a:spLocks noChangeArrowheads="1"/>
          </p:cNvSpPr>
          <p:nvPr/>
        </p:nvSpPr>
        <p:spPr bwMode="auto">
          <a:xfrm>
            <a:off x="684213" y="5452276"/>
            <a:ext cx="8208962" cy="59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dirty="0" smtClean="0">
                <a:solidFill>
                  <a:srgbClr val="FF0000"/>
                </a:solidFill>
              </a:rPr>
              <a:t>Open.</a:t>
            </a:r>
            <a:endParaRPr lang="en-US" altLang="zh-CN"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randombar(horizontal)">
                                      <p:cBhvr>
                                        <p:cTn id="7" dur="500"/>
                                        <p:tgtEl>
                                          <p:spTgt spid="6144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1446"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8551" name="Rectangle 7"/>
          <p:cNvSpPr>
            <a:spLocks noChangeArrowheads="1"/>
          </p:cNvSpPr>
          <p:nvPr/>
        </p:nvSpPr>
        <p:spPr bwMode="auto">
          <a:xfrm>
            <a:off x="433388" y="1341438"/>
            <a:ext cx="8459787"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20000"/>
              </a:lnSpc>
              <a:spcBef>
                <a:spcPct val="0"/>
              </a:spcBef>
              <a:buFontTx/>
              <a:buNone/>
            </a:pPr>
            <a:r>
              <a:rPr lang="en-US" altLang="zh-CN">
                <a:latin typeface="Times New Roman" panose="02020603050405020304" pitchFamily="18" charset="0"/>
              </a:rPr>
              <a:t>April Fool’s Day</a:t>
            </a:r>
          </a:p>
          <a:p>
            <a:pPr>
              <a:lnSpc>
                <a:spcPct val="120000"/>
              </a:lnSpc>
              <a:spcBef>
                <a:spcPct val="0"/>
              </a:spcBef>
              <a:buFontTx/>
              <a:buNone/>
            </a:pPr>
            <a:r>
              <a:rPr lang="en-US" altLang="zh-CN">
                <a:latin typeface="Times New Roman" panose="02020603050405020304" pitchFamily="18" charset="0"/>
              </a:rPr>
              <a:t>When: On April 1</a:t>
            </a:r>
            <a:r>
              <a:rPr lang="en-US" altLang="zh-CN" baseline="30000">
                <a:latin typeface="Times New Roman" panose="02020603050405020304" pitchFamily="18" charset="0"/>
              </a:rPr>
              <a:t>st</a:t>
            </a:r>
          </a:p>
          <a:p>
            <a:pPr>
              <a:lnSpc>
                <a:spcPct val="120000"/>
              </a:lnSpc>
              <a:spcBef>
                <a:spcPct val="0"/>
              </a:spcBef>
              <a:buFontTx/>
              <a:buNone/>
            </a:pPr>
            <a:r>
              <a:rPr lang="en-US" altLang="zh-CN">
                <a:latin typeface="Times New Roman" panose="02020603050405020304" pitchFamily="18" charset="0"/>
              </a:rPr>
              <a:t>What: Many people play all kinds of tricks and jokes on each other.</a:t>
            </a:r>
          </a:p>
        </p:txBody>
      </p:sp>
      <p:sp>
        <p:nvSpPr>
          <p:cNvPr id="108552" name="Rectangle 8"/>
          <p:cNvSpPr>
            <a:spLocks noChangeArrowheads="1"/>
          </p:cNvSpPr>
          <p:nvPr/>
        </p:nvSpPr>
        <p:spPr bwMode="auto">
          <a:xfrm>
            <a:off x="431800" y="4868863"/>
            <a:ext cx="25558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a:latin typeface="Times New Roman" panose="02020603050405020304" pitchFamily="18" charset="0"/>
              </a:rPr>
              <a:t>Funny stories </a:t>
            </a:r>
          </a:p>
        </p:txBody>
      </p:sp>
      <p:sp>
        <p:nvSpPr>
          <p:cNvPr id="108553" name="Rectangle 9"/>
          <p:cNvSpPr>
            <a:spLocks noChangeArrowheads="1"/>
          </p:cNvSpPr>
          <p:nvPr/>
        </p:nvSpPr>
        <p:spPr bwMode="auto">
          <a:xfrm>
            <a:off x="3168650" y="5084763"/>
            <a:ext cx="25558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a:latin typeface="Times New Roman" panose="02020603050405020304" pitchFamily="18" charset="0"/>
              </a:rPr>
              <a:t>A sad story</a:t>
            </a:r>
          </a:p>
        </p:txBody>
      </p:sp>
      <p:sp>
        <p:nvSpPr>
          <p:cNvPr id="108554" name="Rectangle 10"/>
          <p:cNvSpPr>
            <a:spLocks noChangeArrowheads="1"/>
          </p:cNvSpPr>
          <p:nvPr/>
        </p:nvSpPr>
        <p:spPr bwMode="auto">
          <a:xfrm>
            <a:off x="6011863" y="5013325"/>
            <a:ext cx="25558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a:latin typeface="Times New Roman" panose="02020603050405020304" pitchFamily="18" charset="0"/>
              </a:rPr>
              <a:t>A famous trick</a:t>
            </a:r>
          </a:p>
        </p:txBody>
      </p:sp>
      <p:grpSp>
        <p:nvGrpSpPr>
          <p:cNvPr id="108559" name="Group 15"/>
          <p:cNvGrpSpPr>
            <a:grpSpLocks/>
          </p:cNvGrpSpPr>
          <p:nvPr/>
        </p:nvGrpSpPr>
        <p:grpSpPr bwMode="auto">
          <a:xfrm>
            <a:off x="1763713" y="3933825"/>
            <a:ext cx="5257800" cy="1081088"/>
            <a:chOff x="1111" y="2613"/>
            <a:chExt cx="3312" cy="681"/>
          </a:xfrm>
        </p:grpSpPr>
        <p:sp>
          <p:nvSpPr>
            <p:cNvPr id="108555" name="Line 11"/>
            <p:cNvSpPr>
              <a:spLocks noChangeShapeType="1"/>
            </p:cNvSpPr>
            <p:nvPr/>
          </p:nvSpPr>
          <p:spPr bwMode="auto">
            <a:xfrm flipH="1">
              <a:off x="1111" y="2613"/>
              <a:ext cx="1588" cy="68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6" name="Line 12"/>
            <p:cNvSpPr>
              <a:spLocks noChangeShapeType="1"/>
            </p:cNvSpPr>
            <p:nvPr/>
          </p:nvSpPr>
          <p:spPr bwMode="auto">
            <a:xfrm flipH="1">
              <a:off x="2699" y="2613"/>
              <a:ext cx="0" cy="68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7" name="Line 13"/>
            <p:cNvSpPr>
              <a:spLocks noChangeShapeType="1"/>
            </p:cNvSpPr>
            <p:nvPr/>
          </p:nvSpPr>
          <p:spPr bwMode="auto">
            <a:xfrm>
              <a:off x="2699" y="2613"/>
              <a:ext cx="1724" cy="68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8558" name="Rectangle 14"/>
          <p:cNvSpPr>
            <a:spLocks noChangeArrowheads="1"/>
          </p:cNvSpPr>
          <p:nvPr/>
        </p:nvSpPr>
        <p:spPr bwMode="auto">
          <a:xfrm>
            <a:off x="251520" y="627609"/>
            <a:ext cx="849788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8255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2334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414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lang="en-US" altLang="zh-CN" dirty="0">
                <a:solidFill>
                  <a:srgbClr val="0000FF"/>
                </a:solidFill>
              </a:rPr>
              <a:t>Close </a:t>
            </a:r>
            <a:r>
              <a:rPr lang="en-US" altLang="zh-CN" dirty="0" smtClean="0">
                <a:solidFill>
                  <a:srgbClr val="0000FF"/>
                </a:solidFill>
              </a:rPr>
              <a:t>your books </a:t>
            </a:r>
            <a:r>
              <a:rPr lang="en-US" altLang="zh-CN" dirty="0">
                <a:solidFill>
                  <a:srgbClr val="0000FF"/>
                </a:solidFill>
              </a:rPr>
              <a:t>and complete the blanks.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827088" y="549275"/>
            <a:ext cx="3097212"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a:latin typeface="Times New Roman" panose="02020603050405020304" pitchFamily="18" charset="0"/>
              </a:rPr>
              <a:t>Funny stories </a:t>
            </a:r>
          </a:p>
        </p:txBody>
      </p:sp>
      <p:sp>
        <p:nvSpPr>
          <p:cNvPr id="110599" name="Line 7"/>
          <p:cNvSpPr>
            <a:spLocks noChangeShapeType="1"/>
          </p:cNvSpPr>
          <p:nvPr/>
        </p:nvSpPr>
        <p:spPr bwMode="auto">
          <a:xfrm flipH="1">
            <a:off x="2268538" y="1125538"/>
            <a:ext cx="0" cy="10810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2" name="Rectangle 10"/>
          <p:cNvSpPr>
            <a:spLocks noChangeArrowheads="1"/>
          </p:cNvSpPr>
          <p:nvPr/>
        </p:nvSpPr>
        <p:spPr bwMode="auto">
          <a:xfrm>
            <a:off x="612775" y="1990725"/>
            <a:ext cx="8062913"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9388" indent="-179388">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pPr>
            <a:r>
              <a:rPr lang="en-US" altLang="zh-CN" dirty="0">
                <a:latin typeface="Times New Roman" panose="02020603050405020304" pitchFamily="18" charset="0"/>
              </a:rPr>
              <a:t>One hoax is about spaghetti. A reporter said the Italian farmers had ____________________.</a:t>
            </a:r>
          </a:p>
          <a:p>
            <a:pPr>
              <a:lnSpc>
                <a:spcPct val="120000"/>
              </a:lnSpc>
              <a:spcBef>
                <a:spcPct val="0"/>
              </a:spcBef>
            </a:pPr>
            <a:r>
              <a:rPr lang="en-US" altLang="zh-CN" dirty="0">
                <a:latin typeface="Times New Roman" panose="02020603050405020304" pitchFamily="18" charset="0"/>
              </a:rPr>
              <a:t>Another is about special water. They said the water could help people _____________.</a:t>
            </a:r>
          </a:p>
        </p:txBody>
      </p:sp>
      <p:sp>
        <p:nvSpPr>
          <p:cNvPr id="110603" name="Rectangle 11"/>
          <p:cNvSpPr>
            <a:spLocks noChangeArrowheads="1"/>
          </p:cNvSpPr>
          <p:nvPr/>
        </p:nvSpPr>
        <p:spPr bwMode="auto">
          <a:xfrm>
            <a:off x="898525" y="3213100"/>
            <a:ext cx="4321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a:solidFill>
                  <a:srgbClr val="FF0000"/>
                </a:solidFill>
              </a:rPr>
              <a:t>stopped growing it </a:t>
            </a:r>
          </a:p>
        </p:txBody>
      </p:sp>
      <p:sp>
        <p:nvSpPr>
          <p:cNvPr id="110604" name="Rectangle 12"/>
          <p:cNvSpPr>
            <a:spLocks noChangeArrowheads="1"/>
          </p:cNvSpPr>
          <p:nvPr/>
        </p:nvSpPr>
        <p:spPr bwMode="auto">
          <a:xfrm>
            <a:off x="5868988" y="4437063"/>
            <a:ext cx="2806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a:solidFill>
                  <a:srgbClr val="FF0000"/>
                </a:solidFill>
              </a:rPr>
              <a:t>lose weight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603"/>
                                        </p:tgtEl>
                                        <p:attrNameLst>
                                          <p:attrName>style.visibility</p:attrName>
                                        </p:attrNameLst>
                                      </p:cBhvr>
                                      <p:to>
                                        <p:strVal val="visible"/>
                                      </p:to>
                                    </p:set>
                                    <p:animEffect transition="in" filter="box(in)">
                                      <p:cBhvr>
                                        <p:cTn id="7" dur="500"/>
                                        <p:tgtEl>
                                          <p:spTgt spid="110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604"/>
                                        </p:tgtEl>
                                        <p:attrNameLst>
                                          <p:attrName>style.visibility</p:attrName>
                                        </p:attrNameLst>
                                      </p:cBhvr>
                                      <p:to>
                                        <p:strVal val="visible"/>
                                      </p:to>
                                    </p:set>
                                    <p:animEffect transition="in" filter="box(in)">
                                      <p:cBhvr>
                                        <p:cTn id="12" dur="500"/>
                                        <p:tgtEl>
                                          <p:spTgt spid="110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3" grpId="0"/>
      <p:bldP spid="11060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19" name="Line 3"/>
          <p:cNvSpPr>
            <a:spLocks noChangeShapeType="1"/>
          </p:cNvSpPr>
          <p:nvPr/>
        </p:nvSpPr>
        <p:spPr bwMode="auto">
          <a:xfrm flipH="1">
            <a:off x="2124075" y="1773238"/>
            <a:ext cx="0" cy="10810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0" name="Rectangle 4"/>
          <p:cNvSpPr>
            <a:spLocks noChangeArrowheads="1"/>
          </p:cNvSpPr>
          <p:nvPr/>
        </p:nvSpPr>
        <p:spPr bwMode="auto">
          <a:xfrm>
            <a:off x="684213" y="2781300"/>
            <a:ext cx="79914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en-US" altLang="zh-CN" dirty="0">
                <a:latin typeface="Times New Roman" panose="02020603050405020304" pitchFamily="18" charset="0"/>
              </a:rPr>
              <a:t>A famous TV star made a joke on _____________, and as a result, he lost her and his show was canceled.</a:t>
            </a:r>
          </a:p>
        </p:txBody>
      </p:sp>
      <p:sp>
        <p:nvSpPr>
          <p:cNvPr id="111621" name="Rectangle 5"/>
          <p:cNvSpPr>
            <a:spLocks noChangeArrowheads="1"/>
          </p:cNvSpPr>
          <p:nvPr/>
        </p:nvSpPr>
        <p:spPr bwMode="auto">
          <a:xfrm>
            <a:off x="900113" y="1123950"/>
            <a:ext cx="25558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a:latin typeface="Times New Roman" panose="02020603050405020304" pitchFamily="18" charset="0"/>
              </a:rPr>
              <a:t>A sad story</a:t>
            </a:r>
          </a:p>
        </p:txBody>
      </p:sp>
      <p:sp>
        <p:nvSpPr>
          <p:cNvPr id="111623" name="Rectangle 7"/>
          <p:cNvSpPr>
            <a:spLocks noChangeArrowheads="1"/>
          </p:cNvSpPr>
          <p:nvPr/>
        </p:nvSpPr>
        <p:spPr bwMode="auto">
          <a:xfrm>
            <a:off x="827088" y="3429000"/>
            <a:ext cx="295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a:solidFill>
                  <a:srgbClr val="FF0000"/>
                </a:solidFill>
              </a:rPr>
              <a:t>his girlfriend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box(in)">
                                      <p:cBhvr>
                                        <p:cTn id="7"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682" name="WordArt 4"/>
          <p:cNvSpPr>
            <a:spLocks noChangeArrowheads="1" noChangeShapeType="1" noTextEdit="1"/>
          </p:cNvSpPr>
          <p:nvPr/>
        </p:nvSpPr>
        <p:spPr bwMode="auto">
          <a:xfrm>
            <a:off x="430213" y="3862388"/>
            <a:ext cx="8389937" cy="2159000"/>
          </a:xfrm>
          <a:prstGeom prst="rect">
            <a:avLst/>
          </a:prstGeom>
        </p:spPr>
        <p:txBody>
          <a:bodyPr wrap="none" fromWordArt="1">
            <a:prstTxWarp prst="textDeflate">
              <a:avLst>
                <a:gd name="adj" fmla="val 17019"/>
              </a:avLst>
            </a:prstTxWarp>
          </a:bodyPr>
          <a:lstStyle/>
          <a:p>
            <a:pPr algn="ctr"/>
            <a:r>
              <a:rPr lang="en-US" sz="4800" kern="10">
                <a:ln w="9525">
                  <a:solidFill>
                    <a:schemeClr val="tx1"/>
                  </a:solidFill>
                  <a:round/>
                  <a:headEnd/>
                  <a:tailEnd/>
                </a:ln>
                <a:gradFill rotWithShape="1">
                  <a:gsLst>
                    <a:gs pos="0">
                      <a:srgbClr val="FF3399"/>
                    </a:gs>
                    <a:gs pos="25000">
                      <a:srgbClr val="FF6633"/>
                    </a:gs>
                    <a:gs pos="50000">
                      <a:srgbClr val="FFFF00"/>
                    </a:gs>
                    <a:gs pos="75000">
                      <a:srgbClr val="01A78F"/>
                    </a:gs>
                    <a:gs pos="100000">
                      <a:srgbClr val="3366FF"/>
                    </a:gs>
                  </a:gsLst>
                  <a:lin ang="5400000" scaled="1"/>
                </a:gradFill>
                <a:latin typeface="Arial" panose="020B0604020202020204" pitchFamily="34" charset="0"/>
                <a:cs typeface="Arial" panose="020B0604020202020204" pitchFamily="34" charset="0"/>
              </a:rPr>
              <a:t>Unit 12</a:t>
            </a:r>
          </a:p>
          <a:p>
            <a:pPr algn="ctr"/>
            <a:r>
              <a:rPr lang="en-US" sz="4800" kern="10">
                <a:ln w="9525">
                  <a:solidFill>
                    <a:schemeClr val="tx1"/>
                  </a:solidFill>
                  <a:round/>
                  <a:headEnd/>
                  <a:tailEnd/>
                </a:ln>
                <a:gradFill rotWithShape="1">
                  <a:gsLst>
                    <a:gs pos="0">
                      <a:srgbClr val="FF3399"/>
                    </a:gs>
                    <a:gs pos="25000">
                      <a:srgbClr val="FF6633"/>
                    </a:gs>
                    <a:gs pos="50000">
                      <a:srgbClr val="FFFF00"/>
                    </a:gs>
                    <a:gs pos="75000">
                      <a:srgbClr val="01A78F"/>
                    </a:gs>
                    <a:gs pos="100000">
                      <a:srgbClr val="3366FF"/>
                    </a:gs>
                  </a:gsLst>
                  <a:lin ang="5400000" scaled="1"/>
                </a:gradFill>
                <a:latin typeface="Arial" panose="020B0604020202020204" pitchFamily="34" charset="0"/>
                <a:cs typeface="Arial" panose="020B0604020202020204" pitchFamily="34" charset="0"/>
              </a:rPr>
              <a:t>Life is full of the unexpected.</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9573" name="Line 5"/>
          <p:cNvSpPr>
            <a:spLocks noChangeShapeType="1"/>
          </p:cNvSpPr>
          <p:nvPr/>
        </p:nvSpPr>
        <p:spPr bwMode="auto">
          <a:xfrm flipH="1">
            <a:off x="2266950" y="1196975"/>
            <a:ext cx="0" cy="10810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4" name="Rectangle 6"/>
          <p:cNvSpPr>
            <a:spLocks noChangeArrowheads="1"/>
          </p:cNvSpPr>
          <p:nvPr/>
        </p:nvSpPr>
        <p:spPr bwMode="auto">
          <a:xfrm>
            <a:off x="612775" y="2062163"/>
            <a:ext cx="79914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9388" indent="-179388">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pPr>
            <a:r>
              <a:rPr lang="en-US" altLang="zh-CN">
                <a:latin typeface="Times New Roman" panose="02020603050405020304" pitchFamily="18" charset="0"/>
              </a:rPr>
              <a:t>It happened in __________.</a:t>
            </a:r>
          </a:p>
          <a:p>
            <a:pPr>
              <a:lnSpc>
                <a:spcPct val="120000"/>
              </a:lnSpc>
              <a:spcBef>
                <a:spcPct val="0"/>
              </a:spcBef>
            </a:pPr>
            <a:r>
              <a:rPr lang="en-US" altLang="zh-CN">
                <a:latin typeface="Times New Roman" panose="02020603050405020304" pitchFamily="18" charset="0"/>
              </a:rPr>
              <a:t>The actor Orson Welles announced on his radio program that aliens from Mars had landed on the earth. Many people believed him and _________________.</a:t>
            </a:r>
          </a:p>
        </p:txBody>
      </p:sp>
      <p:sp>
        <p:nvSpPr>
          <p:cNvPr id="109576" name="Rectangle 8"/>
          <p:cNvSpPr>
            <a:spLocks noChangeArrowheads="1"/>
          </p:cNvSpPr>
          <p:nvPr/>
        </p:nvSpPr>
        <p:spPr bwMode="auto">
          <a:xfrm>
            <a:off x="539750" y="620713"/>
            <a:ext cx="36004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223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303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138363"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955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0527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099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967163"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a:latin typeface="Times New Roman" panose="02020603050405020304" pitchFamily="18" charset="0"/>
              </a:rPr>
              <a:t>A famous trick</a:t>
            </a:r>
          </a:p>
        </p:txBody>
      </p:sp>
      <p:sp>
        <p:nvSpPr>
          <p:cNvPr id="109577" name="Rectangle 9"/>
          <p:cNvSpPr>
            <a:spLocks noChangeArrowheads="1"/>
          </p:cNvSpPr>
          <p:nvPr/>
        </p:nvSpPr>
        <p:spPr bwMode="auto">
          <a:xfrm>
            <a:off x="3706813" y="2133600"/>
            <a:ext cx="24495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a:solidFill>
                  <a:srgbClr val="FF0000"/>
                </a:solidFill>
              </a:rPr>
              <a:t>October </a:t>
            </a:r>
          </a:p>
        </p:txBody>
      </p:sp>
      <p:sp>
        <p:nvSpPr>
          <p:cNvPr id="109578" name="Rectangle 10"/>
          <p:cNvSpPr>
            <a:spLocks noChangeArrowheads="1"/>
          </p:cNvSpPr>
          <p:nvPr/>
        </p:nvSpPr>
        <p:spPr bwMode="auto">
          <a:xfrm>
            <a:off x="2700338" y="4505325"/>
            <a:ext cx="3600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a:solidFill>
                  <a:srgbClr val="FF0000"/>
                </a:solidFill>
              </a:rPr>
              <a:t>left their homes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9577"/>
                                        </p:tgtEl>
                                        <p:attrNameLst>
                                          <p:attrName>style.visibility</p:attrName>
                                        </p:attrNameLst>
                                      </p:cBhvr>
                                      <p:to>
                                        <p:strVal val="visible"/>
                                      </p:to>
                                    </p:set>
                                    <p:animEffect transition="in" filter="box(in)">
                                      <p:cBhvr>
                                        <p:cTn id="7" dur="500"/>
                                        <p:tgtEl>
                                          <p:spTgt spid="109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9578"/>
                                        </p:tgtEl>
                                        <p:attrNameLst>
                                          <p:attrName>style.visibility</p:attrName>
                                        </p:attrNameLst>
                                      </p:cBhvr>
                                      <p:to>
                                        <p:strVal val="visible"/>
                                      </p:to>
                                    </p:set>
                                    <p:animEffect transition="in" filter="box(in)">
                                      <p:cBhvr>
                                        <p:cTn id="12" dur="500"/>
                                        <p:tgtEl>
                                          <p:spTgt spid="109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7" grpId="0"/>
      <p:bldP spid="10957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2467" name="Rectangle 3"/>
          <p:cNvSpPr>
            <a:spLocks noGrp="1" noChangeArrowheads="1"/>
          </p:cNvSpPr>
          <p:nvPr>
            <p:ph type="body" idx="4294967295"/>
          </p:nvPr>
        </p:nvSpPr>
        <p:spPr>
          <a:xfrm>
            <a:off x="684213" y="1773238"/>
            <a:ext cx="7991475" cy="4319587"/>
          </a:xfrm>
        </p:spPr>
        <p:txBody>
          <a:bodyPr/>
          <a:lstStyle/>
          <a:p>
            <a:pPr marL="609600" indent="-609600">
              <a:lnSpc>
                <a:spcPct val="120000"/>
              </a:lnSpc>
              <a:spcBef>
                <a:spcPct val="0"/>
              </a:spcBef>
              <a:buFontTx/>
              <a:buNone/>
            </a:pPr>
            <a:r>
              <a:rPr lang="en-US" altLang="zh-CN" b="1">
                <a:latin typeface="Times New Roman" panose="02020603050405020304" pitchFamily="18" charset="0"/>
              </a:rPr>
              <a:t>1. After the spaghetti story __________</a:t>
            </a:r>
          </a:p>
          <a:p>
            <a:pPr marL="609600" indent="-609600">
              <a:lnSpc>
                <a:spcPct val="120000"/>
              </a:lnSpc>
              <a:spcBef>
                <a:spcPct val="0"/>
              </a:spcBef>
              <a:buFontTx/>
              <a:buNone/>
            </a:pPr>
            <a:r>
              <a:rPr lang="en-US" altLang="zh-CN" b="1">
                <a:latin typeface="Times New Roman" panose="02020603050405020304" pitchFamily="18" charset="0"/>
              </a:rPr>
              <a:t>    (appear) in the news, everyone _______ </a:t>
            </a:r>
          </a:p>
          <a:p>
            <a:pPr marL="609600" indent="-609600">
              <a:lnSpc>
                <a:spcPct val="120000"/>
              </a:lnSpc>
              <a:spcBef>
                <a:spcPct val="0"/>
              </a:spcBef>
              <a:buFontTx/>
              <a:buNone/>
            </a:pPr>
            <a:r>
              <a:rPr lang="en-US" altLang="zh-CN" b="1">
                <a:latin typeface="Times New Roman" panose="02020603050405020304" pitchFamily="18" charset="0"/>
              </a:rPr>
              <a:t>    (rush) to the supermarkets.</a:t>
            </a:r>
          </a:p>
          <a:p>
            <a:pPr marL="609600" indent="-609600">
              <a:lnSpc>
                <a:spcPct val="120000"/>
              </a:lnSpc>
              <a:spcBef>
                <a:spcPct val="0"/>
              </a:spcBef>
              <a:buFontTx/>
              <a:buNone/>
            </a:pPr>
            <a:r>
              <a:rPr lang="en-US" altLang="zh-CN" b="1">
                <a:latin typeface="Times New Roman" panose="02020603050405020304" pitchFamily="18" charset="0"/>
              </a:rPr>
              <a:t>2. By the time people ________ (find out) </a:t>
            </a:r>
          </a:p>
          <a:p>
            <a:pPr marL="609600" indent="-609600">
              <a:lnSpc>
                <a:spcPct val="120000"/>
              </a:lnSpc>
              <a:spcBef>
                <a:spcPct val="0"/>
              </a:spcBef>
              <a:buFontTx/>
              <a:buNone/>
            </a:pPr>
            <a:r>
              <a:rPr lang="en-US" altLang="zh-CN" b="1">
                <a:latin typeface="Times New Roman" panose="02020603050405020304" pitchFamily="18" charset="0"/>
              </a:rPr>
              <a:t>    the story was not true, all the spaghetti </a:t>
            </a:r>
          </a:p>
          <a:p>
            <a:pPr marL="609600" indent="-609600">
              <a:lnSpc>
                <a:spcPct val="120000"/>
              </a:lnSpc>
              <a:spcBef>
                <a:spcPct val="0"/>
              </a:spcBef>
              <a:buFontTx/>
              <a:buNone/>
            </a:pPr>
            <a:r>
              <a:rPr lang="en-US" altLang="zh-CN" b="1">
                <a:latin typeface="Times New Roman" panose="02020603050405020304" pitchFamily="18" charset="0"/>
              </a:rPr>
              <a:t>    in the supermarkets _______________ </a:t>
            </a:r>
          </a:p>
          <a:p>
            <a:pPr marL="609600" indent="-609600">
              <a:lnSpc>
                <a:spcPct val="120000"/>
              </a:lnSpc>
              <a:spcBef>
                <a:spcPct val="0"/>
              </a:spcBef>
              <a:buFontTx/>
              <a:buNone/>
            </a:pPr>
            <a:r>
              <a:rPr lang="en-US" altLang="zh-CN" b="1">
                <a:latin typeface="Times New Roman" panose="02020603050405020304" pitchFamily="18" charset="0"/>
              </a:rPr>
              <a:t>    (disappear).</a:t>
            </a:r>
          </a:p>
        </p:txBody>
      </p:sp>
      <p:sp>
        <p:nvSpPr>
          <p:cNvPr id="62468" name="Text Box 4"/>
          <p:cNvSpPr txBox="1">
            <a:spLocks noChangeArrowheads="1"/>
          </p:cNvSpPr>
          <p:nvPr/>
        </p:nvSpPr>
        <p:spPr bwMode="auto">
          <a:xfrm>
            <a:off x="1331913" y="679450"/>
            <a:ext cx="69850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a:solidFill>
                  <a:srgbClr val="0000FF"/>
                </a:solidFill>
                <a:latin typeface="Arial" panose="020B0604020202020204" pitchFamily="34" charset="0"/>
              </a:rPr>
              <a:t>Fill in the blanks with the correct forms of the verbs in brackets.</a:t>
            </a:r>
          </a:p>
        </p:txBody>
      </p:sp>
      <p:sp>
        <p:nvSpPr>
          <p:cNvPr id="62469" name="Text Box 5"/>
          <p:cNvSpPr txBox="1">
            <a:spLocks noChangeArrowheads="1"/>
          </p:cNvSpPr>
          <p:nvPr/>
        </p:nvSpPr>
        <p:spPr bwMode="auto">
          <a:xfrm>
            <a:off x="5651500" y="1844675"/>
            <a:ext cx="2124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appeared </a:t>
            </a:r>
          </a:p>
        </p:txBody>
      </p:sp>
      <p:sp>
        <p:nvSpPr>
          <p:cNvPr id="62470" name="Text Box 6"/>
          <p:cNvSpPr txBox="1">
            <a:spLocks noChangeArrowheads="1"/>
          </p:cNvSpPr>
          <p:nvPr/>
        </p:nvSpPr>
        <p:spPr bwMode="auto">
          <a:xfrm>
            <a:off x="6659563" y="2420938"/>
            <a:ext cx="1728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rushed </a:t>
            </a:r>
          </a:p>
        </p:txBody>
      </p:sp>
      <p:sp>
        <p:nvSpPr>
          <p:cNvPr id="62471" name="Text Box 7"/>
          <p:cNvSpPr txBox="1">
            <a:spLocks noChangeArrowheads="1"/>
          </p:cNvSpPr>
          <p:nvPr/>
        </p:nvSpPr>
        <p:spPr bwMode="auto">
          <a:xfrm>
            <a:off x="4356100" y="3644900"/>
            <a:ext cx="2592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found out </a:t>
            </a:r>
          </a:p>
        </p:txBody>
      </p:sp>
      <p:sp>
        <p:nvSpPr>
          <p:cNvPr id="62472" name="Text Box 8"/>
          <p:cNvSpPr txBox="1">
            <a:spLocks noChangeArrowheads="1"/>
          </p:cNvSpPr>
          <p:nvPr/>
        </p:nvSpPr>
        <p:spPr bwMode="auto">
          <a:xfrm>
            <a:off x="4716463" y="4797425"/>
            <a:ext cx="3744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had disappeared </a:t>
            </a:r>
          </a:p>
        </p:txBody>
      </p:sp>
      <p:sp>
        <p:nvSpPr>
          <p:cNvPr id="62475" name="Oval 11"/>
          <p:cNvSpPr>
            <a:spLocks noChangeArrowheads="1"/>
          </p:cNvSpPr>
          <p:nvPr/>
        </p:nvSpPr>
        <p:spPr bwMode="auto">
          <a:xfrm>
            <a:off x="609600" y="836613"/>
            <a:ext cx="649288" cy="6477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rgbClr val="0000FF"/>
                </a:solidFill>
              </a:rPr>
              <a:t>2d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Effect transition="in" filter="blinds(horizontal)">
                                      <p:cBhvr>
                                        <p:cTn id="12" dur="500"/>
                                        <p:tgtEl>
                                          <p:spTgt spid="62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1"/>
                                        </p:tgtEl>
                                        <p:attrNameLst>
                                          <p:attrName>style.visibility</p:attrName>
                                        </p:attrNameLst>
                                      </p:cBhvr>
                                      <p:to>
                                        <p:strVal val="visible"/>
                                      </p:to>
                                    </p:set>
                                    <p:animEffect transition="in" filter="blinds(horizontal)">
                                      <p:cBhvr>
                                        <p:cTn id="17" dur="500"/>
                                        <p:tgtEl>
                                          <p:spTgt spid="624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72"/>
                                        </p:tgtEl>
                                        <p:attrNameLst>
                                          <p:attrName>style.visibility</p:attrName>
                                        </p:attrNameLst>
                                      </p:cBhvr>
                                      <p:to>
                                        <p:strVal val="visible"/>
                                      </p:to>
                                    </p:set>
                                    <p:animEffect transition="in" filter="blinds(horizontal)">
                                      <p:cBhvr>
                                        <p:cTn id="22"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P spid="62471" grpId="0"/>
      <p:bldP spid="6247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1" name="Rectangle 3"/>
          <p:cNvSpPr>
            <a:spLocks noGrp="1" noChangeArrowheads="1"/>
          </p:cNvSpPr>
          <p:nvPr>
            <p:ph type="body" idx="4294967295"/>
          </p:nvPr>
        </p:nvSpPr>
        <p:spPr>
          <a:xfrm>
            <a:off x="358775" y="676275"/>
            <a:ext cx="8605838" cy="5300663"/>
          </a:xfrm>
        </p:spPr>
        <p:txBody>
          <a:bodyPr/>
          <a:lstStyle/>
          <a:p>
            <a:pPr marL="441325" indent="-441325">
              <a:lnSpc>
                <a:spcPct val="120000"/>
              </a:lnSpc>
              <a:spcBef>
                <a:spcPct val="0"/>
              </a:spcBef>
              <a:buFontTx/>
              <a:buNone/>
            </a:pPr>
            <a:r>
              <a:rPr lang="en-US" altLang="zh-CN" b="1">
                <a:latin typeface="Times New Roman" panose="02020603050405020304" pitchFamily="18" charset="0"/>
              </a:rPr>
              <a:t>3. By the time the day ______ (end), more </a:t>
            </a:r>
          </a:p>
          <a:p>
            <a:pPr marL="441325" indent="-441325">
              <a:lnSpc>
                <a:spcPct val="120000"/>
              </a:lnSpc>
              <a:spcBef>
                <a:spcPct val="0"/>
              </a:spcBef>
              <a:buFontTx/>
              <a:buNone/>
            </a:pPr>
            <a:r>
              <a:rPr lang="en-US" altLang="zh-CN" b="1">
                <a:latin typeface="Times New Roman" panose="02020603050405020304" pitchFamily="18" charset="0"/>
              </a:rPr>
              <a:t>    than 10,000 people _________ (call) the </a:t>
            </a:r>
          </a:p>
          <a:p>
            <a:pPr marL="441325" indent="-441325">
              <a:lnSpc>
                <a:spcPct val="120000"/>
              </a:lnSpc>
              <a:spcBef>
                <a:spcPct val="0"/>
              </a:spcBef>
              <a:buFontTx/>
              <a:buNone/>
            </a:pPr>
            <a:r>
              <a:rPr lang="en-US" altLang="zh-CN" b="1">
                <a:latin typeface="Times New Roman" panose="02020603050405020304" pitchFamily="18" charset="0"/>
              </a:rPr>
              <a:t>    TV station to ask about the special water. </a:t>
            </a:r>
          </a:p>
          <a:p>
            <a:pPr marL="441325" indent="-441325">
              <a:lnSpc>
                <a:spcPct val="120000"/>
              </a:lnSpc>
              <a:spcBef>
                <a:spcPct val="0"/>
              </a:spcBef>
              <a:buFontTx/>
              <a:buNone/>
            </a:pPr>
            <a:r>
              <a:rPr lang="en-US" altLang="zh-CN" b="1">
                <a:latin typeface="Times New Roman" panose="02020603050405020304" pitchFamily="18" charset="0"/>
              </a:rPr>
              <a:t>4. By the time the show _____ (end), the TV star ________ (lose) his girlfriend.</a:t>
            </a:r>
          </a:p>
          <a:p>
            <a:pPr marL="441325" indent="-441325">
              <a:lnSpc>
                <a:spcPct val="120000"/>
              </a:lnSpc>
              <a:spcBef>
                <a:spcPct val="0"/>
              </a:spcBef>
              <a:buFontTx/>
              <a:buNone/>
            </a:pPr>
            <a:r>
              <a:rPr lang="en-US" altLang="zh-CN" b="1">
                <a:latin typeface="Times New Roman" panose="02020603050405020304" pitchFamily="18" charset="0"/>
              </a:rPr>
              <a:t>5. By the time police officers ____ (tell) </a:t>
            </a:r>
          </a:p>
          <a:p>
            <a:pPr marL="441325" indent="-441325">
              <a:lnSpc>
                <a:spcPct val="120000"/>
              </a:lnSpc>
              <a:spcBef>
                <a:spcPct val="0"/>
              </a:spcBef>
              <a:buFontTx/>
              <a:buNone/>
            </a:pPr>
            <a:r>
              <a:rPr lang="en-US" altLang="zh-CN" b="1">
                <a:latin typeface="Times New Roman" panose="02020603050405020304" pitchFamily="18" charset="0"/>
              </a:rPr>
              <a:t>    the country that the story was a </a:t>
            </a:r>
            <a:r>
              <a:rPr lang="en-US" altLang="zh-CN" b="1" u="sng">
                <a:solidFill>
                  <a:srgbClr val="FF00FF"/>
                </a:solidFill>
                <a:latin typeface="Times New Roman" panose="02020603050405020304" pitchFamily="18" charset="0"/>
              </a:rPr>
              <a:t>hoax</a:t>
            </a:r>
            <a:r>
              <a:rPr lang="en-US" altLang="zh-CN" b="1">
                <a:latin typeface="Times New Roman" panose="02020603050405020304" pitchFamily="18" charset="0"/>
              </a:rPr>
              <a:t>,    </a:t>
            </a:r>
          </a:p>
          <a:p>
            <a:pPr marL="441325" indent="-441325">
              <a:lnSpc>
                <a:spcPct val="120000"/>
              </a:lnSpc>
              <a:spcBef>
                <a:spcPct val="0"/>
              </a:spcBef>
              <a:buFontTx/>
              <a:buNone/>
            </a:pPr>
            <a:r>
              <a:rPr lang="en-US" altLang="zh-CN" b="1">
                <a:latin typeface="Times New Roman" panose="02020603050405020304" pitchFamily="18" charset="0"/>
              </a:rPr>
              <a:t>    many people ____________ (run away) </a:t>
            </a:r>
          </a:p>
          <a:p>
            <a:pPr marL="441325" indent="-441325">
              <a:lnSpc>
                <a:spcPct val="120000"/>
              </a:lnSpc>
              <a:spcBef>
                <a:spcPct val="0"/>
              </a:spcBef>
              <a:buFontTx/>
              <a:buNone/>
            </a:pPr>
            <a:r>
              <a:rPr lang="en-US" altLang="zh-CN" b="1">
                <a:latin typeface="Times New Roman" panose="02020603050405020304" pitchFamily="18" charset="0"/>
              </a:rPr>
              <a:t>    from their homes. </a:t>
            </a:r>
          </a:p>
        </p:txBody>
      </p:sp>
      <p:sp>
        <p:nvSpPr>
          <p:cNvPr id="63492" name="Text Box 4"/>
          <p:cNvSpPr txBox="1">
            <a:spLocks noChangeArrowheads="1"/>
          </p:cNvSpPr>
          <p:nvPr/>
        </p:nvSpPr>
        <p:spPr bwMode="auto">
          <a:xfrm>
            <a:off x="4356100" y="788988"/>
            <a:ext cx="1512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ended </a:t>
            </a:r>
          </a:p>
        </p:txBody>
      </p:sp>
      <p:sp>
        <p:nvSpPr>
          <p:cNvPr id="63493" name="Text Box 5"/>
          <p:cNvSpPr txBox="1">
            <a:spLocks noChangeArrowheads="1"/>
          </p:cNvSpPr>
          <p:nvPr/>
        </p:nvSpPr>
        <p:spPr bwMode="auto">
          <a:xfrm>
            <a:off x="4211638" y="1368425"/>
            <a:ext cx="2303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had called </a:t>
            </a:r>
          </a:p>
        </p:txBody>
      </p:sp>
      <p:sp>
        <p:nvSpPr>
          <p:cNvPr id="63494" name="Text Box 6"/>
          <p:cNvSpPr txBox="1">
            <a:spLocks noChangeArrowheads="1"/>
          </p:cNvSpPr>
          <p:nvPr/>
        </p:nvSpPr>
        <p:spPr bwMode="auto">
          <a:xfrm>
            <a:off x="4498975" y="2520950"/>
            <a:ext cx="1512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ended</a:t>
            </a:r>
          </a:p>
        </p:txBody>
      </p:sp>
      <p:sp>
        <p:nvSpPr>
          <p:cNvPr id="63495" name="Text Box 7"/>
          <p:cNvSpPr txBox="1">
            <a:spLocks noChangeArrowheads="1"/>
          </p:cNvSpPr>
          <p:nvPr/>
        </p:nvSpPr>
        <p:spPr bwMode="auto">
          <a:xfrm>
            <a:off x="898525" y="3095625"/>
            <a:ext cx="2447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had lost </a:t>
            </a:r>
          </a:p>
        </p:txBody>
      </p:sp>
      <p:sp>
        <p:nvSpPr>
          <p:cNvPr id="63496" name="Text Box 8"/>
          <p:cNvSpPr txBox="1">
            <a:spLocks noChangeArrowheads="1"/>
          </p:cNvSpPr>
          <p:nvPr/>
        </p:nvSpPr>
        <p:spPr bwMode="auto">
          <a:xfrm>
            <a:off x="5507038" y="3671888"/>
            <a:ext cx="1512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told </a:t>
            </a:r>
          </a:p>
        </p:txBody>
      </p:sp>
      <p:sp>
        <p:nvSpPr>
          <p:cNvPr id="63497" name="Text Box 9"/>
          <p:cNvSpPr txBox="1">
            <a:spLocks noChangeArrowheads="1"/>
          </p:cNvSpPr>
          <p:nvPr/>
        </p:nvSpPr>
        <p:spPr bwMode="auto">
          <a:xfrm>
            <a:off x="3130550" y="4824413"/>
            <a:ext cx="3097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had run away</a:t>
            </a:r>
          </a:p>
        </p:txBody>
      </p:sp>
      <p:sp>
        <p:nvSpPr>
          <p:cNvPr id="63499" name="AutoShape 11"/>
          <p:cNvSpPr>
            <a:spLocks noChangeArrowheads="1"/>
          </p:cNvSpPr>
          <p:nvPr/>
        </p:nvSpPr>
        <p:spPr bwMode="auto">
          <a:xfrm>
            <a:off x="6372225" y="5472113"/>
            <a:ext cx="2339975" cy="1052512"/>
          </a:xfrm>
          <a:prstGeom prst="wedgeEllipseCallout">
            <a:avLst>
              <a:gd name="adj1" fmla="val -20759"/>
              <a:gd name="adj2" fmla="val -11440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i="1"/>
              <a:t>n.</a:t>
            </a:r>
            <a:r>
              <a:rPr lang="en-US" altLang="zh-CN" sz="2800"/>
              <a:t> </a:t>
            </a:r>
            <a:r>
              <a:rPr lang="zh-CN" altLang="en-US" sz="2800"/>
              <a:t>骗局；恶作剧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499"/>
                                        </p:tgtEl>
                                        <p:attrNameLst>
                                          <p:attrName>style.visibility</p:attrName>
                                        </p:attrNameLst>
                                      </p:cBhvr>
                                      <p:to>
                                        <p:strVal val="visible"/>
                                      </p:to>
                                    </p:set>
                                    <p:animEffect transition="in" filter="checkerboard(across)">
                                      <p:cBhvr>
                                        <p:cTn id="7" dur="500"/>
                                        <p:tgtEl>
                                          <p:spTgt spid="63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blinds(horizontal)">
                                      <p:cBhvr>
                                        <p:cTn id="12" dur="500"/>
                                        <p:tgtEl>
                                          <p:spTgt spid="63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blinds(horizontal)">
                                      <p:cBhvr>
                                        <p:cTn id="17" dur="500"/>
                                        <p:tgtEl>
                                          <p:spTgt spid="634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blinds(horizontal)">
                                      <p:cBhvr>
                                        <p:cTn id="22" dur="500"/>
                                        <p:tgtEl>
                                          <p:spTgt spid="63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5"/>
                                        </p:tgtEl>
                                        <p:attrNameLst>
                                          <p:attrName>style.visibility</p:attrName>
                                        </p:attrNameLst>
                                      </p:cBhvr>
                                      <p:to>
                                        <p:strVal val="visible"/>
                                      </p:to>
                                    </p:set>
                                    <p:animEffect transition="in" filter="blinds(horizontal)">
                                      <p:cBhvr>
                                        <p:cTn id="27" dur="500"/>
                                        <p:tgtEl>
                                          <p:spTgt spid="63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3496">
                                            <p:txEl>
                                              <p:pRg st="0" end="0"/>
                                            </p:txEl>
                                          </p:spTgt>
                                        </p:tgtEl>
                                        <p:attrNameLst>
                                          <p:attrName>style.visibility</p:attrName>
                                        </p:attrNameLst>
                                      </p:cBhvr>
                                      <p:to>
                                        <p:strVal val="visible"/>
                                      </p:to>
                                    </p:set>
                                    <p:animEffect transition="in" filter="blinds(horizontal)">
                                      <p:cBhvr>
                                        <p:cTn id="32" dur="500"/>
                                        <p:tgtEl>
                                          <p:spTgt spid="6349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7"/>
                                        </p:tgtEl>
                                        <p:attrNameLst>
                                          <p:attrName>style.visibility</p:attrName>
                                        </p:attrNameLst>
                                      </p:cBhvr>
                                      <p:to>
                                        <p:strVal val="visible"/>
                                      </p:to>
                                    </p:set>
                                    <p:animEffect transition="in" filter="blinds(horizontal)">
                                      <p:cBhvr>
                                        <p:cTn id="3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p:bldP spid="63494" grpId="0"/>
      <p:bldP spid="63495" grpId="0"/>
      <p:bldP spid="63497" grpId="0"/>
      <p:bldP spid="6349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4515" name="Rectangle 3"/>
          <p:cNvSpPr>
            <a:spLocks noGrp="1" noChangeArrowheads="1"/>
          </p:cNvSpPr>
          <p:nvPr>
            <p:ph type="body" idx="4294967295"/>
          </p:nvPr>
        </p:nvSpPr>
        <p:spPr>
          <a:xfrm>
            <a:off x="1616075" y="1700213"/>
            <a:ext cx="6697663" cy="1225550"/>
          </a:xfrm>
        </p:spPr>
        <p:txBody>
          <a:bodyPr/>
          <a:lstStyle/>
          <a:p>
            <a:pPr marL="0" indent="0">
              <a:lnSpc>
                <a:spcPct val="110000"/>
              </a:lnSpc>
              <a:spcBef>
                <a:spcPct val="0"/>
              </a:spcBef>
              <a:buFontTx/>
              <a:buNone/>
            </a:pPr>
            <a:r>
              <a:rPr lang="en-US" altLang="zh-CN" b="1">
                <a:solidFill>
                  <a:srgbClr val="0000FF"/>
                </a:solidFill>
              </a:rPr>
              <a:t>Tell your funny story from 2a to </a:t>
            </a:r>
          </a:p>
          <a:p>
            <a:pPr marL="0" indent="0">
              <a:lnSpc>
                <a:spcPct val="110000"/>
              </a:lnSpc>
              <a:spcBef>
                <a:spcPct val="0"/>
              </a:spcBef>
              <a:buFontTx/>
              <a:buNone/>
            </a:pPr>
            <a:r>
              <a:rPr lang="en-US" altLang="zh-CN" b="1">
                <a:solidFill>
                  <a:srgbClr val="0000FF"/>
                </a:solidFill>
              </a:rPr>
              <a:t>the class. The class will vote for: </a:t>
            </a:r>
          </a:p>
        </p:txBody>
      </p:sp>
      <p:sp>
        <p:nvSpPr>
          <p:cNvPr id="64518" name="Text Box 6"/>
          <p:cNvSpPr txBox="1">
            <a:spLocks noChangeArrowheads="1"/>
          </p:cNvSpPr>
          <p:nvPr/>
        </p:nvSpPr>
        <p:spPr bwMode="auto">
          <a:xfrm>
            <a:off x="1476375" y="3068638"/>
            <a:ext cx="5903913" cy="17113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17938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10000"/>
              </a:lnSpc>
            </a:pPr>
            <a:r>
              <a:rPr lang="en-US" altLang="zh-CN" sz="3200">
                <a:latin typeface="Times New Roman" panose="02020603050405020304" pitchFamily="18" charset="0"/>
              </a:rPr>
              <a:t>a. the funniest joke </a:t>
            </a:r>
          </a:p>
          <a:p>
            <a:pPr>
              <a:lnSpc>
                <a:spcPct val="110000"/>
              </a:lnSpc>
            </a:pPr>
            <a:r>
              <a:rPr lang="en-US" altLang="zh-CN" sz="3200">
                <a:latin typeface="Times New Roman" panose="02020603050405020304" pitchFamily="18" charset="0"/>
              </a:rPr>
              <a:t>  b. the most </a:t>
            </a:r>
            <a:r>
              <a:rPr lang="en-US" altLang="zh-CN" sz="3200" u="sng">
                <a:solidFill>
                  <a:srgbClr val="FF00FF"/>
                </a:solidFill>
                <a:latin typeface="Times New Roman" panose="02020603050405020304" pitchFamily="18" charset="0"/>
              </a:rPr>
              <a:t>embarrassing</a:t>
            </a:r>
            <a:r>
              <a:rPr lang="en-US" altLang="zh-CN" sz="3200">
                <a:latin typeface="Times New Roman" panose="02020603050405020304" pitchFamily="18" charset="0"/>
              </a:rPr>
              <a:t> joke</a:t>
            </a:r>
          </a:p>
          <a:p>
            <a:pPr>
              <a:lnSpc>
                <a:spcPct val="110000"/>
              </a:lnSpc>
            </a:pPr>
            <a:r>
              <a:rPr lang="en-US" altLang="zh-CN" sz="3200">
                <a:latin typeface="Times New Roman" panose="02020603050405020304" pitchFamily="18" charset="0"/>
              </a:rPr>
              <a:t>  c. the most creative joke </a:t>
            </a:r>
          </a:p>
        </p:txBody>
      </p:sp>
      <p:sp>
        <p:nvSpPr>
          <p:cNvPr id="64522" name="AutoShape 10"/>
          <p:cNvSpPr>
            <a:spLocks noChangeArrowheads="1"/>
          </p:cNvSpPr>
          <p:nvPr/>
        </p:nvSpPr>
        <p:spPr bwMode="auto">
          <a:xfrm>
            <a:off x="4068763" y="4941888"/>
            <a:ext cx="4824412" cy="1196975"/>
          </a:xfrm>
          <a:prstGeom prst="wedgeEllipseCallout">
            <a:avLst>
              <a:gd name="adj1" fmla="val -9495"/>
              <a:gd name="adj2" fmla="val -11220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i="1"/>
              <a:t>adj.</a:t>
            </a:r>
            <a:r>
              <a:rPr lang="en-US" altLang="zh-CN" sz="2800"/>
              <a:t> </a:t>
            </a:r>
            <a:r>
              <a:rPr lang="zh-CN" altLang="en-US" sz="2800"/>
              <a:t>使人害羞的（难堪的或惭愧的）</a:t>
            </a:r>
          </a:p>
        </p:txBody>
      </p:sp>
      <p:sp>
        <p:nvSpPr>
          <p:cNvPr id="64523" name="Oval 11"/>
          <p:cNvSpPr>
            <a:spLocks noChangeArrowheads="1"/>
          </p:cNvSpPr>
          <p:nvPr/>
        </p:nvSpPr>
        <p:spPr bwMode="auto">
          <a:xfrm>
            <a:off x="827088" y="1917700"/>
            <a:ext cx="649287" cy="6477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rgbClr val="0000FF"/>
                </a:solidFill>
              </a:rPr>
              <a:t>2e</a:t>
            </a:r>
          </a:p>
        </p:txBody>
      </p:sp>
      <p:pic>
        <p:nvPicPr>
          <p:cNvPr id="64524" name="Picture 12" descr="post reading"/>
          <p:cNvPicPr>
            <a:picLocks noChangeAspect="1" noChangeArrowheads="1"/>
          </p:cNvPicPr>
          <p:nvPr/>
        </p:nvPicPr>
        <p:blipFill>
          <a:blip r:embed="rId3" cstate="print">
            <a:extLst>
              <a:ext uri="{28A0092B-C50C-407E-A947-70E740481C1C}">
                <a14:useLocalDpi xmlns:a14="http://schemas.microsoft.com/office/drawing/2010/main" val="0"/>
              </a:ext>
            </a:extLst>
          </a:blip>
          <a:srcRect t="30756" b="29265"/>
          <a:stretch>
            <a:fillRect/>
          </a:stretch>
        </p:blipFill>
        <p:spPr bwMode="auto">
          <a:xfrm>
            <a:off x="2484438" y="563563"/>
            <a:ext cx="4105275" cy="120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522"/>
                                        </p:tgtEl>
                                        <p:attrNameLst>
                                          <p:attrName>style.visibility</p:attrName>
                                        </p:attrNameLst>
                                      </p:cBhvr>
                                      <p:to>
                                        <p:strVal val="visible"/>
                                      </p:to>
                                    </p:set>
                                    <p:animEffect transition="in" filter="checkerboard(across)">
                                      <p:cBhvr>
                                        <p:cTn id="7" dur="500"/>
                                        <p:tgtEl>
                                          <p:spTgt spid="64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682625" y="1736725"/>
            <a:ext cx="7777163" cy="32051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25475" indent="-625475">
              <a:defRPr>
                <a:solidFill>
                  <a:schemeClr val="tx1"/>
                </a:solidFill>
                <a:latin typeface="Arial" panose="020B0604020202020204" pitchFamily="34" charset="0"/>
                <a:ea typeface="宋体" panose="02010600030101010101" pitchFamily="2" charset="-122"/>
              </a:defRPr>
            </a:lvl1pPr>
            <a:lvl2pPr marL="804863">
              <a:defRPr>
                <a:solidFill>
                  <a:schemeClr val="tx1"/>
                </a:solidFill>
                <a:latin typeface="Arial" panose="020B0604020202020204" pitchFamily="34" charset="0"/>
                <a:ea typeface="宋体" panose="02010600030101010101" pitchFamily="2" charset="-122"/>
              </a:defRPr>
            </a:lvl2pPr>
            <a:lvl3pPr marL="9842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400">
                <a:latin typeface="Times New Roman" panose="02020603050405020304" pitchFamily="18" charset="0"/>
              </a:rPr>
              <a:t>A: What’s your story?</a:t>
            </a:r>
          </a:p>
          <a:p>
            <a:pPr>
              <a:lnSpc>
                <a:spcPct val="120000"/>
              </a:lnSpc>
            </a:pPr>
            <a:r>
              <a:rPr lang="en-US" altLang="zh-CN" sz="3400">
                <a:latin typeface="Times New Roman" panose="02020603050405020304" pitchFamily="18" charset="0"/>
              </a:rPr>
              <a:t>B: Well, last year, on the first day of school, my sister put a piece of paper on my back that said “Please say hello”. All morning at school…</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5172" name="Text Box 4"/>
          <p:cNvSpPr txBox="1">
            <a:spLocks noChangeArrowheads="1"/>
          </p:cNvSpPr>
          <p:nvPr/>
        </p:nvSpPr>
        <p:spPr bwMode="auto">
          <a:xfrm>
            <a:off x="467544" y="620688"/>
            <a:ext cx="3671888" cy="562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000" dirty="0">
                <a:solidFill>
                  <a:srgbClr val="0000FF"/>
                </a:solidFill>
              </a:rPr>
              <a:t>take place </a:t>
            </a:r>
          </a:p>
          <a:p>
            <a:pPr>
              <a:lnSpc>
                <a:spcPct val="110000"/>
              </a:lnSpc>
            </a:pPr>
            <a:r>
              <a:rPr lang="en-US" altLang="zh-CN" sz="3000" dirty="0">
                <a:solidFill>
                  <a:srgbClr val="0000FF"/>
                </a:solidFill>
              </a:rPr>
              <a:t>local supermarkets </a:t>
            </a:r>
          </a:p>
          <a:p>
            <a:pPr>
              <a:lnSpc>
                <a:spcPct val="110000"/>
              </a:lnSpc>
            </a:pPr>
            <a:r>
              <a:rPr lang="en-US" altLang="zh-CN" sz="3000" dirty="0">
                <a:solidFill>
                  <a:srgbClr val="0000FF"/>
                </a:solidFill>
              </a:rPr>
              <a:t>sell out </a:t>
            </a:r>
          </a:p>
          <a:p>
            <a:pPr>
              <a:lnSpc>
                <a:spcPct val="110000"/>
              </a:lnSpc>
            </a:pPr>
            <a:r>
              <a:rPr lang="en-US" altLang="zh-CN" sz="3000" dirty="0">
                <a:solidFill>
                  <a:srgbClr val="0000FF"/>
                </a:solidFill>
              </a:rPr>
              <a:t>lose weight </a:t>
            </a:r>
          </a:p>
          <a:p>
            <a:pPr>
              <a:lnSpc>
                <a:spcPct val="110000"/>
              </a:lnSpc>
            </a:pPr>
            <a:r>
              <a:rPr lang="en-US" altLang="zh-CN" sz="3000" dirty="0">
                <a:solidFill>
                  <a:srgbClr val="0000FF"/>
                </a:solidFill>
              </a:rPr>
              <a:t>find out </a:t>
            </a:r>
          </a:p>
          <a:p>
            <a:pPr>
              <a:lnSpc>
                <a:spcPct val="110000"/>
              </a:lnSpc>
            </a:pPr>
            <a:r>
              <a:rPr lang="en-US" altLang="zh-CN" sz="3000" dirty="0">
                <a:solidFill>
                  <a:srgbClr val="0000FF"/>
                </a:solidFill>
              </a:rPr>
              <a:t>end up doing </a:t>
            </a:r>
            <a:r>
              <a:rPr lang="en-US" altLang="zh-CN" sz="3000" dirty="0" err="1">
                <a:solidFill>
                  <a:srgbClr val="0000FF"/>
                </a:solidFill>
              </a:rPr>
              <a:t>sth</a:t>
            </a:r>
            <a:r>
              <a:rPr lang="en-US" altLang="zh-CN" sz="3000" dirty="0">
                <a:solidFill>
                  <a:srgbClr val="0000FF"/>
                </a:solidFill>
              </a:rPr>
              <a:t>. </a:t>
            </a:r>
          </a:p>
          <a:p>
            <a:pPr>
              <a:lnSpc>
                <a:spcPct val="110000"/>
              </a:lnSpc>
            </a:pPr>
            <a:r>
              <a:rPr lang="en-US" altLang="zh-CN" sz="3000" dirty="0">
                <a:solidFill>
                  <a:srgbClr val="0000FF"/>
                </a:solidFill>
              </a:rPr>
              <a:t>get married </a:t>
            </a:r>
          </a:p>
          <a:p>
            <a:pPr>
              <a:lnSpc>
                <a:spcPct val="110000"/>
              </a:lnSpc>
            </a:pPr>
            <a:r>
              <a:rPr lang="en-US" altLang="zh-CN" sz="3000" dirty="0">
                <a:solidFill>
                  <a:srgbClr val="0000FF"/>
                </a:solidFill>
              </a:rPr>
              <a:t>cancel his show </a:t>
            </a:r>
          </a:p>
          <a:p>
            <a:pPr>
              <a:lnSpc>
                <a:spcPct val="110000"/>
              </a:lnSpc>
            </a:pPr>
            <a:r>
              <a:rPr lang="en-US" altLang="zh-CN" sz="3000" dirty="0">
                <a:solidFill>
                  <a:srgbClr val="0000FF"/>
                </a:solidFill>
              </a:rPr>
              <a:t>hundreds of </a:t>
            </a:r>
          </a:p>
          <a:p>
            <a:pPr>
              <a:lnSpc>
                <a:spcPct val="110000"/>
              </a:lnSpc>
            </a:pPr>
            <a:r>
              <a:rPr lang="en-US" altLang="zh-CN" sz="3000" dirty="0">
                <a:solidFill>
                  <a:srgbClr val="0000FF"/>
                </a:solidFill>
              </a:rPr>
              <a:t>thousands of </a:t>
            </a:r>
          </a:p>
          <a:p>
            <a:pPr>
              <a:lnSpc>
                <a:spcPct val="110000"/>
              </a:lnSpc>
            </a:pPr>
            <a:r>
              <a:rPr lang="en-US" altLang="zh-CN" sz="3000" dirty="0">
                <a:solidFill>
                  <a:srgbClr val="0000FF"/>
                </a:solidFill>
              </a:rPr>
              <a:t>police officers </a:t>
            </a:r>
          </a:p>
        </p:txBody>
      </p:sp>
      <p:sp>
        <p:nvSpPr>
          <p:cNvPr id="135173" name="Text Box 5"/>
          <p:cNvSpPr txBox="1">
            <a:spLocks noChangeArrowheads="1"/>
          </p:cNvSpPr>
          <p:nvPr/>
        </p:nvSpPr>
        <p:spPr bwMode="auto">
          <a:xfrm>
            <a:off x="4066407" y="620688"/>
            <a:ext cx="4535487" cy="562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3000"/>
              <a:t>发生</a:t>
            </a:r>
          </a:p>
          <a:p>
            <a:pPr>
              <a:lnSpc>
                <a:spcPct val="110000"/>
              </a:lnSpc>
            </a:pPr>
            <a:r>
              <a:rPr lang="zh-CN" altLang="en-US" sz="3000"/>
              <a:t>当地的超市</a:t>
            </a:r>
          </a:p>
          <a:p>
            <a:pPr>
              <a:lnSpc>
                <a:spcPct val="110000"/>
              </a:lnSpc>
            </a:pPr>
            <a:r>
              <a:rPr lang="zh-CN" altLang="en-US" sz="3000"/>
              <a:t>卖光</a:t>
            </a:r>
          </a:p>
          <a:p>
            <a:pPr>
              <a:lnSpc>
                <a:spcPct val="110000"/>
              </a:lnSpc>
            </a:pPr>
            <a:r>
              <a:rPr lang="zh-CN" altLang="en-US" sz="3000"/>
              <a:t>减肥</a:t>
            </a:r>
          </a:p>
          <a:p>
            <a:pPr>
              <a:lnSpc>
                <a:spcPct val="110000"/>
              </a:lnSpc>
            </a:pPr>
            <a:r>
              <a:rPr lang="zh-CN" altLang="en-US" sz="3000"/>
              <a:t>弄清；查明</a:t>
            </a:r>
          </a:p>
          <a:p>
            <a:pPr>
              <a:lnSpc>
                <a:spcPct val="110000"/>
              </a:lnSpc>
            </a:pPr>
            <a:r>
              <a:rPr lang="zh-CN" altLang="en-US" sz="3000"/>
              <a:t>以做某事告终</a:t>
            </a:r>
          </a:p>
          <a:p>
            <a:pPr>
              <a:lnSpc>
                <a:spcPct val="110000"/>
              </a:lnSpc>
            </a:pPr>
            <a:r>
              <a:rPr lang="zh-CN" altLang="en-US" sz="3000"/>
              <a:t>结婚</a:t>
            </a:r>
          </a:p>
          <a:p>
            <a:pPr>
              <a:lnSpc>
                <a:spcPct val="110000"/>
              </a:lnSpc>
            </a:pPr>
            <a:r>
              <a:rPr lang="zh-CN" altLang="en-US" sz="3000"/>
              <a:t>取消他的节目</a:t>
            </a:r>
          </a:p>
          <a:p>
            <a:pPr>
              <a:lnSpc>
                <a:spcPct val="110000"/>
              </a:lnSpc>
            </a:pPr>
            <a:r>
              <a:rPr lang="zh-CN" altLang="en-US" sz="3000"/>
              <a:t>成百上千的；数以百计的</a:t>
            </a:r>
          </a:p>
          <a:p>
            <a:pPr>
              <a:lnSpc>
                <a:spcPct val="110000"/>
              </a:lnSpc>
            </a:pPr>
            <a:r>
              <a:rPr lang="zh-CN" altLang="en-US" sz="3000"/>
              <a:t>成千上万的；数以千计的</a:t>
            </a:r>
          </a:p>
          <a:p>
            <a:pPr>
              <a:lnSpc>
                <a:spcPct val="110000"/>
              </a:lnSpc>
            </a:pPr>
            <a:r>
              <a:rPr lang="zh-CN" altLang="en-US" sz="3000"/>
              <a:t>警官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4412" y="188640"/>
            <a:ext cx="4019588" cy="1080120"/>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411760" y="260255"/>
            <a:ext cx="4541914" cy="1225402"/>
          </a:xfrm>
          <a:prstGeom prst="rect">
            <a:avLst/>
          </a:prstGeom>
        </p:spPr>
      </p:pic>
      <p:sp>
        <p:nvSpPr>
          <p:cNvPr id="8" name="矩形 7"/>
          <p:cNvSpPr/>
          <p:nvPr/>
        </p:nvSpPr>
        <p:spPr>
          <a:xfrm>
            <a:off x="107504" y="1626478"/>
            <a:ext cx="8712968" cy="584775"/>
          </a:xfrm>
          <a:prstGeom prst="rect">
            <a:avLst/>
          </a:prstGeom>
        </p:spPr>
        <p:txBody>
          <a:bodyPr wrap="square">
            <a:spAutoFit/>
          </a:bodyPr>
          <a:lstStyle/>
          <a:p>
            <a:r>
              <a:rPr lang="en-US" altLang="zh-CN" sz="3200" dirty="0">
                <a:solidFill>
                  <a:srgbClr val="0000FF"/>
                </a:solidFill>
              </a:rPr>
              <a:t>Ⅰ. </a:t>
            </a:r>
            <a:r>
              <a:rPr lang="zh-CN" altLang="en-US" sz="3200" dirty="0">
                <a:solidFill>
                  <a:srgbClr val="0000FF"/>
                </a:solidFill>
              </a:rPr>
              <a:t>根据句意及括号内所给单词的提示填空。</a:t>
            </a:r>
            <a:endParaRPr lang="en-US" sz="3200" dirty="0">
              <a:solidFill>
                <a:srgbClr val="0000FF"/>
              </a:solidFill>
            </a:endParaRPr>
          </a:p>
        </p:txBody>
      </p:sp>
      <p:sp>
        <p:nvSpPr>
          <p:cNvPr id="9" name="矩形 8"/>
          <p:cNvSpPr/>
          <p:nvPr/>
        </p:nvSpPr>
        <p:spPr>
          <a:xfrm>
            <a:off x="179512" y="2211253"/>
            <a:ext cx="8712968" cy="4021935"/>
          </a:xfrm>
          <a:prstGeom prst="rect">
            <a:avLst/>
          </a:prstGeom>
        </p:spPr>
        <p:txBody>
          <a:bodyPr wrap="square">
            <a:spAutoFit/>
          </a:bodyPr>
          <a:lstStyle/>
          <a:p>
            <a:pPr marL="446088" indent="-446088">
              <a:lnSpc>
                <a:spcPct val="114000"/>
              </a:lnSpc>
            </a:pPr>
            <a:r>
              <a:rPr lang="en-US" sz="3200" dirty="0" smtClean="0"/>
              <a:t>1. </a:t>
            </a:r>
            <a:r>
              <a:rPr lang="en-US" sz="3200" dirty="0"/>
              <a:t>It rained heavily yesterday, so Mr. Trent _________(cancel) his travel to Qingdao</a:t>
            </a:r>
            <a:r>
              <a:rPr lang="en-US" sz="3200" dirty="0" smtClean="0"/>
              <a:t>.</a:t>
            </a:r>
            <a:endParaRPr lang="en-US" sz="3200" dirty="0"/>
          </a:p>
          <a:p>
            <a:pPr marL="358775" indent="-358775">
              <a:lnSpc>
                <a:spcPct val="114000"/>
              </a:lnSpc>
            </a:pPr>
            <a:r>
              <a:rPr lang="en-US" sz="3200" dirty="0" smtClean="0"/>
              <a:t>2. </a:t>
            </a:r>
            <a:r>
              <a:rPr lang="en-US" sz="3200" dirty="0"/>
              <a:t>The government has </a:t>
            </a:r>
            <a:r>
              <a:rPr lang="en-US" sz="3200" dirty="0" smtClean="0"/>
              <a:t>__________(</a:t>
            </a:r>
            <a:r>
              <a:rPr lang="en-US" sz="3200" dirty="0"/>
              <a:t>announce) that 10,000 new jobs will be offered next year</a:t>
            </a:r>
            <a:r>
              <a:rPr lang="en-US" sz="3200" dirty="0" smtClean="0"/>
              <a:t>.</a:t>
            </a:r>
            <a:endParaRPr lang="en-US" sz="3200" dirty="0"/>
          </a:p>
          <a:p>
            <a:pPr marL="446088" indent="-446088">
              <a:lnSpc>
                <a:spcPct val="114000"/>
              </a:lnSpc>
            </a:pPr>
            <a:r>
              <a:rPr lang="en-US" sz="3200" dirty="0" smtClean="0"/>
              <a:t>3. </a:t>
            </a:r>
            <a:r>
              <a:rPr lang="en-US" sz="3200" dirty="0"/>
              <a:t>The party lasted for 3 hours, and then the _________(lady) left, but the men continued to drink and talk.</a:t>
            </a:r>
          </a:p>
        </p:txBody>
      </p:sp>
      <p:sp>
        <p:nvSpPr>
          <p:cNvPr id="10" name="矩形 9"/>
          <p:cNvSpPr/>
          <p:nvPr/>
        </p:nvSpPr>
        <p:spPr>
          <a:xfrm>
            <a:off x="755576" y="2811985"/>
            <a:ext cx="1792478" cy="584775"/>
          </a:xfrm>
          <a:prstGeom prst="rect">
            <a:avLst/>
          </a:prstGeom>
        </p:spPr>
        <p:txBody>
          <a:bodyPr wrap="none">
            <a:spAutoFit/>
          </a:bodyPr>
          <a:lstStyle/>
          <a:p>
            <a:r>
              <a:rPr lang="en-US" sz="3200" dirty="0">
                <a:solidFill>
                  <a:srgbClr val="FF0000"/>
                </a:solidFill>
              </a:rPr>
              <a:t>canceled </a:t>
            </a:r>
          </a:p>
        </p:txBody>
      </p:sp>
      <p:sp>
        <p:nvSpPr>
          <p:cNvPr id="11" name="矩形 10"/>
          <p:cNvSpPr/>
          <p:nvPr/>
        </p:nvSpPr>
        <p:spPr>
          <a:xfrm>
            <a:off x="4283968" y="3345058"/>
            <a:ext cx="2201244" cy="584775"/>
          </a:xfrm>
          <a:prstGeom prst="rect">
            <a:avLst/>
          </a:prstGeom>
        </p:spPr>
        <p:txBody>
          <a:bodyPr wrap="none">
            <a:spAutoFit/>
          </a:bodyPr>
          <a:lstStyle/>
          <a:p>
            <a:r>
              <a:rPr lang="en-US" sz="3200" dirty="0">
                <a:solidFill>
                  <a:srgbClr val="FF0000"/>
                </a:solidFill>
              </a:rPr>
              <a:t>announced </a:t>
            </a:r>
          </a:p>
        </p:txBody>
      </p:sp>
      <p:sp>
        <p:nvSpPr>
          <p:cNvPr id="12" name="矩形 11"/>
          <p:cNvSpPr/>
          <p:nvPr/>
        </p:nvSpPr>
        <p:spPr>
          <a:xfrm>
            <a:off x="951396" y="5013176"/>
            <a:ext cx="1188146" cy="584775"/>
          </a:xfrm>
          <a:prstGeom prst="rect">
            <a:avLst/>
          </a:prstGeom>
        </p:spPr>
        <p:txBody>
          <a:bodyPr wrap="none">
            <a:spAutoFit/>
          </a:bodyPr>
          <a:lstStyle/>
          <a:p>
            <a:r>
              <a:rPr lang="en-US" sz="3200" dirty="0">
                <a:solidFill>
                  <a:srgbClr val="FF0000"/>
                </a:solidFill>
              </a:rPr>
              <a:t>ladies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179512" y="1412776"/>
            <a:ext cx="8712968" cy="3637919"/>
          </a:xfrm>
          <a:prstGeom prst="rect">
            <a:avLst/>
          </a:prstGeom>
        </p:spPr>
        <p:txBody>
          <a:bodyPr wrap="square">
            <a:spAutoFit/>
          </a:bodyPr>
          <a:lstStyle/>
          <a:p>
            <a:pPr marL="446088" indent="-446088">
              <a:lnSpc>
                <a:spcPct val="120000"/>
              </a:lnSpc>
            </a:pPr>
            <a:r>
              <a:rPr lang="en-US" sz="3200" dirty="0" smtClean="0"/>
              <a:t>4. </a:t>
            </a:r>
            <a:r>
              <a:rPr lang="en-US" sz="3200" dirty="0"/>
              <a:t>To do their jobs better, nurses, doctors, or police _________(officer) need to speak more than one language</a:t>
            </a:r>
            <a:r>
              <a:rPr lang="en-US" sz="3200" dirty="0" smtClean="0"/>
              <a:t>.</a:t>
            </a:r>
            <a:endParaRPr lang="en-US" sz="3200" dirty="0"/>
          </a:p>
          <a:p>
            <a:pPr marL="446088" indent="-446088">
              <a:lnSpc>
                <a:spcPct val="120000"/>
              </a:lnSpc>
            </a:pPr>
            <a:r>
              <a:rPr lang="en-US" sz="3200" dirty="0" smtClean="0"/>
              <a:t>5. </a:t>
            </a:r>
            <a:r>
              <a:rPr lang="en-US" sz="3200" dirty="0"/>
              <a:t>The scientist has made another wonderful _________(discover). I think it is very important to science development.</a:t>
            </a:r>
          </a:p>
        </p:txBody>
      </p:sp>
      <p:sp>
        <p:nvSpPr>
          <p:cNvPr id="9" name="矩形 8"/>
          <p:cNvSpPr/>
          <p:nvPr/>
        </p:nvSpPr>
        <p:spPr>
          <a:xfrm>
            <a:off x="1907704" y="2060848"/>
            <a:ext cx="1484702" cy="584775"/>
          </a:xfrm>
          <a:prstGeom prst="rect">
            <a:avLst/>
          </a:prstGeom>
        </p:spPr>
        <p:txBody>
          <a:bodyPr wrap="none">
            <a:spAutoFit/>
          </a:bodyPr>
          <a:lstStyle/>
          <a:p>
            <a:r>
              <a:rPr lang="en-US" sz="3200" dirty="0">
                <a:solidFill>
                  <a:srgbClr val="FF0000"/>
                </a:solidFill>
              </a:rPr>
              <a:t>officers</a:t>
            </a:r>
          </a:p>
        </p:txBody>
      </p:sp>
      <p:sp>
        <p:nvSpPr>
          <p:cNvPr id="10" name="矩形 9"/>
          <p:cNvSpPr/>
          <p:nvPr/>
        </p:nvSpPr>
        <p:spPr>
          <a:xfrm>
            <a:off x="651450" y="3789040"/>
            <a:ext cx="1850186" cy="584775"/>
          </a:xfrm>
          <a:prstGeom prst="rect">
            <a:avLst/>
          </a:prstGeom>
        </p:spPr>
        <p:txBody>
          <a:bodyPr wrap="none">
            <a:spAutoFit/>
          </a:bodyPr>
          <a:lstStyle/>
          <a:p>
            <a:r>
              <a:rPr lang="en-US" sz="3200" dirty="0">
                <a:solidFill>
                  <a:srgbClr val="FF0000"/>
                </a:solidFill>
              </a:rPr>
              <a:t>discovery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251520" y="404664"/>
            <a:ext cx="8640960" cy="1077218"/>
          </a:xfrm>
          <a:prstGeom prst="rect">
            <a:avLst/>
          </a:prstGeom>
        </p:spPr>
        <p:txBody>
          <a:bodyPr wrap="square">
            <a:spAutoFit/>
          </a:bodyPr>
          <a:lstStyle/>
          <a:p>
            <a:pPr marL="631825" indent="-631825"/>
            <a:r>
              <a:rPr lang="en-US" altLang="zh-CN" sz="3200" dirty="0">
                <a:solidFill>
                  <a:srgbClr val="0000FF"/>
                </a:solidFill>
              </a:rPr>
              <a:t>Ⅱ. </a:t>
            </a:r>
            <a:r>
              <a:rPr lang="zh-CN" altLang="en-US" sz="3200" dirty="0">
                <a:solidFill>
                  <a:srgbClr val="0000FF"/>
                </a:solidFill>
              </a:rPr>
              <a:t>根据语境，从方框中选择恰当的短语填空，有的需要变换形式。</a:t>
            </a:r>
            <a:endParaRPr lang="en-US" sz="3200" dirty="0">
              <a:solidFill>
                <a:srgbClr val="0000FF"/>
              </a:solidFill>
            </a:endParaRPr>
          </a:p>
        </p:txBody>
      </p:sp>
      <p:sp>
        <p:nvSpPr>
          <p:cNvPr id="7" name="矩形 6"/>
          <p:cNvSpPr/>
          <p:nvPr/>
        </p:nvSpPr>
        <p:spPr>
          <a:xfrm>
            <a:off x="1043608" y="1772816"/>
            <a:ext cx="6732748" cy="1077218"/>
          </a:xfrm>
          <a:prstGeom prst="rect">
            <a:avLst/>
          </a:prstGeom>
          <a:solidFill>
            <a:srgbClr val="FFFF00">
              <a:alpha val="27000"/>
            </a:srgbClr>
          </a:solidFill>
          <a:ln w="22225">
            <a:solidFill>
              <a:schemeClr val="tx1"/>
            </a:solidFill>
          </a:ln>
        </p:spPr>
        <p:txBody>
          <a:bodyPr wrap="square">
            <a:spAutoFit/>
          </a:bodyPr>
          <a:lstStyle/>
          <a:p>
            <a:r>
              <a:rPr lang="en-US" sz="3200" dirty="0"/>
              <a:t>sell out, find out, </a:t>
            </a:r>
            <a:r>
              <a:rPr lang="en-US" sz="3200" dirty="0" smtClean="0"/>
              <a:t>end </a:t>
            </a:r>
            <a:r>
              <a:rPr lang="en-US" sz="3200" dirty="0"/>
              <a:t>up, </a:t>
            </a:r>
            <a:r>
              <a:rPr lang="en-US" sz="3200" dirty="0" smtClean="0"/>
              <a:t>get </a:t>
            </a:r>
            <a:r>
              <a:rPr lang="en-US" sz="3200" dirty="0"/>
              <a:t>married, take place, lose weight, thousands of</a:t>
            </a:r>
          </a:p>
        </p:txBody>
      </p:sp>
      <p:sp>
        <p:nvSpPr>
          <p:cNvPr id="8" name="矩形 7"/>
          <p:cNvSpPr/>
          <p:nvPr/>
        </p:nvSpPr>
        <p:spPr>
          <a:xfrm>
            <a:off x="251520" y="3284984"/>
            <a:ext cx="8640960" cy="2456057"/>
          </a:xfrm>
          <a:prstGeom prst="rect">
            <a:avLst/>
          </a:prstGeom>
        </p:spPr>
        <p:txBody>
          <a:bodyPr wrap="square">
            <a:spAutoFit/>
          </a:bodyPr>
          <a:lstStyle/>
          <a:p>
            <a:pPr marL="446088" indent="-446088">
              <a:lnSpc>
                <a:spcPct val="120000"/>
              </a:lnSpc>
            </a:pPr>
            <a:r>
              <a:rPr lang="en-US" sz="3200" dirty="0"/>
              <a:t>1. It's hard for Nancy to ________________ because she has a sweet tooth (</a:t>
            </a:r>
            <a:r>
              <a:rPr lang="zh-CN" altLang="en-US" sz="3200" dirty="0"/>
              <a:t>喜欢吃甜食</a:t>
            </a:r>
            <a:r>
              <a:rPr lang="en-US" altLang="zh-CN" sz="3200" dirty="0" smtClean="0"/>
              <a:t>).</a:t>
            </a:r>
            <a:endParaRPr lang="en-US" altLang="zh-CN" sz="3200" dirty="0"/>
          </a:p>
          <a:p>
            <a:pPr marL="358775" indent="-358775">
              <a:lnSpc>
                <a:spcPct val="120000"/>
              </a:lnSpc>
            </a:pPr>
            <a:r>
              <a:rPr lang="en-US" altLang="zh-CN" sz="3200" dirty="0"/>
              <a:t>2. </a:t>
            </a:r>
            <a:r>
              <a:rPr lang="en-US" sz="3200" dirty="0"/>
              <a:t>The fried chicken made by them tasted delicious and was soon ________________.</a:t>
            </a:r>
          </a:p>
        </p:txBody>
      </p:sp>
      <p:sp>
        <p:nvSpPr>
          <p:cNvPr id="9" name="矩形 8"/>
          <p:cNvSpPr/>
          <p:nvPr/>
        </p:nvSpPr>
        <p:spPr>
          <a:xfrm>
            <a:off x="4932040" y="3302073"/>
            <a:ext cx="2111475" cy="584775"/>
          </a:xfrm>
          <a:prstGeom prst="rect">
            <a:avLst/>
          </a:prstGeom>
        </p:spPr>
        <p:txBody>
          <a:bodyPr wrap="none">
            <a:spAutoFit/>
          </a:bodyPr>
          <a:lstStyle/>
          <a:p>
            <a:r>
              <a:rPr lang="en-US" sz="3200" dirty="0">
                <a:solidFill>
                  <a:srgbClr val="FF0000"/>
                </a:solidFill>
              </a:rPr>
              <a:t>lose weight</a:t>
            </a:r>
          </a:p>
        </p:txBody>
      </p:sp>
      <p:sp>
        <p:nvSpPr>
          <p:cNvPr id="10" name="矩形 9"/>
          <p:cNvSpPr/>
          <p:nvPr/>
        </p:nvSpPr>
        <p:spPr>
          <a:xfrm>
            <a:off x="5292080" y="5078265"/>
            <a:ext cx="1665841" cy="584775"/>
          </a:xfrm>
          <a:prstGeom prst="rect">
            <a:avLst/>
          </a:prstGeom>
        </p:spPr>
        <p:txBody>
          <a:bodyPr wrap="none">
            <a:spAutoFit/>
          </a:bodyPr>
          <a:lstStyle/>
          <a:p>
            <a:r>
              <a:rPr lang="en-US" sz="3200" dirty="0">
                <a:solidFill>
                  <a:srgbClr val="FF0000"/>
                </a:solidFill>
              </a:rPr>
              <a:t>sold out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79512" y="1844824"/>
            <a:ext cx="8712968" cy="4524315"/>
          </a:xfrm>
          <a:prstGeom prst="rect">
            <a:avLst/>
          </a:prstGeom>
        </p:spPr>
        <p:txBody>
          <a:bodyPr wrap="square">
            <a:spAutoFit/>
          </a:bodyPr>
          <a:lstStyle/>
          <a:p>
            <a:pPr marL="446088" indent="-446088"/>
            <a:r>
              <a:rPr lang="en-US" sz="3200" dirty="0"/>
              <a:t>3. The sports meet was supposed to </a:t>
            </a:r>
            <a:r>
              <a:rPr lang="en-US" sz="3200" dirty="0" smtClean="0"/>
              <a:t>______________ </a:t>
            </a:r>
            <a:r>
              <a:rPr lang="en-US" sz="3200" dirty="0"/>
              <a:t>on Sunday, but was put off because of the storm</a:t>
            </a:r>
            <a:r>
              <a:rPr lang="en-US" sz="3200" dirty="0" smtClean="0"/>
              <a:t>.</a:t>
            </a:r>
            <a:endParaRPr lang="en-US" sz="3200" dirty="0"/>
          </a:p>
          <a:p>
            <a:pPr marL="446088" indent="-446088"/>
            <a:r>
              <a:rPr lang="en-US" sz="3200" dirty="0"/>
              <a:t>4. Mark has become a famous scientist. When he was a child, he liked to ________________ how things worked</a:t>
            </a:r>
            <a:r>
              <a:rPr lang="en-US" sz="3200" dirty="0" smtClean="0"/>
              <a:t>.</a:t>
            </a:r>
            <a:endParaRPr lang="en-US" sz="3200" dirty="0"/>
          </a:p>
          <a:p>
            <a:r>
              <a:rPr lang="en-US" sz="3200" dirty="0" smtClean="0"/>
              <a:t>5. </a:t>
            </a:r>
            <a:r>
              <a:rPr lang="en-US" sz="3200" dirty="0"/>
              <a:t>—Did you go to </a:t>
            </a:r>
            <a:r>
              <a:rPr lang="en-US" sz="3200" dirty="0" err="1"/>
              <a:t>Sanya</a:t>
            </a:r>
            <a:r>
              <a:rPr lang="en-US" sz="3200" dirty="0"/>
              <a:t> for your holiday</a:t>
            </a:r>
            <a:r>
              <a:rPr lang="en-US" sz="3200" dirty="0" smtClean="0"/>
              <a:t>?</a:t>
            </a:r>
            <a:endParaRPr lang="en-US" sz="3200" dirty="0"/>
          </a:p>
          <a:p>
            <a:pPr marL="804863" indent="-804863"/>
            <a:r>
              <a:rPr lang="en-US" sz="3200" dirty="0" smtClean="0"/>
              <a:t>    —</a:t>
            </a:r>
            <a:r>
              <a:rPr lang="en-US" sz="3200" dirty="0"/>
              <a:t>No, we couldn't get tickets for </a:t>
            </a:r>
            <a:r>
              <a:rPr lang="en-US" sz="3200" dirty="0" err="1"/>
              <a:t>Sanya</a:t>
            </a:r>
            <a:r>
              <a:rPr lang="en-US" sz="3200" dirty="0"/>
              <a:t> so we </a:t>
            </a:r>
            <a:r>
              <a:rPr lang="en-US" sz="3200" dirty="0" smtClean="0"/>
              <a:t>_______________ </a:t>
            </a:r>
            <a:r>
              <a:rPr lang="en-US" sz="3200" dirty="0"/>
              <a:t>going to Qingdao instead.</a:t>
            </a:r>
          </a:p>
        </p:txBody>
      </p:sp>
      <p:sp>
        <p:nvSpPr>
          <p:cNvPr id="9" name="矩形 8"/>
          <p:cNvSpPr/>
          <p:nvPr/>
        </p:nvSpPr>
        <p:spPr>
          <a:xfrm>
            <a:off x="1169622" y="620688"/>
            <a:ext cx="6732748" cy="1077218"/>
          </a:xfrm>
          <a:prstGeom prst="rect">
            <a:avLst/>
          </a:prstGeom>
          <a:solidFill>
            <a:srgbClr val="FFFF00">
              <a:alpha val="27000"/>
            </a:srgbClr>
          </a:solidFill>
          <a:ln w="22225">
            <a:solidFill>
              <a:schemeClr val="tx1"/>
            </a:solidFill>
          </a:ln>
        </p:spPr>
        <p:txBody>
          <a:bodyPr wrap="square">
            <a:spAutoFit/>
          </a:bodyPr>
          <a:lstStyle/>
          <a:p>
            <a:r>
              <a:rPr lang="en-US" sz="3200" dirty="0"/>
              <a:t>sell out, find out, </a:t>
            </a:r>
            <a:r>
              <a:rPr lang="en-US" sz="3200" dirty="0" smtClean="0"/>
              <a:t>end </a:t>
            </a:r>
            <a:r>
              <a:rPr lang="en-US" sz="3200" dirty="0"/>
              <a:t>up, </a:t>
            </a:r>
            <a:r>
              <a:rPr lang="en-US" sz="3200" dirty="0" smtClean="0"/>
              <a:t>get </a:t>
            </a:r>
            <a:r>
              <a:rPr lang="en-US" sz="3200" dirty="0"/>
              <a:t>married, take place, lose weight, thousands of</a:t>
            </a:r>
          </a:p>
        </p:txBody>
      </p:sp>
      <p:sp>
        <p:nvSpPr>
          <p:cNvPr id="7" name="矩形 6"/>
          <p:cNvSpPr/>
          <p:nvPr/>
        </p:nvSpPr>
        <p:spPr>
          <a:xfrm>
            <a:off x="899592" y="2276872"/>
            <a:ext cx="2053767" cy="584775"/>
          </a:xfrm>
          <a:prstGeom prst="rect">
            <a:avLst/>
          </a:prstGeom>
        </p:spPr>
        <p:txBody>
          <a:bodyPr wrap="none">
            <a:spAutoFit/>
          </a:bodyPr>
          <a:lstStyle/>
          <a:p>
            <a:r>
              <a:rPr lang="en-US" sz="3200" dirty="0">
                <a:solidFill>
                  <a:srgbClr val="FF0000"/>
                </a:solidFill>
              </a:rPr>
              <a:t>take place </a:t>
            </a:r>
          </a:p>
        </p:txBody>
      </p:sp>
      <p:sp>
        <p:nvSpPr>
          <p:cNvPr id="10" name="矩形 9"/>
          <p:cNvSpPr/>
          <p:nvPr/>
        </p:nvSpPr>
        <p:spPr>
          <a:xfrm>
            <a:off x="4932040" y="3783815"/>
            <a:ext cx="1664238" cy="584775"/>
          </a:xfrm>
          <a:prstGeom prst="rect">
            <a:avLst/>
          </a:prstGeom>
        </p:spPr>
        <p:txBody>
          <a:bodyPr wrap="none">
            <a:spAutoFit/>
          </a:bodyPr>
          <a:lstStyle/>
          <a:p>
            <a:r>
              <a:rPr lang="en-US" sz="3200" dirty="0">
                <a:solidFill>
                  <a:srgbClr val="FF0000"/>
                </a:solidFill>
              </a:rPr>
              <a:t>find out </a:t>
            </a:r>
          </a:p>
        </p:txBody>
      </p:sp>
      <p:sp>
        <p:nvSpPr>
          <p:cNvPr id="11" name="矩形 10"/>
          <p:cNvSpPr/>
          <p:nvPr/>
        </p:nvSpPr>
        <p:spPr>
          <a:xfrm>
            <a:off x="1475656" y="5784364"/>
            <a:ext cx="1790875" cy="584775"/>
          </a:xfrm>
          <a:prstGeom prst="rect">
            <a:avLst/>
          </a:prstGeom>
        </p:spPr>
        <p:txBody>
          <a:bodyPr wrap="none">
            <a:spAutoFit/>
          </a:bodyPr>
          <a:lstStyle/>
          <a:p>
            <a:r>
              <a:rPr lang="en-US" sz="3200" dirty="0">
                <a:solidFill>
                  <a:srgbClr val="FF0000"/>
                </a:solidFill>
              </a:rPr>
              <a:t>ended 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57" name="Picture 9" descr="Section B2 (2a-2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196752"/>
            <a:ext cx="6192838" cy="257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79512" y="2348880"/>
            <a:ext cx="8784976" cy="3046988"/>
          </a:xfrm>
          <a:prstGeom prst="rect">
            <a:avLst/>
          </a:prstGeom>
        </p:spPr>
        <p:txBody>
          <a:bodyPr wrap="square">
            <a:spAutoFit/>
          </a:bodyPr>
          <a:lstStyle/>
          <a:p>
            <a:pPr marL="446088" indent="-446088">
              <a:lnSpc>
                <a:spcPct val="120000"/>
              </a:lnSpc>
            </a:pPr>
            <a:r>
              <a:rPr lang="en-US" sz="3200" dirty="0" smtClean="0"/>
              <a:t>6. </a:t>
            </a:r>
            <a:r>
              <a:rPr lang="en-US" sz="3200" dirty="0"/>
              <a:t>The natural scenery in my hometown attracts </a:t>
            </a:r>
            <a:endParaRPr lang="en-US" sz="3200" dirty="0" smtClean="0"/>
          </a:p>
          <a:p>
            <a:pPr marL="446088" indent="-446088">
              <a:lnSpc>
                <a:spcPct val="120000"/>
              </a:lnSpc>
            </a:pPr>
            <a:r>
              <a:rPr lang="en-US" sz="3200" dirty="0"/>
              <a:t> </a:t>
            </a:r>
            <a:r>
              <a:rPr lang="en-US" sz="3200" dirty="0" smtClean="0"/>
              <a:t>   (</a:t>
            </a:r>
            <a:r>
              <a:rPr lang="en-US" sz="3200" dirty="0" err="1"/>
              <a:t>吸引</a:t>
            </a:r>
            <a:r>
              <a:rPr lang="en-US" sz="3200" dirty="0"/>
              <a:t>) ________________ foreign visitors every year</a:t>
            </a:r>
            <a:r>
              <a:rPr lang="en-US" sz="3200" dirty="0" smtClean="0"/>
              <a:t>.</a:t>
            </a:r>
            <a:endParaRPr lang="en-US" sz="3200" dirty="0"/>
          </a:p>
          <a:p>
            <a:pPr marL="446088" indent="-446088">
              <a:lnSpc>
                <a:spcPct val="120000"/>
              </a:lnSpc>
            </a:pPr>
            <a:r>
              <a:rPr lang="en-US" sz="3200" dirty="0" smtClean="0"/>
              <a:t>7. </a:t>
            </a:r>
            <a:r>
              <a:rPr lang="en-US" sz="3200" dirty="0"/>
              <a:t>At the age of twenty-four, Kate fell in love with Bob. Two years later, they ________________.</a:t>
            </a:r>
          </a:p>
        </p:txBody>
      </p:sp>
      <p:sp>
        <p:nvSpPr>
          <p:cNvPr id="3" name="矩形 2"/>
          <p:cNvSpPr/>
          <p:nvPr/>
        </p:nvSpPr>
        <p:spPr>
          <a:xfrm>
            <a:off x="1043608" y="908720"/>
            <a:ext cx="6732748" cy="1077218"/>
          </a:xfrm>
          <a:prstGeom prst="rect">
            <a:avLst/>
          </a:prstGeom>
          <a:solidFill>
            <a:srgbClr val="FFFF00">
              <a:alpha val="27000"/>
            </a:srgbClr>
          </a:solidFill>
          <a:ln w="22225">
            <a:solidFill>
              <a:schemeClr val="tx1"/>
            </a:solidFill>
          </a:ln>
        </p:spPr>
        <p:txBody>
          <a:bodyPr wrap="square">
            <a:spAutoFit/>
          </a:bodyPr>
          <a:lstStyle/>
          <a:p>
            <a:r>
              <a:rPr lang="en-US" sz="3200" dirty="0"/>
              <a:t>sell out, find out, </a:t>
            </a:r>
            <a:r>
              <a:rPr lang="en-US" sz="3200" dirty="0" smtClean="0"/>
              <a:t>end </a:t>
            </a:r>
            <a:r>
              <a:rPr lang="en-US" sz="3200" dirty="0"/>
              <a:t>up, </a:t>
            </a:r>
            <a:r>
              <a:rPr lang="en-US" sz="3200" dirty="0" smtClean="0"/>
              <a:t>get </a:t>
            </a:r>
            <a:r>
              <a:rPr lang="en-US" sz="3200" dirty="0"/>
              <a:t>married, take place, lose weight, thousands of</a:t>
            </a:r>
          </a:p>
        </p:txBody>
      </p:sp>
      <p:sp>
        <p:nvSpPr>
          <p:cNvPr id="4" name="矩形 3"/>
          <p:cNvSpPr/>
          <p:nvPr/>
        </p:nvSpPr>
        <p:spPr>
          <a:xfrm>
            <a:off x="2062980" y="2996952"/>
            <a:ext cx="2509020" cy="584775"/>
          </a:xfrm>
          <a:prstGeom prst="rect">
            <a:avLst/>
          </a:prstGeom>
        </p:spPr>
        <p:txBody>
          <a:bodyPr wrap="none">
            <a:spAutoFit/>
          </a:bodyPr>
          <a:lstStyle/>
          <a:p>
            <a:r>
              <a:rPr lang="en-US" sz="3200" dirty="0">
                <a:solidFill>
                  <a:srgbClr val="FF0000"/>
                </a:solidFill>
              </a:rPr>
              <a:t>thousands of </a:t>
            </a:r>
          </a:p>
        </p:txBody>
      </p:sp>
      <p:sp>
        <p:nvSpPr>
          <p:cNvPr id="5" name="矩形 4"/>
          <p:cNvSpPr/>
          <p:nvPr/>
        </p:nvSpPr>
        <p:spPr>
          <a:xfrm>
            <a:off x="5527820" y="4725144"/>
            <a:ext cx="2270173" cy="584775"/>
          </a:xfrm>
          <a:prstGeom prst="rect">
            <a:avLst/>
          </a:prstGeom>
        </p:spPr>
        <p:txBody>
          <a:bodyPr wrap="none">
            <a:spAutoFit/>
          </a:bodyPr>
          <a:lstStyle/>
          <a:p>
            <a:r>
              <a:rPr lang="en-US" sz="3200" dirty="0">
                <a:solidFill>
                  <a:srgbClr val="FF0000"/>
                </a:solidFill>
              </a:rPr>
              <a:t>got married</a:t>
            </a:r>
          </a:p>
        </p:txBody>
      </p:sp>
    </p:spTree>
    <p:extLst>
      <p:ext uri="{BB962C8B-B14F-4D97-AF65-F5344CB8AC3E}">
        <p14:creationId xmlns:p14="http://schemas.microsoft.com/office/powerpoint/2010/main" val="1777974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0663" name="Text Box 2"/>
          <p:cNvSpPr txBox="1">
            <a:spLocks noChangeArrowheads="1"/>
          </p:cNvSpPr>
          <p:nvPr/>
        </p:nvSpPr>
        <p:spPr bwMode="auto">
          <a:xfrm>
            <a:off x="755650" y="2852738"/>
            <a:ext cx="7777163"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a:defRPr>
                <a:solidFill>
                  <a:schemeClr val="tx1"/>
                </a:solidFill>
                <a:latin typeface="Arial" panose="020B0604020202020204" pitchFamily="34" charset="0"/>
                <a:ea typeface="宋体" panose="02010600030101010101" pitchFamily="2" charset="-122"/>
              </a:defRPr>
            </a:lvl1pPr>
            <a:lvl2pPr marL="911225" indent="-285750">
              <a:defRPr>
                <a:solidFill>
                  <a:schemeClr val="tx1"/>
                </a:solidFill>
                <a:latin typeface="Arial" panose="020B0604020202020204" pitchFamily="34" charset="0"/>
                <a:ea typeface="宋体" panose="02010600030101010101" pitchFamily="2" charset="-122"/>
              </a:defRPr>
            </a:lvl2pPr>
            <a:lvl3pPr marL="1319213" indent="-228600">
              <a:defRPr>
                <a:solidFill>
                  <a:schemeClr val="tx1"/>
                </a:solidFill>
                <a:latin typeface="Arial" panose="020B0604020202020204" pitchFamily="34" charset="0"/>
                <a:ea typeface="宋体" panose="02010600030101010101" pitchFamily="2" charset="-122"/>
              </a:defRPr>
            </a:lvl3pPr>
            <a:lvl4pPr marL="1727200" indent="-228600">
              <a:defRPr>
                <a:solidFill>
                  <a:schemeClr val="tx1"/>
                </a:solidFill>
                <a:latin typeface="Arial" panose="020B0604020202020204" pitchFamily="34" charset="0"/>
                <a:ea typeface="宋体" panose="02010600030101010101" pitchFamily="2" charset="-122"/>
              </a:defRPr>
            </a:lvl4pPr>
            <a:lvl5pPr marL="2135188" indent="-228600">
              <a:defRPr>
                <a:solidFill>
                  <a:schemeClr val="tx1"/>
                </a:solidFill>
                <a:latin typeface="Arial" panose="020B0604020202020204" pitchFamily="34" charset="0"/>
                <a:ea typeface="宋体" panose="02010600030101010101" pitchFamily="2" charset="-122"/>
              </a:defRPr>
            </a:lvl5pPr>
            <a:lvl6pPr marL="25923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95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067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639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400">
                <a:solidFill>
                  <a:srgbClr val="000000"/>
                </a:solidFill>
                <a:latin typeface="Times New Roman" panose="02020603050405020304" pitchFamily="18" charset="0"/>
              </a:rPr>
              <a:t>1. Review the new words</a:t>
            </a:r>
            <a:r>
              <a:rPr kumimoji="1" lang="en-US" altLang="zh-CN" sz="3400">
                <a:solidFill>
                  <a:srgbClr val="000000"/>
                </a:solidFill>
                <a:latin typeface="Times New Roman" panose="02020603050405020304" pitchFamily="18" charset="0"/>
              </a:rPr>
              <a:t> </a:t>
            </a:r>
            <a:r>
              <a:rPr lang="en-US" altLang="zh-CN" sz="3400">
                <a:solidFill>
                  <a:srgbClr val="000000"/>
                </a:solidFill>
                <a:latin typeface="Times New Roman" panose="02020603050405020304" pitchFamily="18" charset="0"/>
              </a:rPr>
              <a:t>and </a:t>
            </a:r>
            <a:r>
              <a:rPr kumimoji="1" lang="en-US" altLang="zh-CN" sz="3400">
                <a:solidFill>
                  <a:srgbClr val="000000"/>
                </a:solidFill>
                <a:latin typeface="Times New Roman" panose="02020603050405020304" pitchFamily="18" charset="0"/>
              </a:rPr>
              <a:t>expressions you’ve learned today.</a:t>
            </a:r>
          </a:p>
          <a:p>
            <a:pPr>
              <a:lnSpc>
                <a:spcPct val="120000"/>
              </a:lnSpc>
            </a:pPr>
            <a:r>
              <a:rPr kumimoji="1" lang="en-US" altLang="zh-CN" sz="3400">
                <a:solidFill>
                  <a:srgbClr val="000000"/>
                </a:solidFill>
                <a:latin typeface="Times New Roman" panose="02020603050405020304" pitchFamily="18" charset="0"/>
              </a:rPr>
              <a:t>2. Preview 3a-3b on P95 - P96.</a:t>
            </a:r>
          </a:p>
        </p:txBody>
      </p:sp>
      <p:pic>
        <p:nvPicPr>
          <p:cNvPr id="70664" name="Picture 8" descr="Ho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196752"/>
            <a:ext cx="5184775" cy="1392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682625" y="3465513"/>
            <a:ext cx="7864475"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1325" indent="-441325">
              <a:defRPr>
                <a:solidFill>
                  <a:schemeClr val="tx1"/>
                </a:solidFill>
                <a:latin typeface="Arial" panose="020B0604020202020204" pitchFamily="34" charset="0"/>
                <a:ea typeface="宋体" panose="02010600030101010101" pitchFamily="2" charset="-122"/>
              </a:defRPr>
            </a:lvl1pPr>
            <a:lvl2pPr marL="963613" indent="-342900">
              <a:defRPr>
                <a:solidFill>
                  <a:schemeClr val="tx1"/>
                </a:solidFill>
                <a:latin typeface="Arial" panose="020B0604020202020204" pitchFamily="34" charset="0"/>
                <a:ea typeface="宋体" panose="02010600030101010101" pitchFamily="2" charset="-122"/>
              </a:defRPr>
            </a:lvl2pPr>
            <a:lvl3pPr marL="1485900" indent="-342900">
              <a:defRPr>
                <a:solidFill>
                  <a:schemeClr val="tx1"/>
                </a:solidFill>
                <a:latin typeface="Arial" panose="020B0604020202020204" pitchFamily="34" charset="0"/>
                <a:ea typeface="宋体" panose="02010600030101010101" pitchFamily="2" charset="-122"/>
              </a:defRPr>
            </a:lvl3pPr>
            <a:lvl4pPr marL="2008188" indent="-342900">
              <a:defRPr>
                <a:solidFill>
                  <a:schemeClr val="tx1"/>
                </a:solidFill>
                <a:latin typeface="Arial" panose="020B0604020202020204" pitchFamily="34" charset="0"/>
                <a:ea typeface="宋体" panose="02010600030101010101" pitchFamily="2" charset="-122"/>
              </a:defRPr>
            </a:lvl4pPr>
            <a:lvl5pPr marL="2530475" indent="-342900">
              <a:defRPr>
                <a:solidFill>
                  <a:schemeClr val="tx1"/>
                </a:solidFill>
                <a:latin typeface="Arial" panose="020B0604020202020204" pitchFamily="34" charset="0"/>
                <a:ea typeface="宋体" panose="02010600030101010101" pitchFamily="2" charset="-122"/>
              </a:defRPr>
            </a:lvl5pPr>
            <a:lvl6pPr marL="29876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4448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020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3592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buFontTx/>
              <a:buAutoNum type="arabicPeriod"/>
            </a:pPr>
            <a:r>
              <a:rPr lang="en-US" altLang="zh-CN" sz="3200">
                <a:latin typeface="Times New Roman" panose="02020603050405020304" pitchFamily="18" charset="0"/>
              </a:rPr>
              <a:t>I was waiting for the school bus but it didn’t come. Then I ________ it was Saturday.</a:t>
            </a:r>
          </a:p>
          <a:p>
            <a:pPr>
              <a:lnSpc>
                <a:spcPct val="115000"/>
              </a:lnSpc>
            </a:pPr>
            <a:r>
              <a:rPr lang="en-US" altLang="zh-CN" sz="3200">
                <a:latin typeface="Times New Roman" panose="02020603050405020304" pitchFamily="18" charset="0"/>
              </a:rPr>
              <a:t>2. I woke up late this morning. I had to </a:t>
            </a:r>
          </a:p>
          <a:p>
            <a:pPr>
              <a:lnSpc>
                <a:spcPct val="115000"/>
              </a:lnSpc>
            </a:pPr>
            <a:r>
              <a:rPr lang="en-US" altLang="zh-CN" sz="3200">
                <a:latin typeface="Times New Roman" panose="02020603050405020304" pitchFamily="18" charset="0"/>
              </a:rPr>
              <a:t>    really ______ to get to school on time.</a:t>
            </a:r>
          </a:p>
        </p:txBody>
      </p:sp>
      <p:sp>
        <p:nvSpPr>
          <p:cNvPr id="126979" name="Text Box 3"/>
          <p:cNvSpPr txBox="1">
            <a:spLocks noChangeArrowheads="1"/>
          </p:cNvSpPr>
          <p:nvPr/>
        </p:nvSpPr>
        <p:spPr bwMode="auto">
          <a:xfrm>
            <a:off x="827088" y="2794000"/>
            <a:ext cx="7199312" cy="5889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 rush   realize   invite   show up   stay up</a:t>
            </a:r>
          </a:p>
        </p:txBody>
      </p:sp>
      <p:sp>
        <p:nvSpPr>
          <p:cNvPr id="126980" name="Text Box 4"/>
          <p:cNvSpPr txBox="1">
            <a:spLocks noChangeArrowheads="1"/>
          </p:cNvSpPr>
          <p:nvPr/>
        </p:nvSpPr>
        <p:spPr bwMode="auto">
          <a:xfrm>
            <a:off x="4716463" y="4090988"/>
            <a:ext cx="1728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FF0000"/>
                </a:solidFill>
              </a:rPr>
              <a:t>realized</a:t>
            </a:r>
          </a:p>
        </p:txBody>
      </p:sp>
      <p:sp>
        <p:nvSpPr>
          <p:cNvPr id="126981" name="Text Box 5"/>
          <p:cNvSpPr txBox="1">
            <a:spLocks noChangeArrowheads="1"/>
          </p:cNvSpPr>
          <p:nvPr/>
        </p:nvSpPr>
        <p:spPr bwMode="auto">
          <a:xfrm>
            <a:off x="2411413" y="5815013"/>
            <a:ext cx="974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0000"/>
                </a:solidFill>
              </a:rPr>
              <a:t>rush</a:t>
            </a:r>
          </a:p>
        </p:txBody>
      </p:sp>
      <p:sp>
        <p:nvSpPr>
          <p:cNvPr id="126982" name="Text Box 6"/>
          <p:cNvSpPr txBox="1">
            <a:spLocks noChangeArrowheads="1"/>
          </p:cNvSpPr>
          <p:nvPr/>
        </p:nvSpPr>
        <p:spPr bwMode="auto">
          <a:xfrm>
            <a:off x="682625" y="1543050"/>
            <a:ext cx="77771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a:solidFill>
                  <a:srgbClr val="0000FF"/>
                </a:solidFill>
                <a:latin typeface="Arial" panose="020B0604020202020204" pitchFamily="34" charset="0"/>
              </a:rPr>
              <a:t>Fill in the blanks with the correct forms of the words or phrases.</a:t>
            </a:r>
          </a:p>
        </p:txBody>
      </p:sp>
      <p:pic>
        <p:nvPicPr>
          <p:cNvPr id="126984" name="Picture 8" descr="Revision4"/>
          <p:cNvPicPr>
            <a:picLocks noChangeAspect="1" noChangeArrowheads="1"/>
          </p:cNvPicPr>
          <p:nvPr/>
        </p:nvPicPr>
        <p:blipFill>
          <a:blip r:embed="rId4">
            <a:extLst>
              <a:ext uri="{28A0092B-C50C-407E-A947-70E740481C1C}">
                <a14:useLocalDpi xmlns:a14="http://schemas.microsoft.com/office/drawing/2010/main" val="0"/>
              </a:ext>
            </a:extLst>
          </a:blip>
          <a:srcRect l="19000" t="8466" r="19814" b="19907"/>
          <a:stretch>
            <a:fillRect/>
          </a:stretch>
        </p:blipFill>
        <p:spPr bwMode="auto">
          <a:xfrm>
            <a:off x="2916238" y="476250"/>
            <a:ext cx="3600450" cy="105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 calcmode="lin" valueType="num">
                                      <p:cBhvr>
                                        <p:cTn id="7" dur="500" fill="hold"/>
                                        <p:tgtEl>
                                          <p:spTgt spid="126980"/>
                                        </p:tgtEl>
                                        <p:attrNameLst>
                                          <p:attrName>ppt_w</p:attrName>
                                        </p:attrNameLst>
                                      </p:cBhvr>
                                      <p:tavLst>
                                        <p:tav tm="0">
                                          <p:val>
                                            <p:fltVal val="0"/>
                                          </p:val>
                                        </p:tav>
                                        <p:tav tm="100000">
                                          <p:val>
                                            <p:strVal val="#ppt_w"/>
                                          </p:val>
                                        </p:tav>
                                      </p:tavLst>
                                    </p:anim>
                                    <p:anim calcmode="lin" valueType="num">
                                      <p:cBhvr>
                                        <p:cTn id="8" dur="500" fill="hold"/>
                                        <p:tgtEl>
                                          <p:spTgt spid="126980"/>
                                        </p:tgtEl>
                                        <p:attrNameLst>
                                          <p:attrName>ppt_h</p:attrName>
                                        </p:attrNameLst>
                                      </p:cBhvr>
                                      <p:tavLst>
                                        <p:tav tm="0">
                                          <p:val>
                                            <p:fltVal val="0"/>
                                          </p:val>
                                        </p:tav>
                                        <p:tav tm="100000">
                                          <p:val>
                                            <p:strVal val="#ppt_h"/>
                                          </p:val>
                                        </p:tav>
                                      </p:tavLst>
                                    </p:anim>
                                    <p:animEffect transition="in" filter="fade">
                                      <p:cBhvr>
                                        <p:cTn id="9" dur="500"/>
                                        <p:tgtEl>
                                          <p:spTgt spid="12698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26981"/>
                                        </p:tgtEl>
                                        <p:attrNameLst>
                                          <p:attrName>style.visibility</p:attrName>
                                        </p:attrNameLst>
                                      </p:cBhvr>
                                      <p:to>
                                        <p:strVal val="visible"/>
                                      </p:to>
                                    </p:set>
                                    <p:anim calcmode="lin" valueType="num">
                                      <p:cBhvr>
                                        <p:cTn id="14" dur="500" fill="hold"/>
                                        <p:tgtEl>
                                          <p:spTgt spid="126981"/>
                                        </p:tgtEl>
                                        <p:attrNameLst>
                                          <p:attrName>ppt_w</p:attrName>
                                        </p:attrNameLst>
                                      </p:cBhvr>
                                      <p:tavLst>
                                        <p:tav tm="0">
                                          <p:val>
                                            <p:fltVal val="0"/>
                                          </p:val>
                                        </p:tav>
                                        <p:tav tm="100000">
                                          <p:val>
                                            <p:strVal val="#ppt_w"/>
                                          </p:val>
                                        </p:tav>
                                      </p:tavLst>
                                    </p:anim>
                                    <p:anim calcmode="lin" valueType="num">
                                      <p:cBhvr>
                                        <p:cTn id="15" dur="500" fill="hold"/>
                                        <p:tgtEl>
                                          <p:spTgt spid="126981"/>
                                        </p:tgtEl>
                                        <p:attrNameLst>
                                          <p:attrName>ppt_h</p:attrName>
                                        </p:attrNameLst>
                                      </p:cBhvr>
                                      <p:tavLst>
                                        <p:tav tm="0">
                                          <p:val>
                                            <p:fltVal val="0"/>
                                          </p:val>
                                        </p:tav>
                                        <p:tav tm="100000">
                                          <p:val>
                                            <p:strVal val="#ppt_h"/>
                                          </p:val>
                                        </p:tav>
                                      </p:tavLst>
                                    </p:anim>
                                    <p:animEffect transition="in" filter="fade">
                                      <p:cBhvr>
                                        <p:cTn id="16"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8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539750" y="1462088"/>
            <a:ext cx="8137525"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9263" indent="-449263">
              <a:defRPr>
                <a:solidFill>
                  <a:schemeClr val="tx1"/>
                </a:solidFill>
                <a:latin typeface="Arial" panose="020B0604020202020204" pitchFamily="34" charset="0"/>
                <a:ea typeface="宋体" panose="02010600030101010101" pitchFamily="2" charset="-122"/>
              </a:defRPr>
            </a:lvl1pPr>
            <a:lvl2pPr marL="971550" indent="-342900">
              <a:defRPr>
                <a:solidFill>
                  <a:schemeClr val="tx1"/>
                </a:solidFill>
                <a:latin typeface="Arial" panose="020B0604020202020204" pitchFamily="34" charset="0"/>
                <a:ea typeface="宋体" panose="02010600030101010101" pitchFamily="2" charset="-122"/>
              </a:defRPr>
            </a:lvl2pPr>
            <a:lvl3pPr marL="1493838" indent="-342900">
              <a:defRPr>
                <a:solidFill>
                  <a:schemeClr val="tx1"/>
                </a:solidFill>
                <a:latin typeface="Arial" panose="020B0604020202020204" pitchFamily="34" charset="0"/>
                <a:ea typeface="宋体" panose="02010600030101010101" pitchFamily="2" charset="-122"/>
              </a:defRPr>
            </a:lvl3pPr>
            <a:lvl4pPr marL="2016125" indent="-342900">
              <a:defRPr>
                <a:solidFill>
                  <a:schemeClr val="tx1"/>
                </a:solidFill>
                <a:latin typeface="Arial" panose="020B0604020202020204" pitchFamily="34" charset="0"/>
                <a:ea typeface="宋体" panose="02010600030101010101" pitchFamily="2" charset="-122"/>
              </a:defRPr>
            </a:lvl4pPr>
            <a:lvl5pPr marL="2538413" indent="-342900">
              <a:defRPr>
                <a:solidFill>
                  <a:schemeClr val="tx1"/>
                </a:solidFill>
                <a:latin typeface="Arial" panose="020B0604020202020204" pitchFamily="34" charset="0"/>
                <a:ea typeface="宋体" panose="02010600030101010101" pitchFamily="2" charset="-122"/>
              </a:defRPr>
            </a:lvl5pPr>
            <a:lvl6pPr marL="2995613"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452813"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10013"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367213"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a:latin typeface="Times New Roman" panose="02020603050405020304" pitchFamily="18" charset="0"/>
              </a:rPr>
              <a:t>3. There’s a good TV show tonight but </a:t>
            </a:r>
          </a:p>
          <a:p>
            <a:pPr>
              <a:lnSpc>
                <a:spcPct val="120000"/>
              </a:lnSpc>
            </a:pPr>
            <a:r>
              <a:rPr lang="en-US" altLang="zh-CN" sz="3200">
                <a:latin typeface="Times New Roman" panose="02020603050405020304" pitchFamily="18" charset="0"/>
              </a:rPr>
              <a:t>    it’s at 1:00 am. I don’t want to _________ that late.</a:t>
            </a:r>
          </a:p>
          <a:p>
            <a:pPr>
              <a:lnSpc>
                <a:spcPct val="120000"/>
              </a:lnSpc>
            </a:pPr>
            <a:r>
              <a:rPr lang="en-US" altLang="zh-CN" sz="3200">
                <a:latin typeface="Times New Roman" panose="02020603050405020304" pitchFamily="18" charset="0"/>
              </a:rPr>
              <a:t>4. Sally _______ me to her birthday party. It’s at her house on Saturday.</a:t>
            </a:r>
          </a:p>
          <a:p>
            <a:pPr>
              <a:lnSpc>
                <a:spcPct val="120000"/>
              </a:lnSpc>
            </a:pPr>
            <a:r>
              <a:rPr lang="en-US" altLang="zh-CN" sz="3200">
                <a:latin typeface="Times New Roman" panose="02020603050405020304" pitchFamily="18" charset="0"/>
              </a:rPr>
              <a:t>5. Do you know where John is? He was </a:t>
            </a:r>
          </a:p>
          <a:p>
            <a:pPr>
              <a:lnSpc>
                <a:spcPct val="120000"/>
              </a:lnSpc>
            </a:pPr>
            <a:r>
              <a:rPr lang="en-US" altLang="zh-CN" sz="3200">
                <a:latin typeface="Times New Roman" panose="02020603050405020304" pitchFamily="18" charset="0"/>
              </a:rPr>
              <a:t>    going to meet me earlier but he didn’t  </a:t>
            </a:r>
          </a:p>
          <a:p>
            <a:pPr>
              <a:lnSpc>
                <a:spcPct val="120000"/>
              </a:lnSpc>
            </a:pPr>
            <a:r>
              <a:rPr lang="en-US" altLang="zh-CN" sz="3200">
                <a:latin typeface="Times New Roman" panose="02020603050405020304" pitchFamily="18" charset="0"/>
              </a:rPr>
              <a:t>    _________.</a:t>
            </a:r>
          </a:p>
        </p:txBody>
      </p:sp>
      <p:sp>
        <p:nvSpPr>
          <p:cNvPr id="129027" name="Text Box 3"/>
          <p:cNvSpPr txBox="1">
            <a:spLocks noChangeArrowheads="1"/>
          </p:cNvSpPr>
          <p:nvPr/>
        </p:nvSpPr>
        <p:spPr bwMode="auto">
          <a:xfrm>
            <a:off x="898525" y="727075"/>
            <a:ext cx="7345363" cy="68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solidFill>
                  <a:srgbClr val="FF0000"/>
                </a:solidFill>
              </a:rPr>
              <a:t> </a:t>
            </a:r>
            <a:r>
              <a:rPr lang="en-US" altLang="zh-CN" sz="3200"/>
              <a:t>rush   realize   invite   show up   stay up</a:t>
            </a:r>
          </a:p>
        </p:txBody>
      </p:sp>
      <p:sp>
        <p:nvSpPr>
          <p:cNvPr id="129028" name="Rectangle 4"/>
          <p:cNvSpPr>
            <a:spLocks noChangeArrowheads="1"/>
          </p:cNvSpPr>
          <p:nvPr/>
        </p:nvSpPr>
        <p:spPr bwMode="auto">
          <a:xfrm>
            <a:off x="6591300" y="2060575"/>
            <a:ext cx="14366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a:solidFill>
                  <a:srgbClr val="FF0000"/>
                </a:solidFill>
              </a:rPr>
              <a:t>stay up</a:t>
            </a:r>
          </a:p>
        </p:txBody>
      </p:sp>
      <p:sp>
        <p:nvSpPr>
          <p:cNvPr id="129029" name="Rectangle 5"/>
          <p:cNvSpPr>
            <a:spLocks noChangeArrowheads="1"/>
          </p:cNvSpPr>
          <p:nvPr/>
        </p:nvSpPr>
        <p:spPr bwMode="auto">
          <a:xfrm>
            <a:off x="1979613" y="3284538"/>
            <a:ext cx="165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FF0000"/>
                </a:solidFill>
              </a:rPr>
              <a:t>invited</a:t>
            </a:r>
          </a:p>
        </p:txBody>
      </p:sp>
      <p:sp>
        <p:nvSpPr>
          <p:cNvPr id="129030" name="Rectangle 6"/>
          <p:cNvSpPr>
            <a:spLocks noChangeArrowheads="1"/>
          </p:cNvSpPr>
          <p:nvPr/>
        </p:nvSpPr>
        <p:spPr bwMode="auto">
          <a:xfrm>
            <a:off x="1154113" y="5657850"/>
            <a:ext cx="1617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0000"/>
                </a:solidFill>
              </a:rPr>
              <a:t>show 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 calcmode="lin" valueType="num">
                                      <p:cBhvr>
                                        <p:cTn id="7" dur="500" fill="hold"/>
                                        <p:tgtEl>
                                          <p:spTgt spid="129028"/>
                                        </p:tgtEl>
                                        <p:attrNameLst>
                                          <p:attrName>ppt_w</p:attrName>
                                        </p:attrNameLst>
                                      </p:cBhvr>
                                      <p:tavLst>
                                        <p:tav tm="0">
                                          <p:val>
                                            <p:fltVal val="0"/>
                                          </p:val>
                                        </p:tav>
                                        <p:tav tm="100000">
                                          <p:val>
                                            <p:strVal val="#ppt_w"/>
                                          </p:val>
                                        </p:tav>
                                      </p:tavLst>
                                    </p:anim>
                                    <p:anim calcmode="lin" valueType="num">
                                      <p:cBhvr>
                                        <p:cTn id="8" dur="500" fill="hold"/>
                                        <p:tgtEl>
                                          <p:spTgt spid="129028"/>
                                        </p:tgtEl>
                                        <p:attrNameLst>
                                          <p:attrName>ppt_h</p:attrName>
                                        </p:attrNameLst>
                                      </p:cBhvr>
                                      <p:tavLst>
                                        <p:tav tm="0">
                                          <p:val>
                                            <p:fltVal val="0"/>
                                          </p:val>
                                        </p:tav>
                                        <p:tav tm="100000">
                                          <p:val>
                                            <p:strVal val="#ppt_h"/>
                                          </p:val>
                                        </p:tav>
                                      </p:tavLst>
                                    </p:anim>
                                    <p:animEffect transition="in" filter="fade">
                                      <p:cBhvr>
                                        <p:cTn id="9" dur="500"/>
                                        <p:tgtEl>
                                          <p:spTgt spid="12902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29029"/>
                                        </p:tgtEl>
                                        <p:attrNameLst>
                                          <p:attrName>style.visibility</p:attrName>
                                        </p:attrNameLst>
                                      </p:cBhvr>
                                      <p:to>
                                        <p:strVal val="visible"/>
                                      </p:to>
                                    </p:set>
                                    <p:anim calcmode="lin" valueType="num">
                                      <p:cBhvr>
                                        <p:cTn id="14" dur="500" fill="hold"/>
                                        <p:tgtEl>
                                          <p:spTgt spid="129029"/>
                                        </p:tgtEl>
                                        <p:attrNameLst>
                                          <p:attrName>ppt_w</p:attrName>
                                        </p:attrNameLst>
                                      </p:cBhvr>
                                      <p:tavLst>
                                        <p:tav tm="0">
                                          <p:val>
                                            <p:fltVal val="0"/>
                                          </p:val>
                                        </p:tav>
                                        <p:tav tm="100000">
                                          <p:val>
                                            <p:strVal val="#ppt_w"/>
                                          </p:val>
                                        </p:tav>
                                      </p:tavLst>
                                    </p:anim>
                                    <p:anim calcmode="lin" valueType="num">
                                      <p:cBhvr>
                                        <p:cTn id="15" dur="500" fill="hold"/>
                                        <p:tgtEl>
                                          <p:spTgt spid="129029"/>
                                        </p:tgtEl>
                                        <p:attrNameLst>
                                          <p:attrName>ppt_h</p:attrName>
                                        </p:attrNameLst>
                                      </p:cBhvr>
                                      <p:tavLst>
                                        <p:tav tm="0">
                                          <p:val>
                                            <p:fltVal val="0"/>
                                          </p:val>
                                        </p:tav>
                                        <p:tav tm="100000">
                                          <p:val>
                                            <p:strVal val="#ppt_h"/>
                                          </p:val>
                                        </p:tav>
                                      </p:tavLst>
                                    </p:anim>
                                    <p:animEffect transition="in" filter="fade">
                                      <p:cBhvr>
                                        <p:cTn id="16" dur="500"/>
                                        <p:tgtEl>
                                          <p:spTgt spid="1290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29030"/>
                                        </p:tgtEl>
                                        <p:attrNameLst>
                                          <p:attrName>style.visibility</p:attrName>
                                        </p:attrNameLst>
                                      </p:cBhvr>
                                      <p:to>
                                        <p:strVal val="visible"/>
                                      </p:to>
                                    </p:set>
                                    <p:anim calcmode="lin" valueType="num">
                                      <p:cBhvr>
                                        <p:cTn id="21" dur="500" fill="hold"/>
                                        <p:tgtEl>
                                          <p:spTgt spid="129030"/>
                                        </p:tgtEl>
                                        <p:attrNameLst>
                                          <p:attrName>ppt_w</p:attrName>
                                        </p:attrNameLst>
                                      </p:cBhvr>
                                      <p:tavLst>
                                        <p:tav tm="0">
                                          <p:val>
                                            <p:fltVal val="0"/>
                                          </p:val>
                                        </p:tav>
                                        <p:tav tm="100000">
                                          <p:val>
                                            <p:strVal val="#ppt_w"/>
                                          </p:val>
                                        </p:tav>
                                      </p:tavLst>
                                    </p:anim>
                                    <p:anim calcmode="lin" valueType="num">
                                      <p:cBhvr>
                                        <p:cTn id="22" dur="500" fill="hold"/>
                                        <p:tgtEl>
                                          <p:spTgt spid="129030"/>
                                        </p:tgtEl>
                                        <p:attrNameLst>
                                          <p:attrName>ppt_h</p:attrName>
                                        </p:attrNameLst>
                                      </p:cBhvr>
                                      <p:tavLst>
                                        <p:tav tm="0">
                                          <p:val>
                                            <p:fltVal val="0"/>
                                          </p:val>
                                        </p:tav>
                                        <p:tav tm="100000">
                                          <p:val>
                                            <p:strVal val="#ppt_h"/>
                                          </p:val>
                                        </p:tav>
                                      </p:tavLst>
                                    </p:anim>
                                    <p:animEffect transition="in" filter="fade">
                                      <p:cBhvr>
                                        <p:cTn id="23" dur="5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P spid="129029" grpId="0"/>
      <p:bldP spid="12903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640507" y="2348880"/>
            <a:ext cx="7632451"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446088" indent="-446088">
              <a:defRPr>
                <a:solidFill>
                  <a:schemeClr val="tx1"/>
                </a:solidFill>
                <a:latin typeface="Arial" panose="020B0604020202020204" pitchFamily="34" charset="0"/>
                <a:ea typeface="宋体" panose="02010600030101010101" pitchFamily="2" charset="-122"/>
              </a:defRPr>
            </a:lvl1pPr>
            <a:lvl2pPr marL="911225" indent="-285750">
              <a:defRPr>
                <a:solidFill>
                  <a:schemeClr val="tx1"/>
                </a:solidFill>
                <a:latin typeface="Arial" panose="020B0604020202020204" pitchFamily="34" charset="0"/>
                <a:ea typeface="宋体" panose="02010600030101010101" pitchFamily="2" charset="-122"/>
              </a:defRPr>
            </a:lvl2pPr>
            <a:lvl3pPr marL="1319213" indent="-228600">
              <a:defRPr>
                <a:solidFill>
                  <a:schemeClr val="tx1"/>
                </a:solidFill>
                <a:latin typeface="Arial" panose="020B0604020202020204" pitchFamily="34" charset="0"/>
                <a:ea typeface="宋体" panose="02010600030101010101" pitchFamily="2" charset="-122"/>
              </a:defRPr>
            </a:lvl3pPr>
            <a:lvl4pPr marL="1727200" indent="-228600">
              <a:defRPr>
                <a:solidFill>
                  <a:schemeClr val="tx1"/>
                </a:solidFill>
                <a:latin typeface="Arial" panose="020B0604020202020204" pitchFamily="34" charset="0"/>
                <a:ea typeface="宋体" panose="02010600030101010101" pitchFamily="2" charset="-122"/>
              </a:defRPr>
            </a:lvl4pPr>
            <a:lvl5pPr marL="2135188" indent="-228600">
              <a:defRPr>
                <a:solidFill>
                  <a:schemeClr val="tx1"/>
                </a:solidFill>
                <a:latin typeface="Arial" panose="020B0604020202020204" pitchFamily="34" charset="0"/>
                <a:ea typeface="宋体" panose="02010600030101010101" pitchFamily="2" charset="-122"/>
              </a:defRPr>
            </a:lvl5pPr>
            <a:lvl6pPr marL="25923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95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067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63988"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400" dirty="0">
                <a:latin typeface="Times New Roman" panose="02020603050405020304" pitchFamily="18" charset="0"/>
              </a:rPr>
              <a:t>1. To understand the stories about fooling others</a:t>
            </a:r>
          </a:p>
          <a:p>
            <a:pPr>
              <a:lnSpc>
                <a:spcPct val="120000"/>
              </a:lnSpc>
            </a:pPr>
            <a:r>
              <a:rPr lang="en-US" altLang="zh-CN" sz="3400" dirty="0">
                <a:latin typeface="Times New Roman" panose="02020603050405020304" pitchFamily="18" charset="0"/>
              </a:rPr>
              <a:t>2. To be able to </a:t>
            </a:r>
            <a:r>
              <a:rPr lang="en-US" altLang="zh-CN" sz="3400" dirty="0" smtClean="0">
                <a:latin typeface="Times New Roman" panose="02020603050405020304" pitchFamily="18" charset="0"/>
              </a:rPr>
              <a:t>do some exercises after reading the passage</a:t>
            </a:r>
          </a:p>
          <a:p>
            <a:pPr>
              <a:lnSpc>
                <a:spcPct val="120000"/>
              </a:lnSpc>
            </a:pPr>
            <a:r>
              <a:rPr lang="en-US" altLang="zh-CN" sz="3400" dirty="0" smtClean="0">
                <a:latin typeface="Times New Roman" panose="02020603050405020304" pitchFamily="18" charset="0"/>
              </a:rPr>
              <a:t>3. To learn some words and expressions</a:t>
            </a:r>
            <a:endParaRPr lang="en-US" altLang="zh-CN" sz="3400" dirty="0">
              <a:latin typeface="Times New Roman" panose="02020603050405020304" pitchFamily="18" charset="0"/>
            </a:endParaRPr>
          </a:p>
        </p:txBody>
      </p:sp>
      <p:pic>
        <p:nvPicPr>
          <p:cNvPr id="131077" name="Picture 5" descr="Learning 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792311"/>
            <a:ext cx="6826250" cy="1706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3251" name="Rectangle 3"/>
          <p:cNvSpPr>
            <a:spLocks noGrp="1" noChangeArrowheads="1"/>
          </p:cNvSpPr>
          <p:nvPr>
            <p:ph type="body" idx="4294967295"/>
          </p:nvPr>
        </p:nvSpPr>
        <p:spPr>
          <a:xfrm>
            <a:off x="1042988" y="1555750"/>
            <a:ext cx="7775575" cy="2305050"/>
          </a:xfrm>
        </p:spPr>
        <p:txBody>
          <a:bodyPr/>
          <a:lstStyle/>
          <a:p>
            <a:pPr>
              <a:lnSpc>
                <a:spcPct val="110000"/>
              </a:lnSpc>
              <a:spcBef>
                <a:spcPct val="0"/>
              </a:spcBef>
              <a:buFontTx/>
              <a:buNone/>
            </a:pPr>
            <a:r>
              <a:rPr lang="en-US" altLang="zh-CN" b="1">
                <a:solidFill>
                  <a:srgbClr val="0000FF"/>
                </a:solidFill>
              </a:rPr>
              <a:t>Have you ever played jokes on others, </a:t>
            </a:r>
          </a:p>
          <a:p>
            <a:pPr>
              <a:lnSpc>
                <a:spcPct val="110000"/>
              </a:lnSpc>
              <a:spcBef>
                <a:spcPct val="0"/>
              </a:spcBef>
              <a:buFontTx/>
              <a:buNone/>
            </a:pPr>
            <a:r>
              <a:rPr lang="en-US" altLang="zh-CN" b="1">
                <a:solidFill>
                  <a:srgbClr val="0000FF"/>
                </a:solidFill>
              </a:rPr>
              <a:t>especially on Aril Fool’s Day? Have </a:t>
            </a:r>
          </a:p>
          <a:p>
            <a:pPr>
              <a:lnSpc>
                <a:spcPct val="110000"/>
              </a:lnSpc>
              <a:spcBef>
                <a:spcPct val="0"/>
              </a:spcBef>
              <a:buFontTx/>
              <a:buNone/>
            </a:pPr>
            <a:r>
              <a:rPr lang="en-US" altLang="zh-CN" b="1">
                <a:solidFill>
                  <a:srgbClr val="0000FF"/>
                </a:solidFill>
              </a:rPr>
              <a:t>you ever been fooled by others? Tell </a:t>
            </a:r>
          </a:p>
          <a:p>
            <a:pPr>
              <a:lnSpc>
                <a:spcPct val="110000"/>
              </a:lnSpc>
              <a:spcBef>
                <a:spcPct val="0"/>
              </a:spcBef>
              <a:buFontTx/>
              <a:buNone/>
            </a:pPr>
            <a:r>
              <a:rPr lang="en-US" altLang="zh-CN" b="1">
                <a:solidFill>
                  <a:srgbClr val="0000FF"/>
                </a:solidFill>
              </a:rPr>
              <a:t>your story to your partner.</a:t>
            </a:r>
          </a:p>
        </p:txBody>
      </p:sp>
      <p:pic>
        <p:nvPicPr>
          <p:cNvPr id="53257" name="Picture 9" descr="13016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3932238"/>
            <a:ext cx="3167063" cy="2462212"/>
          </a:xfrm>
          <a:prstGeom prst="rect">
            <a:avLst/>
          </a:prstGeom>
          <a:noFill/>
          <a:extLst>
            <a:ext uri="{909E8E84-426E-40DD-AFC4-6F175D3DCCD1}">
              <a14:hiddenFill xmlns:a14="http://schemas.microsoft.com/office/drawing/2010/main">
                <a:solidFill>
                  <a:srgbClr val="FFFFFF"/>
                </a:solidFill>
              </a14:hiddenFill>
            </a:ext>
          </a:extLst>
        </p:spPr>
      </p:pic>
      <p:pic>
        <p:nvPicPr>
          <p:cNvPr id="532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3860800"/>
            <a:ext cx="316865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1" name="Oval 13"/>
          <p:cNvSpPr>
            <a:spLocks noChangeArrowheads="1"/>
          </p:cNvSpPr>
          <p:nvPr/>
        </p:nvSpPr>
        <p:spPr bwMode="auto">
          <a:xfrm>
            <a:off x="322263" y="1700213"/>
            <a:ext cx="649287" cy="6477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t>2a</a:t>
            </a:r>
          </a:p>
        </p:txBody>
      </p:sp>
      <p:pic>
        <p:nvPicPr>
          <p:cNvPr id="53262" name="Picture 14" descr="Discussion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8388" y="454025"/>
            <a:ext cx="4105275" cy="1103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checkerboard(across)">
                                      <p:cBhvr>
                                        <p:cTn id="7" dur="500"/>
                                        <p:tgtEl>
                                          <p:spTgt spid="53257"/>
                                        </p:tgtEl>
                                      </p:cBhvr>
                                    </p:animEffect>
                                  </p:childTnLst>
                                </p:cTn>
                              </p:par>
                              <p:par>
                                <p:cTn id="8" presetID="5" presetClass="entr" presetSubtype="10" fill="hold" nodeType="withEffect">
                                  <p:stCondLst>
                                    <p:cond delay="0"/>
                                  </p:stCondLst>
                                  <p:childTnLst>
                                    <p:set>
                                      <p:cBhvr>
                                        <p:cTn id="9" dur="1" fill="hold">
                                          <p:stCondLst>
                                            <p:cond delay="0"/>
                                          </p:stCondLst>
                                        </p:cTn>
                                        <p:tgtEl>
                                          <p:spTgt spid="53258"/>
                                        </p:tgtEl>
                                        <p:attrNameLst>
                                          <p:attrName>style.visibility</p:attrName>
                                        </p:attrNameLst>
                                      </p:cBhvr>
                                      <p:to>
                                        <p:strVal val="visible"/>
                                      </p:to>
                                    </p:set>
                                    <p:animEffect transition="in" filter="checkerboard(across)">
                                      <p:cBhvr>
                                        <p:cTn id="10" dur="500"/>
                                        <p:tgtEl>
                                          <p:spTgt spid="53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body" idx="4294967295"/>
          </p:nvPr>
        </p:nvSpPr>
        <p:spPr>
          <a:xfrm>
            <a:off x="539552" y="1340768"/>
            <a:ext cx="8208963" cy="4392612"/>
          </a:xfrm>
        </p:spPr>
        <p:txBody>
          <a:bodyPr/>
          <a:lstStyle/>
          <a:p>
            <a:pPr marL="0" indent="0">
              <a:lnSpc>
                <a:spcPct val="120000"/>
              </a:lnSpc>
              <a:spcBef>
                <a:spcPct val="0"/>
              </a:spcBef>
              <a:buFontTx/>
              <a:buNone/>
            </a:pPr>
            <a:r>
              <a:rPr lang="en-US" altLang="zh-CN" b="1" dirty="0">
                <a:latin typeface="Times New Roman" panose="02020603050405020304" pitchFamily="18" charset="0"/>
              </a:rPr>
              <a:t>April Fool's Day is a traditional day to play jokes on others. No one knows how this holiday began but it was thought to have started in France. </a:t>
            </a:r>
          </a:p>
          <a:p>
            <a:pPr marL="0" indent="0">
              <a:lnSpc>
                <a:spcPct val="120000"/>
              </a:lnSpc>
              <a:spcBef>
                <a:spcPct val="0"/>
              </a:spcBef>
              <a:buFontTx/>
              <a:buNone/>
            </a:pPr>
            <a:r>
              <a:rPr lang="zh-CN" altLang="en-US" b="1" dirty="0">
                <a:latin typeface="Times New Roman" panose="02020603050405020304" pitchFamily="18" charset="0"/>
              </a:rPr>
              <a:t>传统上来讲，愚人节这一天，人们可以相互搞恶作剧。没人知道这个节日是怎么来的，但人们普遍认为它源自法国。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6498">
                                            <p:txEl>
                                              <p:pRg st="1" end="1"/>
                                            </p:txEl>
                                          </p:spTgt>
                                        </p:tgtEl>
                                        <p:attrNameLst>
                                          <p:attrName>style.visibility</p:attrName>
                                        </p:attrNameLst>
                                      </p:cBhvr>
                                      <p:to>
                                        <p:strVal val="visible"/>
                                      </p:to>
                                    </p:set>
                                    <p:animEffect transition="in" filter="blinds(horizontal)">
                                      <p:cBhvr>
                                        <p:cTn id="7" dur="500"/>
                                        <p:tgtEl>
                                          <p:spTgt spid="1064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body" idx="4294967295"/>
          </p:nvPr>
        </p:nvSpPr>
        <p:spPr>
          <a:xfrm>
            <a:off x="467544" y="764704"/>
            <a:ext cx="8424862" cy="5546055"/>
          </a:xfrm>
        </p:spPr>
        <p:txBody>
          <a:bodyPr/>
          <a:lstStyle/>
          <a:p>
            <a:pPr marL="0" indent="0">
              <a:lnSpc>
                <a:spcPct val="110000"/>
              </a:lnSpc>
              <a:spcBef>
                <a:spcPct val="0"/>
              </a:spcBef>
              <a:buFontTx/>
              <a:buNone/>
            </a:pPr>
            <a:r>
              <a:rPr lang="en-US" altLang="zh-CN" b="1" dirty="0" smtClean="0">
                <a:latin typeface="Times New Roman" panose="02020603050405020304" pitchFamily="18" charset="0"/>
              </a:rPr>
              <a:t>In the 16th century, people celebrated New Year's Day from March 25 to April 1. In </a:t>
            </a:r>
            <a:r>
              <a:rPr lang="en-US" altLang="zh-CN" b="1" dirty="0">
                <a:latin typeface="Times New Roman" panose="02020603050405020304" pitchFamily="18" charset="0"/>
              </a:rPr>
              <a:t>the mid—1560s King Charles IX changed it from March 25 to January 1. But some people still celebrated it on April 1, so others called them April Fools.  </a:t>
            </a:r>
          </a:p>
          <a:p>
            <a:pPr marL="0" indent="0">
              <a:lnSpc>
                <a:spcPct val="110000"/>
              </a:lnSpc>
              <a:spcBef>
                <a:spcPct val="0"/>
              </a:spcBef>
              <a:buFontTx/>
              <a:buNone/>
            </a:pPr>
            <a:r>
              <a:rPr lang="en-US" altLang="zh-CN" b="1" dirty="0" smtClean="0">
                <a:latin typeface="Times New Roman" panose="02020603050405020304" pitchFamily="18" charset="0"/>
              </a:rPr>
              <a:t>16</a:t>
            </a:r>
            <a:r>
              <a:rPr lang="zh-CN" altLang="en-US" b="1" dirty="0" smtClean="0">
                <a:latin typeface="Times New Roman" panose="02020603050405020304" pitchFamily="18" charset="0"/>
              </a:rPr>
              <a:t>世纪时，</a:t>
            </a:r>
            <a:r>
              <a:rPr lang="zh-CN" altLang="en-US" b="1" dirty="0">
                <a:latin typeface="Times New Roman" panose="02020603050405020304" pitchFamily="18" charset="0"/>
              </a:rPr>
              <a:t>法国新年是在</a:t>
            </a:r>
            <a:r>
              <a:rPr lang="en-US" altLang="zh-CN" b="1" dirty="0">
                <a:latin typeface="Times New Roman" panose="02020603050405020304" pitchFamily="18" charset="0"/>
              </a:rPr>
              <a:t>3</a:t>
            </a:r>
            <a:r>
              <a:rPr lang="zh-CN" altLang="en-US" b="1" dirty="0">
                <a:latin typeface="Times New Roman" panose="02020603050405020304" pitchFamily="18" charset="0"/>
              </a:rPr>
              <a:t>月</a:t>
            </a:r>
            <a:r>
              <a:rPr lang="en-US" altLang="zh-CN" b="1" dirty="0">
                <a:latin typeface="Times New Roman" panose="02020603050405020304" pitchFamily="18" charset="0"/>
              </a:rPr>
              <a:t>25</a:t>
            </a:r>
            <a:r>
              <a:rPr lang="zh-CN" altLang="en-US" b="1" dirty="0">
                <a:latin typeface="Times New Roman" panose="02020603050405020304" pitchFamily="18" charset="0"/>
              </a:rPr>
              <a:t>日，一直持续到</a:t>
            </a:r>
            <a:r>
              <a:rPr lang="en-US" altLang="zh-CN" b="1" dirty="0">
                <a:latin typeface="Times New Roman" panose="02020603050405020304" pitchFamily="18" charset="0"/>
              </a:rPr>
              <a:t>4</a:t>
            </a:r>
            <a:r>
              <a:rPr lang="zh-CN" altLang="en-US" b="1" dirty="0">
                <a:latin typeface="Times New Roman" panose="02020603050405020304" pitchFamily="18" charset="0"/>
              </a:rPr>
              <a:t>月</a:t>
            </a:r>
            <a:r>
              <a:rPr lang="en-US" altLang="zh-CN" b="1" dirty="0">
                <a:latin typeface="Times New Roman" panose="02020603050405020304" pitchFamily="18" charset="0"/>
              </a:rPr>
              <a:t>1</a:t>
            </a:r>
            <a:r>
              <a:rPr lang="zh-CN" altLang="en-US" b="1" dirty="0">
                <a:latin typeface="Times New Roman" panose="02020603050405020304" pitchFamily="18" charset="0"/>
              </a:rPr>
              <a:t>日</a:t>
            </a:r>
            <a:r>
              <a:rPr lang="zh-CN" altLang="en-US" b="1" dirty="0" smtClean="0">
                <a:latin typeface="Times New Roman" panose="02020603050405020304" pitchFamily="18" charset="0"/>
              </a:rPr>
              <a:t>。到了</a:t>
            </a:r>
            <a:r>
              <a:rPr lang="en-US" altLang="zh-CN" b="1" dirty="0" smtClean="0">
                <a:latin typeface="Times New Roman" panose="02020603050405020304" pitchFamily="18" charset="0"/>
              </a:rPr>
              <a:t>60</a:t>
            </a:r>
            <a:r>
              <a:rPr lang="zh-CN" altLang="en-US" b="1" dirty="0">
                <a:latin typeface="Times New Roman" panose="02020603050405020304" pitchFamily="18" charset="0"/>
              </a:rPr>
              <a:t>年代中期，国王查理九世把新年从</a:t>
            </a:r>
            <a:r>
              <a:rPr lang="en-US" altLang="zh-CN" b="1" dirty="0">
                <a:latin typeface="Times New Roman" panose="02020603050405020304" pitchFamily="18" charset="0"/>
              </a:rPr>
              <a:t>3</a:t>
            </a:r>
            <a:r>
              <a:rPr lang="zh-CN" altLang="en-US" b="1" dirty="0">
                <a:latin typeface="Times New Roman" panose="02020603050405020304" pitchFamily="18" charset="0"/>
              </a:rPr>
              <a:t>月</a:t>
            </a:r>
            <a:r>
              <a:rPr lang="en-US" altLang="zh-CN" b="1" dirty="0">
                <a:latin typeface="Times New Roman" panose="02020603050405020304" pitchFamily="18" charset="0"/>
              </a:rPr>
              <a:t>25</a:t>
            </a:r>
            <a:r>
              <a:rPr lang="zh-CN" altLang="en-US" b="1" dirty="0">
                <a:latin typeface="Times New Roman" panose="02020603050405020304" pitchFamily="18" charset="0"/>
              </a:rPr>
              <a:t>日变为</a:t>
            </a:r>
            <a:r>
              <a:rPr lang="en-US" altLang="zh-CN" b="1" dirty="0">
                <a:latin typeface="Times New Roman" panose="02020603050405020304" pitchFamily="18" charset="0"/>
              </a:rPr>
              <a:t>1</a:t>
            </a:r>
            <a:r>
              <a:rPr lang="zh-CN" altLang="en-US" b="1" dirty="0">
                <a:latin typeface="Times New Roman" panose="02020603050405020304" pitchFamily="18" charset="0"/>
              </a:rPr>
              <a:t>月</a:t>
            </a:r>
            <a:r>
              <a:rPr lang="en-US" altLang="zh-CN" b="1" dirty="0">
                <a:latin typeface="Times New Roman" panose="02020603050405020304" pitchFamily="18" charset="0"/>
              </a:rPr>
              <a:t>1</a:t>
            </a:r>
            <a:r>
              <a:rPr lang="zh-CN" altLang="en-US" b="1" dirty="0">
                <a:latin typeface="Times New Roman" panose="02020603050405020304" pitchFamily="18" charset="0"/>
              </a:rPr>
              <a:t>日，而还有一些人在</a:t>
            </a:r>
            <a:r>
              <a:rPr lang="en-US" altLang="zh-CN" b="1" dirty="0">
                <a:latin typeface="Times New Roman" panose="02020603050405020304" pitchFamily="18" charset="0"/>
              </a:rPr>
              <a:t>4</a:t>
            </a:r>
            <a:r>
              <a:rPr lang="zh-CN" altLang="en-US" b="1" dirty="0">
                <a:latin typeface="Times New Roman" panose="02020603050405020304" pitchFamily="18" charset="0"/>
              </a:rPr>
              <a:t>月</a:t>
            </a:r>
            <a:r>
              <a:rPr lang="en-US" altLang="zh-CN" b="1" dirty="0">
                <a:latin typeface="Times New Roman" panose="02020603050405020304" pitchFamily="18" charset="0"/>
              </a:rPr>
              <a:t>1</a:t>
            </a:r>
            <a:r>
              <a:rPr lang="zh-CN" altLang="en-US" b="1" dirty="0">
                <a:latin typeface="Times New Roman" panose="02020603050405020304" pitchFamily="18" charset="0"/>
              </a:rPr>
              <a:t>日过新年，这些人就被称作四月傻瓜了。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animEffect transition="in" filter="blinds(horizontal)">
                                      <p:cBhvr>
                                        <p:cTn id="7" dur="500"/>
                                        <p:tgtEl>
                                          <p:spTgt spid="1075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2001</TotalTime>
  <Words>1520</Words>
  <Application>Microsoft Office PowerPoint</Application>
  <PresentationFormat>全屏显示(4:3)</PresentationFormat>
  <Paragraphs>203</Paragraphs>
  <Slides>32</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宋体</vt:lpstr>
      <vt:lpstr>Arial</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Read the passage quickly. Then match  each paragraph with the main idea.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lenovo</cp:lastModifiedBy>
  <cp:revision>331</cp:revision>
  <dcterms:created xsi:type="dcterms:W3CDTF">2014-08-16T22:20:14Z</dcterms:created>
  <dcterms:modified xsi:type="dcterms:W3CDTF">2020-09-09T09:58:10Z</dcterms:modified>
</cp:coreProperties>
</file>