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1" r:id="rId2"/>
    <p:sldId id="270" r:id="rId3"/>
    <p:sldId id="256" r:id="rId4"/>
    <p:sldId id="257" r:id="rId5"/>
    <p:sldId id="290" r:id="rId6"/>
    <p:sldId id="293" r:id="rId7"/>
    <p:sldId id="259" r:id="rId8"/>
    <p:sldId id="274" r:id="rId9"/>
    <p:sldId id="260" r:id="rId10"/>
    <p:sldId id="301" r:id="rId11"/>
    <p:sldId id="294" r:id="rId12"/>
    <p:sldId id="295" r:id="rId13"/>
    <p:sldId id="296" r:id="rId14"/>
    <p:sldId id="297" r:id="rId15"/>
    <p:sldId id="298" r:id="rId16"/>
    <p:sldId id="299" r:id="rId17"/>
    <p:sldId id="267" r:id="rId18"/>
    <p:sldId id="300" r:id="rId19"/>
    <p:sldId id="291" r:id="rId20"/>
    <p:sldId id="261" r:id="rId21"/>
    <p:sldId id="278" r:id="rId22"/>
    <p:sldId id="280" r:id="rId23"/>
    <p:sldId id="269" r:id="rId24"/>
    <p:sldId id="283" r:id="rId25"/>
    <p:sldId id="282" r:id="rId26"/>
    <p:sldId id="302" r:id="rId27"/>
    <p:sldId id="303" r:id="rId28"/>
    <p:sldId id="304" r:id="rId29"/>
    <p:sldId id="264" r:id="rId30"/>
    <p:sldId id="284" r:id="rId31"/>
  </p:sldIdLst>
  <p:sldSz cx="9144000" cy="6858000" type="screen4x3"/>
  <p:notesSz cx="6858000" cy="9144000"/>
  <p:defaultTextStyle>
    <a:defPPr>
      <a:defRPr lang="zh-CN"/>
    </a:defPPr>
    <a:lvl1pPr algn="l" rtl="0" fontAlgn="base">
      <a:spcBef>
        <a:spcPct val="0"/>
      </a:spcBef>
      <a:spcAft>
        <a:spcPct val="0"/>
      </a:spcAft>
      <a:defRPr sz="3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3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3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3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3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99"/>
    <a:srgbClr val="CC00CC"/>
    <a:srgbClr val="0000FF"/>
    <a:srgbClr val="E4DCBA"/>
    <a:srgbClr val="000099"/>
    <a:srgbClr val="B2D9EC"/>
    <a:srgbClr val="D5C1D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679" autoAdjust="0"/>
  </p:normalViewPr>
  <p:slideViewPr>
    <p:cSldViewPr>
      <p:cViewPr varScale="1">
        <p:scale>
          <a:sx n="88" d="100"/>
          <a:sy n="88" d="100"/>
        </p:scale>
        <p:origin x="97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Arial" panose="020B0604020202020204" pitchFamily="34" charset="0"/>
              </a:defRPr>
            </a:lvl1pPr>
          </a:lstStyle>
          <a:p>
            <a:endParaRPr lang="en-US" altLang="zh-CN"/>
          </a:p>
        </p:txBody>
      </p:sp>
      <p:sp>
        <p:nvSpPr>
          <p:cNvPr id="409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Arial" panose="020B0604020202020204" pitchFamily="34" charset="0"/>
              </a:defRPr>
            </a:lvl1pPr>
          </a:lstStyle>
          <a:p>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Arial" panose="020B0604020202020204" pitchFamily="34" charset="0"/>
              </a:defRPr>
            </a:lvl1pPr>
          </a:lstStyle>
          <a:p>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defRPr>
            </a:lvl1pPr>
          </a:lstStyle>
          <a:p>
            <a:fld id="{109435F7-38C9-4842-B7D0-664E094752A7}" type="slidenum">
              <a:rPr lang="en-US" altLang="zh-CN"/>
              <a:pPr/>
              <a:t>‹#›</a:t>
            </a:fld>
            <a:endParaRPr lang="en-US" altLang="zh-CN"/>
          </a:p>
        </p:txBody>
      </p:sp>
    </p:spTree>
    <p:extLst>
      <p:ext uri="{BB962C8B-B14F-4D97-AF65-F5344CB8AC3E}">
        <p14:creationId xmlns:p14="http://schemas.microsoft.com/office/powerpoint/2010/main" val="21947257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9AF0B9-19AC-4D19-96C7-0E3D7D4820AA}" type="slidenum">
              <a:rPr lang="en-US" altLang="zh-CN"/>
              <a:pPr/>
              <a:t>5</a:t>
            </a:fld>
            <a:endParaRPr lang="en-US" altLang="zh-CN"/>
          </a:p>
        </p:txBody>
      </p:sp>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p:txBody>
          <a:bodyPr/>
          <a:lstStyle/>
          <a:p>
            <a:endParaRPr lang="en-US"/>
          </a:p>
        </p:txBody>
      </p:sp>
      <p:sp>
        <p:nvSpPr>
          <p:cNvPr id="419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609A9898-3617-47D0-AC8A-E4DBD084520B}" type="slidenum">
              <a:rPr lang="en-US" altLang="zh-CN" sz="1200" b="0"/>
              <a:pPr algn="r"/>
              <a:t>5</a:t>
            </a:fld>
            <a:endParaRPr lang="en-US" altLang="zh-CN" sz="1200" b="0"/>
          </a:p>
        </p:txBody>
      </p:sp>
    </p:spTree>
    <p:extLst>
      <p:ext uri="{BB962C8B-B14F-4D97-AF65-F5344CB8AC3E}">
        <p14:creationId xmlns:p14="http://schemas.microsoft.com/office/powerpoint/2010/main" val="335831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7AECA53-CF0D-4C3B-BD4E-2DC39AE9E941}" type="slidenum">
              <a:rPr lang="en-US" altLang="zh-CN"/>
              <a:pPr/>
              <a:t>‹#›</a:t>
            </a:fld>
            <a:endParaRPr lang="en-US" altLang="zh-CN"/>
          </a:p>
        </p:txBody>
      </p:sp>
    </p:spTree>
    <p:extLst>
      <p:ext uri="{BB962C8B-B14F-4D97-AF65-F5344CB8AC3E}">
        <p14:creationId xmlns:p14="http://schemas.microsoft.com/office/powerpoint/2010/main" val="2878962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FAA611A-85F8-4A24-ABCE-B87239FB7243}" type="slidenum">
              <a:rPr lang="en-US" altLang="zh-CN"/>
              <a:pPr/>
              <a:t>‹#›</a:t>
            </a:fld>
            <a:endParaRPr lang="en-US" altLang="zh-CN"/>
          </a:p>
        </p:txBody>
      </p:sp>
    </p:spTree>
    <p:extLst>
      <p:ext uri="{BB962C8B-B14F-4D97-AF65-F5344CB8AC3E}">
        <p14:creationId xmlns:p14="http://schemas.microsoft.com/office/powerpoint/2010/main" val="153566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F14C44-D43C-4485-879B-091020FB23EF}" type="slidenum">
              <a:rPr lang="en-US" altLang="zh-CN"/>
              <a:pPr/>
              <a:t>‹#›</a:t>
            </a:fld>
            <a:endParaRPr lang="en-US" altLang="zh-CN"/>
          </a:p>
        </p:txBody>
      </p:sp>
    </p:spTree>
    <p:extLst>
      <p:ext uri="{BB962C8B-B14F-4D97-AF65-F5344CB8AC3E}">
        <p14:creationId xmlns:p14="http://schemas.microsoft.com/office/powerpoint/2010/main" val="1022717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en-US"/>
          </a:p>
        </p:txBody>
      </p:sp>
      <p:sp>
        <p:nvSpPr>
          <p:cNvPr id="3" name="表格占位符 2"/>
          <p:cNvSpPr>
            <a:spLocks noGrp="1"/>
          </p:cNvSpPr>
          <p:nvPr>
            <p:ph type="tbl" idx="1"/>
          </p:nvPr>
        </p:nvSpPr>
        <p:spPr>
          <a:xfrm>
            <a:off x="457200" y="1600200"/>
            <a:ext cx="8229600" cy="4525963"/>
          </a:xfrm>
        </p:spPr>
        <p:txBody>
          <a:bodyPr/>
          <a:lstStyle/>
          <a:p>
            <a:endParaRPr 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77A523F0-1455-4B17-B551-29DBAA5B7C89}" type="slidenum">
              <a:rPr lang="en-US" altLang="zh-CN"/>
              <a:pPr/>
              <a:t>‹#›</a:t>
            </a:fld>
            <a:endParaRPr lang="en-US" altLang="zh-CN"/>
          </a:p>
        </p:txBody>
      </p:sp>
    </p:spTree>
    <p:extLst>
      <p:ext uri="{BB962C8B-B14F-4D97-AF65-F5344CB8AC3E}">
        <p14:creationId xmlns:p14="http://schemas.microsoft.com/office/powerpoint/2010/main" val="407243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F4679B-7CA2-40C8-A345-D5528DDC31A5}" type="slidenum">
              <a:rPr lang="en-US" altLang="zh-CN"/>
              <a:pPr/>
              <a:t>‹#›</a:t>
            </a:fld>
            <a:endParaRPr lang="en-US" altLang="zh-CN"/>
          </a:p>
        </p:txBody>
      </p:sp>
    </p:spTree>
    <p:extLst>
      <p:ext uri="{BB962C8B-B14F-4D97-AF65-F5344CB8AC3E}">
        <p14:creationId xmlns:p14="http://schemas.microsoft.com/office/powerpoint/2010/main" val="120263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3B79F1-64BC-4F11-8697-46ACF2824EC4}" type="slidenum">
              <a:rPr lang="en-US" altLang="zh-CN"/>
              <a:pPr/>
              <a:t>‹#›</a:t>
            </a:fld>
            <a:endParaRPr lang="en-US" altLang="zh-CN"/>
          </a:p>
        </p:txBody>
      </p:sp>
    </p:spTree>
    <p:extLst>
      <p:ext uri="{BB962C8B-B14F-4D97-AF65-F5344CB8AC3E}">
        <p14:creationId xmlns:p14="http://schemas.microsoft.com/office/powerpoint/2010/main" val="172345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F5F5A0-29BD-4285-A4FC-420BBCD82812}" type="slidenum">
              <a:rPr lang="en-US" altLang="zh-CN"/>
              <a:pPr/>
              <a:t>‹#›</a:t>
            </a:fld>
            <a:endParaRPr lang="en-US" altLang="zh-CN"/>
          </a:p>
        </p:txBody>
      </p:sp>
    </p:spTree>
    <p:extLst>
      <p:ext uri="{BB962C8B-B14F-4D97-AF65-F5344CB8AC3E}">
        <p14:creationId xmlns:p14="http://schemas.microsoft.com/office/powerpoint/2010/main" val="227783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D8E73B1-D3C4-40E6-A87B-172676604218}" type="slidenum">
              <a:rPr lang="en-US" altLang="zh-CN"/>
              <a:pPr/>
              <a:t>‹#›</a:t>
            </a:fld>
            <a:endParaRPr lang="en-US" altLang="zh-CN"/>
          </a:p>
        </p:txBody>
      </p:sp>
    </p:spTree>
    <p:extLst>
      <p:ext uri="{BB962C8B-B14F-4D97-AF65-F5344CB8AC3E}">
        <p14:creationId xmlns:p14="http://schemas.microsoft.com/office/powerpoint/2010/main" val="2734991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457D86C-AE93-41A0-BCB9-D6BF27777940}" type="slidenum">
              <a:rPr lang="en-US" altLang="zh-CN"/>
              <a:pPr/>
              <a:t>‹#›</a:t>
            </a:fld>
            <a:endParaRPr lang="en-US" altLang="zh-CN"/>
          </a:p>
        </p:txBody>
      </p:sp>
    </p:spTree>
    <p:extLst>
      <p:ext uri="{BB962C8B-B14F-4D97-AF65-F5344CB8AC3E}">
        <p14:creationId xmlns:p14="http://schemas.microsoft.com/office/powerpoint/2010/main" val="260456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AD3363C-7E3F-4684-9191-0DF72D1D643A}" type="slidenum">
              <a:rPr lang="en-US" altLang="zh-CN"/>
              <a:pPr/>
              <a:t>‹#›</a:t>
            </a:fld>
            <a:endParaRPr lang="en-US" altLang="zh-CN"/>
          </a:p>
        </p:txBody>
      </p:sp>
    </p:spTree>
    <p:extLst>
      <p:ext uri="{BB962C8B-B14F-4D97-AF65-F5344CB8AC3E}">
        <p14:creationId xmlns:p14="http://schemas.microsoft.com/office/powerpoint/2010/main" val="395861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39407DA-603C-4497-ADC0-28DFBA48B2FE}" type="slidenum">
              <a:rPr lang="en-US" altLang="zh-CN"/>
              <a:pPr/>
              <a:t>‹#›</a:t>
            </a:fld>
            <a:endParaRPr lang="en-US" altLang="zh-CN"/>
          </a:p>
        </p:txBody>
      </p:sp>
    </p:spTree>
    <p:extLst>
      <p:ext uri="{BB962C8B-B14F-4D97-AF65-F5344CB8AC3E}">
        <p14:creationId xmlns:p14="http://schemas.microsoft.com/office/powerpoint/2010/main" val="405321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7995EFA-A1EA-42FD-BD04-8D837F0D40D0}" type="slidenum">
              <a:rPr lang="en-US" altLang="zh-CN"/>
              <a:pPr/>
              <a:t>‹#›</a:t>
            </a:fld>
            <a:endParaRPr lang="en-US" altLang="zh-CN"/>
          </a:p>
        </p:txBody>
      </p:sp>
    </p:spTree>
    <p:extLst>
      <p:ext uri="{BB962C8B-B14F-4D97-AF65-F5344CB8AC3E}">
        <p14:creationId xmlns:p14="http://schemas.microsoft.com/office/powerpoint/2010/main" val="169757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fld id="{30ABA9B5-2141-4A69-8DBC-0F3198B69C1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WordArt 4"/>
          <p:cNvSpPr>
            <a:spLocks noChangeArrowheads="1" noChangeShapeType="1" noTextEdit="1"/>
          </p:cNvSpPr>
          <p:nvPr/>
        </p:nvSpPr>
        <p:spPr bwMode="auto">
          <a:xfrm>
            <a:off x="5292725" y="3933825"/>
            <a:ext cx="2808288" cy="1008063"/>
          </a:xfrm>
          <a:prstGeom prst="rect">
            <a:avLst/>
          </a:prstGeom>
        </p:spPr>
        <p:txBody>
          <a:bodyPr wrap="none" fromWordArt="1">
            <a:prstTxWarp prst="textDeflate">
              <a:avLst>
                <a:gd name="adj" fmla="val 17019"/>
              </a:avLst>
            </a:prstTxWarp>
          </a:bodyPr>
          <a:lstStyle/>
          <a:p>
            <a:pPr algn="ctr"/>
            <a:r>
              <a:rPr lang="en-US" sz="4800" kern="10">
                <a:ln w="9525">
                  <a:solidFill>
                    <a:srgbClr val="CC00FF"/>
                  </a:solidFill>
                  <a:round/>
                  <a:headEnd/>
                  <a:tailEnd/>
                </a:ln>
                <a:solidFill>
                  <a:srgbClr val="0000FF"/>
                </a:solidFill>
                <a:latin typeface="Arial" panose="020B0604020202020204" pitchFamily="34" charset="0"/>
                <a:cs typeface="Arial" panose="020B0604020202020204" pitchFamily="34" charset="0"/>
              </a:rPr>
              <a:t>Unit 12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79512" y="692696"/>
            <a:ext cx="8712968" cy="5661935"/>
          </a:xfrm>
          <a:prstGeom prst="rect">
            <a:avLst/>
          </a:prstGeom>
          <a:solidFill>
            <a:srgbClr val="FFCC99">
              <a:alpha val="43000"/>
            </a:srgbClr>
          </a:solidFill>
        </p:spPr>
        <p:txBody>
          <a:bodyPr wrap="square" rtlCol="0">
            <a:spAutoFit/>
          </a:bodyPr>
          <a:lstStyle/>
          <a:p>
            <a:pPr algn="ctr">
              <a:lnSpc>
                <a:spcPct val="114000"/>
              </a:lnSpc>
            </a:pPr>
            <a:r>
              <a:rPr lang="en-US" sz="3200" dirty="0" smtClean="0">
                <a:solidFill>
                  <a:srgbClr val="FF0000"/>
                </a:solidFill>
              </a:rPr>
              <a:t>My lucky/unlucky day</a:t>
            </a:r>
          </a:p>
          <a:p>
            <a:pPr>
              <a:lnSpc>
                <a:spcPct val="114000"/>
              </a:lnSpc>
            </a:pPr>
            <a:r>
              <a:rPr lang="en-US" sz="3200" dirty="0" smtClean="0"/>
              <a:t>I will always remember the date…</a:t>
            </a:r>
          </a:p>
          <a:p>
            <a:pPr>
              <a:lnSpc>
                <a:spcPct val="114000"/>
              </a:lnSpc>
            </a:pPr>
            <a:r>
              <a:rPr lang="en-US" sz="3200" dirty="0" smtClean="0"/>
              <a:t>This was the luckiest/ unluckiest day of my life…</a:t>
            </a:r>
          </a:p>
          <a:p>
            <a:pPr>
              <a:lnSpc>
                <a:spcPct val="114000"/>
              </a:lnSpc>
            </a:pPr>
            <a:r>
              <a:rPr lang="en-US" sz="3200" dirty="0" smtClean="0"/>
              <a:t>When I woke up that morning…</a:t>
            </a:r>
          </a:p>
          <a:p>
            <a:pPr>
              <a:lnSpc>
                <a:spcPct val="114000"/>
              </a:lnSpc>
            </a:pPr>
            <a:r>
              <a:rPr lang="en-US" sz="3200" dirty="0" smtClean="0"/>
              <a:t>Later that day,…</a:t>
            </a:r>
          </a:p>
          <a:p>
            <a:pPr>
              <a:lnSpc>
                <a:spcPct val="114000"/>
              </a:lnSpc>
            </a:pPr>
            <a:r>
              <a:rPr lang="en-US" sz="3200" dirty="0" smtClean="0"/>
              <a:t>I couldn’t believe…</a:t>
            </a:r>
          </a:p>
          <a:p>
            <a:pPr>
              <a:lnSpc>
                <a:spcPct val="114000"/>
              </a:lnSpc>
            </a:pPr>
            <a:r>
              <a:rPr lang="en-US" sz="3200" dirty="0" smtClean="0"/>
              <a:t>Then/ After that,…</a:t>
            </a:r>
          </a:p>
          <a:p>
            <a:pPr>
              <a:lnSpc>
                <a:spcPct val="114000"/>
              </a:lnSpc>
            </a:pPr>
            <a:r>
              <a:rPr lang="en-US" sz="3200" dirty="0" smtClean="0"/>
              <a:t>Finally,…</a:t>
            </a:r>
          </a:p>
          <a:p>
            <a:pPr>
              <a:lnSpc>
                <a:spcPct val="114000"/>
              </a:lnSpc>
            </a:pPr>
            <a:r>
              <a:rPr lang="en-US" sz="3200" dirty="0" smtClean="0"/>
              <a:t>I think…</a:t>
            </a:r>
          </a:p>
          <a:p>
            <a:pPr>
              <a:lnSpc>
                <a:spcPct val="114000"/>
              </a:lnSpc>
            </a:pPr>
            <a:r>
              <a:rPr lang="en-US" sz="3200" dirty="0" smtClean="0"/>
              <a:t>What a lucky/ an unlucky day!</a:t>
            </a:r>
          </a:p>
        </p:txBody>
      </p:sp>
    </p:spTree>
    <p:extLst>
      <p:ext uri="{BB962C8B-B14F-4D97-AF65-F5344CB8AC3E}">
        <p14:creationId xmlns:p14="http://schemas.microsoft.com/office/powerpoint/2010/main" val="15297953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539552" y="1844824"/>
            <a:ext cx="77755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dirty="0">
                <a:solidFill>
                  <a:srgbClr val="0000FF"/>
                </a:solidFill>
              </a:rPr>
              <a:t>【</a:t>
            </a:r>
            <a:r>
              <a:rPr lang="zh-CN" altLang="en-US" sz="3200" dirty="0">
                <a:solidFill>
                  <a:srgbClr val="0000FF"/>
                </a:solidFill>
              </a:rPr>
              <a:t>写作任务</a:t>
            </a:r>
            <a:r>
              <a:rPr lang="en-US" altLang="zh-CN" sz="3200" dirty="0">
                <a:solidFill>
                  <a:srgbClr val="0000FF"/>
                </a:solidFill>
              </a:rPr>
              <a:t>】</a:t>
            </a:r>
          </a:p>
          <a:p>
            <a:pPr>
              <a:lnSpc>
                <a:spcPct val="120000"/>
              </a:lnSpc>
            </a:pPr>
            <a:r>
              <a:rPr lang="zh-CN" altLang="en-US" sz="3200" dirty="0"/>
              <a:t>请以“</a:t>
            </a:r>
            <a:r>
              <a:rPr lang="en-US" altLang="zh-CN" sz="3200" dirty="0"/>
              <a:t>My lucky day”</a:t>
            </a:r>
            <a:r>
              <a:rPr lang="zh-CN" altLang="en-US" sz="3200" dirty="0"/>
              <a:t>为题，写一篇英语短文，记叙你经历过的幸运的一天，讲讲那天都发生了些什么事情，然后给某中学生英文杂志的“</a:t>
            </a:r>
            <a:r>
              <a:rPr lang="en-US" altLang="zh-CN" sz="3200" dirty="0"/>
              <a:t>Your Voices”</a:t>
            </a:r>
            <a:r>
              <a:rPr lang="zh-CN" altLang="en-US" sz="3200" dirty="0"/>
              <a:t>专栏投稿。</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827088" y="1344613"/>
            <a:ext cx="7200900"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dirty="0">
                <a:solidFill>
                  <a:srgbClr val="0000FF"/>
                </a:solidFill>
              </a:rPr>
              <a:t>【</a:t>
            </a:r>
            <a:r>
              <a:rPr lang="zh-CN" altLang="en-US" sz="3200" dirty="0">
                <a:solidFill>
                  <a:srgbClr val="0000FF"/>
                </a:solidFill>
              </a:rPr>
              <a:t>思路点拨</a:t>
            </a:r>
            <a:r>
              <a:rPr lang="en-US" altLang="zh-CN" sz="3200" dirty="0">
                <a:solidFill>
                  <a:srgbClr val="0000FF"/>
                </a:solidFill>
              </a:rPr>
              <a:t>】</a:t>
            </a:r>
          </a:p>
          <a:p>
            <a:pPr>
              <a:lnSpc>
                <a:spcPct val="120000"/>
              </a:lnSpc>
            </a:pPr>
            <a:r>
              <a:rPr lang="en-US" altLang="zh-CN" sz="3200" dirty="0">
                <a:solidFill>
                  <a:srgbClr val="FF0000"/>
                </a:solidFill>
              </a:rPr>
              <a:t>1. </a:t>
            </a:r>
            <a:r>
              <a:rPr lang="zh-CN" altLang="en-US" sz="3200" dirty="0">
                <a:solidFill>
                  <a:srgbClr val="FF0000"/>
                </a:solidFill>
              </a:rPr>
              <a:t>定基调</a:t>
            </a:r>
          </a:p>
          <a:p>
            <a:pPr>
              <a:lnSpc>
                <a:spcPct val="120000"/>
              </a:lnSpc>
            </a:pPr>
            <a:r>
              <a:rPr lang="zh-CN" altLang="en-US" sz="3200" dirty="0"/>
              <a:t>体裁：记叙文</a:t>
            </a:r>
          </a:p>
          <a:p>
            <a:pPr>
              <a:lnSpc>
                <a:spcPct val="120000"/>
              </a:lnSpc>
            </a:pPr>
            <a:r>
              <a:rPr lang="zh-CN" altLang="en-US" sz="3200" dirty="0"/>
              <a:t>时态：过去时态</a:t>
            </a:r>
          </a:p>
          <a:p>
            <a:pPr>
              <a:lnSpc>
                <a:spcPct val="120000"/>
              </a:lnSpc>
            </a:pPr>
            <a:r>
              <a:rPr lang="zh-CN" altLang="en-US" sz="3200" dirty="0"/>
              <a:t>人称：第一人称和第三人称</a:t>
            </a:r>
          </a:p>
          <a:p>
            <a:pPr>
              <a:lnSpc>
                <a:spcPct val="120000"/>
              </a:lnSpc>
            </a:pPr>
            <a:r>
              <a:rPr lang="en-US" altLang="zh-CN" sz="3200" dirty="0">
                <a:solidFill>
                  <a:srgbClr val="FF0000"/>
                </a:solidFill>
              </a:rPr>
              <a:t>2. </a:t>
            </a:r>
            <a:r>
              <a:rPr lang="zh-CN" altLang="en-US" sz="3200" dirty="0" smtClean="0">
                <a:solidFill>
                  <a:srgbClr val="FF0000"/>
                </a:solidFill>
              </a:rPr>
              <a:t>谋布局、写句子</a:t>
            </a:r>
            <a:endParaRPr lang="zh-CN" altLang="en-US" sz="3200" dirty="0">
              <a:solidFill>
                <a:srgbClr val="FF0000"/>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48269" name="Group 141"/>
          <p:cNvGraphicFramePr>
            <a:graphicFrameLocks noGrp="1"/>
          </p:cNvGraphicFramePr>
          <p:nvPr>
            <p:extLst>
              <p:ext uri="{D42A27DB-BD31-4B8C-83A1-F6EECF244321}">
                <p14:modId xmlns:p14="http://schemas.microsoft.com/office/powerpoint/2010/main" val="4058601676"/>
              </p:ext>
            </p:extLst>
          </p:nvPr>
        </p:nvGraphicFramePr>
        <p:xfrm>
          <a:off x="250825" y="333375"/>
          <a:ext cx="8642350" cy="6220080"/>
        </p:xfrm>
        <a:graphic>
          <a:graphicData uri="http://schemas.openxmlformats.org/drawingml/2006/table">
            <a:tbl>
              <a:tblPr/>
              <a:tblGrid>
                <a:gridCol w="657225"/>
                <a:gridCol w="728663"/>
                <a:gridCol w="7256462"/>
              </a:tblGrid>
              <a:tr h="119063">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谋布局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写句子</a:t>
                      </a:r>
                      <a:endParaRPr kumimoji="0" lang="zh-CN" alt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6600">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开篇点题</a:t>
                      </a:r>
                      <a:endParaRPr kumimoji="0" lang="zh-CN" alt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I will always remember the date September 14th, 2019.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This was the luckiest day of my life.</a:t>
                      </a:r>
                      <a:endParaRPr kumimoji="0" lang="en-US" altLang="zh-CN" sz="3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875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阐述经历</a:t>
                      </a:r>
                      <a:endParaRPr kumimoji="0" lang="zh-CN" alt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幸运</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事件</a:t>
                      </a:r>
                      <a:r>
                        <a:rPr kumimoji="0" lang="en-US" altLang="zh-CN"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1</a:t>
                      </a:r>
                      <a:endParaRPr kumimoji="0" lang="en-US" altLang="zh-CN"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When I woke up that morning, it was raining. (1)___________________________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_____________________________________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_____________________________________ (</a:t>
                      </a:r>
                      <a:r>
                        <a:rPr kumimoji="0" lang="zh-CN" altLang="en-US" sz="3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我正要去公交车站坐车去上学，这时我叔叔打来了电话</a:t>
                      </a:r>
                      <a:r>
                        <a:rPr kumimoji="0" lang="en-US" altLang="zh-CN" sz="3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(2)___________________________________________________(</a:t>
                      </a:r>
                      <a:r>
                        <a:rPr kumimoji="0" lang="zh-CN" altLang="en-US" sz="3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我叔叔说他可以捎我一程</a:t>
                      </a:r>
                      <a:r>
                        <a:rPr kumimoji="0" lang="en-US" altLang="zh-CN" sz="3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a:t>
                      </a:r>
                      <a:endParaRPr kumimoji="0" lang="en-US" altLang="zh-CN" sz="3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8259" name="Text Box 131"/>
          <p:cNvSpPr txBox="1">
            <a:spLocks noChangeArrowheads="1"/>
          </p:cNvSpPr>
          <p:nvPr/>
        </p:nvSpPr>
        <p:spPr bwMode="auto">
          <a:xfrm>
            <a:off x="1763713" y="2828925"/>
            <a:ext cx="705643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00">
                <a:solidFill>
                  <a:srgbClr val="FF0000"/>
                </a:solidFill>
              </a:rPr>
              <a:t>                    I was about to go to the bus station to take the bus to school when my uncle called me up</a:t>
            </a:r>
          </a:p>
        </p:txBody>
      </p:sp>
      <p:sp>
        <p:nvSpPr>
          <p:cNvPr id="48260" name="Text Box 132"/>
          <p:cNvSpPr txBox="1">
            <a:spLocks noChangeArrowheads="1"/>
          </p:cNvSpPr>
          <p:nvPr/>
        </p:nvSpPr>
        <p:spPr bwMode="auto">
          <a:xfrm>
            <a:off x="2195513" y="5133975"/>
            <a:ext cx="62658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00">
                <a:solidFill>
                  <a:srgbClr val="FF0000"/>
                </a:solidFill>
              </a:rPr>
              <a:t>My uncle said (that) he could give me a lift in his car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59"/>
                                        </p:tgtEl>
                                        <p:attrNameLst>
                                          <p:attrName>style.visibility</p:attrName>
                                        </p:attrNameLst>
                                      </p:cBhvr>
                                      <p:to>
                                        <p:strVal val="visible"/>
                                      </p:to>
                                    </p:set>
                                    <p:animEffect transition="in" filter="blinds(horizontal)">
                                      <p:cBhvr>
                                        <p:cTn id="7" dur="500"/>
                                        <p:tgtEl>
                                          <p:spTgt spid="48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260"/>
                                        </p:tgtEl>
                                        <p:attrNameLst>
                                          <p:attrName>style.visibility</p:attrName>
                                        </p:attrNameLst>
                                      </p:cBhvr>
                                      <p:to>
                                        <p:strVal val="visible"/>
                                      </p:to>
                                    </p:set>
                                    <p:animEffect transition="in" filter="blinds(horizontal)">
                                      <p:cBhvr>
                                        <p:cTn id="12" dur="500"/>
                                        <p:tgtEl>
                                          <p:spTgt spid="48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59" grpId="0"/>
      <p:bldP spid="4826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49192" name="Group 40"/>
          <p:cNvGraphicFramePr>
            <a:graphicFrameLocks noGrp="1"/>
          </p:cNvGraphicFramePr>
          <p:nvPr>
            <p:extLst>
              <p:ext uri="{D42A27DB-BD31-4B8C-83A1-F6EECF244321}">
                <p14:modId xmlns:p14="http://schemas.microsoft.com/office/powerpoint/2010/main" val="1952694890"/>
              </p:ext>
            </p:extLst>
          </p:nvPr>
        </p:nvGraphicFramePr>
        <p:xfrm>
          <a:off x="250825" y="476250"/>
          <a:ext cx="8642350" cy="5821680"/>
        </p:xfrm>
        <a:graphic>
          <a:graphicData uri="http://schemas.openxmlformats.org/drawingml/2006/table">
            <a:tbl>
              <a:tblPr/>
              <a:tblGrid>
                <a:gridCol w="657225"/>
                <a:gridCol w="728663"/>
                <a:gridCol w="7256462"/>
              </a:tblGrid>
              <a:tr h="119063">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谋布局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写句子</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04925">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幸运</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事件</a:t>
                      </a: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2</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(3)Later that day, ________________________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_________________________ (</a:t>
                      </a:r>
                      <a:r>
                        <a:rPr kumimoji="0" lang="zh-CN" altLang="en-US"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我意识到我把钱包忘在家里了</a:t>
                      </a: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 and couldn’t buy lunch.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My best friend Lisa said she could share her lunch with 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(4)_________________________(</a:t>
                      </a:r>
                      <a:r>
                        <a:rPr kumimoji="0" lang="zh-CN" altLang="en-US"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我吃了一顿免费的午餐</a:t>
                      </a: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19175">
                <a:tc vMerge="1">
                  <a:txBody>
                    <a:bodyPr/>
                    <a:lstStyle/>
                    <a:p>
                      <a:endParaRPr 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幸运</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事件</a:t>
                      </a: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3</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After that, I was praised by my math teacher.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(5)_____________________________________ (</a:t>
                      </a:r>
                      <a:r>
                        <a:rPr kumimoji="0" lang="zh-CN" altLang="en-US"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我数学考试得了最高分</a:t>
                      </a: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I couldn’t believe that I did so well, and neither could my parents.</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89" name="Text Box 37"/>
          <p:cNvSpPr txBox="1">
            <a:spLocks noChangeArrowheads="1"/>
          </p:cNvSpPr>
          <p:nvPr/>
        </p:nvSpPr>
        <p:spPr bwMode="auto">
          <a:xfrm>
            <a:off x="1763713" y="982663"/>
            <a:ext cx="70564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00">
                <a:solidFill>
                  <a:srgbClr val="FF0000"/>
                </a:solidFill>
              </a:rPr>
              <a:t>                             I realized (that) I had left my wallet at home</a:t>
            </a:r>
          </a:p>
        </p:txBody>
      </p:sp>
      <p:sp>
        <p:nvSpPr>
          <p:cNvPr id="49190" name="Text Box 38"/>
          <p:cNvSpPr txBox="1">
            <a:spLocks noChangeArrowheads="1"/>
          </p:cNvSpPr>
          <p:nvPr/>
        </p:nvSpPr>
        <p:spPr bwMode="auto">
          <a:xfrm>
            <a:off x="2195513" y="3095625"/>
            <a:ext cx="43926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00">
                <a:solidFill>
                  <a:srgbClr val="FF0000"/>
                </a:solidFill>
              </a:rPr>
              <a:t>I had / ate a free lunch</a:t>
            </a:r>
          </a:p>
        </p:txBody>
      </p:sp>
      <p:sp>
        <p:nvSpPr>
          <p:cNvPr id="49191" name="Text Box 39"/>
          <p:cNvSpPr txBox="1">
            <a:spLocks noChangeArrowheads="1"/>
          </p:cNvSpPr>
          <p:nvPr/>
        </p:nvSpPr>
        <p:spPr bwMode="auto">
          <a:xfrm>
            <a:off x="2087563" y="4508500"/>
            <a:ext cx="67325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00">
                <a:solidFill>
                  <a:srgbClr val="FF0000"/>
                </a:solidFill>
              </a:rPr>
              <a:t>I got the highest score in the math exam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89"/>
                                        </p:tgtEl>
                                        <p:attrNameLst>
                                          <p:attrName>style.visibility</p:attrName>
                                        </p:attrNameLst>
                                      </p:cBhvr>
                                      <p:to>
                                        <p:strVal val="visible"/>
                                      </p:to>
                                    </p:set>
                                    <p:animEffect transition="in" filter="blinds(horizontal)">
                                      <p:cBhvr>
                                        <p:cTn id="7" dur="500"/>
                                        <p:tgtEl>
                                          <p:spTgt spid="49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90"/>
                                        </p:tgtEl>
                                        <p:attrNameLst>
                                          <p:attrName>style.visibility</p:attrName>
                                        </p:attrNameLst>
                                      </p:cBhvr>
                                      <p:to>
                                        <p:strVal val="visible"/>
                                      </p:to>
                                    </p:set>
                                    <p:animEffect transition="in" filter="blinds(horizontal)">
                                      <p:cBhvr>
                                        <p:cTn id="12" dur="500"/>
                                        <p:tgtEl>
                                          <p:spTgt spid="491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91"/>
                                        </p:tgtEl>
                                        <p:attrNameLst>
                                          <p:attrName>style.visibility</p:attrName>
                                        </p:attrNameLst>
                                      </p:cBhvr>
                                      <p:to>
                                        <p:strVal val="visible"/>
                                      </p:to>
                                    </p:set>
                                    <p:animEffect transition="in" filter="blinds(horizontal)">
                                      <p:cBhvr>
                                        <p:cTn id="17" dur="500"/>
                                        <p:tgtEl>
                                          <p:spTgt spid="49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9" grpId="0"/>
      <p:bldP spid="49190" grpId="0"/>
      <p:bldP spid="4919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50203" name="Group 27"/>
          <p:cNvGraphicFramePr>
            <a:graphicFrameLocks noGrp="1"/>
          </p:cNvGraphicFramePr>
          <p:nvPr>
            <p:extLst>
              <p:ext uri="{D42A27DB-BD31-4B8C-83A1-F6EECF244321}">
                <p14:modId xmlns:p14="http://schemas.microsoft.com/office/powerpoint/2010/main" val="2967624217"/>
              </p:ext>
            </p:extLst>
          </p:nvPr>
        </p:nvGraphicFramePr>
        <p:xfrm>
          <a:off x="250825" y="692150"/>
          <a:ext cx="8642350" cy="4800600"/>
        </p:xfrm>
        <a:graphic>
          <a:graphicData uri="http://schemas.openxmlformats.org/drawingml/2006/table">
            <a:tbl>
              <a:tblPr/>
              <a:tblGrid>
                <a:gridCol w="657225"/>
                <a:gridCol w="728663"/>
                <a:gridCol w="7256462"/>
              </a:tblGrid>
              <a:tr h="119063">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3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谋布局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写句子</a:t>
                      </a:r>
                      <a:endParaRPr kumimoji="0" lang="zh-CN" alt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07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幸运</a:t>
                      </a:r>
                    </a:p>
                    <a:p>
                      <a:pPr marL="0" marR="0" lvl="0" indent="0" algn="ctr" defTabSz="914400" rtl="0" eaLnBrk="0" fontAlgn="base" latinLnBrk="0" hangingPunct="0">
                        <a:lnSpc>
                          <a:spcPct val="110000"/>
                        </a:lnSpc>
                        <a:spcBef>
                          <a:spcPct val="0"/>
                        </a:spcBef>
                        <a:spcAft>
                          <a:spcPct val="0"/>
                        </a:spcAft>
                        <a:buClrTx/>
                        <a:buSzTx/>
                        <a:buFontTx/>
                        <a:buNone/>
                        <a:tabLst/>
                      </a:pPr>
                      <a:r>
                        <a:rPr kumimoji="0" lang="zh-CN" altLang="en-US"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事件</a:t>
                      </a:r>
                      <a:r>
                        <a:rPr kumimoji="0" lang="en-US" altLang="zh-CN"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4</a:t>
                      </a:r>
                      <a:endParaRPr kumimoji="0" lang="en-US" altLang="zh-CN"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(6)That night my parents were so happy that _________________________________</a:t>
                      </a:r>
                    </a:p>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________________________ (</a:t>
                      </a:r>
                      <a:r>
                        <a:rPr kumimoji="0" lang="zh-CN" altLang="en-US"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他们答应我将给我买一辆自行车作为奖励</a:t>
                      </a:r>
                      <a:r>
                        <a:rPr kumimoji="0" lang="en-US" altLang="zh-CN"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a:t>
                      </a:r>
                      <a:endParaRPr kumimoji="0" lang="en-US" altLang="zh-CN"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6600">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总结感慨</a:t>
                      </a:r>
                      <a:endParaRPr kumimoji="0" lang="zh-CN" alt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I think that was the best day I’d had in a long time.</a:t>
                      </a:r>
                    </a:p>
                    <a:p>
                      <a:pPr marL="0" marR="0" lvl="0" indent="0" algn="l" defTabSz="914400" rtl="0" eaLnBrk="0" fontAlgn="base" latinLnBrk="0" hangingPunct="0">
                        <a:lnSpc>
                          <a:spcPct val="110000"/>
                        </a:lnSpc>
                        <a:spcBef>
                          <a:spcPct val="0"/>
                        </a:spcBef>
                        <a:spcAft>
                          <a:spcPct val="0"/>
                        </a:spcAft>
                        <a:buClrTx/>
                        <a:buSzTx/>
                        <a:buFontTx/>
                        <a:buNone/>
                        <a:tabLst/>
                      </a:pPr>
                      <a:r>
                        <a:rPr kumimoji="0" lang="en-US" altLang="zh-CN"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ahoma" panose="020B0604030504040204" pitchFamily="34" charset="0"/>
                        </a:rPr>
                        <a:t>What a lucky day!</a:t>
                      </a:r>
                      <a:endParaRPr kumimoji="0" lang="en-US" altLang="zh-CN"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0205" name="Text Box 29"/>
          <p:cNvSpPr txBox="1">
            <a:spLocks noChangeArrowheads="1"/>
          </p:cNvSpPr>
          <p:nvPr/>
        </p:nvSpPr>
        <p:spPr bwMode="auto">
          <a:xfrm>
            <a:off x="1692275" y="1773238"/>
            <a:ext cx="6767513"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000">
                <a:solidFill>
                  <a:srgbClr val="FF0000"/>
                </a:solidFill>
              </a:rPr>
              <a:t>         they promised me that they would buy a bike for me as a prize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205"/>
                                        </p:tgtEl>
                                        <p:attrNameLst>
                                          <p:attrName>style.visibility</p:attrName>
                                        </p:attrNameLst>
                                      </p:cBhvr>
                                      <p:to>
                                        <p:strVal val="visible"/>
                                      </p:to>
                                    </p:set>
                                    <p:animEffect transition="in" filter="blinds(horizontal)">
                                      <p:cBhvr>
                                        <p:cTn id="7" dur="500"/>
                                        <p:tgtEl>
                                          <p:spTgt spid="50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0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611188" y="812800"/>
            <a:ext cx="7993062"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a:solidFill>
                  <a:srgbClr val="FF0000"/>
                </a:solidFill>
              </a:rPr>
              <a:t>3. </a:t>
            </a:r>
            <a:r>
              <a:rPr lang="zh-CN" altLang="en-US" sz="3200">
                <a:solidFill>
                  <a:srgbClr val="FF0000"/>
                </a:solidFill>
              </a:rPr>
              <a:t>巧衔接</a:t>
            </a:r>
          </a:p>
          <a:p>
            <a:pPr>
              <a:lnSpc>
                <a:spcPct val="110000"/>
              </a:lnSpc>
            </a:pPr>
            <a:r>
              <a:rPr lang="zh-CN" altLang="en-US" sz="3200"/>
              <a:t>在连句成篇时，前后句之间有因果关系，可以用</a:t>
            </a:r>
            <a:r>
              <a:rPr lang="en-US" altLang="zh-CN" sz="3200"/>
              <a:t>because</a:t>
            </a:r>
            <a:r>
              <a:rPr lang="zh-CN" altLang="en-US" sz="3200"/>
              <a:t>或</a:t>
            </a:r>
            <a:r>
              <a:rPr lang="en-US" altLang="zh-CN" sz="3200"/>
              <a:t>so</a:t>
            </a:r>
            <a:r>
              <a:rPr lang="zh-CN" altLang="en-US" sz="3200"/>
              <a:t>来连接。</a:t>
            </a:r>
          </a:p>
          <a:p>
            <a:pPr>
              <a:lnSpc>
                <a:spcPct val="110000"/>
              </a:lnSpc>
            </a:pPr>
            <a:r>
              <a:rPr lang="zh-CN" altLang="en-US" sz="3200"/>
              <a:t>此外，在阐述经历时，本文使用了表示时间顺序的表达 </a:t>
            </a:r>
            <a:r>
              <a:rPr lang="en-US" altLang="zh-CN" sz="3200"/>
              <a:t>(</a:t>
            </a:r>
            <a:r>
              <a:rPr lang="zh-CN" altLang="en-US" sz="3200"/>
              <a:t>如</a:t>
            </a:r>
            <a:r>
              <a:rPr lang="en-US" altLang="zh-CN" sz="3200"/>
              <a:t>When I woke up that morning ..., Later that day ..., After that ... </a:t>
            </a:r>
            <a:r>
              <a:rPr lang="zh-CN" altLang="en-US" sz="3200"/>
              <a:t>和</a:t>
            </a:r>
            <a:r>
              <a:rPr lang="en-US" altLang="zh-CN" sz="3200"/>
              <a:t>That night ...) </a:t>
            </a:r>
            <a:r>
              <a:rPr lang="zh-CN" altLang="en-US" sz="3200"/>
              <a:t>将几件幸运的事情串联起来，这样做使得上下文之间联系更紧密，文章的脉络更清晰。</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p:txBody>
          <a:bodyPr/>
          <a:lstStyle/>
          <a:p>
            <a:endParaRPr lang="en-US" altLang="zh-CN">
              <a:latin typeface="Times New Roman" panose="02020603050405020304" pitchFamily="18" charset="0"/>
            </a:endParaRPr>
          </a:p>
          <a:p>
            <a:endParaRPr lang="en-US" altLang="zh-CN"/>
          </a:p>
        </p:txBody>
      </p:sp>
      <p:sp>
        <p:nvSpPr>
          <p:cNvPr id="14346" name="Text Box 10"/>
          <p:cNvSpPr txBox="1">
            <a:spLocks noChangeArrowheads="1"/>
          </p:cNvSpPr>
          <p:nvPr/>
        </p:nvSpPr>
        <p:spPr bwMode="auto">
          <a:xfrm>
            <a:off x="395288" y="620713"/>
            <a:ext cx="8424862"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000">
                <a:solidFill>
                  <a:srgbClr val="FF0000"/>
                </a:solidFill>
              </a:rPr>
              <a:t>4. </a:t>
            </a:r>
            <a:r>
              <a:rPr lang="zh-CN" altLang="en-US" sz="3000">
                <a:solidFill>
                  <a:srgbClr val="FF0000"/>
                </a:solidFill>
              </a:rPr>
              <a:t>成篇章</a:t>
            </a:r>
          </a:p>
          <a:p>
            <a:pPr algn="ctr">
              <a:lnSpc>
                <a:spcPct val="110000"/>
              </a:lnSpc>
            </a:pPr>
            <a:r>
              <a:rPr lang="en-US" altLang="zh-CN" sz="3000">
                <a:solidFill>
                  <a:srgbClr val="0000FF"/>
                </a:solidFill>
              </a:rPr>
              <a:t>My lucky day</a:t>
            </a:r>
          </a:p>
          <a:p>
            <a:pPr>
              <a:lnSpc>
                <a:spcPct val="110000"/>
              </a:lnSpc>
            </a:pPr>
            <a:r>
              <a:rPr lang="en-US" altLang="zh-CN" sz="3000"/>
              <a:t>     I will always remember the date September 14th, 2016. This was the luckiest day of my life.</a:t>
            </a:r>
          </a:p>
          <a:p>
            <a:pPr>
              <a:lnSpc>
                <a:spcPct val="110000"/>
              </a:lnSpc>
            </a:pPr>
            <a:r>
              <a:rPr lang="en-US" altLang="zh-CN" sz="3000"/>
              <a:t>     </a:t>
            </a:r>
            <a:r>
              <a:rPr lang="en-US" altLang="zh-CN" sz="3000">
                <a:solidFill>
                  <a:srgbClr val="0000FF"/>
                </a:solidFill>
              </a:rPr>
              <a:t>When I woke up that morning</a:t>
            </a:r>
            <a:r>
              <a:rPr lang="en-US" altLang="zh-CN" sz="3000"/>
              <a:t>, it was raining. I was about to go to the bus station to take the bus to school when my uncle called me up. He said he could give me a lift in his car. </a:t>
            </a:r>
            <a:r>
              <a:rPr lang="en-US" altLang="zh-CN" sz="3000">
                <a:solidFill>
                  <a:srgbClr val="0000FF"/>
                </a:solidFill>
              </a:rPr>
              <a:t>Later that day</a:t>
            </a:r>
            <a:r>
              <a:rPr lang="en-US" altLang="zh-CN" sz="3000"/>
              <a:t>, I realized I had left my wallet at home and couldn’t buy lunch. My best friend Lisa said she could share her lunch with me, so I had a free lunch.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539750" y="463550"/>
            <a:ext cx="8137525"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000">
                <a:solidFill>
                  <a:srgbClr val="0000FF"/>
                </a:solidFill>
              </a:rPr>
              <a:t>After that</a:t>
            </a:r>
            <a:r>
              <a:rPr lang="en-US" altLang="zh-CN" sz="3000"/>
              <a:t>, I was praised by my math teacher </a:t>
            </a:r>
            <a:r>
              <a:rPr lang="en-US" altLang="zh-CN" sz="3000">
                <a:solidFill>
                  <a:srgbClr val="0000FF"/>
                </a:solidFill>
              </a:rPr>
              <a:t>because</a:t>
            </a:r>
            <a:r>
              <a:rPr lang="en-US" altLang="zh-CN" sz="3000"/>
              <a:t> I got the highest score in the math exam. I couldn’t believe that I did so well, and neither could my parents. </a:t>
            </a:r>
            <a:r>
              <a:rPr lang="en-US" altLang="zh-CN" sz="3000">
                <a:solidFill>
                  <a:srgbClr val="0000FF"/>
                </a:solidFill>
              </a:rPr>
              <a:t>That night</a:t>
            </a:r>
            <a:r>
              <a:rPr lang="en-US" altLang="zh-CN" sz="3000"/>
              <a:t> they were so happy that they promised me that they would buy a bike for me as a prize.</a:t>
            </a:r>
          </a:p>
          <a:p>
            <a:pPr>
              <a:lnSpc>
                <a:spcPct val="110000"/>
              </a:lnSpc>
            </a:pPr>
            <a:r>
              <a:rPr lang="en-US" altLang="zh-CN" sz="3000"/>
              <a:t>     I think that was the best day I’d had in a long time. What a lucky day!</a:t>
            </a:r>
          </a:p>
        </p:txBody>
      </p:sp>
      <p:sp>
        <p:nvSpPr>
          <p:cNvPr id="52228" name="AutoShape 4"/>
          <p:cNvSpPr>
            <a:spLocks noChangeArrowheads="1"/>
          </p:cNvSpPr>
          <p:nvPr/>
        </p:nvSpPr>
        <p:spPr bwMode="auto">
          <a:xfrm>
            <a:off x="1476375" y="4508500"/>
            <a:ext cx="6696075" cy="1873250"/>
          </a:xfrm>
          <a:prstGeom prst="irregularSeal1">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FF"/>
                </a:solidFill>
                <a:latin typeface="Arial" panose="020B0604020202020204" pitchFamily="34" charset="0"/>
              </a:rPr>
              <a:t>Share your stories!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slide(fromBottom)">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828675" y="1917700"/>
            <a:ext cx="403225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solidFill>
                  <a:srgbClr val="0000FF"/>
                </a:solidFill>
              </a:rPr>
              <a:t>rush to ... </a:t>
            </a:r>
          </a:p>
          <a:p>
            <a:pPr>
              <a:lnSpc>
                <a:spcPct val="110000"/>
              </a:lnSpc>
            </a:pPr>
            <a:r>
              <a:rPr lang="en-US" altLang="zh-CN">
                <a:solidFill>
                  <a:srgbClr val="0000FF"/>
                </a:solidFill>
              </a:rPr>
              <a:t>more than </a:t>
            </a:r>
          </a:p>
          <a:p>
            <a:pPr>
              <a:lnSpc>
                <a:spcPct val="110000"/>
              </a:lnSpc>
            </a:pPr>
            <a:r>
              <a:rPr lang="en-US" altLang="zh-CN">
                <a:solidFill>
                  <a:srgbClr val="0000FF"/>
                </a:solidFill>
              </a:rPr>
              <a:t>run away from </a:t>
            </a:r>
          </a:p>
          <a:p>
            <a:pPr>
              <a:lnSpc>
                <a:spcPct val="110000"/>
              </a:lnSpc>
            </a:pPr>
            <a:r>
              <a:rPr lang="en-US" altLang="zh-CN">
                <a:solidFill>
                  <a:srgbClr val="0000FF"/>
                </a:solidFill>
              </a:rPr>
              <a:t>on the first day of school </a:t>
            </a:r>
          </a:p>
          <a:p>
            <a:pPr>
              <a:lnSpc>
                <a:spcPct val="110000"/>
              </a:lnSpc>
            </a:pPr>
            <a:r>
              <a:rPr lang="en-US" altLang="zh-CN">
                <a:solidFill>
                  <a:srgbClr val="0000FF"/>
                </a:solidFill>
              </a:rPr>
              <a:t>turn around </a:t>
            </a:r>
          </a:p>
          <a:p>
            <a:pPr>
              <a:lnSpc>
                <a:spcPct val="110000"/>
              </a:lnSpc>
            </a:pPr>
            <a:r>
              <a:rPr lang="en-US" altLang="zh-CN">
                <a:solidFill>
                  <a:srgbClr val="0000FF"/>
                </a:solidFill>
              </a:rPr>
              <a:t>hand in </a:t>
            </a:r>
          </a:p>
        </p:txBody>
      </p:sp>
      <p:sp>
        <p:nvSpPr>
          <p:cNvPr id="43013" name="Text Box 5"/>
          <p:cNvSpPr txBox="1">
            <a:spLocks noChangeArrowheads="1"/>
          </p:cNvSpPr>
          <p:nvPr/>
        </p:nvSpPr>
        <p:spPr bwMode="auto">
          <a:xfrm>
            <a:off x="4716463" y="1939925"/>
            <a:ext cx="3311525"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a:t>匆忙去</a:t>
            </a:r>
            <a:r>
              <a:rPr lang="en-US" altLang="zh-CN"/>
              <a:t>……</a:t>
            </a:r>
          </a:p>
          <a:p>
            <a:pPr>
              <a:lnSpc>
                <a:spcPct val="110000"/>
              </a:lnSpc>
            </a:pPr>
            <a:r>
              <a:rPr lang="zh-CN" altLang="en-US"/>
              <a:t>超过；多于</a:t>
            </a:r>
          </a:p>
          <a:p>
            <a:pPr>
              <a:lnSpc>
                <a:spcPct val="110000"/>
              </a:lnSpc>
            </a:pPr>
            <a:r>
              <a:rPr lang="zh-CN" altLang="en-US"/>
              <a:t>逃离</a:t>
            </a:r>
          </a:p>
          <a:p>
            <a:pPr>
              <a:lnSpc>
                <a:spcPct val="110000"/>
              </a:lnSpc>
            </a:pPr>
            <a:r>
              <a:rPr lang="zh-CN" altLang="en-US"/>
              <a:t>在上学第一天</a:t>
            </a:r>
          </a:p>
          <a:p>
            <a:pPr>
              <a:lnSpc>
                <a:spcPct val="110000"/>
              </a:lnSpc>
            </a:pPr>
            <a:endParaRPr lang="zh-CN" altLang="en-US"/>
          </a:p>
          <a:p>
            <a:pPr>
              <a:lnSpc>
                <a:spcPct val="110000"/>
              </a:lnSpc>
            </a:pPr>
            <a:r>
              <a:rPr lang="zh-CN" altLang="en-US"/>
              <a:t>转向；回转</a:t>
            </a:r>
          </a:p>
          <a:p>
            <a:pPr>
              <a:lnSpc>
                <a:spcPct val="110000"/>
              </a:lnSpc>
            </a:pPr>
            <a:r>
              <a:rPr lang="zh-CN" altLang="en-US"/>
              <a:t>上交</a:t>
            </a:r>
          </a:p>
        </p:txBody>
      </p:sp>
      <p:pic>
        <p:nvPicPr>
          <p:cNvPr id="43015" name="Picture 7" descr="summary1"/>
          <p:cNvPicPr>
            <a:picLocks noChangeAspect="1" noChangeArrowheads="1"/>
          </p:cNvPicPr>
          <p:nvPr/>
        </p:nvPicPr>
        <p:blipFill>
          <a:blip r:embed="rId3">
            <a:extLst>
              <a:ext uri="{28A0092B-C50C-407E-A947-70E740481C1C}">
                <a14:useLocalDpi xmlns:a14="http://schemas.microsoft.com/office/drawing/2010/main" val="0"/>
              </a:ext>
            </a:extLst>
          </a:blip>
          <a:srcRect l="14722" t="29976" r="12721" b="30045"/>
          <a:stretch>
            <a:fillRect/>
          </a:stretch>
        </p:blipFill>
        <p:spPr bwMode="auto">
          <a:xfrm>
            <a:off x="2771775" y="549275"/>
            <a:ext cx="3455988" cy="1404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strips(downLeft)">
                                      <p:cBhvr>
                                        <p:cTn id="7"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434" name="WordArt 4"/>
          <p:cNvSpPr>
            <a:spLocks noChangeArrowheads="1" noChangeShapeType="1" noTextEdit="1"/>
          </p:cNvSpPr>
          <p:nvPr/>
        </p:nvSpPr>
        <p:spPr bwMode="auto">
          <a:xfrm>
            <a:off x="684213" y="4437063"/>
            <a:ext cx="7885112" cy="1800225"/>
          </a:xfrm>
          <a:prstGeom prst="rect">
            <a:avLst/>
          </a:prstGeom>
        </p:spPr>
        <p:txBody>
          <a:bodyPr wrap="none" fromWordArt="1">
            <a:prstTxWarp prst="textCanUp">
              <a:avLst>
                <a:gd name="adj" fmla="val 85713"/>
              </a:avLst>
            </a:prstTxWarp>
          </a:bodyPr>
          <a:lstStyle/>
          <a:p>
            <a:pPr algn="ctr"/>
            <a:r>
              <a:rPr lang="en-US" sz="4800" kern="10">
                <a:ln w="9525">
                  <a:solidFill>
                    <a:srgbClr val="CC00FF"/>
                  </a:solidFill>
                  <a:round/>
                  <a:headEnd/>
                  <a:tailEnd/>
                </a:ln>
                <a:solidFill>
                  <a:srgbClr val="FF00FF"/>
                </a:solidFill>
                <a:latin typeface="Arial" panose="020B0604020202020204" pitchFamily="34" charset="0"/>
                <a:cs typeface="Arial" panose="020B0604020202020204" pitchFamily="34" charset="0"/>
              </a:rPr>
              <a:t>Unit 12</a:t>
            </a:r>
          </a:p>
          <a:p>
            <a:pPr algn="ctr"/>
            <a:r>
              <a:rPr lang="en-US" sz="4800" kern="10">
                <a:ln w="9525">
                  <a:solidFill>
                    <a:srgbClr val="CC00FF"/>
                  </a:solidFill>
                  <a:round/>
                  <a:headEnd/>
                  <a:tailEnd/>
                </a:ln>
                <a:solidFill>
                  <a:srgbClr val="FF00FF"/>
                </a:solidFill>
                <a:latin typeface="Arial" panose="020B0604020202020204" pitchFamily="34" charset="0"/>
                <a:cs typeface="Arial" panose="020B0604020202020204" pitchFamily="34" charset="0"/>
              </a:rPr>
              <a:t>Life is full of the unexpected.</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5" name="WordArt 7"/>
          <p:cNvSpPr>
            <a:spLocks noChangeArrowheads="1" noChangeShapeType="1" noTextEdit="1"/>
          </p:cNvSpPr>
          <p:nvPr/>
        </p:nvSpPr>
        <p:spPr bwMode="auto">
          <a:xfrm>
            <a:off x="2700338" y="1270000"/>
            <a:ext cx="3384550" cy="863600"/>
          </a:xfrm>
          <a:prstGeom prst="rect">
            <a:avLst/>
          </a:prstGeom>
        </p:spPr>
        <p:txBody>
          <a:bodyPr wrap="none" fromWordArt="1">
            <a:prstTxWarp prst="textDoubleWave1">
              <a:avLst>
                <a:gd name="adj1" fmla="val 6500"/>
                <a:gd name="adj2" fmla="val 0"/>
              </a:avLst>
            </a:prstTxWarp>
          </a:bodyPr>
          <a:lstStyle/>
          <a:p>
            <a:pPr algn="ctr"/>
            <a:r>
              <a:rPr lang="en-US" sz="3600" kern="10" spc="-360">
                <a:ln w="12700">
                  <a:solidFill>
                    <a:srgbClr val="000099"/>
                  </a:solidFill>
                  <a:round/>
                  <a:headEnd/>
                  <a:tailEnd/>
                </a:ln>
                <a:solidFill>
                  <a:srgbClr val="33CCFF"/>
                </a:solidFill>
                <a:effectLst>
                  <a:outerShdw dist="125724" dir="18900000" algn="ctr" rotWithShape="0">
                    <a:srgbClr val="000099"/>
                  </a:outerShdw>
                </a:effectLst>
                <a:latin typeface="Arial" panose="020B0604020202020204" pitchFamily="34" charset="0"/>
                <a:cs typeface="Arial" panose="020B0604020202020204" pitchFamily="34" charset="0"/>
              </a:rPr>
              <a:t>Self Check </a:t>
            </a:r>
          </a:p>
        </p:txBody>
      </p:sp>
      <p:sp>
        <p:nvSpPr>
          <p:cNvPr id="7177" name="Rectangle 9"/>
          <p:cNvSpPr>
            <a:spLocks noChangeArrowheads="1"/>
          </p:cNvSpPr>
          <p:nvPr/>
        </p:nvSpPr>
        <p:spPr bwMode="auto">
          <a:xfrm>
            <a:off x="611188" y="2205038"/>
            <a:ext cx="79216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1325" indent="-441325">
              <a:spcBef>
                <a:spcPct val="20000"/>
              </a:spcBef>
              <a:buChar char="•"/>
              <a:defRPr sz="3200">
                <a:solidFill>
                  <a:schemeClr val="tx1"/>
                </a:solidFill>
                <a:latin typeface="Arial" panose="020B0604020202020204" pitchFamily="34" charset="0"/>
                <a:ea typeface="宋体" panose="02010600030101010101" pitchFamily="2" charset="-122"/>
              </a:defRPr>
            </a:lvl1pPr>
            <a:lvl2pPr marL="906463"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1445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22438"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0425"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8762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4482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0202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5922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Tx/>
              <a:buNone/>
            </a:pPr>
            <a:r>
              <a:rPr lang="en-US" altLang="zh-CN" sz="3400" dirty="0">
                <a:latin typeface="Times New Roman" panose="02020603050405020304" pitchFamily="18" charset="0"/>
              </a:rPr>
              <a:t>1. Read the words in the box. Make sure you know the meaning of the words. </a:t>
            </a:r>
          </a:p>
          <a:p>
            <a:pPr>
              <a:lnSpc>
                <a:spcPct val="120000"/>
              </a:lnSpc>
              <a:spcBef>
                <a:spcPct val="0"/>
              </a:spcBef>
              <a:buFontTx/>
              <a:buNone/>
            </a:pPr>
            <a:r>
              <a:rPr lang="en-US" altLang="zh-CN" sz="3400" dirty="0">
                <a:latin typeface="Times New Roman" panose="02020603050405020304" pitchFamily="18" charset="0"/>
              </a:rPr>
              <a:t>2. Complete the passage with the correct </a:t>
            </a:r>
            <a:r>
              <a:rPr lang="en-US" altLang="zh-CN" sz="3400" dirty="0" smtClean="0">
                <a:latin typeface="Times New Roman" panose="02020603050405020304" pitchFamily="18" charset="0"/>
              </a:rPr>
              <a:t>form </a:t>
            </a:r>
            <a:r>
              <a:rPr lang="en-US" altLang="zh-CN" sz="3400">
                <a:latin typeface="Times New Roman" panose="02020603050405020304" pitchFamily="18" charset="0"/>
              </a:rPr>
              <a:t>of </a:t>
            </a:r>
            <a:r>
              <a:rPr lang="en-US" altLang="zh-CN" sz="3400" smtClean="0">
                <a:latin typeface="Times New Roman" panose="02020603050405020304" pitchFamily="18" charset="0"/>
              </a:rPr>
              <a:t>each word </a:t>
            </a:r>
            <a:r>
              <a:rPr lang="en-US" altLang="zh-CN" sz="3400" dirty="0">
                <a:latin typeface="Times New Roman" panose="02020603050405020304" pitchFamily="18" charset="0"/>
              </a:rPr>
              <a:t>in the box.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395288" y="2160588"/>
            <a:ext cx="8280400" cy="4221162"/>
          </a:xfrm>
        </p:spPr>
        <p:txBody>
          <a:bodyPr/>
          <a:lstStyle/>
          <a:p>
            <a:pPr marL="0" indent="0">
              <a:lnSpc>
                <a:spcPct val="110000"/>
              </a:lnSpc>
              <a:spcBef>
                <a:spcPct val="0"/>
              </a:spcBef>
              <a:buFontTx/>
              <a:buNone/>
            </a:pPr>
            <a:r>
              <a:rPr lang="en-US" altLang="zh-CN" b="1" dirty="0">
                <a:latin typeface="Times New Roman" panose="02020603050405020304" pitchFamily="18" charset="0"/>
              </a:rPr>
              <a:t>Last Saturday after my French course, I decided to drive to the ________ to buy a meat pie for dinner. As I was heading ______, I saw a huge truck in the middle of the road.</a:t>
            </a:r>
          </a:p>
          <a:p>
            <a:pPr marL="0" indent="0">
              <a:lnSpc>
                <a:spcPct val="110000"/>
              </a:lnSpc>
              <a:spcBef>
                <a:spcPct val="0"/>
              </a:spcBef>
              <a:buFontTx/>
              <a:buNone/>
            </a:pPr>
            <a:r>
              <a:rPr lang="en-US" altLang="zh-CN" b="1" dirty="0">
                <a:latin typeface="Times New Roman" panose="02020603050405020304" pitchFamily="18" charset="0"/>
              </a:rPr>
              <a:t>There had been a(n) ________ and there were many police _______ around. I turned around and decided to go to a nearby mall.</a:t>
            </a:r>
          </a:p>
        </p:txBody>
      </p:sp>
      <p:sp>
        <p:nvSpPr>
          <p:cNvPr id="26629" name="Text Box 5"/>
          <p:cNvSpPr txBox="1">
            <a:spLocks noChangeArrowheads="1"/>
          </p:cNvSpPr>
          <p:nvPr/>
        </p:nvSpPr>
        <p:spPr bwMode="auto">
          <a:xfrm>
            <a:off x="1007268" y="821532"/>
            <a:ext cx="6983413" cy="1085850"/>
          </a:xfrm>
          <a:prstGeom prst="rect">
            <a:avLst/>
          </a:prstGeom>
          <a:solidFill>
            <a:srgbClr val="FFFFCC"/>
          </a:solidFill>
          <a:ln w="19050">
            <a:solidFill>
              <a:schemeClr val="tx1"/>
            </a:solidFill>
            <a:miter lim="800000"/>
            <a:headEnd/>
            <a:tailEnd/>
          </a:ln>
          <a:effectLst/>
        </p:spPr>
        <p:txBody>
          <a:bodyPr>
            <a:spAutoFit/>
          </a:bodyPr>
          <a:lstStyle/>
          <a:p>
            <a:r>
              <a:rPr lang="en-US" altLang="zh-CN" sz="3200" dirty="0"/>
              <a:t>cancel    miss      west         accident   </a:t>
            </a:r>
          </a:p>
          <a:p>
            <a:r>
              <a:rPr lang="en-US" altLang="zh-CN" sz="3200" dirty="0"/>
              <a:t>lady       officer   market    unexpected </a:t>
            </a:r>
          </a:p>
        </p:txBody>
      </p:sp>
      <p:sp>
        <p:nvSpPr>
          <p:cNvPr id="26630" name="Text Box 6"/>
          <p:cNvSpPr txBox="1">
            <a:spLocks noChangeArrowheads="1"/>
          </p:cNvSpPr>
          <p:nvPr/>
        </p:nvSpPr>
        <p:spPr bwMode="auto">
          <a:xfrm>
            <a:off x="4498975" y="2778125"/>
            <a:ext cx="1728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market</a:t>
            </a:r>
          </a:p>
        </p:txBody>
      </p:sp>
      <p:sp>
        <p:nvSpPr>
          <p:cNvPr id="26631" name="Text Box 7"/>
          <p:cNvSpPr txBox="1">
            <a:spLocks noChangeArrowheads="1"/>
          </p:cNvSpPr>
          <p:nvPr/>
        </p:nvSpPr>
        <p:spPr bwMode="auto">
          <a:xfrm>
            <a:off x="6227763" y="3282950"/>
            <a:ext cx="1152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west</a:t>
            </a:r>
          </a:p>
        </p:txBody>
      </p:sp>
      <p:sp>
        <p:nvSpPr>
          <p:cNvPr id="26632" name="Text Box 8"/>
          <p:cNvSpPr txBox="1">
            <a:spLocks noChangeArrowheads="1"/>
          </p:cNvSpPr>
          <p:nvPr/>
        </p:nvSpPr>
        <p:spPr bwMode="auto">
          <a:xfrm>
            <a:off x="4067175" y="4362450"/>
            <a:ext cx="2016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accident</a:t>
            </a:r>
          </a:p>
        </p:txBody>
      </p:sp>
      <p:sp>
        <p:nvSpPr>
          <p:cNvPr id="26633" name="Text Box 9"/>
          <p:cNvSpPr txBox="1">
            <a:spLocks noChangeArrowheads="1"/>
          </p:cNvSpPr>
          <p:nvPr/>
        </p:nvSpPr>
        <p:spPr bwMode="auto">
          <a:xfrm>
            <a:off x="2628900" y="4868863"/>
            <a:ext cx="1655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officers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box(in)">
                                      <p:cBhvr>
                                        <p:cTn id="7" dur="500"/>
                                        <p:tgtEl>
                                          <p:spTgt spid="266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ox(in)">
                                      <p:cBhvr>
                                        <p:cTn id="12" dur="500"/>
                                        <p:tgtEl>
                                          <p:spTgt spid="26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632"/>
                                        </p:tgtEl>
                                        <p:attrNameLst>
                                          <p:attrName>style.visibility</p:attrName>
                                        </p:attrNameLst>
                                      </p:cBhvr>
                                      <p:to>
                                        <p:strVal val="visible"/>
                                      </p:to>
                                    </p:set>
                                    <p:animEffect transition="in" filter="box(in)">
                                      <p:cBhvr>
                                        <p:cTn id="17" dur="500"/>
                                        <p:tgtEl>
                                          <p:spTgt spid="266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6633"/>
                                        </p:tgtEl>
                                        <p:attrNameLst>
                                          <p:attrName>style.visibility</p:attrName>
                                        </p:attrNameLst>
                                      </p:cBhvr>
                                      <p:to>
                                        <p:strVal val="visible"/>
                                      </p:to>
                                    </p:set>
                                    <p:animEffect transition="in" filter="box(in)">
                                      <p:cBhvr>
                                        <p:cTn id="22" dur="5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1" grpId="0"/>
      <p:bldP spid="26632" grpId="0"/>
      <p:bldP spid="2663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468313" y="1773238"/>
            <a:ext cx="8424862" cy="4895850"/>
          </a:xfrm>
        </p:spPr>
        <p:txBody>
          <a:bodyPr/>
          <a:lstStyle/>
          <a:p>
            <a:pPr marL="0" indent="0">
              <a:lnSpc>
                <a:spcPct val="110000"/>
              </a:lnSpc>
              <a:spcBef>
                <a:spcPct val="0"/>
              </a:spcBef>
              <a:buFontTx/>
              <a:buNone/>
            </a:pPr>
            <a:r>
              <a:rPr lang="en-US" altLang="zh-CN" b="1">
                <a:latin typeface="Times New Roman" panose="02020603050405020304" pitchFamily="18" charset="0"/>
              </a:rPr>
              <a:t>However, I _______ the road that led to the mall. Then I saw a restaurant that sold chicken noodles. I went inside and the _____, who was the owner, served me the most delicious bowl of chicken noodles ever. I had made a(n) ___________ discovery! I’m so glad that I _________ my plan to go to the market.</a:t>
            </a:r>
          </a:p>
        </p:txBody>
      </p:sp>
      <p:sp>
        <p:nvSpPr>
          <p:cNvPr id="28675" name="Text Box 3"/>
          <p:cNvSpPr txBox="1">
            <a:spLocks noChangeArrowheads="1"/>
          </p:cNvSpPr>
          <p:nvPr/>
        </p:nvSpPr>
        <p:spPr bwMode="auto">
          <a:xfrm>
            <a:off x="1187624" y="553244"/>
            <a:ext cx="6768231" cy="1184275"/>
          </a:xfrm>
          <a:prstGeom prst="rect">
            <a:avLst/>
          </a:prstGeom>
          <a:solidFill>
            <a:srgbClr val="FFFFCC"/>
          </a:solidFill>
          <a:ln w="19050">
            <a:solidFill>
              <a:schemeClr val="tx1"/>
            </a:solidFill>
            <a:miter lim="800000"/>
            <a:headEnd/>
            <a:tailEnd/>
          </a:ln>
          <a:effectLst/>
        </p:spPr>
        <p:txBody>
          <a:bodyPr wrap="square">
            <a:spAutoFit/>
          </a:bodyPr>
          <a:lstStyle/>
          <a:p>
            <a:pPr>
              <a:lnSpc>
                <a:spcPct val="110000"/>
              </a:lnSpc>
            </a:pPr>
            <a:r>
              <a:rPr lang="en-US" altLang="zh-CN" sz="3200" dirty="0"/>
              <a:t>cancel    miss      west         accident   </a:t>
            </a:r>
          </a:p>
          <a:p>
            <a:pPr>
              <a:lnSpc>
                <a:spcPct val="110000"/>
              </a:lnSpc>
            </a:pPr>
            <a:r>
              <a:rPr lang="en-US" altLang="zh-CN" sz="3200" dirty="0"/>
              <a:t>lady       officer   market    unexpected </a:t>
            </a:r>
          </a:p>
        </p:txBody>
      </p:sp>
      <p:sp>
        <p:nvSpPr>
          <p:cNvPr id="28680" name="Text Box 8"/>
          <p:cNvSpPr txBox="1">
            <a:spLocks noChangeArrowheads="1"/>
          </p:cNvSpPr>
          <p:nvPr/>
        </p:nvSpPr>
        <p:spPr bwMode="auto">
          <a:xfrm>
            <a:off x="2663031" y="1773238"/>
            <a:ext cx="1512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missed</a:t>
            </a:r>
          </a:p>
        </p:txBody>
      </p:sp>
      <p:sp>
        <p:nvSpPr>
          <p:cNvPr id="28681" name="Text Box 9"/>
          <p:cNvSpPr txBox="1">
            <a:spLocks noChangeArrowheads="1"/>
          </p:cNvSpPr>
          <p:nvPr/>
        </p:nvSpPr>
        <p:spPr bwMode="auto">
          <a:xfrm>
            <a:off x="5868144" y="2852936"/>
            <a:ext cx="1081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lady</a:t>
            </a:r>
          </a:p>
        </p:txBody>
      </p:sp>
      <p:sp>
        <p:nvSpPr>
          <p:cNvPr id="28682" name="Text Box 10"/>
          <p:cNvSpPr txBox="1">
            <a:spLocks noChangeArrowheads="1"/>
          </p:cNvSpPr>
          <p:nvPr/>
        </p:nvSpPr>
        <p:spPr bwMode="auto">
          <a:xfrm>
            <a:off x="649358" y="4437062"/>
            <a:ext cx="2736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unexpected</a:t>
            </a:r>
          </a:p>
        </p:txBody>
      </p:sp>
      <p:sp>
        <p:nvSpPr>
          <p:cNvPr id="28683" name="Text Box 11"/>
          <p:cNvSpPr txBox="1">
            <a:spLocks noChangeArrowheads="1"/>
          </p:cNvSpPr>
          <p:nvPr/>
        </p:nvSpPr>
        <p:spPr bwMode="auto">
          <a:xfrm>
            <a:off x="649358" y="5052219"/>
            <a:ext cx="2016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smtClean="0">
                <a:solidFill>
                  <a:srgbClr val="FF0000"/>
                </a:solidFill>
              </a:rPr>
              <a:t>cancelled </a:t>
            </a:r>
            <a:endParaRPr lang="en-US" altLang="zh-CN"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box(in)">
                                      <p:cBhvr>
                                        <p:cTn id="7" dur="500"/>
                                        <p:tgtEl>
                                          <p:spTgt spid="28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681"/>
                                        </p:tgtEl>
                                        <p:attrNameLst>
                                          <p:attrName>style.visibility</p:attrName>
                                        </p:attrNameLst>
                                      </p:cBhvr>
                                      <p:to>
                                        <p:strVal val="visible"/>
                                      </p:to>
                                    </p:set>
                                    <p:animEffect transition="in" filter="box(in)">
                                      <p:cBhvr>
                                        <p:cTn id="12" dur="500"/>
                                        <p:tgtEl>
                                          <p:spTgt spid="286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682"/>
                                        </p:tgtEl>
                                        <p:attrNameLst>
                                          <p:attrName>style.visibility</p:attrName>
                                        </p:attrNameLst>
                                      </p:cBhvr>
                                      <p:to>
                                        <p:strVal val="visible"/>
                                      </p:to>
                                    </p:set>
                                    <p:animEffect transition="in" filter="box(in)">
                                      <p:cBhvr>
                                        <p:cTn id="17" dur="500"/>
                                        <p:tgtEl>
                                          <p:spTgt spid="286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8683"/>
                                        </p:tgtEl>
                                        <p:attrNameLst>
                                          <p:attrName>style.visibility</p:attrName>
                                        </p:attrNameLst>
                                      </p:cBhvr>
                                      <p:to>
                                        <p:strVal val="visible"/>
                                      </p:to>
                                    </p:set>
                                    <p:animEffect transition="in" filter="box(in)">
                                      <p:cBhvr>
                                        <p:cTn id="22" dur="500"/>
                                        <p:tgtEl>
                                          <p:spTgt spid="2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P spid="28681" grpId="0"/>
      <p:bldP spid="28682" grpId="0"/>
      <p:bldP spid="2868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630363"/>
            <a:ext cx="8569325" cy="4391025"/>
          </a:xfrm>
        </p:spPr>
        <p:txBody>
          <a:bodyPr/>
          <a:lstStyle/>
          <a:p>
            <a:pPr marL="0" indent="0">
              <a:lnSpc>
                <a:spcPct val="110000"/>
              </a:lnSpc>
              <a:spcBef>
                <a:spcPct val="0"/>
              </a:spcBef>
              <a:buFontTx/>
              <a:buNone/>
            </a:pPr>
            <a:r>
              <a:rPr lang="en-US" altLang="zh-CN" b="1" dirty="0">
                <a:latin typeface="Times New Roman" panose="02020603050405020304" pitchFamily="18" charset="0"/>
              </a:rPr>
              <a:t>1. A: Why didn’t you hand in your science </a:t>
            </a:r>
          </a:p>
          <a:p>
            <a:pPr marL="0" indent="0">
              <a:lnSpc>
                <a:spcPct val="110000"/>
              </a:lnSpc>
              <a:spcBef>
                <a:spcPct val="0"/>
              </a:spcBef>
              <a:buFontTx/>
              <a:buNone/>
            </a:pPr>
            <a:r>
              <a:rPr lang="en-US" altLang="zh-CN" b="1" dirty="0">
                <a:latin typeface="Times New Roman" panose="02020603050405020304" pitchFamily="18" charset="0"/>
              </a:rPr>
              <a:t>          homework?</a:t>
            </a:r>
          </a:p>
          <a:p>
            <a:pPr marL="0" indent="0">
              <a:lnSpc>
                <a:spcPct val="110000"/>
              </a:lnSpc>
              <a:spcBef>
                <a:spcPct val="0"/>
              </a:spcBef>
              <a:buFontTx/>
              <a:buNone/>
            </a:pPr>
            <a:r>
              <a:rPr lang="en-US" altLang="zh-CN" b="1" dirty="0">
                <a:latin typeface="Times New Roman" panose="02020603050405020304" pitchFamily="18" charset="0"/>
              </a:rPr>
              <a:t>    B: Before I could start working on it,   </a:t>
            </a:r>
          </a:p>
          <a:p>
            <a:pPr marL="0" indent="0">
              <a:lnSpc>
                <a:spcPct val="110000"/>
              </a:lnSpc>
              <a:spcBef>
                <a:spcPct val="0"/>
              </a:spcBef>
              <a:buFontTx/>
              <a:buNone/>
            </a:pPr>
            <a:r>
              <a:rPr lang="en-US" altLang="zh-CN" b="1" dirty="0">
                <a:latin typeface="Times New Roman" panose="02020603050405020304" pitchFamily="18" charset="0"/>
              </a:rPr>
              <a:t>         ________________________________</a:t>
            </a:r>
          </a:p>
          <a:p>
            <a:pPr marL="0" indent="0">
              <a:lnSpc>
                <a:spcPct val="110000"/>
              </a:lnSpc>
              <a:spcBef>
                <a:spcPct val="0"/>
              </a:spcBef>
              <a:buFontTx/>
              <a:buNone/>
            </a:pPr>
            <a:r>
              <a:rPr lang="en-US" altLang="zh-CN" b="1" dirty="0">
                <a:latin typeface="Times New Roman" panose="02020603050405020304" pitchFamily="18" charset="0"/>
              </a:rPr>
              <a:t>         ________________________________</a:t>
            </a:r>
          </a:p>
          <a:p>
            <a:pPr marL="0" indent="0">
              <a:lnSpc>
                <a:spcPct val="110000"/>
              </a:lnSpc>
              <a:spcBef>
                <a:spcPct val="0"/>
              </a:spcBef>
              <a:buFontTx/>
              <a:buNone/>
            </a:pPr>
            <a:r>
              <a:rPr lang="en-US" altLang="zh-CN" b="1" dirty="0">
                <a:latin typeface="Times New Roman" panose="02020603050405020304" pitchFamily="18" charset="0"/>
              </a:rPr>
              <a:t>         </a:t>
            </a:r>
            <a:r>
              <a:rPr lang="en-US" altLang="zh-CN" b="1" dirty="0" smtClean="0">
                <a:latin typeface="Times New Roman" panose="02020603050405020304" pitchFamily="18" charset="0"/>
              </a:rPr>
              <a:t>________________________________.</a:t>
            </a:r>
            <a:endParaRPr lang="en-US" altLang="zh-CN" b="1" dirty="0">
              <a:latin typeface="Times New Roman" panose="02020603050405020304" pitchFamily="18" charset="0"/>
            </a:endParaRPr>
          </a:p>
        </p:txBody>
      </p:sp>
      <p:sp>
        <p:nvSpPr>
          <p:cNvPr id="17412" name="Text Box 4"/>
          <p:cNvSpPr txBox="1">
            <a:spLocks noChangeArrowheads="1"/>
          </p:cNvSpPr>
          <p:nvPr/>
        </p:nvSpPr>
        <p:spPr bwMode="auto">
          <a:xfrm>
            <a:off x="289620" y="1000125"/>
            <a:ext cx="80994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en-US" altLang="zh-CN" sz="3200">
                <a:solidFill>
                  <a:srgbClr val="0000FF"/>
                </a:solidFill>
                <a:latin typeface="Arial" panose="020B0604020202020204" pitchFamily="34" charset="0"/>
              </a:rPr>
              <a:t>2. Think of ways to finish the answers.</a:t>
            </a:r>
          </a:p>
        </p:txBody>
      </p:sp>
      <p:sp>
        <p:nvSpPr>
          <p:cNvPr id="17419" name="Text Box 11"/>
          <p:cNvSpPr txBox="1">
            <a:spLocks noChangeArrowheads="1"/>
          </p:cNvSpPr>
          <p:nvPr/>
        </p:nvSpPr>
        <p:spPr bwMode="auto">
          <a:xfrm>
            <a:off x="1206401" y="3212976"/>
            <a:ext cx="6659562"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dirty="0">
                <a:solidFill>
                  <a:srgbClr val="FF0000"/>
                </a:solidFill>
              </a:rPr>
              <a:t>my baby brother started crying and I had to look after him </a:t>
            </a:r>
            <a:r>
              <a:rPr lang="en-US" altLang="zh-CN" sz="3200" dirty="0" smtClean="0">
                <a:solidFill>
                  <a:srgbClr val="FF0000"/>
                </a:solidFill>
              </a:rPr>
              <a:t>because </a:t>
            </a:r>
            <a:r>
              <a:rPr lang="en-US" altLang="zh-CN" sz="3200" dirty="0">
                <a:solidFill>
                  <a:srgbClr val="FF0000"/>
                </a:solidFill>
              </a:rPr>
              <a:t>my mother was sick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7419"/>
                                        </p:tgtEl>
                                        <p:attrNameLst>
                                          <p:attrName>style.visibility</p:attrName>
                                        </p:attrNameLst>
                                      </p:cBhvr>
                                      <p:to>
                                        <p:strVal val="visible"/>
                                      </p:to>
                                    </p:set>
                                    <p:animEffect transition="in" filter="strips(downLeft)">
                                      <p:cBhvr>
                                        <p:cTn id="7" dur="5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95288" y="1350963"/>
            <a:ext cx="8229600" cy="4525962"/>
          </a:xfrm>
        </p:spPr>
        <p:txBody>
          <a:bodyPr/>
          <a:lstStyle/>
          <a:p>
            <a:pPr>
              <a:lnSpc>
                <a:spcPct val="125000"/>
              </a:lnSpc>
              <a:spcBef>
                <a:spcPct val="0"/>
              </a:spcBef>
              <a:buFontTx/>
              <a:buNone/>
            </a:pPr>
            <a:r>
              <a:rPr lang="en-US" altLang="zh-CN" sz="3400" b="1" dirty="0">
                <a:latin typeface="Times New Roman" panose="02020603050405020304" pitchFamily="18" charset="0"/>
              </a:rPr>
              <a:t>2. A: Why didn’t you take a shower this </a:t>
            </a:r>
          </a:p>
          <a:p>
            <a:pPr>
              <a:lnSpc>
                <a:spcPct val="125000"/>
              </a:lnSpc>
              <a:spcBef>
                <a:spcPct val="0"/>
              </a:spcBef>
              <a:buFontTx/>
              <a:buNone/>
            </a:pPr>
            <a:r>
              <a:rPr lang="en-US" altLang="zh-CN" sz="3400" b="1" dirty="0">
                <a:latin typeface="Times New Roman" panose="02020603050405020304" pitchFamily="18" charset="0"/>
              </a:rPr>
              <a:t>          morning?</a:t>
            </a:r>
          </a:p>
          <a:p>
            <a:pPr>
              <a:lnSpc>
                <a:spcPct val="125000"/>
              </a:lnSpc>
              <a:spcBef>
                <a:spcPct val="0"/>
              </a:spcBef>
              <a:buFontTx/>
              <a:buNone/>
            </a:pPr>
            <a:r>
              <a:rPr lang="en-US" altLang="zh-CN" sz="3400" b="1" dirty="0">
                <a:latin typeface="Times New Roman" panose="02020603050405020304" pitchFamily="18" charset="0"/>
              </a:rPr>
              <a:t>    B: By the time I got up, ____________</a:t>
            </a:r>
          </a:p>
          <a:p>
            <a:pPr>
              <a:lnSpc>
                <a:spcPct val="125000"/>
              </a:lnSpc>
              <a:spcBef>
                <a:spcPct val="0"/>
              </a:spcBef>
              <a:buFontTx/>
              <a:buNone/>
            </a:pPr>
            <a:r>
              <a:rPr lang="en-US" altLang="zh-CN" sz="3400" b="1" dirty="0">
                <a:latin typeface="Times New Roman" panose="02020603050405020304" pitchFamily="18" charset="0"/>
              </a:rPr>
              <a:t>         ______________________________</a:t>
            </a:r>
          </a:p>
          <a:p>
            <a:pPr>
              <a:lnSpc>
                <a:spcPct val="125000"/>
              </a:lnSpc>
              <a:spcBef>
                <a:spcPct val="0"/>
              </a:spcBef>
              <a:buFontTx/>
              <a:buNone/>
            </a:pPr>
            <a:r>
              <a:rPr lang="en-US" altLang="zh-CN" sz="3400" b="1" dirty="0">
                <a:latin typeface="Times New Roman" panose="02020603050405020304" pitchFamily="18" charset="0"/>
              </a:rPr>
              <a:t>         ______________________________</a:t>
            </a:r>
          </a:p>
          <a:p>
            <a:pPr>
              <a:lnSpc>
                <a:spcPct val="125000"/>
              </a:lnSpc>
              <a:spcBef>
                <a:spcPct val="0"/>
              </a:spcBef>
              <a:buFontTx/>
              <a:buNone/>
            </a:pPr>
            <a:r>
              <a:rPr lang="en-US" altLang="zh-CN" sz="3400" b="1" dirty="0">
                <a:latin typeface="Times New Roman" panose="02020603050405020304" pitchFamily="18" charset="0"/>
              </a:rPr>
              <a:t>         </a:t>
            </a:r>
            <a:r>
              <a:rPr lang="en-US" altLang="zh-CN" sz="3400" b="1" dirty="0" smtClean="0">
                <a:latin typeface="Times New Roman" panose="02020603050405020304" pitchFamily="18" charset="0"/>
              </a:rPr>
              <a:t>____________.</a:t>
            </a:r>
            <a:endParaRPr lang="en-US" altLang="zh-CN" sz="3400" dirty="0"/>
          </a:p>
        </p:txBody>
      </p:sp>
      <p:sp>
        <p:nvSpPr>
          <p:cNvPr id="31748" name="Text Box 4"/>
          <p:cNvSpPr txBox="1">
            <a:spLocks noChangeArrowheads="1"/>
          </p:cNvSpPr>
          <p:nvPr/>
        </p:nvSpPr>
        <p:spPr bwMode="auto">
          <a:xfrm>
            <a:off x="1423988" y="2636912"/>
            <a:ext cx="72009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dirty="0">
                <a:solidFill>
                  <a:srgbClr val="FF0000"/>
                </a:solidFill>
              </a:rPr>
              <a:t>                                     my sister had already gone into the bathroom and the bus was honking </a:t>
            </a:r>
            <a:r>
              <a:rPr lang="en-US" altLang="zh-CN" dirty="0" smtClean="0">
                <a:solidFill>
                  <a:srgbClr val="FF0000"/>
                </a:solidFill>
              </a:rPr>
              <a:t>(</a:t>
            </a:r>
            <a:r>
              <a:rPr lang="zh-CN" altLang="en-US" dirty="0" smtClean="0">
                <a:solidFill>
                  <a:srgbClr val="FF0000"/>
                </a:solidFill>
              </a:rPr>
              <a:t>鸣喇叭</a:t>
            </a:r>
            <a:r>
              <a:rPr lang="en-US" altLang="zh-CN" dirty="0" smtClean="0">
                <a:solidFill>
                  <a:srgbClr val="FF0000"/>
                </a:solidFill>
              </a:rPr>
              <a:t>) for </a:t>
            </a:r>
            <a:r>
              <a:rPr lang="en-US" altLang="zh-CN" dirty="0">
                <a:solidFill>
                  <a:srgbClr val="FF0000"/>
                </a:solidFill>
              </a:rPr>
              <a:t>me to hurry up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strips(downLeft)">
                                      <p:cBhvr>
                                        <p:cTn id="7"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600075" y="1300163"/>
            <a:ext cx="7643813" cy="2979737"/>
          </a:xfrm>
        </p:spPr>
        <p:txBody>
          <a:bodyPr/>
          <a:lstStyle/>
          <a:p>
            <a:pPr marL="0" indent="0">
              <a:lnSpc>
                <a:spcPct val="120000"/>
              </a:lnSpc>
              <a:spcBef>
                <a:spcPct val="0"/>
              </a:spcBef>
              <a:buFontTx/>
              <a:buNone/>
            </a:pPr>
            <a:r>
              <a:rPr lang="en-US" altLang="zh-CN" b="1">
                <a:latin typeface="Times New Roman" panose="02020603050405020304" pitchFamily="18" charset="0"/>
              </a:rPr>
              <a:t>3. A: Why did you have to walk home </a:t>
            </a:r>
          </a:p>
          <a:p>
            <a:pPr marL="0" indent="0">
              <a:lnSpc>
                <a:spcPct val="120000"/>
              </a:lnSpc>
              <a:spcBef>
                <a:spcPct val="0"/>
              </a:spcBef>
              <a:buFontTx/>
              <a:buNone/>
            </a:pPr>
            <a:r>
              <a:rPr lang="en-US" altLang="zh-CN" b="1">
                <a:latin typeface="Times New Roman" panose="02020603050405020304" pitchFamily="18" charset="0"/>
              </a:rPr>
              <a:t>         from school?</a:t>
            </a:r>
          </a:p>
          <a:p>
            <a:pPr marL="0" indent="0">
              <a:lnSpc>
                <a:spcPct val="120000"/>
              </a:lnSpc>
              <a:spcBef>
                <a:spcPct val="0"/>
              </a:spcBef>
              <a:buFontTx/>
              <a:buNone/>
            </a:pPr>
            <a:r>
              <a:rPr lang="en-US" altLang="zh-CN" b="1">
                <a:latin typeface="Times New Roman" panose="02020603050405020304" pitchFamily="18" charset="0"/>
              </a:rPr>
              <a:t>    B: By the time I left my school, </a:t>
            </a:r>
          </a:p>
          <a:p>
            <a:pPr marL="0" indent="0">
              <a:lnSpc>
                <a:spcPct val="120000"/>
              </a:lnSpc>
              <a:spcBef>
                <a:spcPct val="0"/>
              </a:spcBef>
              <a:buFontTx/>
              <a:buNone/>
            </a:pPr>
            <a:r>
              <a:rPr lang="en-US" altLang="zh-CN" b="1">
                <a:latin typeface="Times New Roman" panose="02020603050405020304" pitchFamily="18" charset="0"/>
              </a:rPr>
              <a:t>         ____________________________. </a:t>
            </a:r>
          </a:p>
        </p:txBody>
      </p:sp>
      <p:sp>
        <p:nvSpPr>
          <p:cNvPr id="30727" name="Text Box 7"/>
          <p:cNvSpPr txBox="1">
            <a:spLocks noChangeArrowheads="1"/>
          </p:cNvSpPr>
          <p:nvPr/>
        </p:nvSpPr>
        <p:spPr bwMode="auto">
          <a:xfrm>
            <a:off x="1681163" y="3213100"/>
            <a:ext cx="633571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en-US" altLang="zh-CN" sz="3200">
                <a:solidFill>
                  <a:srgbClr val="FF0000"/>
                </a:solidFill>
              </a:rPr>
              <a:t>the school bus had already left</a:t>
            </a:r>
          </a:p>
        </p:txBody>
      </p:sp>
      <p:sp>
        <p:nvSpPr>
          <p:cNvPr id="30728" name="Text Box 8"/>
          <p:cNvSpPr txBox="1">
            <a:spLocks noChangeArrowheads="1"/>
          </p:cNvSpPr>
          <p:nvPr/>
        </p:nvSpPr>
        <p:spPr bwMode="auto">
          <a:xfrm>
            <a:off x="1403350" y="4221163"/>
            <a:ext cx="6408738" cy="588962"/>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0000FF"/>
                </a:solidFill>
                <a:latin typeface="Arial" panose="020B0604020202020204" pitchFamily="34" charset="0"/>
              </a:rPr>
              <a:t>Any possible answer is OK!</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strips(downLeft)">
                                      <p:cBhvr>
                                        <p:cTn id="7" dur="500"/>
                                        <p:tgtEl>
                                          <p:spTgt spid="30727"/>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0728"/>
                                        </p:tgtEl>
                                        <p:attrNameLst>
                                          <p:attrName>style.visibility</p:attrName>
                                        </p:attrNameLst>
                                      </p:cBhvr>
                                      <p:to>
                                        <p:strVal val="visible"/>
                                      </p:to>
                                    </p:set>
                                    <p:animEffect transition="in" filter="slide(fromBottom)">
                                      <p:cBhvr>
                                        <p:cTn id="11"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p:bldP spid="307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2627784" y="188640"/>
            <a:ext cx="4102964" cy="1103472"/>
          </a:xfrm>
          <a:prstGeom prst="rect">
            <a:avLst/>
          </a:prstGeom>
        </p:spPr>
      </p:pic>
      <p:sp>
        <p:nvSpPr>
          <p:cNvPr id="8" name="矩形 7"/>
          <p:cNvSpPr/>
          <p:nvPr/>
        </p:nvSpPr>
        <p:spPr>
          <a:xfrm>
            <a:off x="251520" y="1318210"/>
            <a:ext cx="8605259" cy="5230534"/>
          </a:xfrm>
          <a:prstGeom prst="rect">
            <a:avLst/>
          </a:prstGeom>
        </p:spPr>
        <p:txBody>
          <a:bodyPr wrap="square">
            <a:spAutoFit/>
          </a:bodyPr>
          <a:lstStyle/>
          <a:p>
            <a:pPr>
              <a:lnSpc>
                <a:spcPct val="110000"/>
              </a:lnSpc>
            </a:pPr>
            <a:r>
              <a:rPr lang="zh-CN" altLang="en-US" dirty="0">
                <a:solidFill>
                  <a:srgbClr val="0000FF"/>
                </a:solidFill>
              </a:rPr>
              <a:t>根据短文内容及所给首字母提示，补全文中所缺单词，使短文完整、通顺</a:t>
            </a:r>
            <a:r>
              <a:rPr lang="zh-CN" altLang="en-US" dirty="0" smtClean="0">
                <a:solidFill>
                  <a:srgbClr val="0000FF"/>
                </a:solidFill>
              </a:rPr>
              <a:t>。</a:t>
            </a:r>
            <a:endParaRPr lang="zh-CN" altLang="en-US" dirty="0">
              <a:solidFill>
                <a:srgbClr val="0000FF"/>
              </a:solidFill>
            </a:endParaRPr>
          </a:p>
          <a:p>
            <a:pPr>
              <a:lnSpc>
                <a:spcPct val="110000"/>
              </a:lnSpc>
            </a:pPr>
            <a:r>
              <a:rPr lang="en-US" dirty="0" smtClean="0">
                <a:solidFill>
                  <a:srgbClr val="000000"/>
                </a:solidFill>
              </a:rPr>
              <a:t>    Bert </a:t>
            </a:r>
            <a:r>
              <a:rPr lang="en-US" dirty="0">
                <a:solidFill>
                  <a:srgbClr val="000000"/>
                </a:solidFill>
              </a:rPr>
              <a:t>is my best friend. Bert is honest so everyone trusts him. In other words, Bert is a </a:t>
            </a:r>
            <a:r>
              <a:rPr lang="en-US" dirty="0" smtClean="0">
                <a:solidFill>
                  <a:srgbClr val="000000"/>
                </a:solidFill>
              </a:rPr>
              <a:t>b__________ (</a:t>
            </a:r>
            <a:r>
              <a:rPr lang="en-US" dirty="0">
                <a:solidFill>
                  <a:srgbClr val="000000"/>
                </a:solidFill>
              </a:rPr>
              <a:t>1) boy</a:t>
            </a:r>
            <a:r>
              <a:rPr lang="en-US" dirty="0" smtClean="0">
                <a:solidFill>
                  <a:srgbClr val="000000"/>
                </a:solidFill>
              </a:rPr>
              <a:t>.</a:t>
            </a:r>
            <a:endParaRPr lang="en-US" dirty="0">
              <a:solidFill>
                <a:srgbClr val="000000"/>
              </a:solidFill>
            </a:endParaRPr>
          </a:p>
          <a:p>
            <a:pPr>
              <a:lnSpc>
                <a:spcPct val="110000"/>
              </a:lnSpc>
            </a:pPr>
            <a:r>
              <a:rPr lang="en-US" dirty="0" smtClean="0">
                <a:solidFill>
                  <a:srgbClr val="000000"/>
                </a:solidFill>
              </a:rPr>
              <a:t>    Last </a:t>
            </a:r>
            <a:r>
              <a:rPr lang="en-US" dirty="0">
                <a:solidFill>
                  <a:srgbClr val="000000"/>
                </a:solidFill>
              </a:rPr>
              <a:t>Sunday his mom's new friend Claire came to see her. Because his mom was busy, she asked Bert to meet Claire. On Saturday evening, Bert went to bed late. </a:t>
            </a:r>
          </a:p>
        </p:txBody>
      </p:sp>
      <p:sp>
        <p:nvSpPr>
          <p:cNvPr id="2" name="矩形 1"/>
          <p:cNvSpPr/>
          <p:nvPr/>
        </p:nvSpPr>
        <p:spPr>
          <a:xfrm>
            <a:off x="272480" y="3625700"/>
            <a:ext cx="2161169" cy="615553"/>
          </a:xfrm>
          <a:prstGeom prst="rect">
            <a:avLst/>
          </a:prstGeom>
        </p:spPr>
        <p:txBody>
          <a:bodyPr wrap="none">
            <a:spAutoFit/>
          </a:bodyPr>
          <a:lstStyle/>
          <a:p>
            <a:r>
              <a:rPr lang="en-US" dirty="0">
                <a:solidFill>
                  <a:srgbClr val="FF0000"/>
                </a:solidFill>
              </a:rPr>
              <a:t>believable</a:t>
            </a:r>
            <a:r>
              <a:rPr lang="en-US" dirty="0"/>
              <a:t> </a:t>
            </a:r>
          </a:p>
        </p:txBody>
      </p:sp>
    </p:spTree>
    <p:extLst>
      <p:ext uri="{BB962C8B-B14F-4D97-AF65-F5344CB8AC3E}">
        <p14:creationId xmlns:p14="http://schemas.microsoft.com/office/powerpoint/2010/main" val="891993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79512" y="548680"/>
            <a:ext cx="8784976" cy="5743111"/>
          </a:xfrm>
          <a:prstGeom prst="rect">
            <a:avLst/>
          </a:prstGeom>
        </p:spPr>
        <p:txBody>
          <a:bodyPr wrap="square">
            <a:spAutoFit/>
          </a:bodyPr>
          <a:lstStyle/>
          <a:p>
            <a:pPr>
              <a:lnSpc>
                <a:spcPct val="120000"/>
              </a:lnSpc>
            </a:pPr>
            <a:r>
              <a:rPr lang="en-US" dirty="0">
                <a:solidFill>
                  <a:srgbClr val="000000"/>
                </a:solidFill>
              </a:rPr>
              <a:t>On Sunday morning his alarm clock didn't </a:t>
            </a:r>
            <a:r>
              <a:rPr lang="en-US" dirty="0" smtClean="0">
                <a:solidFill>
                  <a:srgbClr val="000000"/>
                </a:solidFill>
              </a:rPr>
              <a:t>r__________ (</a:t>
            </a:r>
            <a:r>
              <a:rPr lang="en-US" dirty="0">
                <a:solidFill>
                  <a:srgbClr val="000000"/>
                </a:solidFill>
              </a:rPr>
              <a:t>2) and his mom didn't wake him up before going to work, so Bert </a:t>
            </a:r>
            <a:r>
              <a:rPr lang="en-US" dirty="0" smtClean="0">
                <a:solidFill>
                  <a:srgbClr val="000000"/>
                </a:solidFill>
              </a:rPr>
              <a:t>o_________ </a:t>
            </a:r>
            <a:r>
              <a:rPr lang="en-US" dirty="0">
                <a:solidFill>
                  <a:srgbClr val="000000"/>
                </a:solidFill>
              </a:rPr>
              <a:t>(3). Bert didn't get up </a:t>
            </a:r>
            <a:r>
              <a:rPr lang="en-US" dirty="0" smtClean="0">
                <a:solidFill>
                  <a:srgbClr val="000000"/>
                </a:solidFill>
              </a:rPr>
              <a:t>t__________ (</a:t>
            </a:r>
            <a:r>
              <a:rPr lang="en-US" dirty="0">
                <a:solidFill>
                  <a:srgbClr val="000000"/>
                </a:solidFill>
              </a:rPr>
              <a:t>4) half past nine. He hurried to the airport by taxi. On the way, he had an </a:t>
            </a:r>
            <a:r>
              <a:rPr lang="en-US" dirty="0" smtClean="0">
                <a:solidFill>
                  <a:srgbClr val="000000"/>
                </a:solidFill>
              </a:rPr>
              <a:t>u__________ </a:t>
            </a:r>
            <a:r>
              <a:rPr lang="en-US" dirty="0">
                <a:solidFill>
                  <a:srgbClr val="000000"/>
                </a:solidFill>
              </a:rPr>
              <a:t>(5) accident. Luckily, he wasn't hurt. But a young </a:t>
            </a:r>
            <a:r>
              <a:rPr lang="en-US" dirty="0" smtClean="0">
                <a:solidFill>
                  <a:srgbClr val="000000"/>
                </a:solidFill>
              </a:rPr>
              <a:t>l_______ </a:t>
            </a:r>
            <a:r>
              <a:rPr lang="en-US" dirty="0">
                <a:solidFill>
                  <a:srgbClr val="000000"/>
                </a:solidFill>
              </a:rPr>
              <a:t>(6) in another taxi was hurt and was sent to hospital. </a:t>
            </a:r>
          </a:p>
        </p:txBody>
      </p:sp>
      <p:sp>
        <p:nvSpPr>
          <p:cNvPr id="2" name="矩形 1"/>
          <p:cNvSpPr/>
          <p:nvPr/>
        </p:nvSpPr>
        <p:spPr>
          <a:xfrm>
            <a:off x="185394" y="1229271"/>
            <a:ext cx="960519" cy="615553"/>
          </a:xfrm>
          <a:prstGeom prst="rect">
            <a:avLst/>
          </a:prstGeom>
        </p:spPr>
        <p:txBody>
          <a:bodyPr wrap="none">
            <a:spAutoFit/>
          </a:bodyPr>
          <a:lstStyle/>
          <a:p>
            <a:r>
              <a:rPr lang="en-US" dirty="0">
                <a:solidFill>
                  <a:srgbClr val="FF0000"/>
                </a:solidFill>
              </a:rPr>
              <a:t>ring</a:t>
            </a:r>
          </a:p>
        </p:txBody>
      </p:sp>
      <p:sp>
        <p:nvSpPr>
          <p:cNvPr id="3" name="矩形 2"/>
          <p:cNvSpPr/>
          <p:nvPr/>
        </p:nvSpPr>
        <p:spPr>
          <a:xfrm>
            <a:off x="6228184" y="1850706"/>
            <a:ext cx="1882247" cy="615553"/>
          </a:xfrm>
          <a:prstGeom prst="rect">
            <a:avLst/>
          </a:prstGeom>
        </p:spPr>
        <p:txBody>
          <a:bodyPr wrap="none">
            <a:spAutoFit/>
          </a:bodyPr>
          <a:lstStyle/>
          <a:p>
            <a:r>
              <a:rPr lang="en-US" dirty="0">
                <a:solidFill>
                  <a:srgbClr val="FF0000"/>
                </a:solidFill>
              </a:rPr>
              <a:t>overslept</a:t>
            </a:r>
          </a:p>
        </p:txBody>
      </p:sp>
      <p:sp>
        <p:nvSpPr>
          <p:cNvPr id="4" name="矩形 3"/>
          <p:cNvSpPr/>
          <p:nvPr/>
        </p:nvSpPr>
        <p:spPr>
          <a:xfrm>
            <a:off x="4162023" y="2472141"/>
            <a:ext cx="914033" cy="615553"/>
          </a:xfrm>
          <a:prstGeom prst="rect">
            <a:avLst/>
          </a:prstGeom>
        </p:spPr>
        <p:txBody>
          <a:bodyPr wrap="none">
            <a:spAutoFit/>
          </a:bodyPr>
          <a:lstStyle/>
          <a:p>
            <a:r>
              <a:rPr lang="en-US" dirty="0"/>
              <a:t> </a:t>
            </a:r>
            <a:r>
              <a:rPr lang="en-US" dirty="0">
                <a:solidFill>
                  <a:srgbClr val="FF0000"/>
                </a:solidFill>
              </a:rPr>
              <a:t>till</a:t>
            </a:r>
            <a:r>
              <a:rPr lang="en-US" dirty="0"/>
              <a:t> </a:t>
            </a:r>
          </a:p>
        </p:txBody>
      </p:sp>
      <p:sp>
        <p:nvSpPr>
          <p:cNvPr id="5" name="矩形 4"/>
          <p:cNvSpPr/>
          <p:nvPr/>
        </p:nvSpPr>
        <p:spPr>
          <a:xfrm>
            <a:off x="4355976" y="3717032"/>
            <a:ext cx="2292615" cy="615553"/>
          </a:xfrm>
          <a:prstGeom prst="rect">
            <a:avLst/>
          </a:prstGeom>
        </p:spPr>
        <p:txBody>
          <a:bodyPr wrap="none">
            <a:spAutoFit/>
          </a:bodyPr>
          <a:lstStyle/>
          <a:p>
            <a:r>
              <a:rPr lang="en-US" dirty="0">
                <a:solidFill>
                  <a:srgbClr val="FF0000"/>
                </a:solidFill>
              </a:rPr>
              <a:t>unexpected</a:t>
            </a:r>
          </a:p>
        </p:txBody>
      </p:sp>
      <p:sp>
        <p:nvSpPr>
          <p:cNvPr id="7" name="矩形 6"/>
          <p:cNvSpPr/>
          <p:nvPr/>
        </p:nvSpPr>
        <p:spPr>
          <a:xfrm>
            <a:off x="179512" y="4973687"/>
            <a:ext cx="984565" cy="615553"/>
          </a:xfrm>
          <a:prstGeom prst="rect">
            <a:avLst/>
          </a:prstGeom>
        </p:spPr>
        <p:txBody>
          <a:bodyPr wrap="none">
            <a:spAutoFit/>
          </a:bodyPr>
          <a:lstStyle/>
          <a:p>
            <a:r>
              <a:rPr lang="en-US" dirty="0">
                <a:solidFill>
                  <a:srgbClr val="FF0000"/>
                </a:solidFill>
              </a:rPr>
              <a:t>lady</a:t>
            </a:r>
          </a:p>
        </p:txBody>
      </p:sp>
    </p:spTree>
    <p:extLst>
      <p:ext uri="{BB962C8B-B14F-4D97-AF65-F5344CB8AC3E}">
        <p14:creationId xmlns:p14="http://schemas.microsoft.com/office/powerpoint/2010/main" val="1903401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323528" y="1340768"/>
            <a:ext cx="8280920" cy="3804760"/>
          </a:xfrm>
          <a:prstGeom prst="rect">
            <a:avLst/>
          </a:prstGeom>
        </p:spPr>
        <p:txBody>
          <a:bodyPr wrap="square">
            <a:spAutoFit/>
          </a:bodyPr>
          <a:lstStyle/>
          <a:p>
            <a:pPr>
              <a:lnSpc>
                <a:spcPct val="120000"/>
              </a:lnSpc>
            </a:pPr>
            <a:r>
              <a:rPr lang="en-US" dirty="0">
                <a:solidFill>
                  <a:srgbClr val="000000"/>
                </a:solidFill>
              </a:rPr>
              <a:t>When Bert finally got to the airport, he couldn't find Claire. He called his mom, and then his mom called Claire. Guess what happened? Claire was in hospital! The taxi that Bert was riding in hit the taxi that Claire was riding in!</a:t>
            </a:r>
          </a:p>
        </p:txBody>
      </p:sp>
    </p:spTree>
    <p:extLst>
      <p:ext uri="{BB962C8B-B14F-4D97-AF65-F5344CB8AC3E}">
        <p14:creationId xmlns:p14="http://schemas.microsoft.com/office/powerpoint/2010/main" val="4631467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27584" y="2564904"/>
            <a:ext cx="7777162" cy="2428875"/>
          </a:xfrm>
          <a:prstGeom prst="rect">
            <a:avLst/>
          </a:prstGeom>
          <a:noFill/>
          <a:ln w="9525">
            <a:noFill/>
            <a:miter lim="800000"/>
            <a:headEnd/>
            <a:tailEnd/>
          </a:ln>
          <a:effectLst/>
        </p:spPr>
        <p:txBody>
          <a:bodyPr>
            <a:spAutoFit/>
          </a:bodyPr>
          <a:lstStyle>
            <a:lvl1pPr marL="446088" indent="-446088">
              <a:defRPr>
                <a:solidFill>
                  <a:schemeClr val="tx1"/>
                </a:solidFill>
                <a:latin typeface="Arial" panose="020B0604020202020204" pitchFamily="34" charset="0"/>
                <a:ea typeface="宋体" panose="02010600030101010101" pitchFamily="2" charset="-122"/>
              </a:defRPr>
            </a:lvl1pPr>
            <a:lvl2pPr marL="1184275" indent="-285750">
              <a:defRPr>
                <a:solidFill>
                  <a:schemeClr val="tx1"/>
                </a:solidFill>
                <a:latin typeface="Arial" panose="020B0604020202020204" pitchFamily="34" charset="0"/>
                <a:ea typeface="宋体" panose="02010600030101010101" pitchFamily="2" charset="-122"/>
              </a:defRPr>
            </a:lvl2pPr>
            <a:lvl3pPr marL="1592263" indent="-228600">
              <a:defRPr>
                <a:solidFill>
                  <a:schemeClr val="tx1"/>
                </a:solidFill>
                <a:latin typeface="Arial" panose="020B0604020202020204" pitchFamily="34" charset="0"/>
                <a:ea typeface="宋体" panose="02010600030101010101" pitchFamily="2" charset="-122"/>
              </a:defRPr>
            </a:lvl3pPr>
            <a:lvl4pPr marL="2000250" indent="-228600">
              <a:defRPr>
                <a:solidFill>
                  <a:schemeClr val="tx1"/>
                </a:solidFill>
                <a:latin typeface="Arial" panose="020B0604020202020204" pitchFamily="34" charset="0"/>
                <a:ea typeface="宋体" panose="02010600030101010101" pitchFamily="2" charset="-122"/>
              </a:defRPr>
            </a:lvl4pPr>
            <a:lvl5pPr marL="2408238" indent="-228600">
              <a:defRPr>
                <a:solidFill>
                  <a:schemeClr val="tx1"/>
                </a:solidFill>
                <a:latin typeface="Arial" panose="020B0604020202020204" pitchFamily="34" charset="0"/>
                <a:ea typeface="宋体" panose="02010600030101010101" pitchFamily="2" charset="-122"/>
              </a:defRPr>
            </a:lvl5pPr>
            <a:lvl6pPr marL="286543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2263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7983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3703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kumimoji="1" lang="en-US" altLang="zh-CN" sz="3200" dirty="0">
                <a:solidFill>
                  <a:srgbClr val="000000"/>
                </a:solidFill>
                <a:latin typeface="Times New Roman" panose="02020603050405020304" pitchFamily="18" charset="0"/>
              </a:rPr>
              <a:t>1. Revise your composition.</a:t>
            </a:r>
          </a:p>
          <a:p>
            <a:pPr>
              <a:lnSpc>
                <a:spcPct val="120000"/>
              </a:lnSpc>
            </a:pPr>
            <a:r>
              <a:rPr kumimoji="1" lang="en-US" altLang="zh-CN" sz="3200" dirty="0">
                <a:solidFill>
                  <a:srgbClr val="000000"/>
                </a:solidFill>
                <a:latin typeface="Times New Roman" panose="02020603050405020304" pitchFamily="18" charset="0"/>
              </a:rPr>
              <a:t>2. Preview the new words and expressions in Unit 13.</a:t>
            </a:r>
          </a:p>
          <a:p>
            <a:pPr>
              <a:lnSpc>
                <a:spcPct val="120000"/>
              </a:lnSpc>
            </a:pPr>
            <a:r>
              <a:rPr kumimoji="1" lang="en-US" altLang="zh-CN" sz="3200" dirty="0">
                <a:solidFill>
                  <a:srgbClr val="000000"/>
                </a:solidFill>
                <a:latin typeface="Times New Roman" panose="02020603050405020304" pitchFamily="18" charset="0"/>
              </a:rPr>
              <a:t>3. Preview 1a-2d on P97-98.</a:t>
            </a:r>
          </a:p>
        </p:txBody>
      </p:sp>
      <p:pic>
        <p:nvPicPr>
          <p:cNvPr id="10250" name="Picture 10" descr="Homework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1124744"/>
            <a:ext cx="4319587" cy="1160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054" name="Picture 6" descr="Section B3 (3a-Self check)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628775"/>
            <a:ext cx="6916738" cy="2554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971600" y="2708920"/>
            <a:ext cx="6840537" cy="197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en-US" altLang="zh-CN" dirty="0">
                <a:solidFill>
                  <a:srgbClr val="0000FF"/>
                </a:solidFill>
                <a:latin typeface="Arial" panose="020B0604020202020204" pitchFamily="34" charset="0"/>
              </a:rPr>
              <a:t>Try to retell </a:t>
            </a:r>
            <a:r>
              <a:rPr lang="en-US" altLang="zh-CN" dirty="0" smtClean="0">
                <a:solidFill>
                  <a:srgbClr val="0000FF"/>
                </a:solidFill>
                <a:latin typeface="Arial" panose="020B0604020202020204" pitchFamily="34" charset="0"/>
              </a:rPr>
              <a:t>the </a:t>
            </a:r>
            <a:r>
              <a:rPr lang="en-US" altLang="zh-CN" dirty="0">
                <a:solidFill>
                  <a:srgbClr val="0000FF"/>
                </a:solidFill>
                <a:latin typeface="Arial" panose="020B0604020202020204" pitchFamily="34" charset="0"/>
              </a:rPr>
              <a:t>four stories </a:t>
            </a:r>
            <a:r>
              <a:rPr lang="en-US" altLang="zh-CN" dirty="0" smtClean="0">
                <a:solidFill>
                  <a:srgbClr val="0000FF"/>
                </a:solidFill>
                <a:latin typeface="Arial" panose="020B0604020202020204" pitchFamily="34" charset="0"/>
              </a:rPr>
              <a:t>(Passage 2b) with </a:t>
            </a:r>
            <a:r>
              <a:rPr lang="en-US" altLang="zh-CN" dirty="0">
                <a:solidFill>
                  <a:srgbClr val="0000FF"/>
                </a:solidFill>
                <a:latin typeface="Arial" panose="020B0604020202020204" pitchFamily="34" charset="0"/>
              </a:rPr>
              <a:t>the help of the table.</a:t>
            </a:r>
          </a:p>
        </p:txBody>
      </p:sp>
      <p:pic>
        <p:nvPicPr>
          <p:cNvPr id="3081" name="Picture 9" descr="Revision4"/>
          <p:cNvPicPr>
            <a:picLocks noChangeAspect="1" noChangeArrowheads="1"/>
          </p:cNvPicPr>
          <p:nvPr/>
        </p:nvPicPr>
        <p:blipFill>
          <a:blip r:embed="rId3">
            <a:extLst>
              <a:ext uri="{28A0092B-C50C-407E-A947-70E740481C1C}">
                <a14:useLocalDpi xmlns:a14="http://schemas.microsoft.com/office/drawing/2010/main" val="0"/>
              </a:ext>
            </a:extLst>
          </a:blip>
          <a:srcRect l="19000" r="16652"/>
          <a:stretch>
            <a:fillRect/>
          </a:stretch>
        </p:blipFill>
        <p:spPr bwMode="auto">
          <a:xfrm>
            <a:off x="2411760" y="764704"/>
            <a:ext cx="4392612" cy="1706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aphicFrame>
        <p:nvGraphicFramePr>
          <p:cNvPr id="44099" name="Group 67"/>
          <p:cNvGraphicFramePr>
            <a:graphicFrameLocks noGrp="1"/>
          </p:cNvGraphicFramePr>
          <p:nvPr>
            <p:extLst>
              <p:ext uri="{D42A27DB-BD31-4B8C-83A1-F6EECF244321}">
                <p14:modId xmlns:p14="http://schemas.microsoft.com/office/powerpoint/2010/main" val="1094944176"/>
              </p:ext>
            </p:extLst>
          </p:nvPr>
        </p:nvGraphicFramePr>
        <p:xfrm>
          <a:off x="34925" y="49213"/>
          <a:ext cx="9109075" cy="6761468"/>
        </p:xfrm>
        <a:graphic>
          <a:graphicData uri="http://schemas.openxmlformats.org/drawingml/2006/table">
            <a:tbl>
              <a:tblPr/>
              <a:tblGrid>
                <a:gridCol w="2251075"/>
                <a:gridCol w="1781175"/>
                <a:gridCol w="2449513"/>
                <a:gridCol w="2627312"/>
              </a:tblGrid>
              <a:tr h="518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FF"/>
                          </a:solidFill>
                          <a:effectLst/>
                          <a:latin typeface="Arial" charset="0"/>
                          <a:ea typeface="宋体" pitchFamily="2" charset="-122"/>
                        </a:rPr>
                        <a:t>Time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FF"/>
                          </a:solidFill>
                          <a:effectLst/>
                          <a:latin typeface="Arial" charset="0"/>
                          <a:ea typeface="宋体" pitchFamily="2" charset="-122"/>
                        </a:rPr>
                        <a:t>Place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FF"/>
                          </a:solidFill>
                          <a:effectLst/>
                          <a:latin typeface="Arial" charset="0"/>
                          <a:ea typeface="宋体" pitchFamily="2" charset="-122"/>
                        </a:rPr>
                        <a:t>Trick</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FF"/>
                          </a:solidFill>
                          <a:effectLst/>
                          <a:latin typeface="Arial" charset="0"/>
                          <a:ea typeface="宋体" pitchFamily="2" charset="-122"/>
                        </a:rPr>
                        <a:t>Result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25454">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宋体" pitchFamily="2" charset="-122"/>
                        </a:rPr>
                        <a:t>On ______</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宋体" pitchFamily="2" charset="-122"/>
                        </a:rPr>
                        <a:t>___________</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宋体" pitchFamily="2" charset="-122"/>
                        </a:rPr>
                        <a:t>In England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There would be _____________</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_________.</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All of the spaghetti was ________.</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4361">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宋体" pitchFamily="2" charset="-122"/>
                        </a:rPr>
                        <a:t>On _______</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宋体" pitchFamily="2" charset="-122"/>
                        </a:rPr>
                        <a:t>___________</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CA2">
                        <a:alpha val="44000"/>
                      </a:srgb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宋体" pitchFamily="2" charset="-122"/>
                        </a:rPr>
                        <a:t>In _______</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CA2">
                        <a:alpha val="44000"/>
                      </a:srgb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The special water would help people ___________.</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CA2">
                        <a:alpha val="44000"/>
                      </a:srgb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More than 10,000 people __________________________</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____________.</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CA2">
                        <a:alpha val="44000"/>
                      </a:srgbClr>
                    </a:solidFill>
                  </a:tcPr>
                </a:tc>
              </a:tr>
              <a:tr h="151777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宋体" pitchFamily="2" charset="-122"/>
                        </a:rPr>
                        <a:t>On April Fool’s Day</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zh-CN" altLang="en-US" sz="2600" b="1" i="0" u="none" strike="noStrike" cap="none" normalizeH="0" baseline="0" smtClean="0">
                        <a:ln>
                          <a:noFill/>
                        </a:ln>
                        <a:solidFill>
                          <a:schemeClr val="tx1"/>
                        </a:solidFill>
                        <a:effectLst/>
                        <a:latin typeface="Times New Roman" pitchFamily="18"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A famous TV star asked his girlfriend _____________.</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The TV star lost  ____________</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____________.</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25454">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Times New Roman" pitchFamily="18" charset="0"/>
                          <a:ea typeface="宋体" pitchFamily="2" charset="-122"/>
                        </a:rPr>
                        <a:t>In ________, 1983</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FCA2">
                        <a:alpha val="44000"/>
                      </a:srgb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In _______</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FCA2">
                        <a:alpha val="44000"/>
                      </a:srgb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________</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landed on the earth.</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FCA2">
                        <a:alpha val="44000"/>
                      </a:srgb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Times New Roman" pitchFamily="18" charset="0"/>
                          <a:ea typeface="宋体" pitchFamily="2" charset="-122"/>
                        </a:rPr>
                        <a:t>Thousands of people ______ _____________.</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FCA2">
                        <a:alpha val="44000"/>
                      </a:srgbClr>
                    </a:solidFill>
                  </a:tcPr>
                </a:tc>
              </a:tr>
            </a:tbl>
          </a:graphicData>
        </a:graphic>
      </p:graphicFrame>
      <p:sp>
        <p:nvSpPr>
          <p:cNvPr id="44066" name="Line 34"/>
          <p:cNvSpPr>
            <a:spLocks noChangeShapeType="1"/>
          </p:cNvSpPr>
          <p:nvPr/>
        </p:nvSpPr>
        <p:spPr bwMode="auto">
          <a:xfrm>
            <a:off x="2268538" y="3860800"/>
            <a:ext cx="1798637" cy="1512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7" name="Text Box 35"/>
          <p:cNvSpPr txBox="1">
            <a:spLocks noChangeArrowheads="1"/>
          </p:cNvSpPr>
          <p:nvPr/>
        </p:nvSpPr>
        <p:spPr bwMode="auto">
          <a:xfrm>
            <a:off x="0" y="908050"/>
            <a:ext cx="2160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Fool’s Day</a:t>
            </a:r>
          </a:p>
        </p:txBody>
      </p:sp>
      <p:sp>
        <p:nvSpPr>
          <p:cNvPr id="44068" name="Rectangle 36"/>
          <p:cNvSpPr>
            <a:spLocks noChangeArrowheads="1"/>
          </p:cNvSpPr>
          <p:nvPr/>
        </p:nvSpPr>
        <p:spPr bwMode="auto">
          <a:xfrm>
            <a:off x="698500" y="533400"/>
            <a:ext cx="99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April</a:t>
            </a:r>
          </a:p>
        </p:txBody>
      </p:sp>
      <p:sp>
        <p:nvSpPr>
          <p:cNvPr id="44069" name="Rectangle 37"/>
          <p:cNvSpPr>
            <a:spLocks noChangeArrowheads="1"/>
          </p:cNvSpPr>
          <p:nvPr/>
        </p:nvSpPr>
        <p:spPr bwMode="auto">
          <a:xfrm>
            <a:off x="4140200" y="836613"/>
            <a:ext cx="1438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no more</a:t>
            </a:r>
          </a:p>
        </p:txBody>
      </p:sp>
      <p:sp>
        <p:nvSpPr>
          <p:cNvPr id="44070" name="Rectangle 38"/>
          <p:cNvSpPr>
            <a:spLocks noChangeArrowheads="1"/>
          </p:cNvSpPr>
          <p:nvPr/>
        </p:nvSpPr>
        <p:spPr bwMode="auto">
          <a:xfrm>
            <a:off x="4097338" y="1153319"/>
            <a:ext cx="156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spaghetti</a:t>
            </a:r>
          </a:p>
        </p:txBody>
      </p:sp>
      <p:sp>
        <p:nvSpPr>
          <p:cNvPr id="44071" name="Rectangle 39"/>
          <p:cNvSpPr>
            <a:spLocks noChangeArrowheads="1"/>
          </p:cNvSpPr>
          <p:nvPr/>
        </p:nvSpPr>
        <p:spPr bwMode="auto">
          <a:xfrm>
            <a:off x="6575425" y="1268413"/>
            <a:ext cx="138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sold out</a:t>
            </a:r>
          </a:p>
        </p:txBody>
      </p:sp>
      <p:sp>
        <p:nvSpPr>
          <p:cNvPr id="44072" name="Text Box 40"/>
          <p:cNvSpPr txBox="1">
            <a:spLocks noChangeArrowheads="1"/>
          </p:cNvSpPr>
          <p:nvPr/>
        </p:nvSpPr>
        <p:spPr bwMode="auto">
          <a:xfrm>
            <a:off x="179388" y="2276475"/>
            <a:ext cx="2160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a:solidFill>
                  <a:srgbClr val="FF0000"/>
                </a:solidFill>
                <a:latin typeface="Times New Roman" panose="02020603050405020304" pitchFamily="18" charset="0"/>
              </a:rPr>
              <a:t>Fool’s Day</a:t>
            </a:r>
          </a:p>
        </p:txBody>
      </p:sp>
      <p:sp>
        <p:nvSpPr>
          <p:cNvPr id="44073" name="Rectangle 41"/>
          <p:cNvSpPr>
            <a:spLocks noChangeArrowheads="1"/>
          </p:cNvSpPr>
          <p:nvPr/>
        </p:nvSpPr>
        <p:spPr bwMode="auto">
          <a:xfrm>
            <a:off x="755650" y="1901825"/>
            <a:ext cx="99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April</a:t>
            </a:r>
          </a:p>
        </p:txBody>
      </p:sp>
      <p:sp>
        <p:nvSpPr>
          <p:cNvPr id="44074" name="Rectangle 42"/>
          <p:cNvSpPr>
            <a:spLocks noChangeArrowheads="1"/>
          </p:cNvSpPr>
          <p:nvPr/>
        </p:nvSpPr>
        <p:spPr bwMode="auto">
          <a:xfrm>
            <a:off x="2627313" y="1916113"/>
            <a:ext cx="1470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England</a:t>
            </a:r>
          </a:p>
        </p:txBody>
      </p:sp>
      <p:sp>
        <p:nvSpPr>
          <p:cNvPr id="44075" name="Rectangle 43"/>
          <p:cNvSpPr>
            <a:spLocks noChangeArrowheads="1"/>
          </p:cNvSpPr>
          <p:nvPr/>
        </p:nvSpPr>
        <p:spPr bwMode="auto">
          <a:xfrm>
            <a:off x="4067175" y="2997200"/>
            <a:ext cx="1944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lose weight</a:t>
            </a:r>
          </a:p>
        </p:txBody>
      </p:sp>
      <p:sp>
        <p:nvSpPr>
          <p:cNvPr id="44076" name="Rectangle 44"/>
          <p:cNvSpPr>
            <a:spLocks noChangeArrowheads="1"/>
          </p:cNvSpPr>
          <p:nvPr/>
        </p:nvSpPr>
        <p:spPr bwMode="auto">
          <a:xfrm>
            <a:off x="6575425" y="2634456"/>
            <a:ext cx="2555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FF0000"/>
                </a:solidFill>
                <a:latin typeface="Times New Roman" panose="02020603050405020304" pitchFamily="18" charset="0"/>
              </a:rPr>
              <a:t>phoned the TV station to get the water</a:t>
            </a:r>
          </a:p>
        </p:txBody>
      </p:sp>
      <p:sp>
        <p:nvSpPr>
          <p:cNvPr id="44077" name="Rectangle 45"/>
          <p:cNvSpPr>
            <a:spLocks noChangeArrowheads="1"/>
          </p:cNvSpPr>
          <p:nvPr/>
        </p:nvSpPr>
        <p:spPr bwMode="auto">
          <a:xfrm>
            <a:off x="407988" y="5357813"/>
            <a:ext cx="1427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October</a:t>
            </a:r>
          </a:p>
        </p:txBody>
      </p:sp>
      <p:sp>
        <p:nvSpPr>
          <p:cNvPr id="44078" name="Rectangle 46"/>
          <p:cNvSpPr>
            <a:spLocks noChangeArrowheads="1"/>
          </p:cNvSpPr>
          <p:nvPr/>
        </p:nvSpPr>
        <p:spPr bwMode="auto">
          <a:xfrm>
            <a:off x="2654300" y="5357813"/>
            <a:ext cx="1557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America</a:t>
            </a:r>
          </a:p>
        </p:txBody>
      </p:sp>
      <p:sp>
        <p:nvSpPr>
          <p:cNvPr id="44079" name="Rectangle 47"/>
          <p:cNvSpPr>
            <a:spLocks noChangeArrowheads="1"/>
          </p:cNvSpPr>
          <p:nvPr/>
        </p:nvSpPr>
        <p:spPr bwMode="auto">
          <a:xfrm>
            <a:off x="4067175" y="4854575"/>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to marry him</a:t>
            </a:r>
          </a:p>
        </p:txBody>
      </p:sp>
      <p:sp>
        <p:nvSpPr>
          <p:cNvPr id="44080" name="Rectangle 48"/>
          <p:cNvSpPr>
            <a:spLocks noChangeArrowheads="1"/>
          </p:cNvSpPr>
          <p:nvPr/>
        </p:nvSpPr>
        <p:spPr bwMode="auto">
          <a:xfrm>
            <a:off x="6516688" y="4138613"/>
            <a:ext cx="24114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his girlfriend</a:t>
            </a:r>
          </a:p>
          <a:p>
            <a:r>
              <a:rPr lang="en-US" altLang="zh-CN" sz="2800" dirty="0">
                <a:solidFill>
                  <a:srgbClr val="FF0000"/>
                </a:solidFill>
                <a:latin typeface="Times New Roman" panose="02020603050405020304" pitchFamily="18" charset="0"/>
              </a:rPr>
              <a:t>and his show</a:t>
            </a:r>
          </a:p>
        </p:txBody>
      </p:sp>
      <p:sp>
        <p:nvSpPr>
          <p:cNvPr id="44081" name="Rectangle 49"/>
          <p:cNvSpPr>
            <a:spLocks noChangeArrowheads="1"/>
          </p:cNvSpPr>
          <p:nvPr/>
        </p:nvSpPr>
        <p:spPr bwMode="auto">
          <a:xfrm>
            <a:off x="4232275" y="5300663"/>
            <a:ext cx="1131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Aliens</a:t>
            </a:r>
          </a:p>
        </p:txBody>
      </p:sp>
      <p:sp>
        <p:nvSpPr>
          <p:cNvPr id="44082" name="Rectangle 50"/>
          <p:cNvSpPr>
            <a:spLocks noChangeArrowheads="1"/>
          </p:cNvSpPr>
          <p:nvPr/>
        </p:nvSpPr>
        <p:spPr bwMode="auto">
          <a:xfrm>
            <a:off x="7740650" y="5646738"/>
            <a:ext cx="758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had</a:t>
            </a:r>
          </a:p>
        </p:txBody>
      </p:sp>
      <p:sp>
        <p:nvSpPr>
          <p:cNvPr id="44083" name="Rectangle 51"/>
          <p:cNvSpPr>
            <a:spLocks noChangeArrowheads="1"/>
          </p:cNvSpPr>
          <p:nvPr/>
        </p:nvSpPr>
        <p:spPr bwMode="auto">
          <a:xfrm>
            <a:off x="6445250" y="6021288"/>
            <a:ext cx="2554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Times New Roman" panose="02020603050405020304" pitchFamily="18" charset="0"/>
              </a:rPr>
              <a:t>left their homes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068"/>
                                        </p:tgtEl>
                                        <p:attrNameLst>
                                          <p:attrName>style.visibility</p:attrName>
                                        </p:attrNameLst>
                                      </p:cBhvr>
                                      <p:to>
                                        <p:strVal val="visible"/>
                                      </p:to>
                                    </p:set>
                                    <p:animEffect transition="in" filter="barn(inVertical)">
                                      <p:cBhvr>
                                        <p:cTn id="7" dur="500"/>
                                        <p:tgtEl>
                                          <p:spTgt spid="4406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067"/>
                                        </p:tgtEl>
                                        <p:attrNameLst>
                                          <p:attrName>style.visibility</p:attrName>
                                        </p:attrNameLst>
                                      </p:cBhvr>
                                      <p:to>
                                        <p:strVal val="visible"/>
                                      </p:to>
                                    </p:set>
                                    <p:animEffect transition="in" filter="barn(inVertical)">
                                      <p:cBhvr>
                                        <p:cTn id="10" dur="500"/>
                                        <p:tgtEl>
                                          <p:spTgt spid="4406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4069"/>
                                        </p:tgtEl>
                                        <p:attrNameLst>
                                          <p:attrName>style.visibility</p:attrName>
                                        </p:attrNameLst>
                                      </p:cBhvr>
                                      <p:to>
                                        <p:strVal val="visible"/>
                                      </p:to>
                                    </p:set>
                                    <p:animEffect transition="in" filter="barn(inVertical)">
                                      <p:cBhvr>
                                        <p:cTn id="15" dur="500"/>
                                        <p:tgtEl>
                                          <p:spTgt spid="4406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4070"/>
                                        </p:tgtEl>
                                        <p:attrNameLst>
                                          <p:attrName>style.visibility</p:attrName>
                                        </p:attrNameLst>
                                      </p:cBhvr>
                                      <p:to>
                                        <p:strVal val="visible"/>
                                      </p:to>
                                    </p:set>
                                    <p:animEffect transition="in" filter="barn(inVertical)">
                                      <p:cBhvr>
                                        <p:cTn id="18" dur="500"/>
                                        <p:tgtEl>
                                          <p:spTgt spid="4407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4071"/>
                                        </p:tgtEl>
                                        <p:attrNameLst>
                                          <p:attrName>style.visibility</p:attrName>
                                        </p:attrNameLst>
                                      </p:cBhvr>
                                      <p:to>
                                        <p:strVal val="visible"/>
                                      </p:to>
                                    </p:set>
                                    <p:animEffect transition="in" filter="barn(inVertical)">
                                      <p:cBhvr>
                                        <p:cTn id="23" dur="500"/>
                                        <p:tgtEl>
                                          <p:spTgt spid="4407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4073"/>
                                        </p:tgtEl>
                                        <p:attrNameLst>
                                          <p:attrName>style.visibility</p:attrName>
                                        </p:attrNameLst>
                                      </p:cBhvr>
                                      <p:to>
                                        <p:strVal val="visible"/>
                                      </p:to>
                                    </p:set>
                                    <p:animEffect transition="in" filter="barn(inVertical)">
                                      <p:cBhvr>
                                        <p:cTn id="28" dur="500"/>
                                        <p:tgtEl>
                                          <p:spTgt spid="4407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4072"/>
                                        </p:tgtEl>
                                        <p:attrNameLst>
                                          <p:attrName>style.visibility</p:attrName>
                                        </p:attrNameLst>
                                      </p:cBhvr>
                                      <p:to>
                                        <p:strVal val="visible"/>
                                      </p:to>
                                    </p:set>
                                    <p:animEffect transition="in" filter="barn(inVertical)">
                                      <p:cBhvr>
                                        <p:cTn id="31" dur="500"/>
                                        <p:tgtEl>
                                          <p:spTgt spid="4407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44074"/>
                                        </p:tgtEl>
                                        <p:attrNameLst>
                                          <p:attrName>style.visibility</p:attrName>
                                        </p:attrNameLst>
                                      </p:cBhvr>
                                      <p:to>
                                        <p:strVal val="visible"/>
                                      </p:to>
                                    </p:set>
                                    <p:animEffect transition="in" filter="barn(inVertical)">
                                      <p:cBhvr>
                                        <p:cTn id="36" dur="500"/>
                                        <p:tgtEl>
                                          <p:spTgt spid="4407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44075"/>
                                        </p:tgtEl>
                                        <p:attrNameLst>
                                          <p:attrName>style.visibility</p:attrName>
                                        </p:attrNameLst>
                                      </p:cBhvr>
                                      <p:to>
                                        <p:strVal val="visible"/>
                                      </p:to>
                                    </p:set>
                                    <p:animEffect transition="in" filter="barn(inVertical)">
                                      <p:cBhvr>
                                        <p:cTn id="41" dur="500"/>
                                        <p:tgtEl>
                                          <p:spTgt spid="44075"/>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44076"/>
                                        </p:tgtEl>
                                        <p:attrNameLst>
                                          <p:attrName>style.visibility</p:attrName>
                                        </p:attrNameLst>
                                      </p:cBhvr>
                                      <p:to>
                                        <p:strVal val="visible"/>
                                      </p:to>
                                    </p:set>
                                    <p:animEffect transition="in" filter="barn(inVertical)">
                                      <p:cBhvr>
                                        <p:cTn id="46" dur="500"/>
                                        <p:tgtEl>
                                          <p:spTgt spid="44076"/>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44079"/>
                                        </p:tgtEl>
                                        <p:attrNameLst>
                                          <p:attrName>style.visibility</p:attrName>
                                        </p:attrNameLst>
                                      </p:cBhvr>
                                      <p:to>
                                        <p:strVal val="visible"/>
                                      </p:to>
                                    </p:set>
                                    <p:animEffect transition="in" filter="barn(inVertical)">
                                      <p:cBhvr>
                                        <p:cTn id="51" dur="500"/>
                                        <p:tgtEl>
                                          <p:spTgt spid="44079"/>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44080"/>
                                        </p:tgtEl>
                                        <p:attrNameLst>
                                          <p:attrName>style.visibility</p:attrName>
                                        </p:attrNameLst>
                                      </p:cBhvr>
                                      <p:to>
                                        <p:strVal val="visible"/>
                                      </p:to>
                                    </p:set>
                                    <p:animEffect transition="in" filter="barn(inVertical)">
                                      <p:cBhvr>
                                        <p:cTn id="56" dur="500"/>
                                        <p:tgtEl>
                                          <p:spTgt spid="44080"/>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44077"/>
                                        </p:tgtEl>
                                        <p:attrNameLst>
                                          <p:attrName>style.visibility</p:attrName>
                                        </p:attrNameLst>
                                      </p:cBhvr>
                                      <p:to>
                                        <p:strVal val="visible"/>
                                      </p:to>
                                    </p:set>
                                    <p:animEffect transition="in" filter="barn(inVertical)">
                                      <p:cBhvr>
                                        <p:cTn id="61" dur="500"/>
                                        <p:tgtEl>
                                          <p:spTgt spid="44077"/>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44078"/>
                                        </p:tgtEl>
                                        <p:attrNameLst>
                                          <p:attrName>style.visibility</p:attrName>
                                        </p:attrNameLst>
                                      </p:cBhvr>
                                      <p:to>
                                        <p:strVal val="visible"/>
                                      </p:to>
                                    </p:set>
                                    <p:animEffect transition="in" filter="barn(inVertical)">
                                      <p:cBhvr>
                                        <p:cTn id="66" dur="500"/>
                                        <p:tgtEl>
                                          <p:spTgt spid="44078"/>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44081"/>
                                        </p:tgtEl>
                                        <p:attrNameLst>
                                          <p:attrName>style.visibility</p:attrName>
                                        </p:attrNameLst>
                                      </p:cBhvr>
                                      <p:to>
                                        <p:strVal val="visible"/>
                                      </p:to>
                                    </p:set>
                                    <p:animEffect transition="in" filter="barn(inVertical)">
                                      <p:cBhvr>
                                        <p:cTn id="71" dur="500"/>
                                        <p:tgtEl>
                                          <p:spTgt spid="44081"/>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44082"/>
                                        </p:tgtEl>
                                        <p:attrNameLst>
                                          <p:attrName>style.visibility</p:attrName>
                                        </p:attrNameLst>
                                      </p:cBhvr>
                                      <p:to>
                                        <p:strVal val="visible"/>
                                      </p:to>
                                    </p:set>
                                    <p:animEffect transition="in" filter="barn(inVertical)">
                                      <p:cBhvr>
                                        <p:cTn id="76" dur="500"/>
                                        <p:tgtEl>
                                          <p:spTgt spid="44082"/>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44083"/>
                                        </p:tgtEl>
                                        <p:attrNameLst>
                                          <p:attrName>style.visibility</p:attrName>
                                        </p:attrNameLst>
                                      </p:cBhvr>
                                      <p:to>
                                        <p:strVal val="visible"/>
                                      </p:to>
                                    </p:set>
                                    <p:animEffect transition="in" filter="barn(inVertical)">
                                      <p:cBhvr>
                                        <p:cTn id="79" dur="500"/>
                                        <p:tgtEl>
                                          <p:spTgt spid="44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7" grpId="0"/>
      <p:bldP spid="44068" grpId="0"/>
      <p:bldP spid="44069" grpId="0"/>
      <p:bldP spid="44070" grpId="0"/>
      <p:bldP spid="44071" grpId="0"/>
      <p:bldP spid="44072" grpId="0"/>
      <p:bldP spid="44073" grpId="0"/>
      <p:bldP spid="44074" grpId="0"/>
      <p:bldP spid="44075" grpId="0"/>
      <p:bldP spid="44076" grpId="0"/>
      <p:bldP spid="44077" grpId="0"/>
      <p:bldP spid="44078" grpId="0"/>
      <p:bldP spid="44079" grpId="0"/>
      <p:bldP spid="44080" grpId="0"/>
      <p:bldP spid="44081" grpId="0"/>
      <p:bldP spid="44082" grpId="0"/>
      <p:bldP spid="44083"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900113" y="2565400"/>
            <a:ext cx="7848600"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6088" indent="-446088">
              <a:defRPr>
                <a:solidFill>
                  <a:schemeClr val="tx1"/>
                </a:solidFill>
                <a:latin typeface="Arial" panose="020B0604020202020204" pitchFamily="34" charset="0"/>
                <a:ea typeface="宋体" panose="02010600030101010101" pitchFamily="2" charset="-122"/>
              </a:defRPr>
            </a:lvl1pPr>
            <a:lvl2pPr marL="6254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dirty="0">
                <a:latin typeface="Times New Roman" panose="02020603050405020304" pitchFamily="18" charset="0"/>
              </a:rPr>
              <a:t>1. To learn to write a passage about   </a:t>
            </a:r>
          </a:p>
          <a:p>
            <a:pPr>
              <a:lnSpc>
                <a:spcPct val="120000"/>
              </a:lnSpc>
            </a:pPr>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your lucky or unlucky </a:t>
            </a:r>
            <a:r>
              <a:rPr lang="en-US" altLang="zh-CN" dirty="0" smtClean="0">
                <a:solidFill>
                  <a:srgbClr val="FF0000"/>
                </a:solidFill>
                <a:latin typeface="Times New Roman" panose="02020603050405020304" pitchFamily="18" charset="0"/>
              </a:rPr>
              <a:t>day</a:t>
            </a:r>
            <a:endParaRPr lang="en-US" altLang="zh-CN" dirty="0">
              <a:solidFill>
                <a:srgbClr val="FF0000"/>
              </a:solidFill>
              <a:latin typeface="Times New Roman" panose="02020603050405020304" pitchFamily="18" charset="0"/>
            </a:endParaRPr>
          </a:p>
          <a:p>
            <a:pPr>
              <a:lnSpc>
                <a:spcPct val="120000"/>
              </a:lnSpc>
            </a:pPr>
            <a:r>
              <a:rPr lang="en-US" altLang="zh-CN" dirty="0">
                <a:latin typeface="Times New Roman" panose="02020603050405020304" pitchFamily="18" charset="0"/>
              </a:rPr>
              <a:t>2. </a:t>
            </a:r>
            <a:r>
              <a:rPr lang="en-US" altLang="zh-CN" dirty="0" smtClean="0">
                <a:latin typeface="Times New Roman" panose="02020603050405020304" pitchFamily="18" charset="0"/>
              </a:rPr>
              <a:t>To finish </a:t>
            </a:r>
            <a:r>
              <a:rPr lang="en-US" altLang="zh-CN">
                <a:latin typeface="Times New Roman" panose="02020603050405020304" pitchFamily="18" charset="0"/>
              </a:rPr>
              <a:t>Self </a:t>
            </a:r>
            <a:r>
              <a:rPr lang="en-US" altLang="zh-CN" smtClean="0">
                <a:latin typeface="Times New Roman" panose="02020603050405020304" pitchFamily="18" charset="0"/>
              </a:rPr>
              <a:t>Check.</a:t>
            </a:r>
            <a:endParaRPr lang="en-US" altLang="zh-CN" dirty="0">
              <a:latin typeface="Times New Roman" panose="02020603050405020304" pitchFamily="18" charset="0"/>
            </a:endParaRPr>
          </a:p>
        </p:txBody>
      </p:sp>
      <p:pic>
        <p:nvPicPr>
          <p:cNvPr id="45060" name="Picture 4" descr="Learning 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125538"/>
            <a:ext cx="6826250" cy="1706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4" name="Oval 4"/>
          <p:cNvSpPr>
            <a:spLocks noChangeArrowheads="1"/>
          </p:cNvSpPr>
          <p:nvPr/>
        </p:nvSpPr>
        <p:spPr bwMode="auto">
          <a:xfrm>
            <a:off x="538163" y="2492375"/>
            <a:ext cx="720725" cy="72072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a:t>
            </a:r>
          </a:p>
        </p:txBody>
      </p:sp>
      <p:sp>
        <p:nvSpPr>
          <p:cNvPr id="5125" name="Text Box 5"/>
          <p:cNvSpPr txBox="1">
            <a:spLocks noChangeArrowheads="1"/>
          </p:cNvSpPr>
          <p:nvPr/>
        </p:nvSpPr>
        <p:spPr bwMode="auto">
          <a:xfrm rot="10800000" flipV="1">
            <a:off x="1258888" y="2348880"/>
            <a:ext cx="7278687"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en-US" altLang="zh-CN" dirty="0">
                <a:solidFill>
                  <a:srgbClr val="0000FF"/>
                </a:solidFill>
                <a:latin typeface="Arial" panose="020B0604020202020204" pitchFamily="34" charset="0"/>
              </a:rPr>
              <a:t>Can you remember a lucky or an unlucky day? What happened? Make some notes about what you remember. </a:t>
            </a:r>
          </a:p>
        </p:txBody>
      </p:sp>
      <p:pic>
        <p:nvPicPr>
          <p:cNvPr id="2" name="图片 1"/>
          <p:cNvPicPr>
            <a:picLocks noChangeAspect="1"/>
          </p:cNvPicPr>
          <p:nvPr/>
        </p:nvPicPr>
        <p:blipFill>
          <a:blip r:embed="rId3"/>
          <a:stretch>
            <a:fillRect/>
          </a:stretch>
        </p:blipFill>
        <p:spPr>
          <a:xfrm>
            <a:off x="2051720" y="908720"/>
            <a:ext cx="4901609" cy="131685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22566" name="Group 38"/>
          <p:cNvGraphicFramePr>
            <a:graphicFrameLocks noGrp="1"/>
          </p:cNvGraphicFramePr>
          <p:nvPr>
            <p:ph idx="1"/>
            <p:extLst>
              <p:ext uri="{D42A27DB-BD31-4B8C-83A1-F6EECF244321}">
                <p14:modId xmlns:p14="http://schemas.microsoft.com/office/powerpoint/2010/main" val="3404103538"/>
              </p:ext>
            </p:extLst>
          </p:nvPr>
        </p:nvGraphicFramePr>
        <p:xfrm>
          <a:off x="467544" y="836712"/>
          <a:ext cx="8074025" cy="5230368"/>
        </p:xfrm>
        <a:graphic>
          <a:graphicData uri="http://schemas.openxmlformats.org/drawingml/2006/table">
            <a:tbl>
              <a:tblPr/>
              <a:tblGrid>
                <a:gridCol w="5153025"/>
                <a:gridCol w="2921000"/>
              </a:tblGrid>
              <a:tr h="617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What was the 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What happened first?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Was this lucky or unlucky? Why?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What happened next?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How did the day 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How did you feel about this day?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1501527" y="2235993"/>
            <a:ext cx="6840538"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dirty="0">
                <a:solidFill>
                  <a:srgbClr val="0000FF"/>
                </a:solidFill>
                <a:latin typeface="Arial" panose="020B0604020202020204" pitchFamily="34" charset="0"/>
              </a:rPr>
              <a:t>Write a story about your lucky or unlucky day and tell your story to a partner or the class. </a:t>
            </a:r>
          </a:p>
        </p:txBody>
      </p:sp>
      <p:sp>
        <p:nvSpPr>
          <p:cNvPr id="6152" name="Oval 8"/>
          <p:cNvSpPr>
            <a:spLocks noChangeArrowheads="1"/>
          </p:cNvSpPr>
          <p:nvPr/>
        </p:nvSpPr>
        <p:spPr bwMode="auto">
          <a:xfrm>
            <a:off x="755650" y="2492375"/>
            <a:ext cx="720725" cy="72072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3b</a:t>
            </a:r>
          </a:p>
        </p:txBody>
      </p:sp>
      <p:pic>
        <p:nvPicPr>
          <p:cNvPr id="6154" name="Picture 10" descr="Writ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975" y="1052513"/>
            <a:ext cx="4248150" cy="1141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1245</TotalTime>
  <Words>1283</Words>
  <Application>Microsoft Office PowerPoint</Application>
  <PresentationFormat>全屏显示(4:3)</PresentationFormat>
  <Paragraphs>196</Paragraphs>
  <Slides>30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宋体</vt:lpstr>
      <vt:lpstr>Arial</vt:lpstr>
      <vt:lpstr>Tahoma</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侯邑瑾</cp:lastModifiedBy>
  <cp:revision>180</cp:revision>
  <dcterms:created xsi:type="dcterms:W3CDTF">2014-08-17T09:52:40Z</dcterms:created>
  <dcterms:modified xsi:type="dcterms:W3CDTF">2020-09-10T09:42:46Z</dcterms:modified>
</cp:coreProperties>
</file>