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1750" r:id="rId2"/>
    <p:sldId id="3703" r:id="rId3"/>
    <p:sldId id="3642" r:id="rId4"/>
    <p:sldId id="3702" r:id="rId5"/>
    <p:sldId id="3704" r:id="rId6"/>
    <p:sldId id="3644" r:id="rId7"/>
  </p:sldIdLst>
  <p:sldSz cx="19799300" cy="1079976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jangbaolee@outlook.com" initials="j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373"/>
    <a:srgbClr val="FFFF00"/>
    <a:srgbClr val="FFFFFF"/>
    <a:srgbClr val="F2F2F2"/>
    <a:srgbClr val="1F1A17"/>
    <a:srgbClr val="1A4292"/>
    <a:srgbClr val="9D7702"/>
    <a:srgbClr val="FFF9F7"/>
    <a:srgbClr val="FEECE6"/>
    <a:srgbClr val="FE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0813" autoAdjust="0"/>
  </p:normalViewPr>
  <p:slideViewPr>
    <p:cSldViewPr snapToGrid="0">
      <p:cViewPr varScale="1">
        <p:scale>
          <a:sx n="42" d="100"/>
          <a:sy n="42" d="100"/>
        </p:scale>
        <p:origin x="594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A34F7-8EE4-4E3B-B1BA-E60452997E8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01663" y="1143000"/>
            <a:ext cx="565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ADF4-0E8B-44F8-991F-83B8B765A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1pPr>
    <a:lvl2pPr marL="734060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2pPr>
    <a:lvl3pPr marL="1468755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3pPr>
    <a:lvl4pPr marL="2202815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4pPr>
    <a:lvl5pPr marL="2937510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5pPr>
    <a:lvl6pPr marL="3671570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6pPr>
    <a:lvl7pPr marL="4406265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7pPr>
    <a:lvl8pPr marL="5140325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8pPr>
    <a:lvl9pPr marL="5875020" algn="l" defTabSz="1468755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01663" y="1143000"/>
            <a:ext cx="5654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DF4-0E8B-44F8-991F-83B8B765AE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DF4-0E8B-44F8-991F-83B8B765AE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9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DF4-0E8B-44F8-991F-83B8B765AE0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DF4-0E8B-44F8-991F-83B8B765AE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8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DF4-0E8B-44F8-991F-83B8B765AE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DF4-0E8B-44F8-991F-83B8B765AE0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08B-EB97-4C41-84B6-9F25AFFDFB25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279-C999-4402-B68B-EA2065EE14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189" y="4810062"/>
            <a:ext cx="12804125" cy="4877132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3800" y="9723498"/>
            <a:ext cx="19803100" cy="1121744"/>
            <a:chOff x="-3800" y="9723498"/>
            <a:chExt cx="19803100" cy="1121744"/>
          </a:xfrm>
        </p:grpSpPr>
        <p:sp>
          <p:nvSpPr>
            <p:cNvPr id="3" name="矩形 2"/>
            <p:cNvSpPr/>
            <p:nvPr userDrawn="1"/>
          </p:nvSpPr>
          <p:spPr>
            <a:xfrm>
              <a:off x="-3800" y="9914448"/>
              <a:ext cx="19799300" cy="930794"/>
            </a:xfrm>
            <a:prstGeom prst="rect">
              <a:avLst/>
            </a:prstGeom>
            <a:solidFill>
              <a:srgbClr val="143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0" y="9723498"/>
              <a:ext cx="19799300" cy="186821"/>
            </a:xfrm>
            <a:prstGeom prst="rect">
              <a:avLst/>
            </a:prstGeom>
            <a:solidFill>
              <a:srgbClr val="9D7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0" y="344300"/>
            <a:ext cx="3173096" cy="1193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9149784"/>
            <a:ext cx="19799300" cy="1803801"/>
            <a:chOff x="0" y="10198147"/>
            <a:chExt cx="19799300" cy="1803801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10198147"/>
              <a:ext cx="19799300" cy="45719"/>
            </a:xfrm>
            <a:prstGeom prst="rect">
              <a:avLst/>
            </a:prstGeom>
            <a:solidFill>
              <a:srgbClr val="9D7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0245681"/>
              <a:ext cx="19799300" cy="1756267"/>
            </a:xfrm>
            <a:prstGeom prst="rect">
              <a:avLst/>
            </a:prstGeom>
            <a:solidFill>
              <a:srgbClr val="143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14401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2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>
            <a:off x="523944" y="1265665"/>
            <a:ext cx="187514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627" y="121634"/>
            <a:ext cx="974271" cy="9742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10111422"/>
            <a:ext cx="19799300" cy="688341"/>
            <a:chOff x="0" y="10105383"/>
            <a:chExt cx="19799300" cy="688341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10105383"/>
              <a:ext cx="19799300" cy="401191"/>
            </a:xfrm>
            <a:prstGeom prst="rect">
              <a:avLst/>
            </a:prstGeom>
            <a:solidFill>
              <a:srgbClr val="9D7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0245681"/>
              <a:ext cx="19799300" cy="548043"/>
            </a:xfrm>
            <a:prstGeom prst="rect">
              <a:avLst/>
            </a:prstGeom>
            <a:solidFill>
              <a:srgbClr val="143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14401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2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>
            <a:off x="523944" y="1265665"/>
            <a:ext cx="187514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627" y="121634"/>
            <a:ext cx="974271" cy="9742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523944" y="1265665"/>
            <a:ext cx="187514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627" y="121634"/>
            <a:ext cx="974271" cy="97427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25479" y="295110"/>
            <a:ext cx="160321" cy="769441"/>
          </a:xfrm>
          <a:prstGeom prst="rect">
            <a:avLst/>
          </a:prstGeom>
          <a:solidFill>
            <a:srgbClr val="14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5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9149784"/>
            <a:ext cx="19799300" cy="1803801"/>
            <a:chOff x="0" y="10198147"/>
            <a:chExt cx="19799300" cy="1803801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10198147"/>
              <a:ext cx="19799300" cy="45719"/>
            </a:xfrm>
            <a:prstGeom prst="rect">
              <a:avLst/>
            </a:prstGeom>
            <a:solidFill>
              <a:srgbClr val="9D7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0" y="10245681"/>
              <a:ext cx="19799300" cy="1756267"/>
            </a:xfrm>
            <a:prstGeom prst="rect">
              <a:avLst/>
            </a:prstGeom>
            <a:solidFill>
              <a:srgbClr val="143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14401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2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574988"/>
            <a:ext cx="170768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2874937"/>
            <a:ext cx="170768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0009781"/>
            <a:ext cx="445484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808B-EB97-4C41-84B6-9F25AFFDFB25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0009781"/>
            <a:ext cx="668226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0009781"/>
            <a:ext cx="445484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9279-C999-4402-B68B-EA2065EE14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680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ongruiyin@email.ncu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787810" y="3168014"/>
            <a:ext cx="17186991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800" b="1" spc="472" dirty="0">
                <a:solidFill>
                  <a:srgbClr val="143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Research Workflow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69" y="364190"/>
            <a:ext cx="4237740" cy="100010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963169" y="6636228"/>
            <a:ext cx="3872962" cy="2467943"/>
            <a:chOff x="3251515" y="4780698"/>
            <a:chExt cx="2459385" cy="1567178"/>
          </a:xfrm>
        </p:grpSpPr>
        <p:sp>
          <p:nvSpPr>
            <p:cNvPr id="20" name="矩形 19"/>
            <p:cNvSpPr/>
            <p:nvPr/>
          </p:nvSpPr>
          <p:spPr>
            <a:xfrm>
              <a:off x="3251515" y="5800434"/>
              <a:ext cx="2459385" cy="547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fld id="{57F75B14-7FE7-4350-90C8-BA27A70DC9BD}" type="datetime6">
                <a:rPr lang="zh-CN" altLang="en-US" sz="3780" b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2023年12月</a:t>
              </a:fld>
              <a:r>
                <a:rPr lang="en-US" altLang="zh-CN" sz="378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378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315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9973" y="4780698"/>
              <a:ext cx="1347942" cy="551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5040" b="1" dirty="0">
                  <a:solidFill>
                    <a:srgbClr val="1F1A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殷骢睿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873843" y="7631748"/>
            <a:ext cx="990275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i="1" dirty="0">
                <a:solidFill>
                  <a:srgbClr val="002060"/>
                </a:solidFill>
                <a:latin typeface="+mn-lt"/>
                <a:ea typeface="微软雅黑" panose="020B0503020204020204" pitchFamily="34" charset="-122"/>
                <a:hlinkClick r:id="rId4"/>
              </a:rPr>
              <a:t>congruiyin@email.ncu.edu.cn</a:t>
            </a:r>
            <a:endParaRPr kumimoji="1" lang="en-US" altLang="zh-CN" sz="2800" b="1" i="1" dirty="0">
              <a:solidFill>
                <a:srgbClr val="002060"/>
              </a:solidFill>
              <a:latin typeface="+mn-lt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kumimoji="1" lang="en-US" altLang="zh-CN" sz="1800" b="1" i="1" dirty="0">
              <a:solidFill>
                <a:srgbClr val="00206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57508" y="255168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初心：为什么科研？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09590" y="3963526"/>
            <a:ext cx="15826157" cy="14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科研（</a:t>
            </a:r>
            <a:r>
              <a:rPr lang="en-US" altLang="zh-CN" sz="6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en-US" altLang="zh-CN" sz="6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6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sz="6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核心价值</a:t>
            </a:r>
            <a:r>
              <a:rPr lang="zh-CN" altLang="en-US" sz="6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体现在哪里？</a:t>
            </a:r>
          </a:p>
        </p:txBody>
      </p:sp>
    </p:spTree>
    <p:extLst>
      <p:ext uri="{BB962C8B-B14F-4D97-AF65-F5344CB8AC3E}">
        <p14:creationId xmlns:p14="http://schemas.microsoft.com/office/powerpoint/2010/main" val="25128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57508" y="255168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初心：为什么科研？</a:t>
            </a:r>
          </a:p>
        </p:txBody>
      </p:sp>
      <p:sp>
        <p:nvSpPr>
          <p:cNvPr id="10" name="矩形 9"/>
          <p:cNvSpPr/>
          <p:nvPr/>
        </p:nvSpPr>
        <p:spPr>
          <a:xfrm>
            <a:off x="576861" y="1711994"/>
            <a:ext cx="2980311" cy="906915"/>
          </a:xfrm>
          <a:prstGeom prst="rect">
            <a:avLst/>
          </a:prstGeom>
          <a:solidFill>
            <a:srgbClr val="9D7702"/>
          </a:solidFill>
          <a:ln>
            <a:solidFill>
              <a:srgbClr val="9D7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表层因素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7508" y="3823065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科研能够发表论文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57508" y="5019461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发表论文的数量与保研加分正比例相关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4023A3-EE7F-41D0-ADCE-7D4DA3B2925F}"/>
              </a:ext>
            </a:extLst>
          </p:cNvPr>
          <p:cNvSpPr txBox="1"/>
          <p:nvPr/>
        </p:nvSpPr>
        <p:spPr>
          <a:xfrm>
            <a:off x="957508" y="6118184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科研能够带给我们一段实验室经历，对后续的研究生生活有帮助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57508" y="255168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初心：为什么科研？</a:t>
            </a:r>
          </a:p>
        </p:txBody>
      </p:sp>
      <p:sp>
        <p:nvSpPr>
          <p:cNvPr id="10" name="矩形 9"/>
          <p:cNvSpPr/>
          <p:nvPr/>
        </p:nvSpPr>
        <p:spPr>
          <a:xfrm>
            <a:off x="576861" y="1711994"/>
            <a:ext cx="2980311" cy="906915"/>
          </a:xfrm>
          <a:prstGeom prst="rect">
            <a:avLst/>
          </a:prstGeom>
          <a:solidFill>
            <a:srgbClr val="9D7702"/>
          </a:solidFill>
          <a:ln>
            <a:solidFill>
              <a:srgbClr val="9D7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深层因素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861" y="2810717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科研是我们普通人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能够触及甚至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引领世界进步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F8E392-204C-4ADD-9FE3-4E03E2D2EB7D}"/>
              </a:ext>
            </a:extLst>
          </p:cNvPr>
          <p:cNvSpPr txBox="1"/>
          <p:nvPr/>
        </p:nvSpPr>
        <p:spPr>
          <a:xfrm>
            <a:off x="576861" y="3951559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科研的本质是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，创造能够带来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，构建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护城河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D1643-E1A3-4899-A027-3269F16F6558}"/>
              </a:ext>
            </a:extLst>
          </p:cNvPr>
          <p:cNvSpPr txBox="1"/>
          <p:nvPr/>
        </p:nvSpPr>
        <p:spPr>
          <a:xfrm>
            <a:off x="576861" y="5034374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科研是不被世界所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82FAD7-5604-4E95-99C7-3062138722D9}"/>
              </a:ext>
            </a:extLst>
          </p:cNvPr>
          <p:cNvSpPr txBox="1"/>
          <p:nvPr/>
        </p:nvSpPr>
        <p:spPr>
          <a:xfrm>
            <a:off x="576861" y="6117189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</a:t>
            </a:r>
            <a:r>
              <a:rPr lang="zh-CN" altLang="en-US" sz="4000" b="1" dirty="0">
                <a:solidFill>
                  <a:srgbClr val="143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能够满足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生命中的好奇心</a:t>
            </a:r>
          </a:p>
        </p:txBody>
      </p:sp>
    </p:spTree>
    <p:extLst>
      <p:ext uri="{BB962C8B-B14F-4D97-AF65-F5344CB8AC3E}">
        <p14:creationId xmlns:p14="http://schemas.microsoft.com/office/powerpoint/2010/main" val="97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57508" y="255168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如何找到科研的动力？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6861" y="2810717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找准方向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：用自己的能力、搜索工具去了解它、爱上它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F8E392-204C-4ADD-9FE3-4E03E2D2EB7D}"/>
              </a:ext>
            </a:extLst>
          </p:cNvPr>
          <p:cNvSpPr txBox="1"/>
          <p:nvPr/>
        </p:nvSpPr>
        <p:spPr>
          <a:xfrm>
            <a:off x="576861" y="3951559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多听讲座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：理解世界对某一方向的总结、归纳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D1643-E1A3-4899-A027-3269F16F6558}"/>
              </a:ext>
            </a:extLst>
          </p:cNvPr>
          <p:cNvSpPr txBox="1"/>
          <p:nvPr/>
        </p:nvSpPr>
        <p:spPr>
          <a:xfrm>
            <a:off x="576861" y="5034374"/>
            <a:ext cx="17261912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参加会议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：第一时间理解前言的科研动态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86E32A-1323-4E78-BE23-4AC81A184C0F}"/>
              </a:ext>
            </a:extLst>
          </p:cNvPr>
          <p:cNvSpPr/>
          <p:nvPr/>
        </p:nvSpPr>
        <p:spPr>
          <a:xfrm>
            <a:off x="576861" y="1711994"/>
            <a:ext cx="3508442" cy="922823"/>
          </a:xfrm>
          <a:prstGeom prst="rect">
            <a:avLst/>
          </a:prstGeom>
          <a:solidFill>
            <a:srgbClr val="9D7702"/>
          </a:solidFill>
          <a:ln>
            <a:solidFill>
              <a:srgbClr val="9D7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准备阶段（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FD4E5B-8A17-435C-9467-0A22D3050624}"/>
              </a:ext>
            </a:extLst>
          </p:cNvPr>
          <p:cNvSpPr/>
          <p:nvPr/>
        </p:nvSpPr>
        <p:spPr>
          <a:xfrm>
            <a:off x="576861" y="6158043"/>
            <a:ext cx="3508442" cy="922823"/>
          </a:xfrm>
          <a:prstGeom prst="rect">
            <a:avLst/>
          </a:prstGeom>
          <a:solidFill>
            <a:srgbClr val="9D7702"/>
          </a:solidFill>
          <a:ln>
            <a:solidFill>
              <a:srgbClr val="9D7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思考阶段（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499935-4DEE-4AD9-94B6-72586ED8B75D}"/>
              </a:ext>
            </a:extLst>
          </p:cNvPr>
          <p:cNvSpPr txBox="1"/>
          <p:nvPr/>
        </p:nvSpPr>
        <p:spPr>
          <a:xfrm>
            <a:off x="576861" y="7180950"/>
            <a:ext cx="17261912" cy="1830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挖掘你想成为的样子的缩影（多看博客，多看纪录片，多看些视频），一步一步走向希望的样子，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Everything is reachable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8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57508" y="255168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效率：如何提高产出效率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DFCEFC-8EF4-4444-804A-BE063411EFED}"/>
              </a:ext>
            </a:extLst>
          </p:cNvPr>
          <p:cNvSpPr txBox="1"/>
          <p:nvPr/>
        </p:nvSpPr>
        <p:spPr>
          <a:xfrm>
            <a:off x="576860" y="3585610"/>
            <a:ext cx="19222440" cy="414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多规划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：项目什么时候开始、结束、中期分几个阶段、每个阶段有什么目标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多定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是第一生产力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出一个组件（函数）就算胜利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多讨论：好的想法及时和懂的人讨论验证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参加相关领域的竞赛或者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，维护你的项目，让老师或者同行能够提出一些建议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46ABAA-5E37-49F1-9C3E-0382992C7633}"/>
              </a:ext>
            </a:extLst>
          </p:cNvPr>
          <p:cNvSpPr/>
          <p:nvPr/>
        </p:nvSpPr>
        <p:spPr>
          <a:xfrm>
            <a:off x="576860" y="1862565"/>
            <a:ext cx="16781991" cy="141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280"/>
              </a:lnSpc>
            </a:pPr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产出：</a:t>
            </a:r>
            <a:r>
              <a:rPr kumimoji="1" lang="zh-CN" altLang="en-US" sz="4400" b="1" dirty="0">
                <a:solidFill>
                  <a:srgbClr val="1433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科研的</a:t>
            </a:r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</a:t>
            </a:r>
            <a:r>
              <a:rPr kumimoji="1" lang="zh-CN" altLang="en-US" sz="4400" b="1" dirty="0">
                <a:solidFill>
                  <a:srgbClr val="1433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是产出，产出可以是任何形式，包括但不限于文档、代码、报告、</a:t>
            </a:r>
            <a:r>
              <a:rPr kumimoji="1" lang="en-US" altLang="zh-CN" sz="4400" b="1" dirty="0">
                <a:solidFill>
                  <a:srgbClr val="1433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Presentation</a:t>
            </a:r>
            <a:r>
              <a:rPr kumimoji="1" lang="zh-CN" altLang="en-US" sz="4400" b="1" dirty="0">
                <a:solidFill>
                  <a:srgbClr val="1433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、竞赛（奖项）、论文、灵感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79b482d-847f-40a8-922e-cd839c6b411c"/>
  <p:tag name="COMMONDATA" val="eyJoZGlkIjoiOWI3YmZlYTgyZjVkYjA5ZDg1MWU0NzYyODFiN2VjZ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336</Words>
  <Application>Microsoft Office PowerPoint</Application>
  <PresentationFormat>自定义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Congrui Yin</cp:lastModifiedBy>
  <cp:revision>2682</cp:revision>
  <dcterms:created xsi:type="dcterms:W3CDTF">2020-07-19T07:18:00Z</dcterms:created>
  <dcterms:modified xsi:type="dcterms:W3CDTF">2023-12-02T09:48:32Z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EBC91E74C54D4891AEFAE148F26858B6_13</vt:lpwstr>
  </property>
</Properties>
</file>