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matic SC"/>
      <p:regular r:id="rId22"/>
      <p:bold r:id="rId23"/>
    </p:embeddedFont>
    <p:embeddedFont>
      <p:font typeface="Source Code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maticSC-regular.fntdata"/><Relationship Id="rId21" Type="http://schemas.openxmlformats.org/officeDocument/2006/relationships/slide" Target="slides/slide16.xml"/><Relationship Id="rId24" Type="http://schemas.openxmlformats.org/officeDocument/2006/relationships/font" Target="fonts/SourceCodePro-regular.fntdata"/><Relationship Id="rId23" Type="http://schemas.openxmlformats.org/officeDocument/2006/relationships/font" Target="fonts/AmaticS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33dfb101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33dfb101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33dfb101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33dfb101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33dfb101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33dfb101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f4447a95d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f4447a95d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-Confounding Variable: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33dfb101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33dfb101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33dfb101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33dfb101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f4447a95d_0_1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f4447a95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f4447a95d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f4447a95d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f4447a95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f4447a95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33dfb1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33dfb1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f4447a95d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f4447a95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Relationship Id="rId4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Relationship Id="rId4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Relationship Id="rId4" Type="http://schemas.openxmlformats.org/officeDocument/2006/relationships/image" Target="../media/image1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Relationship Id="rId4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Atlantic:A Case Study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Deriving insights from unstructured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319500" y="3443050"/>
            <a:ext cx="8451600" cy="13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-Visits seem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cyclical, peaking Mon &amp; TUes, then a steady drop to SAT Lows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-validated by a consistent DAU/WAU, oscillating between 15% - 20%  (weekday vs. Weekend)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-Users are more engaged Beginning of the week!!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603774" cy="315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575" y="152400"/>
            <a:ext cx="4168371" cy="329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319500" y="4004575"/>
            <a:ext cx="8451600" cy="11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Article View by Day of wk mirrors Visit behavior (peak Monday then drops throughout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-By hour of day also matches publishing time, 1PM here is a very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surprising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peak…...why?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2675"/>
            <a:ext cx="4306150" cy="33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550" y="668988"/>
            <a:ext cx="4685450" cy="336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 txBox="1"/>
          <p:nvPr/>
        </p:nvSpPr>
        <p:spPr>
          <a:xfrm>
            <a:off x="460550" y="130100"/>
            <a:ext cx="3998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Article View Trends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73500" y="3881050"/>
            <a:ext cx="44985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-Do users read certain sections at specific time?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Answer: No, it is very evenly distributed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7750"/>
            <a:ext cx="4898401" cy="3213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 txBox="1"/>
          <p:nvPr/>
        </p:nvSpPr>
        <p:spPr>
          <a:xfrm>
            <a:off x="202250" y="186250"/>
            <a:ext cx="3144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Article View by Site_section</a:t>
            </a:r>
            <a:endParaRPr sz="1800"/>
          </a:p>
        </p:txBody>
      </p:sp>
      <p:pic>
        <p:nvPicPr>
          <p:cNvPr id="212" name="Google Shape;212;p2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8350" y="667750"/>
            <a:ext cx="4498500" cy="313467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4708350" y="3949825"/>
            <a:ext cx="4498500" cy="11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-Do users read certain sections on specific day?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Answer: Yes, over days of week we observe varying interests in different sections. This would be important to explore if more time.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Visit-Return %</a:t>
            </a:r>
            <a:endParaRPr/>
          </a:p>
        </p:txBody>
      </p:sp>
      <p:sp>
        <p:nvSpPr>
          <p:cNvPr id="219" name="Google Shape;219;p25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220" name="Google Shape;220;p25"/>
          <p:cNvSpPr txBox="1"/>
          <p:nvPr>
            <p:ph idx="2" type="body"/>
          </p:nvPr>
        </p:nvSpPr>
        <p:spPr>
          <a:xfrm>
            <a:off x="4773000" y="724200"/>
            <a:ext cx="4312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-Users more likely to come back next_day on WEEKDAY (1-4)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-Hour of Day you visit has NO IMPACT on return 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-The timing of when article is published affect user return %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330725" y="3803825"/>
            <a:ext cx="7743900" cy="11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-Similar to Visit, Users more likely to return during weekdays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-Observe that hour of day you visit, has NO impact on your likelihood to return to the site next day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50" y="410675"/>
            <a:ext cx="4419599" cy="299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5850" y="409925"/>
            <a:ext cx="4498224" cy="29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285800" y="3611525"/>
            <a:ext cx="8563800" cy="13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-Site_section presents an interesting story, “Others” performs better in bring people back but is “Blended” 10% of many different section. </a:t>
            </a:r>
            <a:r>
              <a:rPr b="0" lang="en" sz="1400">
                <a:latin typeface="Arial"/>
                <a:ea typeface="Arial"/>
                <a:cs typeface="Arial"/>
                <a:sym typeface="Arial"/>
              </a:rPr>
              <a:t>NEED MORE TIME HERE.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-Content published at 1PM once again surprises, also being very “sticky” in bringing users back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3475"/>
            <a:ext cx="4362301" cy="327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3475"/>
            <a:ext cx="4548924" cy="32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DATA Additionsr</a:t>
            </a:r>
            <a:endParaRPr/>
          </a:p>
        </p:txBody>
      </p:sp>
      <p:sp>
        <p:nvSpPr>
          <p:cNvPr id="240" name="Google Shape;240;p28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8"/>
          <p:cNvSpPr txBox="1"/>
          <p:nvPr>
            <p:ph idx="4294967295" type="body"/>
          </p:nvPr>
        </p:nvSpPr>
        <p:spPr>
          <a:xfrm>
            <a:off x="432350" y="1451575"/>
            <a:ext cx="23673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Article-Data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2" name="Google Shape;242;p28"/>
          <p:cNvSpPr txBox="1"/>
          <p:nvPr>
            <p:ph idx="4294967295" type="body"/>
          </p:nvPr>
        </p:nvSpPr>
        <p:spPr>
          <a:xfrm>
            <a:off x="432350" y="2070575"/>
            <a:ext cx="26943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Expand Article Info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-Content_type, narrative structure, video….etc.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-Author information would be really helpful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43" name="Google Shape;243;p28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User Attributes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5" name="Google Shape;245;p28"/>
          <p:cNvSpPr txBox="1"/>
          <p:nvPr>
            <p:ph idx="4294967295" type="body"/>
          </p:nvPr>
        </p:nvSpPr>
        <p:spPr>
          <a:xfrm>
            <a:off x="3126650" y="2070575"/>
            <a:ext cx="29565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Increase Visitor Info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-Reg_date, reg_brand, channel, primary interest...etc.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-This would allow us to better segment users and cohorts.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46" name="Google Shape;246;p28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Best-Fit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8" name="Google Shape;248;p28"/>
          <p:cNvSpPr txBox="1"/>
          <p:nvPr>
            <p:ph idx="4294967295" type="body"/>
          </p:nvPr>
        </p:nvSpPr>
        <p:spPr>
          <a:xfrm>
            <a:off x="6254225" y="2070575"/>
            <a:ext cx="26943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Enhance Predictions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-More data -&gt; better cohort -&gt;Quality of Prediction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-Future work focus on section &amp; macro article groups [topic modeling would be interesting here]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266775" y="3577825"/>
            <a:ext cx="8520600" cy="13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Data though small &amp; time_bound, is </a:t>
            </a:r>
            <a:r>
              <a:rPr lang="en"/>
              <a:t>representative</a:t>
            </a:r>
            <a:endParaRPr/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Continuous variable are normally distributed</a:t>
            </a:r>
            <a:endParaRPr/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Each visitor_id = independent &amp; non_duplicative (assumption of no multi-device/browser users)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Areas of Analytics focus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Publish-Trend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" name="Google Shape;71;p15"/>
          <p:cNvSpPr txBox="1"/>
          <p:nvPr>
            <p:ph idx="4294967295" type="body"/>
          </p:nvPr>
        </p:nvSpPr>
        <p:spPr>
          <a:xfrm>
            <a:off x="432350" y="2070575"/>
            <a:ext cx="26943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Editorial Impact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-Does Site section matter?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-Is Article publishing time important? 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-Does day of week of publishing matter?</a:t>
            </a:r>
            <a:endParaRPr sz="1600"/>
          </a:p>
        </p:txBody>
      </p:sp>
      <p:sp>
        <p:nvSpPr>
          <p:cNvPr id="72" name="Google Shape;72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Visit-Trend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" name="Google Shape;74;p15"/>
          <p:cNvSpPr txBox="1"/>
          <p:nvPr>
            <p:ph idx="4294967295" type="body"/>
          </p:nvPr>
        </p:nvSpPr>
        <p:spPr>
          <a:xfrm>
            <a:off x="3336150" y="2070575"/>
            <a:ext cx="27606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User Behavioral Trend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-What is DAU/WAU? 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-What hour of day do most users visit? 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-What site_sections are users visiting at different times? </a:t>
            </a:r>
            <a:endParaRPr sz="1600"/>
          </a:p>
        </p:txBody>
      </p:sp>
      <p:sp>
        <p:nvSpPr>
          <p:cNvPr id="75" name="Google Shape;75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6160600" y="1406863"/>
            <a:ext cx="26943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Predicting Return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" name="Google Shape;77;p15"/>
          <p:cNvSpPr txBox="1"/>
          <p:nvPr>
            <p:ph idx="4294967295" type="body"/>
          </p:nvPr>
        </p:nvSpPr>
        <p:spPr>
          <a:xfrm>
            <a:off x="6254225" y="2070575"/>
            <a:ext cx="2600700" cy="30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Increasing Return %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-When should editorial look to publish content? 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-Where should content be published?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-Does it matter when a user visits?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173925" y="2791698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 did it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3850" y="69209"/>
            <a:ext cx="1580650" cy="8028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 rot="1828874">
            <a:off x="6325685" y="644837"/>
            <a:ext cx="610934" cy="41392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3300" y="518500"/>
            <a:ext cx="1122800" cy="11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3850" y="1541388"/>
            <a:ext cx="1580650" cy="7903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 rot="-1733306">
            <a:off x="6593809" y="1512138"/>
            <a:ext cx="562610" cy="365895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9775" y="2571753"/>
            <a:ext cx="1710299" cy="17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 rot="2367473">
            <a:off x="6527717" y="2275416"/>
            <a:ext cx="588660" cy="47315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92650" y="3168350"/>
            <a:ext cx="2961000" cy="5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55175" y="3832975"/>
            <a:ext cx="966075" cy="9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/>
          <p:nvPr/>
        </p:nvSpPr>
        <p:spPr>
          <a:xfrm rot="-1205372">
            <a:off x="6148164" y="3984683"/>
            <a:ext cx="965973" cy="466378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6397063" y="3382675"/>
            <a:ext cx="669300" cy="312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99" name="Google Shape;99;p17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1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01" name="Google Shape;101;p17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02" name="Google Shape;102;p1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3" name="Google Shape;103;p1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7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Insert Raw Data in S3 Bucket</a:t>
            </a:r>
            <a:endParaRPr sz="1600"/>
          </a:p>
        </p:txBody>
      </p:sp>
      <p:sp>
        <p:nvSpPr>
          <p:cNvPr descr="Background pointer shape in timeline graphic" id="105" name="Google Shape;105;p17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2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07" name="Google Shape;107;p17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08" name="Google Shape;108;p17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9" name="Google Shape;109;p17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7"/>
          <p:cNvSpPr txBox="1"/>
          <p:nvPr>
            <p:ph idx="4294967295" type="body"/>
          </p:nvPr>
        </p:nvSpPr>
        <p:spPr>
          <a:xfrm>
            <a:off x="1244324" y="3757725"/>
            <a:ext cx="24447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Copy S3 bucket into Redshift schema to prep for data cleansing</a:t>
            </a:r>
            <a:endParaRPr sz="1600"/>
          </a:p>
        </p:txBody>
      </p:sp>
      <p:sp>
        <p:nvSpPr>
          <p:cNvPr descr="Background pointer shape in timeline graphic" id="111" name="Google Shape;111;p17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3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13" name="Google Shape;113;p17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14" name="Google Shape;114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5" name="Google Shape;115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7"/>
          <p:cNvSpPr txBox="1"/>
          <p:nvPr>
            <p:ph idx="4294967295" type="body"/>
          </p:nvPr>
        </p:nvSpPr>
        <p:spPr>
          <a:xfrm>
            <a:off x="3304101" y="385675"/>
            <a:ext cx="26691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Mutate Data: New col, Type change, calculations</a:t>
            </a:r>
            <a:endParaRPr sz="1600"/>
          </a:p>
        </p:txBody>
      </p:sp>
      <p:sp>
        <p:nvSpPr>
          <p:cNvPr descr="Background pointer shape in timeline graphic" id="117" name="Google Shape;117;p17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4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19" name="Google Shape;119;p17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20" name="Google Shape;120;p17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1" name="Google Shape;121;p17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7"/>
          <p:cNvSpPr txBox="1"/>
          <p:nvPr>
            <p:ph idx="4294967295" type="body"/>
          </p:nvPr>
        </p:nvSpPr>
        <p:spPr>
          <a:xfrm>
            <a:off x="5126900" y="3757725"/>
            <a:ext cx="24447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Use Superset, to plot &amp; see data/distribution/dashboards</a:t>
            </a:r>
            <a:endParaRPr sz="1600"/>
          </a:p>
        </p:txBody>
      </p:sp>
      <p:sp>
        <p:nvSpPr>
          <p:cNvPr descr="Background pointer shape in timeline graphic" id="123" name="Google Shape;123;p17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5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25" name="Google Shape;125;p17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26" name="Google Shape;126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7" name="Google Shape;127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7"/>
          <p:cNvSpPr txBox="1"/>
          <p:nvPr>
            <p:ph idx="4294967295" type="body"/>
          </p:nvPr>
        </p:nvSpPr>
        <p:spPr>
          <a:xfrm>
            <a:off x="6685975" y="385675"/>
            <a:ext cx="23796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Select valuable inputs for model-fitting in R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8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34" name="Google Shape;134;p18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18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6" name="Google Shape;136;p18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7" name="Google Shape;137;p18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18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18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18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18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18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18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44" name="Google Shape;144;p18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146" name="Google Shape;146;p18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Separating</a:t>
            </a:r>
            <a:r>
              <a:rPr lang="en"/>
              <a:t> the Signal from the Noise</a:t>
            </a:r>
            <a:endParaRPr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48" name="Google Shape;148;p18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49" name="Google Shape;149;p18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18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18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59" name="Google Shape;159;p18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60" name="Google Shape;160;p18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18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Publisher-Trends</a:t>
            </a:r>
            <a:endParaRPr/>
          </a:p>
        </p:txBody>
      </p:sp>
      <p:sp>
        <p:nvSpPr>
          <p:cNvPr id="174" name="Google Shape;174;p1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175" name="Google Shape;175;p19"/>
          <p:cNvSpPr txBox="1"/>
          <p:nvPr>
            <p:ph idx="2" type="body"/>
          </p:nvPr>
        </p:nvSpPr>
        <p:spPr>
          <a:xfrm>
            <a:off x="4939500" y="724200"/>
            <a:ext cx="4045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-Article generally published evenly in any week, clustered 9-11AM &amp; 2-4PM in a day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-A user who reads a morning published article is 10% more likely to come back the next day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308275" y="3590450"/>
            <a:ext cx="5998800" cy="13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-Article are published evenly (by day of week)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-In a day, Most tend to be published either Morning (9-</a:t>
            </a:r>
            <a:r>
              <a:rPr lang="en"/>
              <a:t>11 AM</a:t>
            </a:r>
            <a:r>
              <a:rPr lang="en"/>
              <a:t>) OR Afternoon(2-4PM)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301950" cy="320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225" y="208550"/>
            <a:ext cx="4505774" cy="314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Visit-Trends</a:t>
            </a:r>
            <a:endParaRPr/>
          </a:p>
        </p:txBody>
      </p:sp>
      <p:sp>
        <p:nvSpPr>
          <p:cNvPr id="188" name="Google Shape;188;p21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189" name="Google Shape;189;p21"/>
          <p:cNvSpPr txBox="1"/>
          <p:nvPr>
            <p:ph idx="2" type="body"/>
          </p:nvPr>
        </p:nvSpPr>
        <p:spPr>
          <a:xfrm>
            <a:off x="4939500" y="444550"/>
            <a:ext cx="4101000" cy="425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-All Visits peak in the first two days of the week, the decline throughout the rest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-Users who visit during the weekday, are 13% more likely to return to site the next day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