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46"/>
  </p:notesMasterIdLst>
  <p:handoutMasterIdLst>
    <p:handoutMasterId r:id="rId47"/>
  </p:handoutMasterIdLst>
  <p:sldIdLst>
    <p:sldId id="640" r:id="rId2"/>
    <p:sldId id="655" r:id="rId3"/>
    <p:sldId id="641" r:id="rId4"/>
    <p:sldId id="613" r:id="rId5"/>
    <p:sldId id="620" r:id="rId6"/>
    <p:sldId id="621" r:id="rId7"/>
    <p:sldId id="622" r:id="rId8"/>
    <p:sldId id="623" r:id="rId9"/>
    <p:sldId id="624" r:id="rId10"/>
    <p:sldId id="626" r:id="rId11"/>
    <p:sldId id="625" r:id="rId12"/>
    <p:sldId id="579" r:id="rId13"/>
    <p:sldId id="627" r:id="rId14"/>
    <p:sldId id="636" r:id="rId15"/>
    <p:sldId id="572" r:id="rId16"/>
    <p:sldId id="573" r:id="rId17"/>
    <p:sldId id="652" r:id="rId18"/>
    <p:sldId id="576" r:id="rId19"/>
    <p:sldId id="653" r:id="rId20"/>
    <p:sldId id="578" r:id="rId21"/>
    <p:sldId id="581" r:id="rId22"/>
    <p:sldId id="580" r:id="rId23"/>
    <p:sldId id="509" r:id="rId24"/>
    <p:sldId id="524" r:id="rId25"/>
    <p:sldId id="525" r:id="rId26"/>
    <p:sldId id="526" r:id="rId27"/>
    <p:sldId id="527" r:id="rId28"/>
    <p:sldId id="632" r:id="rId29"/>
    <p:sldId id="633" r:id="rId30"/>
    <p:sldId id="650" r:id="rId31"/>
    <p:sldId id="651" r:id="rId32"/>
    <p:sldId id="532" r:id="rId33"/>
    <p:sldId id="656" r:id="rId34"/>
    <p:sldId id="643" r:id="rId35"/>
    <p:sldId id="644" r:id="rId36"/>
    <p:sldId id="533" r:id="rId37"/>
    <p:sldId id="510" r:id="rId38"/>
    <p:sldId id="534" r:id="rId39"/>
    <p:sldId id="586" r:id="rId40"/>
    <p:sldId id="591" r:id="rId41"/>
    <p:sldId id="637" r:id="rId42"/>
    <p:sldId id="587" r:id="rId43"/>
    <p:sldId id="545" r:id="rId44"/>
    <p:sldId id="54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12"/>
    <p:restoredTop sz="85855"/>
  </p:normalViewPr>
  <p:slideViewPr>
    <p:cSldViewPr snapToGrid="0" snapToObjects="1">
      <p:cViewPr varScale="1">
        <p:scale>
          <a:sx n="109" d="100"/>
          <a:sy n="109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182FD-560F-AC47-AFDA-9ECB7C6D1640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517F6-4A76-4E41-A4A2-9DB58A20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2F366-0121-A842-A89F-9DDF18B62E8A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25073-765A-2C47-AFAF-70577D11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3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using the same data as in the efficient frontier homework</a:t>
            </a:r>
          </a:p>
        </p:txBody>
      </p:sp>
    </p:spTree>
    <p:extLst>
      <p:ext uri="{BB962C8B-B14F-4D97-AF65-F5344CB8AC3E}">
        <p14:creationId xmlns:p14="http://schemas.microsoft.com/office/powerpoint/2010/main" val="2064439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38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8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7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1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7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31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3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476250" y="892969"/>
            <a:ext cx="11239500" cy="5072063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1687"/>
              </a:spcBef>
              <a:defRPr sz="2531"/>
            </a:lvl1pPr>
            <a:lvl2pPr marL="660773" indent="-330387">
              <a:spcBef>
                <a:spcPts val="1687"/>
              </a:spcBef>
              <a:defRPr sz="2531"/>
            </a:lvl2pPr>
            <a:lvl3pPr marL="991160" indent="-330387">
              <a:spcBef>
                <a:spcPts val="1687"/>
              </a:spcBef>
              <a:defRPr sz="2531"/>
            </a:lvl3pPr>
            <a:lvl4pPr marL="1321547" indent="-330387">
              <a:spcBef>
                <a:spcPts val="1687"/>
              </a:spcBef>
              <a:defRPr sz="2531"/>
            </a:lvl4pPr>
            <a:lvl5pPr marL="1651933" indent="-330387">
              <a:spcBef>
                <a:spcPts val="1687"/>
              </a:spcBef>
              <a:defRPr sz="2531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414141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2111741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922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60773" indent="-330387">
              <a:defRPr sz="2320"/>
            </a:lvl2pPr>
            <a:lvl3pPr marL="991160" indent="-330387">
              <a:defRPr sz="1898"/>
            </a:lvl3pPr>
            <a:lvl4pPr marL="1321547" indent="-330387">
              <a:defRPr sz="1828"/>
            </a:lvl4pPr>
            <a:lvl5pPr marL="1651933" indent="-330387">
              <a:defRPr sz="1828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42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32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414141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111084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476250" y="2580680"/>
            <a:ext cx="11239500" cy="169664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922">
                <a:solidFill>
                  <a:srgbClr val="D93E2B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169122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6" r:id="rId12"/>
    <p:sldLayoutId id="2147483857" r:id="rId13"/>
    <p:sldLayoutId id="214748385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 Pricing Theory (APT)</a:t>
            </a:r>
          </a:p>
        </p:txBody>
      </p:sp>
    </p:spTree>
    <p:extLst>
      <p:ext uri="{BB962C8B-B14F-4D97-AF65-F5344CB8AC3E}">
        <p14:creationId xmlns:p14="http://schemas.microsoft.com/office/powerpoint/2010/main" val="8756037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Combined portfolio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1881188" y="1848445"/>
            <a:ext cx="8429625" cy="4753447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sz="3797" dirty="0"/>
              <a:t>The return on the combined portfolio:</a:t>
            </a:r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Weights sum to zero because there’s no investment</a:t>
            </a:r>
          </a:p>
          <a:p>
            <a:r>
              <a:rPr lang="en-US" sz="3516" dirty="0"/>
              <a:t>And there’s no risk in the portfolio. </a:t>
            </a:r>
          </a:p>
          <a:p>
            <a:r>
              <a:rPr lang="en-US" sz="3516" dirty="0"/>
              <a:t>We eliminated:</a:t>
            </a:r>
          </a:p>
          <a:p>
            <a:pPr lvl="2"/>
            <a:r>
              <a:rPr lang="en-US" sz="2672" dirty="0"/>
              <a:t>Idiosyncratic risk through diversification</a:t>
            </a:r>
          </a:p>
          <a:p>
            <a:pPr lvl="2"/>
            <a:r>
              <a:rPr lang="en-US" sz="2672" dirty="0"/>
              <a:t>Systematic risk by hedging using the market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444027"/>
            <a:ext cx="9542603" cy="1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95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Net Investment Portfolios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Zero net investment portfolio:</a:t>
            </a:r>
          </a:p>
          <a:p>
            <a:pPr lvl="1"/>
            <a:r>
              <a:rPr lang="en-US" dirty="0"/>
              <a:t>Investor does not contribute their own wealth to the portfolio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Sum of portfolio weights equals zero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Long and short the same amount of dollars</a:t>
            </a:r>
          </a:p>
          <a:p>
            <a:pPr lvl="2"/>
            <a:r>
              <a:rPr lang="en-US" dirty="0"/>
              <a:t>100% long = 100%</a:t>
            </a:r>
          </a:p>
          <a:p>
            <a:pPr lvl="2"/>
            <a:r>
              <a:rPr lang="en-US" dirty="0"/>
              <a:t>100% short = -100%</a:t>
            </a:r>
          </a:p>
          <a:p>
            <a:pPr lvl="2"/>
            <a:r>
              <a:rPr lang="en-US" dirty="0"/>
              <a:t>Sum = 100% + (-100%) = 0%</a:t>
            </a:r>
          </a:p>
        </p:txBody>
      </p:sp>
    </p:spTree>
    <p:extLst>
      <p:ext uri="{BB962C8B-B14F-4D97-AF65-F5344CB8AC3E}">
        <p14:creationId xmlns:p14="http://schemas.microsoft.com/office/powerpoint/2010/main" val="12182203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 Each Period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purearb-10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556980"/>
            <a:ext cx="9144000" cy="50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3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Efficient markets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/>
            <a:r>
              <a:rPr lang="en-US" sz="3797" dirty="0"/>
              <a:t>We constructed a pure arbitrage</a:t>
            </a:r>
          </a:p>
          <a:p>
            <a:r>
              <a:rPr lang="en-US" sz="3797" dirty="0"/>
              <a:t>In a competitive and efficient market, arbitrage opportunities like this shouldn’t exist</a:t>
            </a:r>
          </a:p>
          <a:p>
            <a:pPr lvl="0"/>
            <a:r>
              <a:rPr lang="en-US" sz="3797" dirty="0"/>
              <a:t>Therefore, the alpha should be zero on this well-diversified portfolio:</a:t>
            </a:r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This is the same as the SML</a:t>
            </a:r>
          </a:p>
          <a:p>
            <a:pPr lvl="0"/>
            <a:endParaRPr lang="en-US" sz="3797" dirty="0"/>
          </a:p>
          <a:p>
            <a:pPr lvl="0"/>
            <a:endParaRPr sz="3797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68" y="4390384"/>
            <a:ext cx="5829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905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 Example</a:t>
            </a:r>
          </a:p>
        </p:txBody>
      </p:sp>
    </p:spTree>
    <p:extLst>
      <p:ext uri="{BB962C8B-B14F-4D97-AF65-F5344CB8AC3E}">
        <p14:creationId xmlns:p14="http://schemas.microsoft.com/office/powerpoint/2010/main" val="6566302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Multi-Factor Example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54" name="Shape 5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lvl="0"/>
            <a:r>
              <a:rPr lang="en-US" sz="3375" dirty="0"/>
              <a:t>Assume there is an “alpha” portfolio with returns:</a:t>
            </a:r>
          </a:p>
          <a:p>
            <a:pPr lvl="0"/>
            <a:endParaRPr lang="en-US" sz="3375" dirty="0"/>
          </a:p>
          <a:p>
            <a:pPr lvl="0"/>
            <a:endParaRPr lang="en-US" sz="3375" dirty="0"/>
          </a:p>
          <a:p>
            <a:pPr lvl="0"/>
            <a:endParaRPr lang="en-US" sz="3375" dirty="0"/>
          </a:p>
          <a:p>
            <a:pPr lvl="0"/>
            <a:r>
              <a:rPr lang="en-US" sz="3375" dirty="0"/>
              <a:t>Where </a:t>
            </a:r>
            <a:r>
              <a:rPr lang="en-US" sz="3375" dirty="0" err="1"/>
              <a:t>r</a:t>
            </a:r>
            <a:r>
              <a:rPr lang="en-US" sz="3375" baseline="-25000" dirty="0" err="1"/>
              <a:t>E</a:t>
            </a:r>
            <a:r>
              <a:rPr lang="en-US" sz="3375" dirty="0"/>
              <a:t> is the return on a US Equity index and </a:t>
            </a:r>
            <a:r>
              <a:rPr lang="en-US" sz="3375" dirty="0" err="1"/>
              <a:t>r</a:t>
            </a:r>
            <a:r>
              <a:rPr lang="en-US" sz="3375" baseline="-25000" dirty="0" err="1"/>
              <a:t>C</a:t>
            </a:r>
            <a:r>
              <a:rPr lang="en-US" sz="3375" dirty="0"/>
              <a:t> is the return on a commodity index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39" y="2758811"/>
            <a:ext cx="7118018" cy="41169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30" y="3517615"/>
            <a:ext cx="7434278" cy="42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and Indices Growth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23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7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Arbitrage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57" name="Shape 57"/>
          <p:cNvSpPr>
            <a:spLocks noGrp="1"/>
          </p:cNvSpPr>
          <p:nvPr>
            <p:ph idx="1"/>
          </p:nvPr>
        </p:nvSpPr>
        <p:spPr>
          <a:xfrm>
            <a:off x="829783" y="1691322"/>
            <a:ext cx="9081728" cy="43513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2400" dirty="0"/>
              <a:t>Can we create a pure arbitrage strategy to take advantage of the alpha?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Create a mimicking portfolio using the US equity index, commodity index and risk-free asset that “mimics” the returns on A (except for the alpha):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What should be the weights?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94" y="2537918"/>
            <a:ext cx="6784306" cy="359058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62" y="5380727"/>
            <a:ext cx="3402211" cy="32146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53" y="5380727"/>
            <a:ext cx="1268016" cy="27682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07" y="5380727"/>
            <a:ext cx="1268016" cy="2768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2356" y="4342482"/>
            <a:ext cx="5981700" cy="40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2356" y="5751336"/>
            <a:ext cx="7074391" cy="41743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53" y="6267049"/>
            <a:ext cx="6654389" cy="4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vs. Mimicking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alphamim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46701"/>
            <a:ext cx="9144000" cy="52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0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Arbitrage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2" name="Shape 72"/>
          <p:cNvSpPr>
            <a:spLocks noGrp="1"/>
          </p:cNvSpPr>
          <p:nvPr>
            <p:ph idx="1"/>
          </p:nvPr>
        </p:nvSpPr>
        <p:spPr>
          <a:xfrm>
            <a:off x="509517" y="1805650"/>
            <a:ext cx="9456285" cy="43513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2400" dirty="0"/>
              <a:t>Alpha portfolio returns:</a:t>
            </a:r>
          </a:p>
          <a:p>
            <a:pPr lvl="0"/>
            <a:r>
              <a:rPr lang="en-US" sz="2400" dirty="0"/>
              <a:t>Mimicking portfolio returns:</a:t>
            </a:r>
          </a:p>
          <a:p>
            <a:pPr lvl="0"/>
            <a:r>
              <a:rPr lang="en-US" sz="2400" dirty="0"/>
              <a:t>Zero net investment portfolio:</a:t>
            </a:r>
          </a:p>
          <a:p>
            <a:pPr lvl="1"/>
            <a:r>
              <a:rPr lang="en-US" sz="2200" dirty="0"/>
              <a:t>Long Portfolio A (weight=100%), short mimicking (weight=-100%):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With long $X in the alpha portfolio and short $X in the mimicking portfolio:</a:t>
            </a:r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257" y="1906302"/>
            <a:ext cx="5162415" cy="27322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76" y="2537150"/>
            <a:ext cx="4549740" cy="273994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72" y="5626099"/>
            <a:ext cx="6349008" cy="3303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470" y="3935533"/>
            <a:ext cx="7116091" cy="36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2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057" y="504656"/>
            <a:ext cx="3368001" cy="1324144"/>
          </a:xfrm>
        </p:spPr>
        <p:txBody>
          <a:bodyPr>
            <a:normAutofit fontScale="90000"/>
          </a:bodyPr>
          <a:lstStyle/>
          <a:p>
            <a:r>
              <a:rPr lang="en-US" dirty="0"/>
              <a:t>Bag of Candy Arbitrage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835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Bag costs $50</a:t>
            </a:r>
          </a:p>
          <a:p>
            <a:pPr lvl="1"/>
            <a:r>
              <a:rPr lang="en-US" dirty="0"/>
              <a:t>20 milky way, 20 Twix and 10 snickers</a:t>
            </a:r>
          </a:p>
          <a:p>
            <a:r>
              <a:rPr lang="en-US" dirty="0"/>
              <a:t>Individually:</a:t>
            </a:r>
          </a:p>
          <a:p>
            <a:pPr lvl="1"/>
            <a:r>
              <a:rPr lang="en-US" dirty="0"/>
              <a:t>Milky Ways cost $0.50, Twix cost $1.25 and Snickers cost $1 individually.</a:t>
            </a:r>
          </a:p>
          <a:p>
            <a:r>
              <a:rPr lang="en-US" dirty="0"/>
              <a:t>Buy the bag or the individual bars?</a:t>
            </a:r>
          </a:p>
          <a:p>
            <a:pPr lvl="1"/>
            <a:r>
              <a:rPr lang="en-US" dirty="0"/>
              <a:t>Buy 20 MW for $.50 = $10</a:t>
            </a:r>
          </a:p>
          <a:p>
            <a:pPr lvl="1"/>
            <a:r>
              <a:rPr lang="en-US" dirty="0"/>
              <a:t>Buy 20 Twix for $1.25 = $25</a:t>
            </a:r>
          </a:p>
          <a:p>
            <a:pPr lvl="1"/>
            <a:r>
              <a:rPr lang="en-US" dirty="0"/>
              <a:t>Buy 10 snickers for $1 = $10</a:t>
            </a:r>
          </a:p>
          <a:p>
            <a:pPr lvl="1"/>
            <a:r>
              <a:rPr lang="en-US" dirty="0"/>
              <a:t>$45 to replicate the bag of candy</a:t>
            </a:r>
          </a:p>
          <a:p>
            <a:r>
              <a:rPr lang="en-US" dirty="0"/>
              <a:t>Arbitrageur: buy the underpriced individual candy bars and sell (short) the overpriced bag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74" y="504656"/>
            <a:ext cx="3903879" cy="21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Arbitrage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3375" dirty="0"/>
              <a:t>Let’s look at 2 strategies:</a:t>
            </a:r>
          </a:p>
          <a:p>
            <a:pPr lvl="1"/>
            <a:r>
              <a:rPr lang="en-US" sz="2953" dirty="0"/>
              <a:t>Go long/short $1,000 each month (rebalance)</a:t>
            </a:r>
          </a:p>
          <a:p>
            <a:pPr lvl="1"/>
            <a:r>
              <a:rPr lang="en-US" sz="2953" dirty="0"/>
              <a:t>Go long/short $1,000 at beginning and do </a:t>
            </a:r>
            <a:r>
              <a:rPr lang="en-US" sz="2953"/>
              <a:t>not rebalance</a:t>
            </a:r>
            <a:endParaRPr lang="en-US" sz="2953" dirty="0"/>
          </a:p>
          <a:p>
            <a:pPr lvl="1"/>
            <a:endParaRPr lang="en-US" sz="2953" dirty="0"/>
          </a:p>
          <a:p>
            <a:pPr lvl="1"/>
            <a:endParaRPr lang="en-US" sz="2953" dirty="0"/>
          </a:p>
        </p:txBody>
      </p:sp>
    </p:spTree>
    <p:extLst>
      <p:ext uri="{BB962C8B-B14F-4D97-AF65-F5344CB8AC3E}">
        <p14:creationId xmlns:p14="http://schemas.microsoft.com/office/powerpoint/2010/main" val="37462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the stakes ($1M long/short)</a:t>
            </a:r>
          </a:p>
        </p:txBody>
      </p:sp>
      <p:pic>
        <p:nvPicPr>
          <p:cNvPr id="7" name="Picture 6" descr="purearb-1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54" y="1777802"/>
            <a:ext cx="8593433" cy="48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6899"/>
          </a:xfrm>
        </p:spPr>
        <p:txBody>
          <a:bodyPr/>
          <a:lstStyle/>
          <a:p>
            <a:r>
              <a:rPr lang="en-US" dirty="0"/>
              <a:t>No Rebalancing</a:t>
            </a:r>
          </a:p>
        </p:txBody>
      </p:sp>
      <p:pic>
        <p:nvPicPr>
          <p:cNvPr id="5" name="Picture 4" descr="purearb-noreb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52" y="995394"/>
            <a:ext cx="9144000" cy="5184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8912" y="6180137"/>
            <a:ext cx="1066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outperforms short. Over time, the long side grows more and more.</a:t>
            </a:r>
          </a:p>
          <a:p>
            <a:r>
              <a:rPr lang="en-US" dirty="0"/>
              <a:t>Greater relative exposure to long than short. This creates risk and is not a pure arbitrage strategy</a:t>
            </a:r>
          </a:p>
        </p:txBody>
      </p:sp>
    </p:spTree>
    <p:extLst>
      <p:ext uri="{BB962C8B-B14F-4D97-AF65-F5344CB8AC3E}">
        <p14:creationId xmlns:p14="http://schemas.microsoft.com/office/powerpoint/2010/main" val="60579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Idiosyncratic Risk</a:t>
            </a:r>
            <a:endParaRPr sz="4922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972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Idiosyncratic Risk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3375" dirty="0"/>
              <a:t>Now, assume there is some residual risk in the alpha portfolio</a:t>
            </a:r>
          </a:p>
          <a:p>
            <a:pPr lvl="0"/>
            <a:endParaRPr lang="en-US" sz="3375" dirty="0"/>
          </a:p>
          <a:p>
            <a:pPr lvl="0"/>
            <a:endParaRPr lang="en-US" sz="3375" dirty="0"/>
          </a:p>
          <a:p>
            <a:pPr lvl="0"/>
            <a:endParaRPr lang="en-US" sz="3375" dirty="0"/>
          </a:p>
          <a:p>
            <a:pPr lvl="0"/>
            <a:r>
              <a:rPr lang="en-US" sz="3375" dirty="0"/>
              <a:t>How does this affect our arbitrage strategy?</a:t>
            </a:r>
          </a:p>
          <a:p>
            <a:pPr lvl="0"/>
            <a:endParaRPr lang="en-US" sz="3375" dirty="0"/>
          </a:p>
          <a:p>
            <a:pPr lvl="0"/>
            <a:endParaRPr sz="2953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89" y="3375879"/>
            <a:ext cx="8441224" cy="406034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88" y="4089453"/>
            <a:ext cx="3646431" cy="40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8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$1M Rebalancing (Example 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idio-rebalanc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19" y="1451833"/>
            <a:ext cx="9076184" cy="5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19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$1M Rebalancing (Example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dio-rebalanc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1" y="1419820"/>
            <a:ext cx="8893969" cy="51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87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Idiosyncratic Risk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8" name="Shape 7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75" dirty="0">
                <a:solidFill>
                  <a:srgbClr val="414141"/>
                </a:solidFill>
              </a:rPr>
              <a:t>Arbitrage strategy is no longer riskless (pure)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3375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75" dirty="0">
                <a:solidFill>
                  <a:srgbClr val="414141"/>
                </a:solidFill>
              </a:rPr>
              <a:t>If we cannot hedge the residual risk, then arbitrageurs may not be willing to conduct an arbitrage trade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3375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375" dirty="0"/>
              <a:t>Alpha can persist</a:t>
            </a:r>
            <a:endParaRPr sz="3375" dirty="0">
              <a:solidFill>
                <a:srgbClr val="41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83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 Example 2</a:t>
            </a:r>
          </a:p>
        </p:txBody>
      </p:sp>
    </p:spTree>
    <p:extLst>
      <p:ext uri="{BB962C8B-B14F-4D97-AF65-F5344CB8AC3E}">
        <p14:creationId xmlns:p14="http://schemas.microsoft.com/office/powerpoint/2010/main" val="404565297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portfolio of stocks has the following return which is exposed to Chinese and Australian market movements.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Chinese factor is captured by the Shanghai Composite Index and the Australian exposure is captured by the Australian All Ordinaries Index</a:t>
            </a:r>
          </a:p>
          <a:p>
            <a:endParaRPr lang="en-US" dirty="0"/>
          </a:p>
          <a:p>
            <a:r>
              <a:rPr lang="en-US" dirty="0"/>
              <a:t>Create a strategy to take advantage of this alpha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" y="2700020"/>
            <a:ext cx="99441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/>
              <a:t>The act of exploiting mispricing to achieve risk-free profits</a:t>
            </a:r>
          </a:p>
          <a:p>
            <a:pPr lvl="1"/>
            <a:r>
              <a:rPr lang="en-US" sz="2800" dirty="0"/>
              <a:t>Investors make money without putting capital at stake and without taking risk</a:t>
            </a:r>
            <a:endParaRPr lang="en-US" sz="2600" dirty="0"/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600" dirty="0"/>
              <a:t>Microsoft is trading at $10 on BATS and $12 on NASDAQ. </a:t>
            </a:r>
          </a:p>
          <a:p>
            <a:pPr lvl="2"/>
            <a:r>
              <a:rPr lang="en-US" sz="2400" dirty="0"/>
              <a:t>Arbitrage strategy: short at the NASDAQ exchange price, use proceeds to buy on the BATS exchange and close short.</a:t>
            </a: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2900" dirty="0"/>
              <a:t>In competitive and efficient markets, profitable arbitrage opportunities like these will quickly disappear</a:t>
            </a:r>
          </a:p>
        </p:txBody>
      </p:sp>
    </p:spTree>
    <p:extLst>
      <p:ext uri="{BB962C8B-B14F-4D97-AF65-F5344CB8AC3E}">
        <p14:creationId xmlns:p14="http://schemas.microsoft.com/office/powerpoint/2010/main" val="4184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 Strategy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261873" y="3530277"/>
            <a:ext cx="6319546" cy="1516285"/>
          </a:xfrm>
        </p:spPr>
        <p:txBody>
          <a:bodyPr/>
          <a:lstStyle/>
          <a:p>
            <a:r>
              <a:rPr lang="en-US"/>
              <a:t>Mimicking </a:t>
            </a:r>
            <a:r>
              <a:rPr lang="en-US" dirty="0"/>
              <a:t>portfolio</a:t>
            </a:r>
          </a:p>
          <a:p>
            <a:pPr lvl="1"/>
            <a:r>
              <a:rPr lang="en-US" dirty="0"/>
              <a:t>Weight in Shanghai= 1.2</a:t>
            </a:r>
          </a:p>
          <a:p>
            <a:pPr lvl="1"/>
            <a:r>
              <a:rPr lang="en-US" dirty="0"/>
              <a:t>Weight in Aussie = 4</a:t>
            </a:r>
          </a:p>
          <a:p>
            <a:pPr lvl="1"/>
            <a:r>
              <a:rPr lang="en-US" dirty="0"/>
              <a:t>Weight in risk-free = 1 – 1.2 – 4 = - 4.2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43" y="5418743"/>
            <a:ext cx="9168422" cy="1062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6" y="2747721"/>
            <a:ext cx="94996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826" y="1828360"/>
            <a:ext cx="9405057" cy="45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portfolio A (weight = -100%)</a:t>
            </a:r>
          </a:p>
          <a:p>
            <a:r>
              <a:rPr lang="en-US" dirty="0"/>
              <a:t>Long mimicking (weight = 100%)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Overall weights:</a:t>
            </a:r>
          </a:p>
          <a:p>
            <a:pPr lvl="1"/>
            <a:r>
              <a:rPr lang="en-US" dirty="0"/>
              <a:t>China: (100% x 1.2) = 120%</a:t>
            </a:r>
          </a:p>
          <a:p>
            <a:pPr lvl="1"/>
            <a:r>
              <a:rPr lang="en-US" dirty="0"/>
              <a:t>Aussie</a:t>
            </a:r>
            <a:r>
              <a:rPr lang="en-US" dirty="0">
                <a:sym typeface="Wingdings"/>
              </a:rPr>
              <a:t>: (100% x 4) = 400%</a:t>
            </a:r>
          </a:p>
          <a:p>
            <a:pPr lvl="1"/>
            <a:r>
              <a:rPr lang="en-US" dirty="0">
                <a:sym typeface="Wingdings"/>
              </a:rPr>
              <a:t>Risk-free: (100% x -4.2) = -420%</a:t>
            </a:r>
          </a:p>
          <a:p>
            <a:pPr lvl="1"/>
            <a:r>
              <a:rPr lang="en-US" dirty="0">
                <a:sym typeface="Wingdings"/>
              </a:rPr>
              <a:t>Portfolio A: -100%</a:t>
            </a:r>
          </a:p>
          <a:p>
            <a:pPr lvl="1"/>
            <a:r>
              <a:rPr lang="en-US" dirty="0">
                <a:sym typeface="Wingdings"/>
              </a:rPr>
              <a:t>Sums to zero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898140"/>
            <a:ext cx="9591261" cy="9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 Pricing Theory</a:t>
            </a:r>
          </a:p>
        </p:txBody>
      </p:sp>
    </p:spTree>
    <p:extLst>
      <p:ext uri="{BB962C8B-B14F-4D97-AF65-F5344CB8AC3E}">
        <p14:creationId xmlns:p14="http://schemas.microsoft.com/office/powerpoint/2010/main" val="207682574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6E06D8-E3AC-D14F-AB0A-7BA84815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 Pricing Theory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BD613-EE47-7B4E-AADC-9F4A114B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arbitrage pricing theory is a theoretical model for expected returns</a:t>
            </a:r>
          </a:p>
          <a:p>
            <a:endParaRPr lang="en-US" dirty="0"/>
          </a:p>
          <a:p>
            <a:r>
              <a:rPr lang="en-US" dirty="0"/>
              <a:t>The arbitrage pricing theory makes three assumptions:</a:t>
            </a:r>
          </a:p>
          <a:p>
            <a:pPr lvl="1"/>
            <a:r>
              <a:rPr lang="en-US" dirty="0"/>
              <a:t>1. Security returns can be described by a factor model</a:t>
            </a:r>
          </a:p>
          <a:p>
            <a:pPr lvl="1"/>
            <a:r>
              <a:rPr lang="en-US" dirty="0"/>
              <a:t>2. There are sufficient securities to diversify away idiosyncratic risk </a:t>
            </a:r>
          </a:p>
          <a:p>
            <a:pPr lvl="1"/>
            <a:r>
              <a:rPr lang="en-US" dirty="0"/>
              <a:t>3. No arbitrage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34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8885" y="516783"/>
            <a:ext cx="6689936" cy="895881"/>
          </a:xfrm>
        </p:spPr>
        <p:txBody>
          <a:bodyPr vert="horz" lIns="90487" tIns="44449" rIns="90487" bIns="44449" rtlCol="0" anchor="b" anchorCtr="1">
            <a:normAutofit/>
          </a:bodyPr>
          <a:lstStyle/>
          <a:p>
            <a:pPr eaLnBrk="1" hangingPunct="1"/>
            <a:r>
              <a:rPr lang="en-US" sz="5062" dirty="0">
                <a:cs typeface="Bodoni SvtyTwo ITC TT-Bold"/>
              </a:rPr>
              <a:t>Law of One Price/APT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98885" y="1707966"/>
            <a:ext cx="8595360" cy="4351337"/>
          </a:xfrm>
        </p:spPr>
        <p:txBody>
          <a:bodyPr vert="horz" lIns="90487" tIns="44449" rIns="90487" bIns="44449" rtlCol="0">
            <a:noAutofit/>
          </a:bodyPr>
          <a:lstStyle/>
          <a:p>
            <a:pPr eaLnBrk="1" hangingPunct="1"/>
            <a:r>
              <a:rPr lang="en-US" sz="2400" dirty="0"/>
              <a:t>Under these assumptions, then the expected return on a well-diversified portfolio should only be determined by the beta on each factor and the price of risk for each factor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400" dirty="0"/>
              <a:t>Where </a:t>
            </a:r>
            <a:r>
              <a:rPr lang="el-GR" sz="2400" dirty="0"/>
              <a:t>π</a:t>
            </a:r>
            <a:r>
              <a:rPr lang="en-US" sz="2400" baseline="-25000" dirty="0"/>
              <a:t>n</a:t>
            </a:r>
            <a:r>
              <a:rPr lang="en-US" sz="2400" dirty="0"/>
              <a:t> is the risk premium (price of risk) for factor n</a:t>
            </a:r>
          </a:p>
          <a:p>
            <a:pPr lvl="1"/>
            <a:r>
              <a:rPr lang="en-US" sz="2000" dirty="0"/>
              <a:t>Example: </a:t>
            </a:r>
            <a:r>
              <a:rPr lang="el-GR" sz="2000" dirty="0"/>
              <a:t>π</a:t>
            </a:r>
            <a:r>
              <a:rPr lang="en-US" sz="2000" baseline="-25000" dirty="0"/>
              <a:t>m</a:t>
            </a:r>
            <a:r>
              <a:rPr lang="en-US" sz="2000" dirty="0"/>
              <a:t> = E[</a:t>
            </a:r>
            <a:r>
              <a:rPr lang="en-US" sz="2000" dirty="0" err="1"/>
              <a:t>r</a:t>
            </a:r>
            <a:r>
              <a:rPr lang="en-US" sz="2000" baseline="-25000" dirty="0" err="1"/>
              <a:t>m</a:t>
            </a:r>
            <a:r>
              <a:rPr lang="en-US" sz="2000" dirty="0" err="1"/>
              <a:t>-r</a:t>
            </a:r>
            <a:r>
              <a:rPr lang="en-US" sz="2000" baseline="-25000" dirty="0" err="1"/>
              <a:t>f</a:t>
            </a:r>
            <a:r>
              <a:rPr lang="en-US" sz="2000" dirty="0"/>
              <a:t>] for the market portfolio</a:t>
            </a:r>
          </a:p>
          <a:p>
            <a:pPr lvl="1"/>
            <a:r>
              <a:rPr lang="en-US" sz="2000" dirty="0"/>
              <a:t>This is the expected return on the factor mimicking portfolio</a:t>
            </a:r>
          </a:p>
          <a:p>
            <a:r>
              <a:rPr lang="el-GR" sz="2400" b="1" dirty="0"/>
              <a:t>β</a:t>
            </a:r>
            <a:r>
              <a:rPr lang="en-US" sz="2400" baseline="-25000" dirty="0"/>
              <a:t>n</a:t>
            </a:r>
            <a:r>
              <a:rPr lang="en-US" sz="2400" dirty="0"/>
              <a:t> is the factor loading or amount of risk or sensitivity to risk factor 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16" y="3260236"/>
            <a:ext cx="7543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2029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Premium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size of the risk premium will depend on investors preferences for that risk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The risk premium on inflation innovations may be negative</a:t>
            </a:r>
          </a:p>
          <a:p>
            <a:pPr lvl="2"/>
            <a:r>
              <a:rPr lang="en-US" sz="1800" dirty="0"/>
              <a:t>Assets with returns positively correlated with inflation innovations should have lower expected returns because they have higher returns in bad times (periods of high inflation)</a:t>
            </a:r>
          </a:p>
          <a:p>
            <a:pPr lvl="1"/>
            <a:r>
              <a:rPr lang="en-US" sz="2000" dirty="0"/>
              <a:t>The risk premium on the market is positive</a:t>
            </a:r>
          </a:p>
          <a:p>
            <a:pPr lvl="2"/>
            <a:r>
              <a:rPr lang="en-US" sz="1800" dirty="0"/>
              <a:t>Assets with returns positively correlated with the market should have higher expected returns because they have low returns in bad times (low market returns)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7868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APT Implication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All well-diversified portfolios with the same loading (beta) on the systematic risk factor should have the same expected return</a:t>
            </a:r>
          </a:p>
          <a:p>
            <a:pPr lvl="1"/>
            <a:r>
              <a:rPr lang="en-US" sz="2600" dirty="0"/>
              <a:t>Expected returns must be proportional to the loadings (beta) on the systematic risk factor</a:t>
            </a:r>
          </a:p>
          <a:p>
            <a:endParaRPr lang="en-US" sz="2800" dirty="0"/>
          </a:p>
          <a:p>
            <a:r>
              <a:rPr lang="en-US" sz="2800" dirty="0"/>
              <a:t>Individual securities or undiversified portfolios may or may not have alpha</a:t>
            </a:r>
          </a:p>
          <a:p>
            <a:pPr lvl="1"/>
            <a:r>
              <a:rPr lang="en-US" sz="2600" dirty="0"/>
              <a:t>Alphas will center around zero</a:t>
            </a:r>
          </a:p>
          <a:p>
            <a:pPr lvl="1"/>
            <a:r>
              <a:rPr lang="en-US" sz="2600" dirty="0"/>
              <a:t>Alphas should be uncorrelated with beta and residual risk</a:t>
            </a:r>
          </a:p>
        </p:txBody>
      </p:sp>
    </p:spTree>
    <p:extLst>
      <p:ext uri="{BB962C8B-B14F-4D97-AF65-F5344CB8AC3E}">
        <p14:creationId xmlns:p14="http://schemas.microsoft.com/office/powerpoint/2010/main" val="1335124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APT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lvl="0"/>
            <a:r>
              <a:rPr lang="en-US" sz="3797" dirty="0"/>
              <a:t>APT holds for well-diversified portfolios because idiosyncratic risk is eliminated through diversification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APT cannot guarantee individual assets will have zero alpha</a:t>
            </a:r>
          </a:p>
          <a:p>
            <a:pPr lvl="1"/>
            <a:r>
              <a:rPr lang="en-US" sz="3305" dirty="0"/>
              <a:t>The average alpha across a large set of securities should be zero though</a:t>
            </a:r>
          </a:p>
          <a:p>
            <a:pPr lvl="1"/>
            <a:r>
              <a:rPr lang="en-US" sz="3305" dirty="0"/>
              <a:t>Alpha should be near zero for assets with low residual risk</a:t>
            </a:r>
          </a:p>
          <a:p>
            <a:endParaRPr lang="en-US" sz="3797" dirty="0"/>
          </a:p>
          <a:p>
            <a:r>
              <a:rPr lang="en-US" sz="3797" dirty="0"/>
              <a:t>For very high risk assets, APT may not hold</a:t>
            </a:r>
            <a:endParaRPr sz="3797" dirty="0"/>
          </a:p>
        </p:txBody>
      </p:sp>
    </p:spTree>
    <p:extLst>
      <p:ext uri="{BB962C8B-B14F-4D97-AF65-F5344CB8AC3E}">
        <p14:creationId xmlns:p14="http://schemas.microsoft.com/office/powerpoint/2010/main" val="3890865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APT vs. CAPM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3797" dirty="0"/>
              <a:t>APT:				CAPM:</a:t>
            </a:r>
            <a:endParaRPr sz="3797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530888" y="2459543"/>
            <a:ext cx="3752604" cy="372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>
            <a:noAutofit/>
          </a:bodyPr>
          <a:lstStyle>
            <a:lvl1pPr marL="469900" indent="-469900" defTabSz="584200">
              <a:spcBef>
                <a:spcPts val="800"/>
              </a:spcBef>
              <a:buClr>
                <a:srgbClr val="929292"/>
              </a:buClr>
              <a:buSzPct val="60000"/>
              <a:buFont typeface="Zapf Dingbats"/>
              <a:buChar char="❖"/>
              <a:defRPr sz="4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939800" indent="-469900" defTabSz="584200">
              <a:spcBef>
                <a:spcPts val="800"/>
              </a:spcBef>
              <a:buClr>
                <a:srgbClr val="929292"/>
              </a:buClr>
              <a:buSzPct val="60000"/>
              <a:buFont typeface="Zapf Dingbats"/>
              <a:buChar char="❖"/>
              <a:defRPr sz="33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409700" indent="-469900" defTabSz="584200">
              <a:spcBef>
                <a:spcPts val="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7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79600" indent="-469900" defTabSz="584200">
              <a:spcBef>
                <a:spcPts val="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349500" indent="-469900" defTabSz="584200">
              <a:spcBef>
                <a:spcPts val="800"/>
              </a:spcBef>
              <a:buClr>
                <a:srgbClr val="929292"/>
              </a:buClr>
              <a:buSzPct val="60000"/>
              <a:buFont typeface="Zapf Dingbats"/>
              <a:buChar char="❖"/>
              <a:defRPr sz="2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858558" indent="-509058" defTabSz="584200">
              <a:spcBef>
                <a:spcPts val="800"/>
              </a:spcBef>
              <a:buClr>
                <a:srgbClr val="929292"/>
              </a:buClr>
              <a:buSzPct val="60000"/>
              <a:buFont typeface="Zapf Dingbats"/>
              <a:buChar char="❖"/>
              <a:defRPr sz="39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3328458" indent="-509058" defTabSz="584200">
              <a:spcBef>
                <a:spcPts val="800"/>
              </a:spcBef>
              <a:buClr>
                <a:srgbClr val="929292"/>
              </a:buClr>
              <a:buSzPct val="60000"/>
              <a:buFont typeface="Zapf Dingbats"/>
              <a:buChar char="❖"/>
              <a:defRPr sz="39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3798358" indent="-509058" defTabSz="584200">
              <a:spcBef>
                <a:spcPts val="800"/>
              </a:spcBef>
              <a:buClr>
                <a:srgbClr val="929292"/>
              </a:buClr>
              <a:buSzPct val="60000"/>
              <a:buFont typeface="Zapf Dingbats"/>
              <a:buChar char="❖"/>
              <a:defRPr sz="39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4268258" indent="-509058" defTabSz="584200">
              <a:spcBef>
                <a:spcPts val="800"/>
              </a:spcBef>
              <a:buClr>
                <a:srgbClr val="929292"/>
              </a:buClr>
              <a:buSzPct val="60000"/>
              <a:buFont typeface="Zapf Dingbats"/>
              <a:buChar char="❖"/>
              <a:defRPr sz="39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l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ea typeface="ＭＳ Ｐゴシック" charset="0"/>
              </a:rPr>
              <a:t>Assumes a well-diversified portfolio, but residual risk is still an issue.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ea typeface="ＭＳ Ｐゴシック" charset="0"/>
              </a:rPr>
              <a:t>Does not assume investors are mean-variance optimizers.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ea typeface="ＭＳ Ｐゴシック" charset="0"/>
              </a:rPr>
              <a:t>Uses tradable factor portfolios like a market index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ea typeface="ＭＳ Ｐゴシック" charset="0"/>
              </a:rPr>
              <a:t>Reveals arbitrage opportunities</a:t>
            </a:r>
          </a:p>
          <a:p>
            <a:pPr algn="l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ea typeface="ＭＳ Ｐゴシック" charset="0"/>
              </a:rPr>
              <a:t>Allows for many possible factors</a:t>
            </a:r>
          </a:p>
        </p:txBody>
      </p:sp>
      <p:sp>
        <p:nvSpPr>
          <p:cNvPr id="5" name="Content Placeholder 6"/>
          <p:cNvSpPr>
            <a:spLocks noGrp="1"/>
          </p:cNvSpPr>
          <p:nvPr/>
        </p:nvSpPr>
        <p:spPr bwMode="auto">
          <a:xfrm>
            <a:off x="6021158" y="2427205"/>
            <a:ext cx="4289655" cy="411022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Palatino"/>
                <a:cs typeface="Palatino"/>
              </a:rPr>
              <a:t>Model is based on an inherently unobservable “market” portfolio.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Palatino"/>
                <a:cs typeface="Palatino"/>
              </a:rPr>
              <a:t>Rests on mean-variance efficiency.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Palatino"/>
                <a:cs typeface="Palatino"/>
              </a:rPr>
              <a:t>The actions of many small investors restore CAPM equilibrium.</a:t>
            </a:r>
          </a:p>
          <a:p>
            <a:pPr eaLnBrk="1" hangingPunct="1">
              <a:lnSpc>
                <a:spcPct val="90000"/>
              </a:lnSpc>
            </a:pPr>
            <a:endParaRPr lang="en-US" sz="168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87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22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APT</a:t>
            </a:r>
          </a:p>
        </p:txBody>
      </p:sp>
    </p:spTree>
    <p:extLst>
      <p:ext uri="{BB962C8B-B14F-4D97-AF65-F5344CB8AC3E}">
        <p14:creationId xmlns:p14="http://schemas.microsoft.com/office/powerpoint/2010/main" val="14893497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47E7-38C7-3F41-9804-B8863E61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vs. Risk 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074E-6617-0049-8249-365EAA2D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Pure arbitrage: </a:t>
            </a:r>
            <a:r>
              <a:rPr lang="en-US" sz="2200" dirty="0"/>
              <a:t>creation of </a:t>
            </a:r>
            <a:r>
              <a:rPr lang="en-US" sz="2200" i="1" dirty="0"/>
              <a:t>riskless</a:t>
            </a:r>
            <a:r>
              <a:rPr lang="en-US" sz="2200" dirty="0"/>
              <a:t> profits made possible by relative mispricing among securities. No investment required.</a:t>
            </a:r>
          </a:p>
          <a:p>
            <a:pPr lvl="1"/>
            <a:endParaRPr lang="en-US" sz="2000" dirty="0"/>
          </a:p>
          <a:p>
            <a:r>
              <a:rPr lang="en-US" sz="2200" b="1" dirty="0"/>
              <a:t>Risk “arbitrage”:</a:t>
            </a:r>
            <a:r>
              <a:rPr lang="en-US" sz="2200" dirty="0"/>
              <a:t> creation of </a:t>
            </a:r>
            <a:r>
              <a:rPr lang="en-US" sz="2200" i="1" dirty="0"/>
              <a:t>risky</a:t>
            </a:r>
            <a:r>
              <a:rPr lang="en-US" sz="2200" dirty="0"/>
              <a:t> profits made possible by relative mispricing among securities. No investment required.</a:t>
            </a:r>
          </a:p>
          <a:p>
            <a:pPr lvl="1"/>
            <a:r>
              <a:rPr lang="en-US" dirty="0"/>
              <a:t>E.g., an acquirer offers to buy shares in a target company for a price of $420 per share. Current share price is $380/share. </a:t>
            </a:r>
          </a:p>
          <a:p>
            <a:pPr lvl="1"/>
            <a:r>
              <a:rPr lang="en-US" dirty="0"/>
              <a:t>You buy shares in the target company and fund the purchase by shorting the acquirer. </a:t>
            </a:r>
          </a:p>
          <a:p>
            <a:pPr lvl="1"/>
            <a:r>
              <a:rPr lang="en-US" dirty="0"/>
              <a:t>You plan to sell at $420 to earn 10% on your long position.</a:t>
            </a:r>
          </a:p>
          <a:p>
            <a:pPr lvl="1"/>
            <a:r>
              <a:rPr lang="en-US" dirty="0"/>
              <a:t>There is no guarantee the offer will be approved</a:t>
            </a:r>
          </a:p>
          <a:p>
            <a:r>
              <a:rPr lang="en-US" dirty="0"/>
              <a:t>Most arbitrage strategies are really risk arbitrage strategies</a:t>
            </a:r>
          </a:p>
        </p:txBody>
      </p:sp>
    </p:spTree>
    <p:extLst>
      <p:ext uri="{BB962C8B-B14F-4D97-AF65-F5344CB8AC3E}">
        <p14:creationId xmlns:p14="http://schemas.microsoft.com/office/powerpoint/2010/main" val="9400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46611"/>
            <a:ext cx="8595360" cy="4351337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How should we test if APT holds in reality?</a:t>
            </a:r>
          </a:p>
          <a:p>
            <a:pPr lvl="1"/>
            <a:r>
              <a:rPr lang="en-US" sz="2200" dirty="0"/>
              <a:t>First, we choose a factor model (i.e., a set of factors) to test like the </a:t>
            </a:r>
            <a:r>
              <a:rPr lang="en-US" sz="2200" dirty="0" err="1"/>
              <a:t>Fama</a:t>
            </a:r>
            <a:r>
              <a:rPr lang="en-US" sz="2200" dirty="0"/>
              <a:t>-French 3 Factor Model</a:t>
            </a:r>
          </a:p>
          <a:p>
            <a:pPr lvl="1"/>
            <a:r>
              <a:rPr lang="en-US" sz="2200" dirty="0"/>
              <a:t>Second, we select a set of test assets (usually well-diversified portfolios). Typically, we sort assets into portfolios based on characteristics (like past beta, value, size, investment rates, etc.).</a:t>
            </a:r>
          </a:p>
          <a:p>
            <a:pPr lvl="1"/>
            <a:r>
              <a:rPr lang="en-US" sz="2200" dirty="0"/>
              <a:t>Third, run regressions of test asset returns on the set of factors in the factor model</a:t>
            </a:r>
          </a:p>
          <a:p>
            <a:pPr lvl="1"/>
            <a:r>
              <a:rPr lang="en-US" sz="2200" dirty="0"/>
              <a:t>If the factor model “prices” the test assets, then alphas should be (statistically insignificantly different from) zero. We cannot reject the APT null hypothesis of zero alpha.</a:t>
            </a:r>
          </a:p>
          <a:p>
            <a:endParaRPr lang="en-US" sz="2800" dirty="0"/>
          </a:p>
          <a:p>
            <a:r>
              <a:rPr lang="en-US" sz="2800" dirty="0"/>
              <a:t>If the portfolios have non-zero alpha, what does this mean?</a:t>
            </a:r>
          </a:p>
          <a:p>
            <a:pPr lvl="1"/>
            <a:r>
              <a:rPr lang="en-US" sz="2200" dirty="0"/>
              <a:t>Are there arbitrage opportunities?</a:t>
            </a:r>
          </a:p>
          <a:p>
            <a:pPr lvl="1"/>
            <a:r>
              <a:rPr lang="en-US" sz="2200" dirty="0"/>
              <a:t>Or do we not have the right factors? Is there another factor we should consider?</a:t>
            </a:r>
          </a:p>
          <a:p>
            <a:pPr lvl="1"/>
            <a:r>
              <a:rPr lang="en-US" sz="2200" dirty="0"/>
              <a:t>Joint Hypothesis Problem</a:t>
            </a:r>
          </a:p>
          <a:p>
            <a:pPr lvl="2"/>
            <a:r>
              <a:rPr lang="en-US" sz="2100" dirty="0"/>
              <a:t>Is our model wrong or are assets mispriced? </a:t>
            </a:r>
          </a:p>
          <a:p>
            <a:pPr lvl="1"/>
            <a:r>
              <a:rPr lang="en-US" sz="2400" dirty="0"/>
              <a:t>Even if we find that certain factors explain average returns, there will be debate about whether the factors actually capture risks investors should care about</a:t>
            </a:r>
          </a:p>
          <a:p>
            <a:pPr lvl="1"/>
            <a:endParaRPr lang="en-US" sz="21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18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GRS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test if a factor model “prices” a set of test assets (e.g., 10 portfolios sorted on a characteristic), we regress each test asset’s returns on the factor returns and examine the intercept</a:t>
            </a:r>
          </a:p>
          <a:p>
            <a:endParaRPr lang="en-US" dirty="0"/>
          </a:p>
          <a:p>
            <a:r>
              <a:rPr lang="en-US" dirty="0"/>
              <a:t>We do not want to use the intercept’s t-statistic from each individual regression as our criteria to reject or fail to reject the null</a:t>
            </a:r>
          </a:p>
          <a:p>
            <a:pPr lvl="1"/>
            <a:r>
              <a:rPr lang="en-US" sz="1800" dirty="0"/>
              <a:t>Why? If we run 10 regressions using 10 different test assets, then on we should expect about 1 will have a statistically significant alpha at the 10% level even if the null is true</a:t>
            </a:r>
          </a:p>
          <a:p>
            <a:r>
              <a:rPr lang="en-US" b="1" dirty="0"/>
              <a:t>GRS test: </a:t>
            </a:r>
            <a:r>
              <a:rPr lang="en-US" dirty="0"/>
              <a:t>tests the joint significance of the estimated intercept values</a:t>
            </a:r>
          </a:p>
          <a:p>
            <a:endParaRPr lang="en-US" dirty="0"/>
          </a:p>
          <a:p>
            <a:r>
              <a:rPr lang="en-US" dirty="0"/>
              <a:t>Cite: Gibbons, Ross and </a:t>
            </a:r>
            <a:r>
              <a:rPr lang="en-US" dirty="0" err="1"/>
              <a:t>Shanken</a:t>
            </a:r>
            <a:r>
              <a:rPr lang="en-US" dirty="0"/>
              <a:t> (1989)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968" y="5198155"/>
            <a:ext cx="4069080" cy="3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6877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825220" y="626724"/>
            <a:ext cx="9692639" cy="93103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Arbitrage opportunities or is FF3 the wrong model?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618174" y="1848445"/>
            <a:ext cx="9692639" cy="48714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3200" dirty="0"/>
              <a:t>There are a number of trading strategies related to stock characteristics that have </a:t>
            </a:r>
            <a:r>
              <a:rPr lang="en-US" sz="3200" dirty="0" err="1"/>
              <a:t>Fama</a:t>
            </a:r>
            <a:r>
              <a:rPr lang="en-US" sz="3200" dirty="0"/>
              <a:t>-French 3-Factor model alphas:</a:t>
            </a:r>
          </a:p>
          <a:p>
            <a:pPr lvl="1"/>
            <a:r>
              <a:rPr lang="en-US" sz="2100" dirty="0"/>
              <a:t>Momentum strategies [buy past winners, short past losers]</a:t>
            </a:r>
          </a:p>
          <a:p>
            <a:pPr lvl="1"/>
            <a:r>
              <a:rPr lang="en-US" sz="2100" dirty="0"/>
              <a:t>Firms with high investment rates underperform firms with low investment rates (Titman, Wei and </a:t>
            </a:r>
            <a:r>
              <a:rPr lang="en-US" sz="2100" dirty="0" err="1"/>
              <a:t>Xie</a:t>
            </a:r>
            <a:r>
              <a:rPr lang="en-US" sz="2100" dirty="0"/>
              <a:t> (2003))</a:t>
            </a:r>
          </a:p>
          <a:p>
            <a:pPr lvl="1"/>
            <a:r>
              <a:rPr lang="en-US" sz="2100" dirty="0"/>
              <a:t>Firms that issue new shares underperform those that do not (Loughran and Ritter (1995))</a:t>
            </a:r>
          </a:p>
          <a:p>
            <a:pPr lvl="1"/>
            <a:r>
              <a:rPr lang="en-US" sz="2100" dirty="0"/>
              <a:t>Firms with high idiosyncratic volatility underperform firms with low idiosyncratic volatility (Ang, </a:t>
            </a:r>
            <a:r>
              <a:rPr lang="en-US" sz="2100" dirty="0" err="1"/>
              <a:t>Hodrick</a:t>
            </a:r>
            <a:r>
              <a:rPr lang="en-US" sz="2100" dirty="0"/>
              <a:t>, Xing and Zhang (2009))</a:t>
            </a:r>
          </a:p>
          <a:p>
            <a:pPr lvl="1"/>
            <a:r>
              <a:rPr lang="en-US" sz="2100" dirty="0"/>
              <a:t>More profitable firms have abnormally high returns (</a:t>
            </a:r>
            <a:r>
              <a:rPr lang="en-US" sz="2100" dirty="0" err="1"/>
              <a:t>Fama</a:t>
            </a:r>
            <a:r>
              <a:rPr lang="en-US" sz="2100" dirty="0"/>
              <a:t> and French (2006,2008))</a:t>
            </a:r>
          </a:p>
        </p:txBody>
      </p:sp>
    </p:spTree>
    <p:extLst>
      <p:ext uri="{BB962C8B-B14F-4D97-AF65-F5344CB8AC3E}">
        <p14:creationId xmlns:p14="http://schemas.microsoft.com/office/powerpoint/2010/main" val="114592069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7" tIns="44449" rIns="90487" bIns="44449" rtlCol="0" anchor="b" anchorCtr="1">
            <a:normAutofit/>
          </a:bodyPr>
          <a:lstStyle/>
          <a:p>
            <a:pPr eaLnBrk="1" hangingPunct="1"/>
            <a:r>
              <a:rPr lang="en-US" sz="5062" dirty="0">
                <a:cs typeface="Bodoni SvtyTwo ITC TT-Bold"/>
              </a:rPr>
              <a:t>Summary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65761" y="1828801"/>
            <a:ext cx="10811434" cy="3818964"/>
          </a:xfrm>
        </p:spPr>
        <p:txBody>
          <a:bodyPr vert="horz" lIns="90487" tIns="44449" rIns="90487" bIns="44449" rtlCol="0">
            <a:noAutofit/>
          </a:bodyPr>
          <a:lstStyle/>
          <a:p>
            <a:pPr lvl="0"/>
            <a:r>
              <a:rPr lang="en-US" sz="2812" dirty="0"/>
              <a:t>Arbitrage pricing theory shows that returns on well-diversified portfolios should be a linear function of risk factors</a:t>
            </a:r>
          </a:p>
          <a:p>
            <a:pPr eaLnBrk="1" hangingPunct="1"/>
            <a:r>
              <a:rPr lang="en-US" sz="2812" dirty="0"/>
              <a:t>Assumes:</a:t>
            </a:r>
          </a:p>
          <a:p>
            <a:pPr lvl="1"/>
            <a:r>
              <a:rPr lang="en-US" sz="2531" dirty="0"/>
              <a:t>Security returns can be described by a factor model</a:t>
            </a:r>
          </a:p>
          <a:p>
            <a:pPr lvl="1"/>
            <a:r>
              <a:rPr lang="en-US" sz="2531" dirty="0"/>
              <a:t>There are sufficient securities to diversify away idiosyncratic risk</a:t>
            </a:r>
          </a:p>
          <a:p>
            <a:pPr lvl="2"/>
            <a:r>
              <a:rPr lang="en-US" sz="1969" dirty="0"/>
              <a:t>Investors exposed to systematic risk factors after diversification</a:t>
            </a:r>
          </a:p>
          <a:p>
            <a:pPr lvl="1"/>
            <a:r>
              <a:rPr lang="en-US" sz="2531" dirty="0"/>
              <a:t>No arbitrage</a:t>
            </a:r>
          </a:p>
          <a:p>
            <a:pPr lvl="2"/>
            <a:r>
              <a:rPr lang="en-US" sz="1969" dirty="0"/>
              <a:t>No alpha on well-diversified portfolios</a:t>
            </a:r>
          </a:p>
          <a:p>
            <a:pPr lvl="2"/>
            <a:r>
              <a:rPr lang="en-US" sz="1969" dirty="0"/>
              <a:t>Possible to have alpha on individual securities or portfolios with idiosyncratic risk (</a:t>
            </a:r>
            <a:r>
              <a:rPr lang="en-US" sz="1969" dirty="0" err="1"/>
              <a:t>underdiversified</a:t>
            </a:r>
            <a:r>
              <a:rPr lang="en-US" sz="1969" dirty="0"/>
              <a:t> portfolios)</a:t>
            </a:r>
          </a:p>
          <a:p>
            <a:pPr lvl="1"/>
            <a:endParaRPr lang="en-US" sz="3094" dirty="0"/>
          </a:p>
        </p:txBody>
      </p:sp>
    </p:spTree>
    <p:extLst>
      <p:ext uri="{BB962C8B-B14F-4D97-AF65-F5344CB8AC3E}">
        <p14:creationId xmlns:p14="http://schemas.microsoft.com/office/powerpoint/2010/main" val="181461738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922" dirty="0">
                <a:solidFill>
                  <a:srgbClr val="D93E2B"/>
                </a:solidFill>
              </a:rPr>
              <a:t>Next </a:t>
            </a:r>
            <a:r>
              <a:rPr lang="en-US" sz="4922" dirty="0">
                <a:solidFill>
                  <a:srgbClr val="D93E2B"/>
                </a:solidFill>
              </a:rPr>
              <a:t>Class/Week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8" name="Shape 7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742" dirty="0">
                <a:solidFill>
                  <a:srgbClr val="414141"/>
                </a:solidFill>
              </a:rPr>
              <a:t>Thursday: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42" dirty="0">
                <a:solidFill>
                  <a:srgbClr val="414141"/>
                </a:solidFill>
              </a:rPr>
              <a:t>Time to work on “Testing Multifactor Models” Assignment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42" dirty="0">
                <a:solidFill>
                  <a:srgbClr val="414141"/>
                </a:solidFill>
              </a:rPr>
              <a:t>Read APT Notes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42" dirty="0">
              <a:solidFill>
                <a:srgbClr val="41414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742" dirty="0">
                <a:solidFill>
                  <a:srgbClr val="414141"/>
                </a:solidFill>
              </a:rPr>
              <a:t>Next week: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42" dirty="0">
                <a:solidFill>
                  <a:srgbClr val="414141"/>
                </a:solidFill>
              </a:rPr>
              <a:t>Investment performance evaluation</a:t>
            </a:r>
            <a:endParaRPr sz="2542" dirty="0">
              <a:solidFill>
                <a:srgbClr val="41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Factor Portfolio Arbitrage Example</a:t>
            </a:r>
          </a:p>
        </p:txBody>
      </p:sp>
    </p:spTree>
    <p:extLst>
      <p:ext uri="{BB962C8B-B14F-4D97-AF65-F5344CB8AC3E}">
        <p14:creationId xmlns:p14="http://schemas.microsoft.com/office/powerpoint/2010/main" val="15949762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Assume a large number (say 500) assets have returns that are driven by one systematic risk factor and they each have idiosyncratic risk. </a:t>
            </a:r>
          </a:p>
          <a:p>
            <a:r>
              <a:rPr lang="en-US" sz="2000" dirty="0"/>
              <a:t>Also assume that a majority have </a:t>
            </a:r>
            <a:r>
              <a:rPr lang="en-US" sz="2000" b="1" dirty="0"/>
              <a:t>positive alpha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How can an arbitrageur take advantage of the alphas?</a:t>
            </a:r>
          </a:p>
          <a:p>
            <a:pPr lvl="1"/>
            <a:r>
              <a:rPr lang="en-US" sz="2000" dirty="0"/>
              <a:t>First eliminate idiosyncratic risk, then eliminate systematic risk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90" y="3241626"/>
            <a:ext cx="7020168" cy="5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Eliminate Idiosyncratic Risk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1677972" y="1848445"/>
            <a:ext cx="8868776" cy="4286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3797" dirty="0"/>
              <a:t>Combine the assets into a portfolio</a:t>
            </a:r>
          </a:p>
          <a:p>
            <a:pPr lvl="1"/>
            <a:r>
              <a:rPr lang="en-US" sz="3375" dirty="0"/>
              <a:t>A well-diversified portfolio will only be exposed to systematic risk</a:t>
            </a:r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Expected return:</a:t>
            </a:r>
          </a:p>
          <a:p>
            <a:pPr lvl="0"/>
            <a:endParaRPr lang="en-US" sz="3797" dirty="0"/>
          </a:p>
          <a:p>
            <a:pPr lvl="0"/>
            <a:endParaRPr lang="en-US" sz="3797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82" y="5906635"/>
            <a:ext cx="7117896" cy="456121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30" y="3770457"/>
            <a:ext cx="7471749" cy="5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01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Eliminate Systematic Risk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/>
            <a:r>
              <a:rPr lang="en-US" sz="3797" dirty="0"/>
              <a:t>To eliminate the systematic risk, we need to create a portfolio to hedge the market</a:t>
            </a:r>
          </a:p>
          <a:p>
            <a:pPr lvl="0"/>
            <a:r>
              <a:rPr lang="en-US" sz="3797" dirty="0"/>
              <a:t>First, create a portfolio that mimics the risk in portfolio P</a:t>
            </a:r>
          </a:p>
          <a:p>
            <a:pPr lvl="1"/>
            <a:r>
              <a:rPr lang="en-US" sz="2800" dirty="0"/>
              <a:t>Mimicking portfolio:</a:t>
            </a:r>
          </a:p>
          <a:p>
            <a:pPr lvl="2"/>
            <a:r>
              <a:rPr lang="en-US" sz="2400" dirty="0" err="1"/>
              <a:t>w</a:t>
            </a:r>
            <a:r>
              <a:rPr lang="en-US" sz="2400" baseline="-25000" dirty="0" err="1"/>
              <a:t>m</a:t>
            </a:r>
            <a:r>
              <a:rPr lang="en-US" sz="2400" dirty="0"/>
              <a:t> in the market portfolio</a:t>
            </a:r>
          </a:p>
          <a:p>
            <a:pPr lvl="2"/>
            <a:r>
              <a:rPr lang="en-US" sz="2400" dirty="0" err="1"/>
              <a:t>w</a:t>
            </a:r>
            <a:r>
              <a:rPr lang="en-US" sz="2400" baseline="-25000" dirty="0" err="1"/>
              <a:t>f</a:t>
            </a:r>
            <a:r>
              <a:rPr lang="en-US" sz="2400" dirty="0"/>
              <a:t> in the risk-free asset</a:t>
            </a:r>
          </a:p>
          <a:p>
            <a:pPr lvl="2"/>
            <a:r>
              <a:rPr lang="en-US" sz="2400" dirty="0" err="1"/>
              <a:t>r</a:t>
            </a:r>
            <a:r>
              <a:rPr lang="en-US" sz="2400" baseline="-25000" dirty="0" err="1"/>
              <a:t>mimic</a:t>
            </a:r>
            <a:r>
              <a:rPr lang="en-US" sz="2400" dirty="0"/>
              <a:t> = </a:t>
            </a:r>
            <a:r>
              <a:rPr lang="en-US" sz="2400" dirty="0" err="1"/>
              <a:t>w</a:t>
            </a:r>
            <a:r>
              <a:rPr lang="en-US" sz="2400" baseline="-25000" dirty="0" err="1"/>
              <a:t>m</a:t>
            </a:r>
            <a:r>
              <a:rPr lang="en-US" sz="2400" dirty="0"/>
              <a:t> (</a:t>
            </a:r>
            <a:r>
              <a:rPr lang="en-US" sz="2400" dirty="0" err="1"/>
              <a:t>r</a:t>
            </a:r>
            <a:r>
              <a:rPr lang="en-US" sz="2400" baseline="-25000" dirty="0" err="1"/>
              <a:t>m</a:t>
            </a:r>
            <a:r>
              <a:rPr lang="en-US" sz="2400" dirty="0"/>
              <a:t>) + </a:t>
            </a:r>
            <a:r>
              <a:rPr lang="en-US" sz="2400" dirty="0" err="1"/>
              <a:t>w</a:t>
            </a:r>
            <a:r>
              <a:rPr lang="en-US" sz="2400" baseline="-25000" dirty="0" err="1"/>
              <a:t>f</a:t>
            </a:r>
            <a:r>
              <a:rPr lang="en-US" sz="2400" dirty="0"/>
              <a:t> (</a:t>
            </a:r>
            <a:r>
              <a:rPr lang="en-US" sz="2400" dirty="0" err="1"/>
              <a:t>r</a:t>
            </a:r>
            <a:r>
              <a:rPr lang="en-US" sz="2400" baseline="-25000" dirty="0" err="1"/>
              <a:t>f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What weights give us a return that mimics the return on portfolio P?</a:t>
            </a:r>
            <a:endParaRPr lang="en-US" sz="3895" dirty="0"/>
          </a:p>
          <a:p>
            <a:pPr lvl="0"/>
            <a:endParaRPr lang="en-US" sz="3797" dirty="0"/>
          </a:p>
        </p:txBody>
      </p:sp>
    </p:spTree>
    <p:extLst>
      <p:ext uri="{BB962C8B-B14F-4D97-AF65-F5344CB8AC3E}">
        <p14:creationId xmlns:p14="http://schemas.microsoft.com/office/powerpoint/2010/main" val="20372964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Eliminate Systematic Risk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1881188" y="1848445"/>
            <a:ext cx="8429625" cy="482349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/>
            <a:r>
              <a:rPr lang="en-US" sz="3797" dirty="0"/>
              <a:t>Solve for weights in the short portfolio, to mimic the returns of Portfolio P</a:t>
            </a:r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Go long portfolio P (100%) and short the mimicking portfolio (-100%).</a:t>
            </a:r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sz="3797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59" y="4644365"/>
            <a:ext cx="9144000" cy="416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642" y="3055709"/>
            <a:ext cx="7531100" cy="46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859" y="3924929"/>
            <a:ext cx="4635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67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5327</TotalTime>
  <Words>2028</Words>
  <Application>Microsoft Office PowerPoint</Application>
  <PresentationFormat>Widescreen</PresentationFormat>
  <Paragraphs>272</Paragraphs>
  <Slides>44</Slides>
  <Notes>14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View</vt:lpstr>
      <vt:lpstr>Arbitrage Pricing Theory (APT)</vt:lpstr>
      <vt:lpstr>Bag of Candy Arbitrage Example</vt:lpstr>
      <vt:lpstr>Arbitrage</vt:lpstr>
      <vt:lpstr>Pure vs. Risk Arbitrage</vt:lpstr>
      <vt:lpstr>One Factor Portfolio Arbitrage Example</vt:lpstr>
      <vt:lpstr>Returns</vt:lpstr>
      <vt:lpstr>Eliminate Idiosyncratic Risk</vt:lpstr>
      <vt:lpstr>Eliminate Systematic Risk</vt:lpstr>
      <vt:lpstr>Eliminate Systematic Risk</vt:lpstr>
      <vt:lpstr>Combined portfolio</vt:lpstr>
      <vt:lpstr>Zero Net Investment Portfolios</vt:lpstr>
      <vt:lpstr>Rebalance Each Period</vt:lpstr>
      <vt:lpstr>Efficient markets</vt:lpstr>
      <vt:lpstr>Multi-Factor Example</vt:lpstr>
      <vt:lpstr>Multi-Factor Example</vt:lpstr>
      <vt:lpstr>Portfolio and Indices Growth</vt:lpstr>
      <vt:lpstr>Arbitrage</vt:lpstr>
      <vt:lpstr>Alpha vs. Mimicking</vt:lpstr>
      <vt:lpstr>Arbitrage</vt:lpstr>
      <vt:lpstr>Arbitrage</vt:lpstr>
      <vt:lpstr>Up the stakes ($1M long/short)</vt:lpstr>
      <vt:lpstr>No Rebalancing</vt:lpstr>
      <vt:lpstr>Idiosyncratic Risk</vt:lpstr>
      <vt:lpstr>Idiosyncratic Risk</vt:lpstr>
      <vt:lpstr>$1M Rebalancing (Example 1)</vt:lpstr>
      <vt:lpstr>$1M Rebalancing (Example 2)</vt:lpstr>
      <vt:lpstr>Idiosyncratic Risk</vt:lpstr>
      <vt:lpstr>Multi-Factor Example 2</vt:lpstr>
      <vt:lpstr>Example</vt:lpstr>
      <vt:lpstr>Arbitrage Strategy</vt:lpstr>
      <vt:lpstr>Arbitrage</vt:lpstr>
      <vt:lpstr>Arbitrage Pricing Theory</vt:lpstr>
      <vt:lpstr>Arbitrage Pricing Theory</vt:lpstr>
      <vt:lpstr>Law of One Price/APT</vt:lpstr>
      <vt:lpstr>Risk Premium</vt:lpstr>
      <vt:lpstr>APT Implication</vt:lpstr>
      <vt:lpstr>APT</vt:lpstr>
      <vt:lpstr>APT vs. CAPM</vt:lpstr>
      <vt:lpstr>Testing APT</vt:lpstr>
      <vt:lpstr>Testing APT</vt:lpstr>
      <vt:lpstr>GRS test</vt:lpstr>
      <vt:lpstr>Arbitrage opportunities or is FF3 the wrong model?</vt:lpstr>
      <vt:lpstr>Summary </vt:lpstr>
      <vt:lpstr>Next Class/Week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Securities</dc:title>
  <dc:creator>Weagley, Daniel R</dc:creator>
  <cp:lastModifiedBy>Li, Zijie</cp:lastModifiedBy>
  <cp:revision>375</cp:revision>
  <cp:lastPrinted>2018-10-30T19:10:32Z</cp:lastPrinted>
  <dcterms:created xsi:type="dcterms:W3CDTF">2016-09-10T00:55:13Z</dcterms:created>
  <dcterms:modified xsi:type="dcterms:W3CDTF">2019-11-14T04:30:59Z</dcterms:modified>
</cp:coreProperties>
</file>