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3"/>
  </p:notesMasterIdLst>
  <p:handoutMasterIdLst>
    <p:handoutMasterId r:id="rId24"/>
  </p:handoutMasterIdLst>
  <p:sldIdLst>
    <p:sldId id="643" r:id="rId2"/>
    <p:sldId id="644" r:id="rId3"/>
    <p:sldId id="554" r:id="rId4"/>
    <p:sldId id="510" r:id="rId5"/>
    <p:sldId id="511" r:id="rId6"/>
    <p:sldId id="538" r:id="rId7"/>
    <p:sldId id="539" r:id="rId8"/>
    <p:sldId id="645" r:id="rId9"/>
    <p:sldId id="541" r:id="rId10"/>
    <p:sldId id="542" r:id="rId11"/>
    <p:sldId id="543" r:id="rId12"/>
    <p:sldId id="570" r:id="rId13"/>
    <p:sldId id="474" r:id="rId14"/>
    <p:sldId id="630" r:id="rId15"/>
    <p:sldId id="571" r:id="rId16"/>
    <p:sldId id="572" r:id="rId17"/>
    <p:sldId id="573" r:id="rId18"/>
    <p:sldId id="638" r:id="rId19"/>
    <p:sldId id="574" r:id="rId20"/>
    <p:sldId id="575" r:id="rId21"/>
    <p:sldId id="5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5850"/>
  </p:normalViewPr>
  <p:slideViewPr>
    <p:cSldViewPr snapToGrid="0" snapToObjects="1">
      <p:cViewPr varScale="1">
        <p:scale>
          <a:sx n="109" d="100"/>
          <a:sy n="10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812E9-97F9-AB42-BBE2-D34B0FC015D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E395E-F2B2-A84F-8666-9CAC41CA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F366-0121-A842-A89F-9DDF18B62E8A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25073-765A-2C47-AFAF-70577D11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6E35CCF-D9C3-4411-B1E2-DB12B86926A2}" type="slidenum">
              <a:rPr lang="en-US" altLang="en-US" sz="1300" smtClean="0"/>
              <a:pPr eaLnBrk="1" hangingPunct="1"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1164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340ADC2-CEF3-42F0-987A-7742891E3752}" type="slidenum">
              <a:rPr lang="en-US" altLang="en-US" sz="1300" smtClean="0"/>
              <a:pPr eaLnBrk="1" hangingPunct="1"/>
              <a:t>4</a:t>
            </a:fld>
            <a:endParaRPr lang="en-US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02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99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D9F87422-0957-4F4B-AEBA-C75C40B26ECD}" type="slidenum">
              <a:rPr lang="en-US" altLang="en-US" sz="1300" smtClean="0"/>
              <a:pPr eaLnBrk="1" hangingPunct="1"/>
              <a:t>5</a:t>
            </a:fld>
            <a:endParaRPr lang="en-US" altLang="en-US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98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5200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B25D3152-4F39-4B06-86A8-E7A4795BACE9}" type="slidenum">
              <a:rPr lang="en-US" altLang="en-US" sz="1300" smtClean="0"/>
              <a:pPr eaLnBrk="1" hangingPunct="1"/>
              <a:t>13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17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7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76250" y="2580680"/>
            <a:ext cx="11239500" cy="169664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>
                <a:solidFill>
                  <a:srgbClr val="D93E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06800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Allocation Line</a:t>
            </a:r>
          </a:p>
        </p:txBody>
      </p:sp>
    </p:spTree>
    <p:extLst>
      <p:ext uri="{BB962C8B-B14F-4D97-AF65-F5344CB8AC3E}">
        <p14:creationId xmlns:p14="http://schemas.microsoft.com/office/powerpoint/2010/main" val="2287868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Solution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r>
              <a:rPr lang="en-US" sz="3375" dirty="0"/>
              <a:t>How do </a:t>
            </a:r>
            <a:r>
              <a:rPr lang="en-US" sz="3375" dirty="0" err="1"/>
              <a:t>Ɣ</a:t>
            </a:r>
            <a:r>
              <a:rPr lang="en-US" sz="3375" dirty="0"/>
              <a:t>, E[r], σ</a:t>
            </a:r>
            <a:r>
              <a:rPr lang="en-US" sz="3375" baseline="30000" dirty="0"/>
              <a:t>2</a:t>
            </a:r>
            <a:r>
              <a:rPr lang="en-US" sz="3375" dirty="0"/>
              <a:t> affect the weight in risky? </a:t>
            </a:r>
            <a:endParaRPr sz="337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56" y="3699573"/>
            <a:ext cx="4529920" cy="137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66" y="1921947"/>
            <a:ext cx="5529594" cy="6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32" y="1828799"/>
            <a:ext cx="7596806" cy="4668183"/>
          </a:xfrm>
        </p:spPr>
      </p:pic>
      <p:sp>
        <p:nvSpPr>
          <p:cNvPr id="7" name="Rectangle 6"/>
          <p:cNvSpPr/>
          <p:nvPr/>
        </p:nvSpPr>
        <p:spPr>
          <a:xfrm>
            <a:off x="8582527" y="1917032"/>
            <a:ext cx="96252" cy="200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78253" y="1792145"/>
            <a:ext cx="20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2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7" y="179148"/>
            <a:ext cx="10916816" cy="641946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Differential Borrowing and Lending Rates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4" y="821094"/>
            <a:ext cx="8882742" cy="6054872"/>
          </a:xfrm>
        </p:spPr>
      </p:pic>
    </p:spTree>
    <p:extLst>
      <p:ext uri="{BB962C8B-B14F-4D97-AF65-F5344CB8AC3E}">
        <p14:creationId xmlns:p14="http://schemas.microsoft.com/office/powerpoint/2010/main" val="182075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a typeface="ＭＳ Ｐゴシック" pitchFamily="34" charset="-128"/>
              </a:rPr>
              <a:t>Ch. 3: Mean-Variance Investing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gray">
          <a:xfrm>
            <a:off x="2201169" y="6231435"/>
            <a:ext cx="2549425" cy="53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0" tIns="45310" rIns="90620" bIns="45310"/>
          <a:lstStyle>
            <a:lvl1pPr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1688"/>
              </a:lnSpc>
              <a:spcBef>
                <a:spcPts val="1184"/>
              </a:spcBef>
              <a:buSzPct val="75000"/>
            </a:pPr>
            <a:r>
              <a:rPr lang="en-US" altLang="en-US" sz="1313" b="1" dirty="0">
                <a:solidFill>
                  <a:schemeClr val="bg1"/>
                </a:solidFill>
              </a:rPr>
              <a:t>July 2014</a:t>
            </a:r>
          </a:p>
        </p:txBody>
      </p:sp>
    </p:spTree>
    <p:extLst>
      <p:ext uri="{BB962C8B-B14F-4D97-AF65-F5344CB8AC3E}">
        <p14:creationId xmlns:p14="http://schemas.microsoft.com/office/powerpoint/2010/main" val="2534232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Risky Portfolio</a:t>
            </a:r>
          </a:p>
        </p:txBody>
      </p:sp>
    </p:spTree>
    <p:extLst>
      <p:ext uri="{BB962C8B-B14F-4D97-AF65-F5344CB8AC3E}">
        <p14:creationId xmlns:p14="http://schemas.microsoft.com/office/powerpoint/2010/main" val="14463884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How should we choose our portfolio?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sz="3375" b="1" dirty="0"/>
              <a:t>With mean-variance utility and a risk-free asset:</a:t>
            </a:r>
          </a:p>
          <a:p>
            <a:pPr lvl="1"/>
            <a:r>
              <a:rPr lang="en-US" sz="3175" dirty="0"/>
              <a:t>1. Find the risky portfolio with the highest Sharpe ratio</a:t>
            </a:r>
          </a:p>
          <a:p>
            <a:pPr lvl="2"/>
            <a:r>
              <a:rPr lang="en-US" sz="2975" dirty="0"/>
              <a:t>Every investor’s optimal portfolio of risky assets is the same!</a:t>
            </a:r>
          </a:p>
          <a:p>
            <a:pPr lvl="1"/>
            <a:r>
              <a:rPr lang="en-US" sz="3175" dirty="0"/>
              <a:t>2. Find the optimal weight in the risky vs. risk-free</a:t>
            </a:r>
          </a:p>
          <a:p>
            <a:pPr lvl="2"/>
            <a:r>
              <a:rPr lang="en-US" sz="2975" dirty="0"/>
              <a:t>Weight in risky will depend on investor’s risk aversion</a:t>
            </a:r>
          </a:p>
          <a:p>
            <a:r>
              <a:rPr lang="en-US" sz="3375" dirty="0"/>
              <a:t>The result that the investment problem can be decomposed into two steps is called:</a:t>
            </a:r>
            <a:r>
              <a:rPr lang="en-US" sz="3375" i="1" dirty="0"/>
              <a:t> Two-fund separation </a:t>
            </a:r>
          </a:p>
          <a:p>
            <a:pPr lvl="1"/>
            <a:r>
              <a:rPr lang="en-US" sz="3175" dirty="0"/>
              <a:t>It is a key result in Modern Portfolio Theory</a:t>
            </a:r>
          </a:p>
          <a:p>
            <a:endParaRPr lang="en-US" sz="3375" dirty="0"/>
          </a:p>
          <a:p>
            <a:endParaRPr lang="en-US" sz="3375" dirty="0"/>
          </a:p>
          <a:p>
            <a:endParaRPr lang="en-US" sz="2953" dirty="0"/>
          </a:p>
          <a:p>
            <a:endParaRPr lang="en-US" sz="3375" dirty="0"/>
          </a:p>
        </p:txBody>
      </p:sp>
    </p:spTree>
    <p:extLst>
      <p:ext uri="{BB962C8B-B14F-4D97-AF65-F5344CB8AC3E}">
        <p14:creationId xmlns:p14="http://schemas.microsoft.com/office/powerpoint/2010/main" val="201487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If we’re choosing between two risky portfolios to include in our complete portfolio:</a:t>
            </a:r>
          </a:p>
          <a:p>
            <a:pPr lvl="1"/>
            <a:r>
              <a:rPr lang="en-US" sz="3000" dirty="0"/>
              <a:t>Choose the portfolio with the highest Sharpe ratio</a:t>
            </a:r>
          </a:p>
          <a:p>
            <a:pPr lvl="1"/>
            <a:endParaRPr lang="en-US" sz="3000" dirty="0"/>
          </a:p>
          <a:p>
            <a:r>
              <a:rPr lang="en-US" sz="3200" dirty="0"/>
              <a:t>Capital Allocation Line: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55" y="5531518"/>
            <a:ext cx="946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17928"/>
          </a:xfrm>
        </p:spPr>
        <p:txBody>
          <a:bodyPr/>
          <a:lstStyle/>
          <a:p>
            <a:r>
              <a:rPr lang="en-US" dirty="0"/>
              <a:t>Higher Sharpe Ratio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24655" y="1993545"/>
            <a:ext cx="20767" cy="3893641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2624655" y="5887185"/>
            <a:ext cx="6074367" cy="0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8705434" y="5877270"/>
            <a:ext cx="20358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σ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1281" y="1827665"/>
            <a:ext cx="43281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E[r]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2124" y="5108707"/>
            <a:ext cx="360676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3%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24655" y="3301808"/>
            <a:ext cx="3468100" cy="10383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 flipH="1">
            <a:off x="6092755" y="3301808"/>
            <a:ext cx="20767" cy="2575431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6144136" y="3170564"/>
            <a:ext cx="24045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4321" y="3146312"/>
            <a:ext cx="46807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15%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9594" y="5943504"/>
            <a:ext cx="386324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20%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645422" y="5274586"/>
            <a:ext cx="3468100" cy="10383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2072168" y="4032196"/>
            <a:ext cx="43281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10</a:t>
            </a:r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%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45422" y="4239608"/>
            <a:ext cx="2035173" cy="10383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4487433" y="6050660"/>
            <a:ext cx="386324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12%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80595" y="4239608"/>
            <a:ext cx="1" cy="1637631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4718999" y="4116525"/>
            <a:ext cx="189155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B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3" name="Arc 22"/>
          <p:cNvSpPr/>
          <p:nvPr/>
        </p:nvSpPr>
        <p:spPr>
          <a:xfrm rot="8276483">
            <a:off x="2097358" y="1211342"/>
            <a:ext cx="4512002" cy="2516818"/>
          </a:xfrm>
          <a:prstGeom prst="arc">
            <a:avLst>
              <a:gd name="adj1" fmla="val 13201841"/>
              <a:gd name="adj2" fmla="val 20942864"/>
            </a:avLst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rot="8239344">
            <a:off x="2188939" y="1223977"/>
            <a:ext cx="4381066" cy="2796571"/>
          </a:xfrm>
          <a:prstGeom prst="arc">
            <a:avLst>
              <a:gd name="adj1" fmla="val 13632742"/>
              <a:gd name="adj2" fmla="val 20543972"/>
            </a:avLst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4093" y="2806086"/>
            <a:ext cx="4668805" cy="1888577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/>
          <p:cNvSpPr txBox="1"/>
          <p:nvPr/>
        </p:nvSpPr>
        <p:spPr>
          <a:xfrm>
            <a:off x="6144136" y="3170564"/>
            <a:ext cx="24045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680595" y="4239608"/>
            <a:ext cx="1" cy="1637631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4718999" y="4116525"/>
            <a:ext cx="189155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B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57349" y="3245490"/>
            <a:ext cx="117662" cy="138445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2250"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42531" y="4165413"/>
            <a:ext cx="117662" cy="138445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2250"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624093" y="3576517"/>
            <a:ext cx="4668805" cy="1128093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/>
          <p:cNvSpPr txBox="1"/>
          <p:nvPr/>
        </p:nvSpPr>
        <p:spPr>
          <a:xfrm>
            <a:off x="8408020" y="1670378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of CAL </a:t>
            </a:r>
          </a:p>
          <a:p>
            <a:r>
              <a:rPr lang="en-US" dirty="0"/>
              <a:t>is the Sharpe Ratio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73490" y="1674643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off with A</a:t>
            </a:r>
          </a:p>
          <a:p>
            <a:r>
              <a:rPr lang="en-US" dirty="0"/>
              <a:t>As risky portfolio</a:t>
            </a:r>
          </a:p>
        </p:txBody>
      </p:sp>
    </p:spTree>
    <p:extLst>
      <p:ext uri="{BB962C8B-B14F-4D97-AF65-F5344CB8AC3E}">
        <p14:creationId xmlns:p14="http://schemas.microsoft.com/office/powerpoint/2010/main" val="106291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Plug the optimal weight (w*) into the mean-variance utility function, then the maximum utility achievable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Maximum utility is increasing in the Sharpe ratio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39" y="3723672"/>
            <a:ext cx="43815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97" y="1892852"/>
            <a:ext cx="6921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4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risk-free asset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there is no risk-free asset available, then we cannot create different combinations of risk-free and risky</a:t>
            </a:r>
          </a:p>
          <a:p>
            <a:r>
              <a:rPr lang="en-US" sz="2800" dirty="0"/>
              <a:t>Our weight in risky assets is stuck at 100%</a:t>
            </a:r>
          </a:p>
          <a:p>
            <a:pPr lvl="1"/>
            <a:r>
              <a:rPr lang="en-US" sz="2600" dirty="0"/>
              <a:t>Cannot rely on Sharpe ratio to determine the best risky portfolio</a:t>
            </a:r>
          </a:p>
          <a:p>
            <a:pPr lvl="1"/>
            <a:r>
              <a:rPr lang="en-US" sz="2600" dirty="0"/>
              <a:t>Need to calculate utility from investing in each possible risky portfolio</a:t>
            </a:r>
          </a:p>
          <a:p>
            <a:pPr lvl="2"/>
            <a:r>
              <a:rPr lang="en-US" sz="2400" dirty="0"/>
              <a:t>Can be different across investors</a:t>
            </a:r>
          </a:p>
        </p:txBody>
      </p:sp>
    </p:spTree>
    <p:extLst>
      <p:ext uri="{BB962C8B-B14F-4D97-AF65-F5344CB8AC3E}">
        <p14:creationId xmlns:p14="http://schemas.microsoft.com/office/powerpoint/2010/main" val="90731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Capital Allocation Line</a:t>
            </a:r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>
          <a:xfrm>
            <a:off x="1261872" y="1933040"/>
            <a:ext cx="8073926" cy="4237331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Suppose now we have just one risky asset, equities, and a risk-free asset (say T-bills).  Equities have expected return </a:t>
            </a:r>
            <a:r>
              <a:rPr lang="en-US" altLang="en-US" i="1" dirty="0">
                <a:ea typeface="ＭＳ Ｐゴシック" pitchFamily="34" charset="-128"/>
              </a:rPr>
              <a:t>E(</a:t>
            </a:r>
            <a:r>
              <a:rPr lang="en-US" altLang="en-US" i="1" dirty="0" err="1">
                <a:ea typeface="ＭＳ Ｐゴシック" pitchFamily="34" charset="-128"/>
              </a:rPr>
              <a:t>r</a:t>
            </a:r>
            <a:r>
              <a:rPr lang="en-US" altLang="en-US" i="1" baseline="-25000" dirty="0" err="1">
                <a:ea typeface="ＭＳ Ｐゴシック" pitchFamily="34" charset="-128"/>
              </a:rPr>
              <a:t>p</a:t>
            </a:r>
            <a:r>
              <a:rPr lang="en-US" altLang="en-US" i="1" dirty="0">
                <a:ea typeface="ＭＳ Ｐゴシック" pitchFamily="34" charset="-128"/>
              </a:rPr>
              <a:t>)</a:t>
            </a:r>
            <a:r>
              <a:rPr lang="en-US" altLang="en-US" dirty="0">
                <a:ea typeface="ＭＳ Ｐゴシック" pitchFamily="34" charset="-128"/>
              </a:rPr>
              <a:t> and volatility </a:t>
            </a:r>
            <a:r>
              <a:rPr lang="en-US" altLang="en-US" i="1" dirty="0">
                <a:latin typeface="Symbol" pitchFamily="18" charset="2"/>
                <a:ea typeface="ＭＳ Ｐゴシック" pitchFamily="34" charset="-128"/>
              </a:rPr>
              <a:t>s</a:t>
            </a:r>
            <a:r>
              <a:rPr lang="en-US" altLang="en-US" i="1" baseline="-25000" dirty="0">
                <a:latin typeface="Century" charset="0"/>
                <a:ea typeface="Century" charset="0"/>
                <a:cs typeface="Century" charset="0"/>
              </a:rPr>
              <a:t>p</a:t>
            </a:r>
            <a:r>
              <a:rPr lang="en-US" altLang="en-US" dirty="0">
                <a:ea typeface="ＭＳ Ｐゴシック" pitchFamily="34" charset="-128"/>
              </a:rPr>
              <a:t>.  The risk-free rate is </a:t>
            </a:r>
            <a:r>
              <a:rPr lang="en-US" altLang="en-US" i="1" dirty="0">
                <a:ea typeface="ＭＳ Ｐゴシック" pitchFamily="34" charset="-128"/>
              </a:rPr>
              <a:t>r</a:t>
            </a:r>
            <a:r>
              <a:rPr lang="en-US" altLang="en-US" i="1" baseline="-25000" dirty="0">
                <a:ea typeface="ＭＳ Ｐゴシック" pitchFamily="34" charset="-128"/>
              </a:rPr>
              <a:t>f</a:t>
            </a:r>
            <a:r>
              <a:rPr lang="en-US" altLang="en-US" dirty="0">
                <a:ea typeface="ＭＳ Ｐゴシック" pitchFamily="34" charset="-128"/>
              </a:rPr>
              <a:t>. </a:t>
            </a:r>
          </a:p>
          <a:p>
            <a:r>
              <a:rPr lang="en-US" altLang="en-US" dirty="0">
                <a:ea typeface="ＭＳ Ｐゴシック" pitchFamily="34" charset="-128"/>
              </a:rPr>
              <a:t>The set of possible portfolios of equities and the T-bills is described by the Capital Allocation Line (CAL)</a:t>
            </a:r>
          </a:p>
          <a:p>
            <a:r>
              <a:rPr lang="en-US" altLang="en-US" dirty="0">
                <a:ea typeface="ＭＳ Ｐゴシック" pitchFamily="34" charset="-128"/>
              </a:rPr>
              <a:t>The CAL is described in portfolio mean-standard deviation space by: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The Sharpe ratio is the reward per unit of risk:</a:t>
            </a:r>
          </a:p>
        </p:txBody>
      </p:sp>
      <p:sp>
        <p:nvSpPr>
          <p:cNvPr id="81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96516" indent="-267891" eaLnBrk="0" hangingPunct="0"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71563" indent="-214313" eaLnBrk="0" hangingPunct="0"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00188" indent="-214313" eaLnBrk="0" hangingPunct="0"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28813" indent="-214313" eaLnBrk="0" hangingPunct="0"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57438" indent="-214313" eaLnBrk="0" fontAlgn="base" hangingPunct="0">
              <a:spcBef>
                <a:spcPct val="0"/>
              </a:spcBef>
              <a:spcAft>
                <a:spcPct val="0"/>
              </a:spcAft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786063" indent="-214313" eaLnBrk="0" fontAlgn="base" hangingPunct="0">
              <a:spcBef>
                <a:spcPct val="0"/>
              </a:spcBef>
              <a:spcAft>
                <a:spcPct val="0"/>
              </a:spcAft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14688" indent="-214313" eaLnBrk="0" fontAlgn="base" hangingPunct="0">
              <a:spcBef>
                <a:spcPct val="0"/>
              </a:spcBef>
              <a:spcAft>
                <a:spcPct val="0"/>
              </a:spcAft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43313" indent="-214313" eaLnBrk="0" fontAlgn="base" hangingPunct="0">
              <a:spcBef>
                <a:spcPct val="0"/>
              </a:spcBef>
              <a:spcAft>
                <a:spcPct val="0"/>
              </a:spcAft>
              <a:defRPr sz="178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09D069E-C90D-4EB8-9B01-B2148EABC9B4}" type="slidenum">
              <a:rPr lang="en-US" altLang="en-US" sz="1219"/>
              <a:pPr eaLnBrk="1" hangingPunct="1"/>
              <a:t>2</a:t>
            </a:fld>
            <a:endParaRPr lang="en-US" altLang="en-US" sz="1219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72" y="4204009"/>
            <a:ext cx="3726052" cy="796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192" y="5775787"/>
            <a:ext cx="3673715" cy="7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Risk-Free Asset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24655" y="1993545"/>
            <a:ext cx="20767" cy="3893641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2624655" y="5887185"/>
            <a:ext cx="6074367" cy="0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8705434" y="5877270"/>
            <a:ext cx="20358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σ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1281" y="1827665"/>
            <a:ext cx="43281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E[r]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2124" y="5108707"/>
            <a:ext cx="360676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3%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24655" y="3301808"/>
            <a:ext cx="3468100" cy="10383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 flipH="1">
            <a:off x="6092755" y="3301808"/>
            <a:ext cx="20767" cy="2575431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6144136" y="3170564"/>
            <a:ext cx="24045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4321" y="3146312"/>
            <a:ext cx="46807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15%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9594" y="5943504"/>
            <a:ext cx="386324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20%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645422" y="5274586"/>
            <a:ext cx="3468100" cy="10383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2072168" y="4032196"/>
            <a:ext cx="43281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10</a:t>
            </a:r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%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45422" y="4239608"/>
            <a:ext cx="2035173" cy="10383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4487433" y="6050660"/>
            <a:ext cx="386324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12%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80595" y="4239608"/>
            <a:ext cx="1" cy="1637631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4718999" y="4116525"/>
            <a:ext cx="189155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B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3" name="Arc 22"/>
          <p:cNvSpPr/>
          <p:nvPr/>
        </p:nvSpPr>
        <p:spPr>
          <a:xfrm rot="8374939">
            <a:off x="2095983" y="1668681"/>
            <a:ext cx="4512002" cy="2516818"/>
          </a:xfrm>
          <a:prstGeom prst="arc">
            <a:avLst>
              <a:gd name="adj1" fmla="val 12240538"/>
              <a:gd name="adj2" fmla="val 20601943"/>
            </a:avLst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rot="8374939">
            <a:off x="2312949" y="1898036"/>
            <a:ext cx="4512002" cy="2516818"/>
          </a:xfrm>
          <a:prstGeom prst="arc">
            <a:avLst>
              <a:gd name="adj1" fmla="val 12240538"/>
              <a:gd name="adj2" fmla="val 20543972"/>
            </a:avLst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6604" y="1604849"/>
            <a:ext cx="6643807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If unable to invest in the risk-free asset.</a:t>
            </a:r>
          </a:p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Investor may prefer B to A depending on their level of risk aversion.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45451" y="2839813"/>
            <a:ext cx="1412160" cy="1990796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3933105" y="2564147"/>
            <a:ext cx="95173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Better off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4136" y="3170564"/>
            <a:ext cx="240451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680595" y="4239608"/>
            <a:ext cx="1" cy="1637631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dot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4718999" y="4116525"/>
            <a:ext cx="189155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266" dirty="0"/>
              <a:t>B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57349" y="3245490"/>
            <a:ext cx="117662" cy="138445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2250"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42531" y="4165413"/>
            <a:ext cx="117662" cy="138445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2250"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09557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Optimal complete portfolio is always the portfolio that maximizes utility</a:t>
            </a:r>
          </a:p>
          <a:p>
            <a:r>
              <a:rPr lang="en-US" sz="2800" dirty="0"/>
              <a:t>With mean-variance utility:</a:t>
            </a:r>
          </a:p>
          <a:p>
            <a:pPr lvl="1"/>
            <a:r>
              <a:rPr lang="en-US" sz="2400" dirty="0"/>
              <a:t>Without a risk-free asset:</a:t>
            </a:r>
          </a:p>
          <a:p>
            <a:pPr lvl="2"/>
            <a:r>
              <a:rPr lang="en-US" sz="2000" dirty="0"/>
              <a:t>Find the utility maximizing portfolio</a:t>
            </a:r>
          </a:p>
          <a:p>
            <a:pPr lvl="1"/>
            <a:r>
              <a:rPr lang="en-US" sz="2400" dirty="0"/>
              <a:t>With a risk-free asset:</a:t>
            </a:r>
          </a:p>
          <a:p>
            <a:pPr lvl="2"/>
            <a:r>
              <a:rPr lang="en-US" sz="2000" dirty="0"/>
              <a:t>The utility maximizing risky portfolio will be the highest Sharpe ratio portfolio </a:t>
            </a:r>
          </a:p>
          <a:p>
            <a:pPr lvl="2"/>
            <a:r>
              <a:rPr lang="en-US" sz="2000" dirty="0"/>
              <a:t>Need to find weight in risky and risk-free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72" y="5533586"/>
            <a:ext cx="2197005" cy="7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Capital Allocation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4" y="1894879"/>
            <a:ext cx="6703734" cy="487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89" y="1888159"/>
            <a:ext cx="1409700" cy="58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3" y="2704784"/>
            <a:ext cx="17780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000" y="2472359"/>
            <a:ext cx="1743932" cy="827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25" y="3501811"/>
            <a:ext cx="64389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302" y="4251335"/>
            <a:ext cx="4102100" cy="48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302" y="4811654"/>
            <a:ext cx="3915474" cy="85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302" y="5696298"/>
            <a:ext cx="4368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595438" y="123528"/>
            <a:ext cx="9001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88"/>
          </a:p>
        </p:txBody>
      </p:sp>
      <p:pic>
        <p:nvPicPr>
          <p:cNvPr id="501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33" y="482204"/>
            <a:ext cx="7471172" cy="56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0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1595438" y="123528"/>
            <a:ext cx="9001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88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55212" y="6474023"/>
            <a:ext cx="209996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0" tIns="45310" rIns="90620" bIns="45310"/>
          <a:lstStyle>
            <a:lvl1pPr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2D9EC8C4-1988-46E9-9D04-D4E00837A263}" type="slidenum">
              <a:rPr lang="en-US" altLang="en-US" sz="1219"/>
              <a:pPr algn="r" eaLnBrk="1" hangingPunct="1"/>
              <a:t>5</a:t>
            </a:fld>
            <a:endParaRPr lang="en-US" altLang="en-US" sz="1219"/>
          </a:p>
        </p:txBody>
      </p:sp>
      <p:pic>
        <p:nvPicPr>
          <p:cNvPr id="5120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66" y="382489"/>
            <a:ext cx="7396758" cy="55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Substitute for 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Utility is increasing in the risk-free rate, the return on the risky portfolio and decreasing in the standard deviation and risk aversion</a:t>
            </a:r>
          </a:p>
          <a:p>
            <a:r>
              <a:rPr lang="en-US" dirty="0"/>
              <a:t>U-shaped in terms of the weight in the risky portfolio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02" y="2125106"/>
            <a:ext cx="33147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02" y="4004468"/>
            <a:ext cx="6921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Example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46" y="1828799"/>
            <a:ext cx="7653542" cy="4653775"/>
          </a:xfrm>
        </p:spPr>
      </p:pic>
      <p:sp>
        <p:nvSpPr>
          <p:cNvPr id="4" name="Rectangle 3"/>
          <p:cNvSpPr/>
          <p:nvPr/>
        </p:nvSpPr>
        <p:spPr>
          <a:xfrm>
            <a:off x="8630653" y="1909011"/>
            <a:ext cx="104273" cy="160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6379" y="1804555"/>
            <a:ext cx="20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Investor’s Problem: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375" dirty="0"/>
              <a:t>Find the weight that maximizes investor’s utility</a:t>
            </a:r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55" y="3733232"/>
            <a:ext cx="6883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need to take the derivative of our utility with respect to the weight in the risky portfolio and set the derivative to zero (first order condition)</a:t>
            </a:r>
          </a:p>
          <a:p>
            <a:r>
              <a:rPr lang="en-US" sz="2400" dirty="0"/>
              <a:t>This will find where the slope of the utility function is zero (“top of the arch”)</a:t>
            </a:r>
          </a:p>
        </p:txBody>
      </p:sp>
    </p:spTree>
    <p:extLst>
      <p:ext uri="{BB962C8B-B14F-4D97-AF65-F5344CB8AC3E}">
        <p14:creationId xmlns:p14="http://schemas.microsoft.com/office/powerpoint/2010/main" val="63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4015</TotalTime>
  <Words>568</Words>
  <Application>Microsoft Macintosh PowerPoint</Application>
  <PresentationFormat>Widescreen</PresentationFormat>
  <Paragraphs>122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</vt:lpstr>
      <vt:lpstr>Century Schoolbook</vt:lpstr>
      <vt:lpstr>Palatino</vt:lpstr>
      <vt:lpstr>Symbol</vt:lpstr>
      <vt:lpstr>Wingdings 2</vt:lpstr>
      <vt:lpstr>View</vt:lpstr>
      <vt:lpstr>Capital Allocation Line</vt:lpstr>
      <vt:lpstr>Capital Allocation Line</vt:lpstr>
      <vt:lpstr>The Capital Allocation Line</vt:lpstr>
      <vt:lpstr>PowerPoint Presentation</vt:lpstr>
      <vt:lpstr>PowerPoint Presentation</vt:lpstr>
      <vt:lpstr>Utility</vt:lpstr>
      <vt:lpstr>Utility Example</vt:lpstr>
      <vt:lpstr>Investor’s Problem:</vt:lpstr>
      <vt:lpstr>To Solve</vt:lpstr>
      <vt:lpstr>Solution</vt:lpstr>
      <vt:lpstr>Utility Example</vt:lpstr>
      <vt:lpstr>Differential Borrowing and Lending Rates</vt:lpstr>
      <vt:lpstr>Ch. 3: Mean-Variance Investing</vt:lpstr>
      <vt:lpstr>Optimal Risky Portfolio</vt:lpstr>
      <vt:lpstr>How should we choose our portfolio?</vt:lpstr>
      <vt:lpstr>Choosing Between Portfolios</vt:lpstr>
      <vt:lpstr>Higher Sharpe Ratio</vt:lpstr>
      <vt:lpstr>Maximum Utility</vt:lpstr>
      <vt:lpstr>No risk-free asset</vt:lpstr>
      <vt:lpstr>No Risk-Free Asset</vt:lpstr>
      <vt:lpstr>Optimal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Securities</dc:title>
  <dc:creator>Weagley, Daniel R</dc:creator>
  <cp:lastModifiedBy>Microsoft Office User</cp:lastModifiedBy>
  <cp:revision>245</cp:revision>
  <cp:lastPrinted>2017-10-03T20:03:07Z</cp:lastPrinted>
  <dcterms:created xsi:type="dcterms:W3CDTF">2016-09-10T00:55:13Z</dcterms:created>
  <dcterms:modified xsi:type="dcterms:W3CDTF">2019-10-01T17:47:44Z</dcterms:modified>
</cp:coreProperties>
</file>