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32"/>
  </p:notesMasterIdLst>
  <p:handoutMasterIdLst>
    <p:handoutMasterId r:id="rId33"/>
  </p:handoutMasterIdLst>
  <p:sldIdLst>
    <p:sldId id="641" r:id="rId2"/>
    <p:sldId id="645" r:id="rId3"/>
    <p:sldId id="584" r:id="rId4"/>
    <p:sldId id="585" r:id="rId5"/>
    <p:sldId id="640" r:id="rId6"/>
    <p:sldId id="631" r:id="rId7"/>
    <p:sldId id="588" r:id="rId8"/>
    <p:sldId id="589" r:id="rId9"/>
    <p:sldId id="592" r:id="rId10"/>
    <p:sldId id="602" r:id="rId11"/>
    <p:sldId id="603" r:id="rId12"/>
    <p:sldId id="642" r:id="rId13"/>
    <p:sldId id="593" r:id="rId14"/>
    <p:sldId id="644" r:id="rId15"/>
    <p:sldId id="597" r:id="rId16"/>
    <p:sldId id="598" r:id="rId17"/>
    <p:sldId id="599" r:id="rId18"/>
    <p:sldId id="600" r:id="rId19"/>
    <p:sldId id="601" r:id="rId20"/>
    <p:sldId id="591" r:id="rId21"/>
    <p:sldId id="623" r:id="rId22"/>
    <p:sldId id="624" r:id="rId23"/>
    <p:sldId id="625" r:id="rId24"/>
    <p:sldId id="523" r:id="rId25"/>
    <p:sldId id="643" r:id="rId26"/>
    <p:sldId id="524" r:id="rId27"/>
    <p:sldId id="618" r:id="rId28"/>
    <p:sldId id="619" r:id="rId29"/>
    <p:sldId id="620" r:id="rId30"/>
    <p:sldId id="62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p:restoredTop sz="85850"/>
  </p:normalViewPr>
  <p:slideViewPr>
    <p:cSldViewPr snapToGrid="0" snapToObjects="1">
      <p:cViewPr varScale="1">
        <p:scale>
          <a:sx n="109" d="100"/>
          <a:sy n="109" d="100"/>
        </p:scale>
        <p:origin x="10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A812E9-97F9-AB42-BBE2-D34B0FC015D5}" type="datetimeFigureOut">
              <a:rPr lang="en-US" smtClean="0"/>
              <a:t>11/13/19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BE395E-F2B2-A84F-8666-9CAC41CA5785}" type="slidenum">
              <a:rPr lang="en-US" smtClean="0"/>
              <a:t>‹#›</a:t>
            </a:fld>
            <a:endParaRPr lang="en-US"/>
          </a:p>
        </p:txBody>
      </p:sp>
    </p:spTree>
    <p:extLst>
      <p:ext uri="{BB962C8B-B14F-4D97-AF65-F5344CB8AC3E}">
        <p14:creationId xmlns:p14="http://schemas.microsoft.com/office/powerpoint/2010/main" val="73542668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3T18:15:11.10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1000 1060,'-23'-26,"29"9,43 14,30 13,-30-4,3 1,3 0,1-1,1-2,0-1,-1-1,-1-1,0-1,-2 0,42 0,3 0,-20 0,7-3,-6-7,-4 7,3-7,-3 3,4-3,6 7,0-20,12 13,-12 1,13 9,-9-10,-36 5,1 0,38-5,-14 10,-12-13,-15 11,2 1,45-9,-3-3,-17 3,-9-9,9 9,1-3,9 3,0 7,-35-9,2-2,-1 3,0 2,-1 1,-2 0,28-12,5 10,-5-9,-7 12,-17-6,1 0,32 7,-34-4,0 0,34 0,-29-9,3 9,6-10,-6 14,-14-8,2 1,42 10,-34-4,2 1,-1 5,-1 2,-6-1,1 0,4-1,0 2,34 12,-40-11,0-1,43 16,-5-7,-8-7,4 10,3-13,-34 0,0 0,34 0,-33-1,1 2,-3 5,2 1,18 0,1 2,-8 4,-1 0,-5-3,-3 0,35 16,6-9,-10 2,-34-8,0-2,34-3,-33 8,1-2,-3-9,2-2,18 5,1 1,-8-7,-1 0,-5 0,-3 0,38 0,-17 0,-12 0,25 3,-12 7,-1-7,7 23,6-9,-27-9,3 0,-3-1,-1-1,1-5,0-2,-6 1,-2 0,32 0,-6 0,6 0,-6 0,-23 0,3 0,-8 0,-1 0,45 0,-19 0,-4 3,3 7,7-4,-6 14,6-13,3 2,0-2,0 3,0-7,1 7,9-7,0-3,-45 0,1 0,44 0,-42 0,-1 0,-1 0,0 0,-2 0,1 0,1 0,0 0,43 0,-42 0,-2 0,42 0,3 0,-47 0,-1 0,48 0,0 0,-10 0,1 10,-1 0,0-1,0-9,10 10,0 0,0 0,-10-10,10 0,0 0,-44 0,0 0,44 0,-47 0,-1 0,48 0,-46 0,1 0,6 0,0 0,-5 0,-1 0,1 0,0 0,0 0,0 0,4 0,2 0,0 0,0 0,4 0,0 0,-4 0,1 0,2 0,1 0,1 0,1 0,-3 0,1 0,6 0,1 0,-3 0,1 0,2 0,1 0,2 0,-1 0,0 0,-2 0,-3 0,1 0,8 0,0 0,-4 0,1 0,1 0,0 0,-6 0,-1 0,3 0,-1 0,-7 0,1 0,6 0,1 0,-2 0,-1 0,-3 0,0 0,-1 0,0 0,-3 0,-1 0,-2-1,1 2,3 3,0 2,-3-2,0 1,7 6,-1 1,-11-2,-1 0,8-2,-1 0,-5 2,-2 0,3-2,-1 0,-1 2,0 0,2 2,-1-1,43-2,0 11,-10-10,-38 0,2-1,1-3,1-2,-3 3,0-1,47 4,-7-3,-3 12,0-12,1 3,-11-4,0 4,-12-7,-18 10,2 0,28-9,-21 2,0 1,35-7,-41 6,-1 1,25-4,-3 10,-39-13,6 0,-36 0,-42 13,13-10,-69 10,20-13,24 0,-2 0,-4 0,-1 0,4 0,0 0,-37 0,13 0,-1 0,-9 0,-10 0,0 0,38 1,-1 2,3 2,-1 0,-8-4,0 1,3 2,0 2,-2-3,-2 0,0 2,-1 0,-2-2,-2 0,-14 7,-2 0,4-5,0 0,-8 5,0-1,4-4,2 0,3 5,1 0,-7-6,0-2,7 3,0 0,-13 2,-1-1,4-1,0 0,3 1,0-2,-3-4,0 0,6 0,1 0,-7 0,0 0,-2 0,0 0,3 0,-2 0,25 0,-1 0,0 0,1 0,1 0,-1 0,1 0,1 0,0 0,-32 0,2 0,-1 0,0 0,29 0,0 0,1 0,-30 0,0 0,-1 0,2 0,7 0,0 0,2 0,0 0,-1 0,2 0,3 0,1 0,3-1,0-1,1-3,1 0,-2 3,0 1,2-4,-1 0,-4 1,0 1,4-2,1 0,-1 4,1-1,5-3,-1 0,-7 2,-1 0,-6-2,-1 0,1 3,0 1,-5-4,0 0,7 2,2-1,1-1,-1 1,-3 2,-2 0,-4-2,0-1,-2 1,0 1,2-2,0 0,8 4,0-1,-3-2,0-2,-2 0,0-1,-3 3,0-2,0-4,0 1,4 3,1 2,0-2,0 2,0 3,0 2,1-1,1 0,2 0,1 0,-4 0,1 0,2 0,1 0,-2 0,0 0,2 0,0 0,-4 1,1 1,2 3,1 0,-2-3,0-1,2 4,0 0,-4-2,1 1,2 1,1 0,-3-4,-1 1,-2 3,1 0,6-3,1-1,3-1,-1 0,-1-1,0-1,2-3,-1 0,1 3,0 1,4-4,1 0,-1-2,1 1,-1 1,1 0,-1-1,1 2,-1 4,1 0,1-4,0-2,3 1,1 0,-3 0,1 1,7 3,-1 2,-5-1,1 0,4 0,0 0,-4 0,-1 0,5 0,1 0,-6 0,1 0,4 0,0 0,0-5,1 0,4 1,0-2,0-5,1-1,-1 2,0 1,0-3,0 1,1 1,-1 0,-5-3,0 0,1 3,-1 0,1-2,2-2,7-1,0 1,-2 4,1 0,-43-9,44 14,0 0,-44-15,0 14,10-4,0-6,30 13,-2 2,2-4,-1 1,-1 1,2 2,-30 1,13 0,20 7,-1-1,-36-2,33 1,1-1,-34 0,-6-4,20 0,28 0,-1 0,-38 0,14 0,16 0,17 0,26 0,-10 0,88 0,-33 13,31-5,7 0,22 21,-39-20,1-1,1 4,0-1,6-5,2-3,6 3,-1-2,-11-3,-1-2,10 1,2 0,3 1,1-2,3-3,0-2,1 2,1-1,-1-5,1 0,-1 5,1 0,-1-1,1-1,-1 2,1 0,-1 4,1-1,-1-3,1 0,-1 3,1 1,-1 1,1 0,-1 0,1 0,-1 0,1 0,-5 0,-1 0,0 1,1-2,-1-3,1-2,4 1,1 0,0 0,-1 1,1 3,-1 2,1-2,-1-2,1-1,-1-1,-4 2,-1-1,1-6,0 0,3 5,3 1,3-6,0 0,1 5,-1 0,-4-5,-1 1,1 5,-1 1,1-1,-1-2,-1 0,0-1,-4 2,1 0,2 0,-2 1,-5 3,0 2,1-1,0 0,0 0,-2 0,-6 0,0 0,7-1,0 2,-12 4,0 3,7 1,0 1,-4-1,1-1,3 1,-1 1,-5-2,-1 1,46 10,-46-7,0-1,2-5,0-2,-2 1,1 0,1-5,0 0,-2 0,0 0,2 0,0 0,3 0,0 0,-3 0,0 0,2 0,-1 0,-1 0,0 0,3-5,0 0,-3 0,0 0,1 0,1 0,-2 5,0 0,3 0,0 0,-3 0,0 0,3 0,0 0,2 0,0 0,3 5,0 0,-4 0,2 0,7 0,-1 0,-7-5,0 0,4 4,1 1,0 0,0 0,1 1,1-2,2-3,1-2,3-3,-1-2,-2 2,0-2,2-4,1-2,2 2,-1 0,1-2,-1-2,1-1,-1 0,2 2,1 0,2 4,0-1,-2-3,-1 0,3 3,0 0,2-1,0-1,-1 3,-1-1,-2-3,-1-1,-2 4,1 1,-3-3,1 1,11 1,1 0,-7-2,-1 2,3 5,-1 0,-1-6,0-1,1 2,0 0,-2-1,-1-1,3 3,1-1,-3-3,1 0,1 3,1 0,1-2,0-2,3-1,0 1,3 3,-2 2,-5-1,-1 0,7 2,0 0,-2-2,1 0,0 3,1 1,-1 6,-1 0,2 0,0 0,-7 0,1 0,3 0,-1 0,-7 0,-1 0,4 0,-1 0,-6 0,-2 0,-3 0,0 0,-1 0,0 0,0 5,-1 0,-4 0,0 0,4 0,1 0,-4-5,-2 0,-4 0,-1 0,6 0,0 0,-3 0,-1 0,4 0,0 0,0 0,-1 0,1 0,0 0,-5 0,0 0,0 0,0 0,-1 0,1 0,5 0,0 0,-5 0,0 0,0 0,-1 0,45 0,-44 0,0 0,41 0,3 0,-47 4,-1 2,48 3,-44-2,0-1,44 4,-43-8,1-1,4 6,1 0,3-7,-1 0,-1 0,-3 0,29 0,1 0,-1 0,0 0,0 0,0 3,1 7,-1-7,0 7,0-7,-31-4,0 2,-3 5,0 1,11-5,1-1,-7 6,0-1,0-5,-1-2,-5 1,-1 0,36 0,-29 0,-17 0,-13 0,-12 0,-73 0,-32 0,34 0,0 0,-34 0,37 0,-2 0,-5 0,-2 0,-4 0,-3 0,-5 0,-3 0,-4 5,-2 0,-1 0,-2 0,-7 1,-1 1,-1-1,0-2,-7-3,0 1,3 2,-2 2,28-2,-1 1,0-1,-3-1,0 0,-1 1,2 0,0 1,0-1,-1-1,1 1,-2-1,-3-1,0-1,-2 2,-3 3,-2 1,2 0,4-4,2 0,0 1,3 2,0 1,0-1,1-2,0-2,0 2,2 2,0 1,0 0,0-4,0 0,1 0,2 4,0 0,1-1,-29-2,1-2,3 3,0 0,4-2,2 1,3 1,1 0,4-4,1 1,8 3,3 0,7-3,3-1,-41-1,19 0,7 13,27-10,54 23,60-13,-8-3,5 0,9 2,1-1,-3-6,1 0,6 6,3 1,9-3,2 1,-1 2,0-1,-25-4,1-1,0 1,-2 0,0 2,2-3,5-1,1-2,1-1,-1 2,0 0,0-2,3-1,0-2,2 1,2 0,1 0,0 0,2 0,0 0,0 0,-2 0,1 0,0 0,1 0,0 0,0 0,0-1,-1 0,2 0,2-2,1-1,-2 1,-5 1,-2 1,0-3,-1-1,-1-3,0 2,-2 2,0 2,1-2,1-2,1-1,-1 0,-3 2,-1 0,-1-1,0 0,-1 0,-1-1,26-6,-2-1,-5 4,-3 1,-6 1,-2-1,-9-1,-3 1,-7 4,-2 0,40-15,-20 14,-19-7,-30 0,-58 0,-40-7,-19-3,31 17,-4 3,-6-3,-3 2,-11 3,-4 2,-7-1,-3 0,-2 0,-2 0,3 0,0 0,-2-1,0 2,1 4,1 3,-2 1,0 1,4-2,2 1,8 0,1 1,-2-1,0 2,6 2,2 3,-1 3,2 1,6 0,3 0,6 0,1-1,5-4,2-1,-32 16,-3-1,33 0,-14 1,36-14,4-3,81-26,-22 10,51-36,-64 6,-30-39,-43 4,14 33,-4 1,-2-2,-2 3,2 7,-2 3,-7 1,-4 2,-6 0,-3 1,-7-3,-3 1,-2 1,-2 1,18 5,-2 1,-1 1,-5 1,-1 2,-1 0,-2-1,0 0,-1 0,-6 0,0 0,0 1,1 1,0 2,0 0,0-1,0 1,-3 0,-6 0,-2 1,-1-1,2 0,-1-1,0 1,-3-2,0-1,0 3,3 2,1 1,-1 0,0-3,0-1,1 0,5 4,1 0,0 0,-1-4,-1 0,1 1,7 2,1 1,-1 0,-3-1,-2 1,1 0,1 3,0 1,1-2,-2-1,1-2,1 1,2-1,0 1,1 0,0-1,0 0,1 2,7 1,2 2,-1-1,-2 0,-2 0,1 0,3 0,0 0,0 0,1 0,0 0,1 0,-28 0,0 0,31 0,-1 0,1 0,-32 0,2 0,0 0,1 0,-2 0,0 0,3 0,1 0,0 1,1-2,0-3,0-2,9 2,2-2,-5-3,0-1,-1 5,0 0,1-6,1-1,2 3,1-2,3-1,0-2,6 0,1-1,1 0,1 1,2-1,0 0,3 2,2 0,5 3,0 0,-6-2,-1 2,-2 5,-1 0,8-5,1 0,2 5,-1 0,-1 0,-1 1,-3 3,1 2,-1-1,0 0,5 0,1 0,-1 0,0 0,1 0,-2 0,-4 0,-2 0,-2 0,-1 0,-3 0,0 0,-2 0,1 0,-1 0,1 0,-1 0,1 0,4 0,1 0,-1 0,0 0,1 0,-1 0,-4 0,-1 0,1 0,-1 0,1 0,-1 0,2 0,1 0,2 0,0 0,2 0,0 0,3-1,1 2,1 3,0 1,-7 0,1 0,5 2,2-1,-3-1,0 0,-6 1,0 1,1 3,1 0,-8-1,1-2,6-2,1 0,2-3,1 2,2 6,-1 0,0-6,1-2,4 4,0-2,-9-1,-1-2,5-1,1 0,3 0,2 0,-1 0,0 0,5 0,1 0,-1 0,0 0,-3 0,-1 0,3 0,-1 0,-2 0,-1 0,2 0,3 0,-34 0,-1 0,1 0,10 0,-1 0,1-4,-10-6,-10 7,0-7,3 4,17-4,-20 7,46-4,-1 1,-13 5,-2 2,1-2,0 2,-6 4,3 3,16-1,3 2,1 6,2 0,-30 4,19 1,0-1,-19 11,-1-1,1 1,19-1,0-9,0-1,1-12,-14 19,10-23,-10 10,39-13,7 13,26 4,13 12,26 10,20 0,20-3,-1-16,-30-8,2-1,3-6,2 0,10 4,4 1,8-4,2-2,-1 1,1 0,13-4,2-2,-1 0,1-2,-27 1,2-2,0 1,5-1,0-1,0 1,4-2,1-1,0 0,-1-1,0 0,1 1,2 3,1 2,0-2,-1-2,1-1,0 1,2 2,2 1,-1 0,-2-1,1-1,0 1,4 0,1 1,-1 0,-4 2,0 0,-1 0,-4-2,-1-1,0 1,4 1,0 1,-1 1,1 0,0 0,-1 0,-2-3,0 0,-1-1,-2 1,-1-1,-1 1,26-2,-1 0,0 5,-2 0,-1-1,-2-1,-5-3,-2 0,-7 3,-3-2,-12-6,-3 0,-7 6,-2 2,45-8,-7-7,-2-12,-27-4,-36-19,-46 13,-25 0,-34 9,29 11,-4-1,-13 0,-4 1,-6 3,-2 3,-4 2,-1 2,-7 1,-1 0,1-2,-4 0,19 4,-3 2,-1 1,-1 2,-1 1,0 1,-6 0,0 0,-1 0,1 1,0 1,0 2,-4 2,-1 2,0 1,-1 2,-1 1,0 1,20-1,0 0,0 1,-1-1,0-1,0 0,0 0,0 1,0 0,0 2,0 0,1 0,1 2,0 0,1 1,0-1,-24 4,1-1,1 1,3 2,0 0,2 0,3-2,0-1,3 1,7-2,2 1,1 0,3-2,0 1,1-1,-24 6,2 1,5 1,4 0,13-6,3 0,6-1,4 1,-31 9,29 14,85-1,53 7,-12-24,10-4,13 0,6-3,-25-7,3 0,0 0,0 1,0 2,3-1,12 1,4 0,-1 0,-1 0,1-1,0-1,5 1,1 0,1-3,-2-2,1-2,1 0,-24 0,1 0,0 0,0-1,0-2,0 0,0-1,0 0,0 0,0 1,0 0,0-2,22 0,0-1,0-1,0 1,0-1,0-1,0 0,1-2,-2 0,-3 0,0-1,-1-2,-1-1,0-2,-2-1,-7-2,-1 0,-2-1,-1 2,0 0,-2-3,-1-4,-1-2,0-1,1 3,0 0,-3-2,-8 0,-1-1,-3 0,19-7,-4-1,-8 2,-5-2,-12 1,-4-1,-1 2,-7-3,-6-38,-33 1,-49 12,-5 34,-10 5,-14-1,-7 3,19 4,-3 1,-2 2,-7 1,-1 2,-2 1,-5 0,-2 0,-3 2,9 0,-3 1,-2 1,1 0,1-1,0 0,-1 1,-1 2,-5 1,-1 3,-1 1,1-1,2 1,0-1,1 2,-1 1,1 2,-1 1,0 1,1 0,-1-1,1-1,-1 1,0 2,-1 1,0 1,1 1,0 0,7 0,0 0,2 0,-1 1,1-1,1 0,0 1,2-2,-18 4,2-1,3 1,7-1,2 1,2 0,8 0,1 0,2-1,2-3,1 0,3 1,-21 8,3-1,6-7,5 2,20 0,4 1,-38 12,39-2,17 12,78-9,39 6,-25-27,5-4,4-2,3-2,5-2,3-1,8-1,4 0,-22 0,3 0,1 0,3 0,1 1,3-2,7-2,2-2,0 0,-2-1,0-1,2 0,5 2,1-1,1 1,-25 0,1 0,0 0,1 0,1 1,2-1,-1 0,1 0,-2-2,0 0,0-1,1 0,5-1,1-1,0 0,1 0,-1 0,1 1,0-1,0 0,0-1,0 1,0-1,-1 0,-4 1,0 0,-1 1,1-1,0 2,0 0,0 0,0 0,-1-2,1 0,0 0,0 0,-1 2,0-1,0 2,0-1,-1 0,-1 1,1 0,-1-1,-2 1,0 0,0-1,-1 1,21-3,-1 0,-1 1,-4-1,-1 2,-1-1,-2 2,-1 1,-1 0,-3 0,-1 0,1 1,1 1,0 1,-1 1,-2 0,-1 2,0-2,-2-1,-1-1,-1 2,-4 2,-1 3,-2 0,27 1,-2 2,-1 5,-2 1,-1-2,0-1,-1 3,0-1,-4-1,0 0,2 2,0-1,-6-6,-1-1,4 2,-1-2,-4-3,0-2,-1-1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3T18:15:12.06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33 501,'-33'-63,"33"-15,40 19,12 4,7 6,-1 13,1-3,13-1,7 11,5-4,5 24,-11-1,0 10,-12 0,25 13,-12 6,-1 8,-19 2,0 13,12 17,-2 13,-34-32,-1-2,21 25,-25-14,-1 0,0 9,1 1,-14 33,-6 6,-18-44,-7-1,-3-3,-3-2,-4 0,-2-1,-3 6,1 2,-1 0,1 1,-1 7,1 1,0-3,-1-1,1 4,0 0,-1-4,1 0,2-1,2 0,1 0,2 0,2-1,1 1,-1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3T18:15:12.20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29,'58'-29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2F366-0121-A842-A89F-9DDF18B62E8A}" type="datetimeFigureOut">
              <a:rPr lang="en-US" smtClean="0"/>
              <a:t>11/13/19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225073-765A-2C47-AFAF-70577D11F41E}" type="slidenum">
              <a:rPr lang="en-US" smtClean="0"/>
              <a:t>‹#›</a:t>
            </a:fld>
            <a:endParaRPr lang="en-US"/>
          </a:p>
        </p:txBody>
      </p:sp>
    </p:spTree>
    <p:extLst>
      <p:ext uri="{BB962C8B-B14F-4D97-AF65-F5344CB8AC3E}">
        <p14:creationId xmlns:p14="http://schemas.microsoft.com/office/powerpoint/2010/main" val="1789443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spcBef>
                <a:spcPct val="30000"/>
              </a:spcBef>
              <a:defRPr sz="1200">
                <a:solidFill>
                  <a:schemeClr val="tx1"/>
                </a:solidFill>
                <a:latin typeface="Arial" charset="0"/>
                <a:ea typeface="ＭＳ Ｐゴシック" pitchFamily="34" charset="-128"/>
                <a:cs typeface="Arial" charset="0"/>
              </a:defRPr>
            </a:lvl1pPr>
            <a:lvl2pPr marL="742950" indent="-285750" defTabSz="963613" eaLnBrk="0" hangingPunct="0">
              <a:spcBef>
                <a:spcPct val="30000"/>
              </a:spcBef>
              <a:defRPr sz="1200">
                <a:solidFill>
                  <a:schemeClr val="tx1"/>
                </a:solidFill>
                <a:latin typeface="Arial" charset="0"/>
                <a:ea typeface="Arial" charset="0"/>
                <a:cs typeface="Arial" charset="0"/>
              </a:defRPr>
            </a:lvl2pPr>
            <a:lvl3pPr marL="1143000" indent="-228600" defTabSz="963613" eaLnBrk="0" hangingPunct="0">
              <a:spcBef>
                <a:spcPct val="30000"/>
              </a:spcBef>
              <a:defRPr sz="1200">
                <a:solidFill>
                  <a:schemeClr val="tx1"/>
                </a:solidFill>
                <a:latin typeface="Arial" charset="0"/>
                <a:ea typeface="Arial" charset="0"/>
                <a:cs typeface="Arial" charset="0"/>
              </a:defRPr>
            </a:lvl3pPr>
            <a:lvl4pPr marL="1600200" indent="-228600" defTabSz="963613" eaLnBrk="0" hangingPunct="0">
              <a:spcBef>
                <a:spcPct val="30000"/>
              </a:spcBef>
              <a:defRPr sz="1200">
                <a:solidFill>
                  <a:schemeClr val="tx1"/>
                </a:solidFill>
                <a:latin typeface="Arial" charset="0"/>
                <a:ea typeface="Arial" charset="0"/>
                <a:cs typeface="Arial" charset="0"/>
              </a:defRPr>
            </a:lvl4pPr>
            <a:lvl5pPr marL="2057400" indent="-228600" defTabSz="963613" eaLnBrk="0" hangingPunct="0">
              <a:spcBef>
                <a:spcPct val="30000"/>
              </a:spcBef>
              <a:defRPr sz="1200">
                <a:solidFill>
                  <a:schemeClr val="tx1"/>
                </a:solidFill>
                <a:latin typeface="Arial" charset="0"/>
                <a:ea typeface="Arial" charset="0"/>
                <a:cs typeface="Arial" charset="0"/>
              </a:defRPr>
            </a:lvl5pPr>
            <a:lvl6pPr marL="2514600" indent="-228600" defTabSz="963613"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defTabSz="963613"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defTabSz="963613"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defTabSz="963613" eaLnBrk="0" fontAlgn="base" hangingPunct="0">
              <a:spcBef>
                <a:spcPct val="30000"/>
              </a:spcBef>
              <a:spcAft>
                <a:spcPct val="0"/>
              </a:spcAft>
              <a:defRPr sz="1200">
                <a:solidFill>
                  <a:schemeClr val="tx1"/>
                </a:solidFill>
                <a:latin typeface="Arial" charset="0"/>
                <a:ea typeface="Arial" charset="0"/>
                <a:cs typeface="Arial" charset="0"/>
              </a:defRPr>
            </a:lvl9pPr>
          </a:lstStyle>
          <a:p>
            <a:pPr eaLnBrk="1" hangingPunct="1">
              <a:spcBef>
                <a:spcPct val="0"/>
              </a:spcBef>
            </a:pPr>
            <a:fld id="{F9FEDDB4-43E6-4035-A3D4-6A0DAF9333A6}" type="slidenum">
              <a:rPr lang="en-US" altLang="en-US" sz="1300" smtClean="0"/>
              <a:pPr eaLnBrk="1" hangingPunct="1">
                <a:spcBef>
                  <a:spcPct val="0"/>
                </a:spcBef>
              </a:pPr>
              <a:t>5</a:t>
            </a:fld>
            <a:endParaRPr lang="en-US" altLang="en-US" sz="1300"/>
          </a:p>
        </p:txBody>
      </p:sp>
      <p:sp>
        <p:nvSpPr>
          <p:cNvPr id="52227" name="Rectangle 1026"/>
          <p:cNvSpPr>
            <a:spLocks noGrp="1" noRot="1" noChangeAspect="1" noChangeArrowheads="1" noTextEdit="1"/>
          </p:cNvSpPr>
          <p:nvPr>
            <p:ph type="sldImg"/>
          </p:nvPr>
        </p:nvSpPr>
        <p:spPr>
          <a:ln/>
        </p:spPr>
      </p:sp>
      <p:sp>
        <p:nvSpPr>
          <p:cNvPr id="5222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itchFamily="34" charset="-128"/>
            </a:endParaRPr>
          </a:p>
        </p:txBody>
      </p:sp>
    </p:spTree>
    <p:extLst>
      <p:ext uri="{BB962C8B-B14F-4D97-AF65-F5344CB8AC3E}">
        <p14:creationId xmlns:p14="http://schemas.microsoft.com/office/powerpoint/2010/main" val="1099661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itchFamily="34" charset="-128"/>
            </a:endParaRPr>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1900">
                <a:solidFill>
                  <a:schemeClr val="tx1"/>
                </a:solidFill>
                <a:latin typeface="Arial" charset="0"/>
                <a:ea typeface="ＭＳ Ｐゴシック" pitchFamily="34" charset="-128"/>
              </a:defRPr>
            </a:lvl1pPr>
            <a:lvl2pPr marL="742950" indent="-285750" defTabSz="965200" eaLnBrk="0" hangingPunct="0">
              <a:defRPr sz="1900">
                <a:solidFill>
                  <a:schemeClr val="tx1"/>
                </a:solidFill>
                <a:latin typeface="Arial" charset="0"/>
                <a:ea typeface="ＭＳ Ｐゴシック" pitchFamily="34" charset="-128"/>
              </a:defRPr>
            </a:lvl2pPr>
            <a:lvl3pPr marL="1143000" indent="-228600" defTabSz="965200" eaLnBrk="0" hangingPunct="0">
              <a:defRPr sz="1900">
                <a:solidFill>
                  <a:schemeClr val="tx1"/>
                </a:solidFill>
                <a:latin typeface="Arial" charset="0"/>
                <a:ea typeface="ＭＳ Ｐゴシック" pitchFamily="34" charset="-128"/>
              </a:defRPr>
            </a:lvl3pPr>
            <a:lvl4pPr marL="1600200" indent="-228600" defTabSz="965200" eaLnBrk="0" hangingPunct="0">
              <a:defRPr sz="1900">
                <a:solidFill>
                  <a:schemeClr val="tx1"/>
                </a:solidFill>
                <a:latin typeface="Arial" charset="0"/>
                <a:ea typeface="ＭＳ Ｐゴシック" pitchFamily="34" charset="-128"/>
              </a:defRPr>
            </a:lvl4pPr>
            <a:lvl5pPr marL="2057400" indent="-228600" defTabSz="965200" eaLnBrk="0" hangingPunct="0">
              <a:defRPr sz="1900">
                <a:solidFill>
                  <a:schemeClr val="tx1"/>
                </a:solidFill>
                <a:latin typeface="Arial" charset="0"/>
                <a:ea typeface="ＭＳ Ｐゴシック" pitchFamily="34" charset="-128"/>
              </a:defRPr>
            </a:lvl5pPr>
            <a:lvl6pPr marL="25146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ABACBEBD-7607-4772-B93A-48A7C39DB471}" type="slidenum">
              <a:rPr lang="en-US" altLang="en-US" sz="1300" smtClean="0"/>
              <a:pPr eaLnBrk="1" hangingPunct="1"/>
              <a:t>26</a:t>
            </a:fld>
            <a:endParaRPr lang="en-US" altLang="en-US" sz="1300"/>
          </a:p>
        </p:txBody>
      </p:sp>
    </p:spTree>
    <p:extLst>
      <p:ext uri="{BB962C8B-B14F-4D97-AF65-F5344CB8AC3E}">
        <p14:creationId xmlns:p14="http://schemas.microsoft.com/office/powerpoint/2010/main" val="2290422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55181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225073-765A-2C47-AFAF-70577D11F41E}" type="slidenum">
              <a:rPr lang="en-US" smtClean="0"/>
              <a:t>6</a:t>
            </a:fld>
            <a:endParaRPr lang="en-US"/>
          </a:p>
        </p:txBody>
      </p:sp>
    </p:spTree>
    <p:extLst>
      <p:ext uri="{BB962C8B-B14F-4D97-AF65-F5344CB8AC3E}">
        <p14:creationId xmlns:p14="http://schemas.microsoft.com/office/powerpoint/2010/main" val="1962176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itchFamily="34" charset="-128"/>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spcBef>
                <a:spcPct val="30000"/>
              </a:spcBef>
              <a:defRPr sz="1200">
                <a:solidFill>
                  <a:schemeClr val="tx1"/>
                </a:solidFill>
                <a:latin typeface="Arial" charset="0"/>
                <a:ea typeface="ＭＳ Ｐゴシック" pitchFamily="34" charset="-128"/>
                <a:cs typeface="Arial" charset="0"/>
              </a:defRPr>
            </a:lvl1pPr>
            <a:lvl2pPr marL="742950" indent="-285750" defTabSz="963613" eaLnBrk="0" hangingPunct="0">
              <a:spcBef>
                <a:spcPct val="30000"/>
              </a:spcBef>
              <a:defRPr sz="1200">
                <a:solidFill>
                  <a:schemeClr val="tx1"/>
                </a:solidFill>
                <a:latin typeface="Arial" charset="0"/>
                <a:ea typeface="Arial" charset="0"/>
                <a:cs typeface="Arial" charset="0"/>
              </a:defRPr>
            </a:lvl2pPr>
            <a:lvl3pPr marL="1143000" indent="-228600" defTabSz="963613" eaLnBrk="0" hangingPunct="0">
              <a:spcBef>
                <a:spcPct val="30000"/>
              </a:spcBef>
              <a:defRPr sz="1200">
                <a:solidFill>
                  <a:schemeClr val="tx1"/>
                </a:solidFill>
                <a:latin typeface="Arial" charset="0"/>
                <a:ea typeface="Arial" charset="0"/>
                <a:cs typeface="Arial" charset="0"/>
              </a:defRPr>
            </a:lvl3pPr>
            <a:lvl4pPr marL="1600200" indent="-228600" defTabSz="963613" eaLnBrk="0" hangingPunct="0">
              <a:spcBef>
                <a:spcPct val="30000"/>
              </a:spcBef>
              <a:defRPr sz="1200">
                <a:solidFill>
                  <a:schemeClr val="tx1"/>
                </a:solidFill>
                <a:latin typeface="Arial" charset="0"/>
                <a:ea typeface="Arial" charset="0"/>
                <a:cs typeface="Arial" charset="0"/>
              </a:defRPr>
            </a:lvl4pPr>
            <a:lvl5pPr marL="2057400" indent="-228600" defTabSz="963613" eaLnBrk="0" hangingPunct="0">
              <a:spcBef>
                <a:spcPct val="30000"/>
              </a:spcBef>
              <a:defRPr sz="1200">
                <a:solidFill>
                  <a:schemeClr val="tx1"/>
                </a:solidFill>
                <a:latin typeface="Arial" charset="0"/>
                <a:ea typeface="Arial" charset="0"/>
                <a:cs typeface="Arial" charset="0"/>
              </a:defRPr>
            </a:lvl5pPr>
            <a:lvl6pPr marL="2514600" indent="-228600" defTabSz="963613"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defTabSz="963613"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defTabSz="963613"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defTabSz="963613" eaLnBrk="0" fontAlgn="base" hangingPunct="0">
              <a:spcBef>
                <a:spcPct val="30000"/>
              </a:spcBef>
              <a:spcAft>
                <a:spcPct val="0"/>
              </a:spcAft>
              <a:defRPr sz="1200">
                <a:solidFill>
                  <a:schemeClr val="tx1"/>
                </a:solidFill>
                <a:latin typeface="Arial" charset="0"/>
                <a:ea typeface="Arial" charset="0"/>
                <a:cs typeface="Arial" charset="0"/>
              </a:defRPr>
            </a:lvl9pPr>
          </a:lstStyle>
          <a:p>
            <a:pPr eaLnBrk="1" hangingPunct="1">
              <a:spcBef>
                <a:spcPct val="0"/>
              </a:spcBef>
            </a:pPr>
            <a:fld id="{37C11E4A-D07F-4343-9B70-253C1D9FF044}" type="slidenum">
              <a:rPr lang="en-US" altLang="en-US" sz="1300" smtClean="0"/>
              <a:pPr eaLnBrk="1" hangingPunct="1">
                <a:spcBef>
                  <a:spcPct val="0"/>
                </a:spcBef>
              </a:pPr>
              <a:t>7</a:t>
            </a:fld>
            <a:endParaRPr lang="en-US" altLang="en-US" sz="1300"/>
          </a:p>
        </p:txBody>
      </p:sp>
    </p:spTree>
    <p:extLst>
      <p:ext uri="{BB962C8B-B14F-4D97-AF65-F5344CB8AC3E}">
        <p14:creationId xmlns:p14="http://schemas.microsoft.com/office/powerpoint/2010/main" val="2026014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5323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www.kellogg.northwestern.edu</a:t>
            </a:r>
            <a:r>
              <a:rPr lang="en-US" dirty="0"/>
              <a:t>/faculty/</a:t>
            </a:r>
            <a:r>
              <a:rPr lang="en-US" dirty="0" err="1"/>
              <a:t>papanikolaou</a:t>
            </a:r>
            <a:r>
              <a:rPr lang="en-US" dirty="0"/>
              <a:t>/</a:t>
            </a:r>
            <a:r>
              <a:rPr lang="en-US" dirty="0" err="1"/>
              <a:t>htm</a:t>
            </a:r>
            <a:r>
              <a:rPr lang="en-US" dirty="0"/>
              <a:t>/finc460/</a:t>
            </a:r>
            <a:r>
              <a:rPr lang="en-US" dirty="0" err="1"/>
              <a:t>ln</a:t>
            </a:r>
            <a:r>
              <a:rPr lang="en-US"/>
              <a:t>/lecture1.pdf</a:t>
            </a:r>
          </a:p>
        </p:txBody>
      </p:sp>
    </p:spTree>
    <p:extLst>
      <p:ext uri="{BB962C8B-B14F-4D97-AF65-F5344CB8AC3E}">
        <p14:creationId xmlns:p14="http://schemas.microsoft.com/office/powerpoint/2010/main" val="2128173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85029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99632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itchFamily="34" charset="-128"/>
            </a:endParaRPr>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1900">
                <a:solidFill>
                  <a:schemeClr val="tx1"/>
                </a:solidFill>
                <a:latin typeface="Arial" charset="0"/>
                <a:ea typeface="ＭＳ Ｐゴシック" pitchFamily="34" charset="-128"/>
              </a:defRPr>
            </a:lvl1pPr>
            <a:lvl2pPr marL="742950" indent="-285750" defTabSz="965200" eaLnBrk="0" hangingPunct="0">
              <a:defRPr sz="1900">
                <a:solidFill>
                  <a:schemeClr val="tx1"/>
                </a:solidFill>
                <a:latin typeface="Arial" charset="0"/>
                <a:ea typeface="ＭＳ Ｐゴシック" pitchFamily="34" charset="-128"/>
              </a:defRPr>
            </a:lvl2pPr>
            <a:lvl3pPr marL="1143000" indent="-228600" defTabSz="965200" eaLnBrk="0" hangingPunct="0">
              <a:defRPr sz="1900">
                <a:solidFill>
                  <a:schemeClr val="tx1"/>
                </a:solidFill>
                <a:latin typeface="Arial" charset="0"/>
                <a:ea typeface="ＭＳ Ｐゴシック" pitchFamily="34" charset="-128"/>
              </a:defRPr>
            </a:lvl3pPr>
            <a:lvl4pPr marL="1600200" indent="-228600" defTabSz="965200" eaLnBrk="0" hangingPunct="0">
              <a:defRPr sz="1900">
                <a:solidFill>
                  <a:schemeClr val="tx1"/>
                </a:solidFill>
                <a:latin typeface="Arial" charset="0"/>
                <a:ea typeface="ＭＳ Ｐゴシック" pitchFamily="34" charset="-128"/>
              </a:defRPr>
            </a:lvl4pPr>
            <a:lvl5pPr marL="2057400" indent="-228600" defTabSz="965200" eaLnBrk="0" hangingPunct="0">
              <a:defRPr sz="1900">
                <a:solidFill>
                  <a:schemeClr val="tx1"/>
                </a:solidFill>
                <a:latin typeface="Arial" charset="0"/>
                <a:ea typeface="ＭＳ Ｐゴシック" pitchFamily="34" charset="-128"/>
              </a:defRPr>
            </a:lvl5pPr>
            <a:lvl6pPr marL="25146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413877F8-7432-4D67-B7B1-8A0376E49A09}" type="slidenum">
              <a:rPr lang="en-US" altLang="en-US" sz="1300" smtClean="0"/>
              <a:pPr eaLnBrk="1" hangingPunct="1"/>
              <a:t>22</a:t>
            </a:fld>
            <a:endParaRPr lang="en-US" altLang="en-US" sz="1300"/>
          </a:p>
        </p:txBody>
      </p:sp>
    </p:spTree>
    <p:extLst>
      <p:ext uri="{BB962C8B-B14F-4D97-AF65-F5344CB8AC3E}">
        <p14:creationId xmlns:p14="http://schemas.microsoft.com/office/powerpoint/2010/main" val="406975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itchFamily="34" charset="-128"/>
            </a:endParaRP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defRPr sz="1900">
                <a:solidFill>
                  <a:schemeClr val="tx1"/>
                </a:solidFill>
                <a:latin typeface="Arial" charset="0"/>
                <a:ea typeface="ＭＳ Ｐゴシック" pitchFamily="34" charset="-128"/>
              </a:defRPr>
            </a:lvl1pPr>
            <a:lvl2pPr marL="742950" indent="-285750" defTabSz="955675" eaLnBrk="0" hangingPunct="0">
              <a:defRPr sz="1900">
                <a:solidFill>
                  <a:schemeClr val="tx1"/>
                </a:solidFill>
                <a:latin typeface="Arial" charset="0"/>
                <a:ea typeface="ＭＳ Ｐゴシック" pitchFamily="34" charset="-128"/>
              </a:defRPr>
            </a:lvl2pPr>
            <a:lvl3pPr marL="1143000" indent="-228600" defTabSz="955675" eaLnBrk="0" hangingPunct="0">
              <a:defRPr sz="1900">
                <a:solidFill>
                  <a:schemeClr val="tx1"/>
                </a:solidFill>
                <a:latin typeface="Arial" charset="0"/>
                <a:ea typeface="ＭＳ Ｐゴシック" pitchFamily="34" charset="-128"/>
              </a:defRPr>
            </a:lvl3pPr>
            <a:lvl4pPr marL="1600200" indent="-228600" defTabSz="955675" eaLnBrk="0" hangingPunct="0">
              <a:defRPr sz="1900">
                <a:solidFill>
                  <a:schemeClr val="tx1"/>
                </a:solidFill>
                <a:latin typeface="Arial" charset="0"/>
                <a:ea typeface="ＭＳ Ｐゴシック" pitchFamily="34" charset="-128"/>
              </a:defRPr>
            </a:lvl4pPr>
            <a:lvl5pPr marL="2057400" indent="-228600" defTabSz="955675" eaLnBrk="0" hangingPunct="0">
              <a:defRPr sz="1900">
                <a:solidFill>
                  <a:schemeClr val="tx1"/>
                </a:solidFill>
                <a:latin typeface="Arial" charset="0"/>
                <a:ea typeface="ＭＳ Ｐゴシック" pitchFamily="34" charset="-128"/>
              </a:defRPr>
            </a:lvl5pPr>
            <a:lvl6pPr marL="2514600" indent="-228600" defTabSz="955675"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55675"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55675"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55675"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73D66EC7-D0AC-45EB-8DED-DB770A5EE854}" type="slidenum">
              <a:rPr lang="en-US" altLang="en-US" sz="1300" smtClean="0"/>
              <a:pPr eaLnBrk="1" hangingPunct="1"/>
              <a:t>24</a:t>
            </a:fld>
            <a:endParaRPr lang="en-US" altLang="en-US" sz="1300"/>
          </a:p>
        </p:txBody>
      </p:sp>
    </p:spTree>
    <p:extLst>
      <p:ext uri="{BB962C8B-B14F-4D97-AF65-F5344CB8AC3E}">
        <p14:creationId xmlns:p14="http://schemas.microsoft.com/office/powerpoint/2010/main" val="946763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a:t>11/13/19</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a:t>11/13/19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a:t>11/13/19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20" name="Shape 20"/>
          <p:cNvSpPr>
            <a:spLocks noGrp="1"/>
          </p:cNvSpPr>
          <p:nvPr>
            <p:ph type="title"/>
          </p:nvPr>
        </p:nvSpPr>
        <p:spPr>
          <a:xfrm>
            <a:off x="476250" y="2580680"/>
            <a:ext cx="11239500" cy="1696641"/>
          </a:xfrm>
          <a:prstGeom prst="rect">
            <a:avLst/>
          </a:prstGeom>
        </p:spPr>
        <p:txBody>
          <a:bodyPr/>
          <a:lstStyle/>
          <a:p>
            <a:pPr lvl="0">
              <a:defRPr sz="1800">
                <a:solidFill>
                  <a:srgbClr val="000000"/>
                </a:solidFill>
              </a:defRPr>
            </a:pPr>
            <a:r>
              <a:rPr sz="4922">
                <a:solidFill>
                  <a:srgbClr val="D93E2B"/>
                </a:solidFill>
              </a:rPr>
              <a:t>Title Text</a:t>
            </a:r>
          </a:p>
        </p:txBody>
      </p:sp>
    </p:spTree>
    <p:extLst>
      <p:ext uri="{BB962C8B-B14F-4D97-AF65-F5344CB8AC3E}">
        <p14:creationId xmlns:p14="http://schemas.microsoft.com/office/powerpoint/2010/main" val="24068000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a:t>11/13/19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a:t>11/13/19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a:t>11/13/19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a:t>11/13/19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a:t>11/13/19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a:t>11/13/19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a:t>11/13/19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a:t>11/13/19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a:t>11/13/19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5" r:id="rId12"/>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customXml" Target="../ink/ink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notesSlide" Target="../notesSlides/notesSlide1.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image" Target="../media/image2.wmf"/><Relationship Id="rId10" Type="http://schemas.openxmlformats.org/officeDocument/2006/relationships/image" Target="../media/image7.emf"/><Relationship Id="rId4" Type="http://schemas.openxmlformats.org/officeDocument/2006/relationships/oleObject" Target="../embeddings/oleObject1.bin"/><Relationship Id="rId9"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9D1533-88C0-934B-811B-983BE2DDF1AE}"/>
              </a:ext>
            </a:extLst>
          </p:cNvPr>
          <p:cNvSpPr>
            <a:spLocks noGrp="1"/>
          </p:cNvSpPr>
          <p:nvPr>
            <p:ph type="title"/>
          </p:nvPr>
        </p:nvSpPr>
        <p:spPr/>
        <p:txBody>
          <a:bodyPr/>
          <a:lstStyle/>
          <a:p>
            <a:r>
              <a:rPr lang="en-US" dirty="0"/>
              <a:t>Announcements</a:t>
            </a:r>
          </a:p>
        </p:txBody>
      </p:sp>
      <p:sp>
        <p:nvSpPr>
          <p:cNvPr id="5" name="Content Placeholder 4">
            <a:extLst>
              <a:ext uri="{FF2B5EF4-FFF2-40B4-BE49-F238E27FC236}">
                <a16:creationId xmlns:a16="http://schemas.microsoft.com/office/drawing/2014/main" id="{0A5EAA0F-D8F2-7649-A32E-1C03EE7CCC5E}"/>
              </a:ext>
            </a:extLst>
          </p:cNvPr>
          <p:cNvSpPr>
            <a:spLocks noGrp="1"/>
          </p:cNvSpPr>
          <p:nvPr>
            <p:ph idx="1"/>
          </p:nvPr>
        </p:nvSpPr>
        <p:spPr/>
        <p:txBody>
          <a:bodyPr/>
          <a:lstStyle/>
          <a:p>
            <a:r>
              <a:rPr lang="en-US" dirty="0" err="1"/>
              <a:t>StockTrak</a:t>
            </a:r>
            <a:r>
              <a:rPr lang="en-US" dirty="0"/>
              <a:t> initial report due Oct. 10</a:t>
            </a:r>
            <a:r>
              <a:rPr lang="en-US" baseline="30000" dirty="0"/>
              <a:t>th</a:t>
            </a:r>
            <a:r>
              <a:rPr lang="en-US" dirty="0"/>
              <a:t> </a:t>
            </a:r>
          </a:p>
          <a:p>
            <a:r>
              <a:rPr lang="en-US" dirty="0"/>
              <a:t>Today: lecture on mean-variance investing</a:t>
            </a:r>
          </a:p>
          <a:p>
            <a:r>
              <a:rPr lang="en-US" dirty="0"/>
              <a:t>Next class: in-class assignment on the HMC case</a:t>
            </a:r>
          </a:p>
          <a:p>
            <a:endParaRPr lang="en-US" dirty="0"/>
          </a:p>
        </p:txBody>
      </p:sp>
    </p:spTree>
    <p:extLst>
      <p:ext uri="{BB962C8B-B14F-4D97-AF65-F5344CB8AC3E}">
        <p14:creationId xmlns:p14="http://schemas.microsoft.com/office/powerpoint/2010/main" val="1127889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a:spLocks noGrp="1"/>
          </p:cNvSpPr>
          <p:nvPr>
            <p:ph type="title"/>
          </p:nvPr>
        </p:nvSpPr>
        <p:spPr>
          <a:prstGeom prst="rect">
            <a:avLst/>
          </a:prstGeom>
        </p:spPr>
        <p:txBody>
          <a:bodyPr>
            <a:normAutofit/>
          </a:bodyPr>
          <a:lstStyle/>
          <a:p>
            <a:pPr lvl="0">
              <a:defRPr sz="1800">
                <a:solidFill>
                  <a:srgbClr val="000000"/>
                </a:solidFill>
              </a:defRPr>
            </a:pPr>
            <a:r>
              <a:rPr lang="en-US" sz="4922" dirty="0">
                <a:solidFill>
                  <a:srgbClr val="D93E2B"/>
                </a:solidFill>
              </a:rPr>
              <a:t>Diversification</a:t>
            </a:r>
            <a:endParaRPr sz="4922" dirty="0">
              <a:solidFill>
                <a:srgbClr val="D93E2B"/>
              </a:solidFill>
            </a:endParaRPr>
          </a:p>
        </p:txBody>
      </p:sp>
      <p:sp>
        <p:nvSpPr>
          <p:cNvPr id="72" name="Shape 72"/>
          <p:cNvSpPr>
            <a:spLocks noGrp="1"/>
          </p:cNvSpPr>
          <p:nvPr>
            <p:ph idx="1"/>
          </p:nvPr>
        </p:nvSpPr>
        <p:spPr>
          <a:prstGeom prst="rect">
            <a:avLst/>
          </a:prstGeom>
        </p:spPr>
        <p:txBody>
          <a:bodyPr>
            <a:normAutofit fontScale="55000" lnSpcReduction="20000"/>
          </a:bodyPr>
          <a:lstStyle/>
          <a:p>
            <a:pPr lvl="0"/>
            <a:r>
              <a:rPr lang="en-US" sz="3375" dirty="0"/>
              <a:t>By combining assets that are not perfectly correlated, we achieve lower risk for the same level of expected return</a:t>
            </a:r>
          </a:p>
          <a:p>
            <a:endParaRPr lang="en-US" sz="3375" dirty="0"/>
          </a:p>
          <a:p>
            <a:r>
              <a:rPr lang="en-US" sz="3400" dirty="0"/>
              <a:t>By investing in many risky assets, we can minimize our exposure to idiosyncratic risks</a:t>
            </a:r>
          </a:p>
          <a:p>
            <a:pPr lvl="1"/>
            <a:r>
              <a:rPr lang="en-US" sz="3175" dirty="0"/>
              <a:t>Total risk = systematic risk + idiosyncratic risk</a:t>
            </a:r>
          </a:p>
          <a:p>
            <a:r>
              <a:rPr lang="en-US" sz="3375" dirty="0"/>
              <a:t>Systematic risk = </a:t>
            </a:r>
            <a:r>
              <a:rPr lang="en-US" sz="3375" dirty="0" err="1"/>
              <a:t>nondiversifiable</a:t>
            </a:r>
            <a:r>
              <a:rPr lang="en-US" sz="3375" dirty="0"/>
              <a:t> risk. </a:t>
            </a:r>
            <a:r>
              <a:rPr lang="en-US" sz="3600" dirty="0"/>
              <a:t>These are risks that cannot be easily diversified away.</a:t>
            </a:r>
          </a:p>
          <a:p>
            <a:pPr lvl="1"/>
            <a:r>
              <a:rPr lang="en-US" sz="3200" dirty="0"/>
              <a:t>E.g., the S&amp;P 500 is fairly diversified, but it still moves up and down with news about the U.S. and international economies</a:t>
            </a:r>
            <a:endParaRPr lang="en-US" sz="3375" dirty="0"/>
          </a:p>
          <a:p>
            <a:r>
              <a:rPr lang="en-US" sz="3375" dirty="0"/>
              <a:t>E.g., Ford’s stock price will move with the broad U.S. market and consumer tastes for the Explorer, F150, etc. </a:t>
            </a:r>
          </a:p>
          <a:p>
            <a:pPr lvl="1"/>
            <a:r>
              <a:rPr lang="en-US" sz="3175" dirty="0"/>
              <a:t>By combining Ford, with Apple, Home Depot, bonds, etc. we will minimize our exposure to Ford’s idiosyncratic risk</a:t>
            </a:r>
          </a:p>
          <a:p>
            <a:pPr lvl="0"/>
            <a:endParaRPr lang="en-US" sz="3375" dirty="0"/>
          </a:p>
        </p:txBody>
      </p:sp>
    </p:spTree>
    <p:extLst>
      <p:ext uri="{BB962C8B-B14F-4D97-AF65-F5344CB8AC3E}">
        <p14:creationId xmlns:p14="http://schemas.microsoft.com/office/powerpoint/2010/main" val="727082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a:spLocks noGrp="1"/>
          </p:cNvSpPr>
          <p:nvPr>
            <p:ph type="title"/>
          </p:nvPr>
        </p:nvSpPr>
        <p:spPr>
          <a:prstGeom prst="rect">
            <a:avLst/>
          </a:prstGeom>
        </p:spPr>
        <p:txBody>
          <a:bodyPr>
            <a:normAutofit/>
          </a:bodyPr>
          <a:lstStyle/>
          <a:p>
            <a:pPr lvl="0">
              <a:defRPr sz="1800">
                <a:solidFill>
                  <a:srgbClr val="000000"/>
                </a:solidFill>
              </a:defRPr>
            </a:pPr>
            <a:r>
              <a:rPr lang="en-US" sz="4922" dirty="0">
                <a:solidFill>
                  <a:srgbClr val="D93E2B"/>
                </a:solidFill>
              </a:rPr>
              <a:t>Diversification</a:t>
            </a:r>
            <a:endParaRPr sz="4922" dirty="0">
              <a:solidFill>
                <a:srgbClr val="D93E2B"/>
              </a:solidFill>
            </a:endParaRPr>
          </a:p>
        </p:txBody>
      </p:sp>
      <p:cxnSp>
        <p:nvCxnSpPr>
          <p:cNvPr id="7" name="Straight Arrow Connector 6"/>
          <p:cNvCxnSpPr/>
          <p:nvPr/>
        </p:nvCxnSpPr>
        <p:spPr>
          <a:xfrm flipV="1">
            <a:off x="2927305" y="1824240"/>
            <a:ext cx="0" cy="42751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927305" y="6099381"/>
            <a:ext cx="5804314" cy="298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900009" y="4791470"/>
            <a:ext cx="5848740" cy="4992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Arc 11"/>
          <p:cNvSpPr/>
          <p:nvPr/>
        </p:nvSpPr>
        <p:spPr>
          <a:xfrm rot="10800000">
            <a:off x="2950360" y="2063290"/>
            <a:ext cx="10589062" cy="2595262"/>
          </a:xfrm>
          <a:prstGeom prst="arc">
            <a:avLst>
              <a:gd name="adj1" fmla="val 15949197"/>
              <a:gd name="adj2" fmla="val 21553793"/>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Right Brace 22"/>
          <p:cNvSpPr/>
          <p:nvPr/>
        </p:nvSpPr>
        <p:spPr>
          <a:xfrm>
            <a:off x="3876498" y="4104417"/>
            <a:ext cx="272955" cy="68705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19050">
                <a:solidFill>
                  <a:schemeClr val="tx1"/>
                </a:solidFill>
              </a:ln>
            </a:endParaRPr>
          </a:p>
        </p:txBody>
      </p:sp>
      <p:sp>
        <p:nvSpPr>
          <p:cNvPr id="25" name="Right Brace 24"/>
          <p:cNvSpPr/>
          <p:nvPr/>
        </p:nvSpPr>
        <p:spPr>
          <a:xfrm>
            <a:off x="3876498" y="4824263"/>
            <a:ext cx="272955" cy="1275117"/>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19050">
                <a:solidFill>
                  <a:schemeClr val="tx1"/>
                </a:solidFill>
              </a:ln>
            </a:endParaRPr>
          </a:p>
        </p:txBody>
      </p:sp>
      <p:cxnSp>
        <p:nvCxnSpPr>
          <p:cNvPr id="26" name="Straight Connector 25"/>
          <p:cNvCxnSpPr/>
          <p:nvPr/>
        </p:nvCxnSpPr>
        <p:spPr>
          <a:xfrm>
            <a:off x="3876498" y="4104417"/>
            <a:ext cx="0" cy="1994963"/>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31" name="Left Brace 30"/>
          <p:cNvSpPr/>
          <p:nvPr/>
        </p:nvSpPr>
        <p:spPr>
          <a:xfrm>
            <a:off x="3512796" y="4104417"/>
            <a:ext cx="363703" cy="1994963"/>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p:cNvSpPr txBox="1"/>
          <p:nvPr/>
        </p:nvSpPr>
        <p:spPr>
          <a:xfrm>
            <a:off x="1630234" y="4796135"/>
            <a:ext cx="808235" cy="646331"/>
          </a:xfrm>
          <a:prstGeom prst="rect">
            <a:avLst/>
          </a:prstGeom>
          <a:noFill/>
        </p:spPr>
        <p:txBody>
          <a:bodyPr wrap="none" rtlCol="0">
            <a:spAutoFit/>
          </a:bodyPr>
          <a:lstStyle/>
          <a:p>
            <a:r>
              <a:rPr lang="en-US" dirty="0"/>
              <a:t>Total </a:t>
            </a:r>
          </a:p>
          <a:p>
            <a:r>
              <a:rPr lang="en-US" dirty="0"/>
              <a:t>Risk</a:t>
            </a:r>
          </a:p>
        </p:txBody>
      </p:sp>
      <p:sp>
        <p:nvSpPr>
          <p:cNvPr id="35" name="TextBox 34"/>
          <p:cNvSpPr txBox="1"/>
          <p:nvPr/>
        </p:nvSpPr>
        <p:spPr>
          <a:xfrm>
            <a:off x="4906774" y="3093288"/>
            <a:ext cx="1723549" cy="923330"/>
          </a:xfrm>
          <a:prstGeom prst="rect">
            <a:avLst/>
          </a:prstGeom>
          <a:noFill/>
        </p:spPr>
        <p:txBody>
          <a:bodyPr wrap="none" rtlCol="0">
            <a:spAutoFit/>
          </a:bodyPr>
          <a:lstStyle/>
          <a:p>
            <a:r>
              <a:rPr lang="en-US" dirty="0"/>
              <a:t>Diversifiable</a:t>
            </a:r>
          </a:p>
          <a:p>
            <a:r>
              <a:rPr lang="en-US" dirty="0"/>
              <a:t>(Idiosyncratic)</a:t>
            </a:r>
          </a:p>
          <a:p>
            <a:r>
              <a:rPr lang="en-US" dirty="0"/>
              <a:t>Risk</a:t>
            </a:r>
          </a:p>
        </p:txBody>
      </p:sp>
      <p:sp>
        <p:nvSpPr>
          <p:cNvPr id="36" name="TextBox 35"/>
          <p:cNvSpPr txBox="1"/>
          <p:nvPr/>
        </p:nvSpPr>
        <p:spPr>
          <a:xfrm>
            <a:off x="4252969" y="5093673"/>
            <a:ext cx="1947969" cy="923330"/>
          </a:xfrm>
          <a:prstGeom prst="rect">
            <a:avLst/>
          </a:prstGeom>
          <a:noFill/>
        </p:spPr>
        <p:txBody>
          <a:bodyPr wrap="none" rtlCol="0">
            <a:spAutoFit/>
          </a:bodyPr>
          <a:lstStyle/>
          <a:p>
            <a:r>
              <a:rPr lang="en-US" dirty="0" err="1"/>
              <a:t>Nondiversifiable</a:t>
            </a:r>
            <a:endParaRPr lang="en-US" dirty="0"/>
          </a:p>
          <a:p>
            <a:r>
              <a:rPr lang="en-US" dirty="0"/>
              <a:t>(Systematic)</a:t>
            </a:r>
          </a:p>
          <a:p>
            <a:r>
              <a:rPr lang="en-US" dirty="0"/>
              <a:t>Risk</a:t>
            </a:r>
          </a:p>
        </p:txBody>
      </p:sp>
      <p:cxnSp>
        <p:nvCxnSpPr>
          <p:cNvPr id="37" name="Straight Connector 36"/>
          <p:cNvCxnSpPr>
            <a:endCxn id="35" idx="1"/>
          </p:cNvCxnSpPr>
          <p:nvPr/>
        </p:nvCxnSpPr>
        <p:spPr>
          <a:xfrm flipV="1">
            <a:off x="4168667" y="3554953"/>
            <a:ext cx="738107" cy="890735"/>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834349" y="6315353"/>
            <a:ext cx="2449710" cy="369332"/>
          </a:xfrm>
          <a:prstGeom prst="rect">
            <a:avLst/>
          </a:prstGeom>
          <a:noFill/>
        </p:spPr>
        <p:txBody>
          <a:bodyPr wrap="none" rtlCol="0">
            <a:spAutoFit/>
          </a:bodyPr>
          <a:lstStyle/>
          <a:p>
            <a:r>
              <a:rPr lang="en-US"/>
              <a:t>Number of Securities</a:t>
            </a:r>
          </a:p>
        </p:txBody>
      </p:sp>
      <p:sp>
        <p:nvSpPr>
          <p:cNvPr id="43" name="TextBox 42"/>
          <p:cNvSpPr txBox="1"/>
          <p:nvPr/>
        </p:nvSpPr>
        <p:spPr>
          <a:xfrm>
            <a:off x="1760566" y="1691322"/>
            <a:ext cx="1162498" cy="646331"/>
          </a:xfrm>
          <a:prstGeom prst="rect">
            <a:avLst/>
          </a:prstGeom>
          <a:noFill/>
        </p:spPr>
        <p:txBody>
          <a:bodyPr wrap="none" rtlCol="0">
            <a:spAutoFit/>
          </a:bodyPr>
          <a:lstStyle/>
          <a:p>
            <a:r>
              <a:rPr lang="en-US"/>
              <a:t>Portfolio </a:t>
            </a:r>
          </a:p>
          <a:p>
            <a:r>
              <a:rPr lang="en-US" dirty="0"/>
              <a:t>Risk</a:t>
            </a:r>
          </a:p>
        </p:txBody>
      </p:sp>
      <p:cxnSp>
        <p:nvCxnSpPr>
          <p:cNvPr id="44" name="Straight Connector 43"/>
          <p:cNvCxnSpPr/>
          <p:nvPr/>
        </p:nvCxnSpPr>
        <p:spPr>
          <a:xfrm flipH="1">
            <a:off x="2286538" y="5101899"/>
            <a:ext cx="1176566" cy="1740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44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determines the diversification “benefit”?</a:t>
            </a:r>
          </a:p>
        </p:txBody>
      </p:sp>
    </p:spTree>
    <p:extLst>
      <p:ext uri="{BB962C8B-B14F-4D97-AF65-F5344CB8AC3E}">
        <p14:creationId xmlns:p14="http://schemas.microsoft.com/office/powerpoint/2010/main" val="170368151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a:spLocks noGrp="1"/>
          </p:cNvSpPr>
          <p:nvPr>
            <p:ph type="title"/>
          </p:nvPr>
        </p:nvSpPr>
        <p:spPr>
          <a:prstGeom prst="rect">
            <a:avLst/>
          </a:prstGeom>
        </p:spPr>
        <p:txBody>
          <a:bodyPr/>
          <a:lstStyle/>
          <a:p>
            <a:pPr lvl="0">
              <a:defRPr sz="1800">
                <a:solidFill>
                  <a:srgbClr val="000000"/>
                </a:solidFill>
              </a:defRPr>
            </a:pPr>
            <a:r>
              <a:rPr lang="en-US" sz="4922" dirty="0">
                <a:solidFill>
                  <a:srgbClr val="D93E2B"/>
                </a:solidFill>
              </a:rPr>
              <a:t>Correlation/Covariance</a:t>
            </a:r>
            <a:endParaRPr sz="4922" dirty="0">
              <a:solidFill>
                <a:srgbClr val="D93E2B"/>
              </a:solidFill>
            </a:endParaRPr>
          </a:p>
        </p:txBody>
      </p:sp>
      <p:sp>
        <p:nvSpPr>
          <p:cNvPr id="72" name="Shape 72"/>
          <p:cNvSpPr>
            <a:spLocks noGrp="1"/>
          </p:cNvSpPr>
          <p:nvPr>
            <p:ph idx="1"/>
          </p:nvPr>
        </p:nvSpPr>
        <p:spPr>
          <a:prstGeom prst="rect">
            <a:avLst/>
          </a:prstGeom>
        </p:spPr>
        <p:txBody>
          <a:bodyPr>
            <a:normAutofit/>
          </a:bodyPr>
          <a:lstStyle/>
          <a:p>
            <a:pPr lvl="0"/>
            <a:r>
              <a:rPr lang="en-US" sz="2400" dirty="0"/>
              <a:t>The covariance between assets, not the individual security standard deviations, determines the portfolio risk</a:t>
            </a:r>
          </a:p>
          <a:p>
            <a:pPr lvl="0"/>
            <a:r>
              <a:rPr lang="en-US" sz="2400" dirty="0"/>
              <a:t>Note:</a:t>
            </a:r>
          </a:p>
          <a:p>
            <a:r>
              <a:rPr lang="en-US" sz="2400" dirty="0"/>
              <a:t>Spreading our capital across assets is most beneficial when assets are less correlated with each other</a:t>
            </a:r>
          </a:p>
          <a:p>
            <a:r>
              <a:rPr lang="en-US" sz="2400" dirty="0"/>
              <a:t>Example:</a:t>
            </a:r>
          </a:p>
          <a:p>
            <a:pPr lvl="1"/>
            <a:r>
              <a:rPr lang="en-US" sz="2400" dirty="0"/>
              <a:t>Combining Ford with GM is not going to have as great a diversification benefit as combining Ford with Wal-Mart</a:t>
            </a:r>
          </a:p>
        </p:txBody>
      </p:sp>
      <p:pic>
        <p:nvPicPr>
          <p:cNvPr id="3" name="Picture 2"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9145" y="2815311"/>
            <a:ext cx="6040814" cy="770602"/>
          </a:xfrm>
          <a:prstGeom prst="rect">
            <a:avLst/>
          </a:prstGeom>
        </p:spPr>
      </p:pic>
    </p:spTree>
    <p:extLst>
      <p:ext uri="{BB962C8B-B14F-4D97-AF65-F5344CB8AC3E}">
        <p14:creationId xmlns:p14="http://schemas.microsoft.com/office/powerpoint/2010/main" val="1121653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a:spLocks noGrp="1"/>
          </p:cNvSpPr>
          <p:nvPr>
            <p:ph type="title"/>
          </p:nvPr>
        </p:nvSpPr>
        <p:spPr>
          <a:prstGeom prst="rect">
            <a:avLst/>
          </a:prstGeom>
        </p:spPr>
        <p:txBody>
          <a:bodyPr>
            <a:normAutofit/>
          </a:bodyPr>
          <a:lstStyle/>
          <a:p>
            <a:pPr lvl="0">
              <a:defRPr sz="1800">
                <a:solidFill>
                  <a:srgbClr val="000000"/>
                </a:solidFill>
              </a:defRPr>
            </a:pPr>
            <a:r>
              <a:rPr lang="en-US" sz="4922" dirty="0">
                <a:solidFill>
                  <a:srgbClr val="D93E2B"/>
                </a:solidFill>
              </a:rPr>
              <a:t>Understanding Diversification</a:t>
            </a:r>
            <a:endParaRPr sz="4922" dirty="0">
              <a:solidFill>
                <a:srgbClr val="D93E2B"/>
              </a:solidFill>
            </a:endParaRPr>
          </a:p>
        </p:txBody>
      </p:sp>
      <mc:AlternateContent xmlns:mc="http://schemas.openxmlformats.org/markup-compatibility/2006" xmlns:a14="http://schemas.microsoft.com/office/drawing/2010/main">
        <mc:Choice Requires="a14">
          <p:sp>
            <p:nvSpPr>
              <p:cNvPr id="72" name="Shape 72"/>
              <p:cNvSpPr>
                <a:spLocks noGrp="1"/>
              </p:cNvSpPr>
              <p:nvPr>
                <p:ph idx="1"/>
              </p:nvPr>
            </p:nvSpPr>
            <p:spPr>
              <a:prstGeom prst="rect">
                <a:avLst/>
              </a:prstGeom>
            </p:spPr>
            <p:txBody>
              <a:bodyPr>
                <a:normAutofit fontScale="62500" lnSpcReduction="20000"/>
              </a:bodyPr>
              <a:lstStyle/>
              <a:p>
                <a:r>
                  <a:rPr lang="en-US" sz="3375" dirty="0"/>
                  <a:t>Portfolio variance:</a:t>
                </a:r>
              </a:p>
              <a:p>
                <a:endParaRPr lang="en-US" sz="3375" dirty="0"/>
              </a:p>
              <a:p>
                <a:endParaRPr lang="en-US" sz="3375" dirty="0"/>
              </a:p>
              <a:p>
                <a:endParaRPr lang="en-US" sz="3375" dirty="0"/>
              </a:p>
              <a:p>
                <a:r>
                  <a:rPr lang="en-US" sz="3375" dirty="0"/>
                  <a:t>N</a:t>
                </a:r>
                <a14:m>
                  <m:oMath xmlns:m="http://schemas.openxmlformats.org/officeDocument/2006/math">
                    <m:r>
                      <a:rPr lang="en-US" sz="3375" i="1" smtClean="0">
                        <a:latin typeface="Cambria Math" panose="02040503050406030204" pitchFamily="18" charset="0"/>
                        <a:ea typeface="Cambria Math" panose="02040503050406030204" pitchFamily="18" charset="0"/>
                      </a:rPr>
                      <m:t>×</m:t>
                    </m:r>
                  </m:oMath>
                </a14:m>
                <a:r>
                  <a:rPr lang="en-US" sz="3375" dirty="0"/>
                  <a:t>(N-1) out of N</a:t>
                </a:r>
                <a:r>
                  <a:rPr lang="en-US" sz="3375" baseline="30000" dirty="0"/>
                  <a:t>2</a:t>
                </a:r>
                <a:r>
                  <a:rPr lang="en-US" sz="3375" dirty="0"/>
                  <a:t> terms are covariance terms</a:t>
                </a:r>
              </a:p>
              <a:p>
                <a:r>
                  <a:rPr lang="en-US" sz="3375" dirty="0"/>
                  <a:t>As N </a:t>
                </a:r>
                <a14:m>
                  <m:oMath xmlns:m="http://schemas.openxmlformats.org/officeDocument/2006/math">
                    <m:r>
                      <a:rPr lang="en-US" sz="3375" i="1" smtClean="0">
                        <a:latin typeface="Cambria Math" panose="02040503050406030204" pitchFamily="18" charset="0"/>
                        <a:ea typeface="Cambria Math" panose="02040503050406030204" pitchFamily="18" charset="0"/>
                      </a:rPr>
                      <m:t>→∞</m:t>
                    </m:r>
                  </m:oMath>
                </a14:m>
                <a:r>
                  <a:rPr lang="en-US" sz="3375" dirty="0"/>
                  <a:t>, relative importance of covariance terms </a:t>
                </a:r>
              </a:p>
              <a:p>
                <a:pPr marL="0" indent="0">
                  <a:buNone/>
                </a:pPr>
                <a:r>
                  <a:rPr lang="en-US" sz="3375" dirty="0"/>
                  <a:t>(</a:t>
                </a:r>
                <a14:m>
                  <m:oMath xmlns:m="http://schemas.openxmlformats.org/officeDocument/2006/math">
                    <m:f>
                      <m:fPr>
                        <m:ctrlPr>
                          <a:rPr lang="en-US" sz="3375" i="1">
                            <a:latin typeface="Cambria Math" panose="02040503050406030204" pitchFamily="18" charset="0"/>
                          </a:rPr>
                        </m:ctrlPr>
                      </m:fPr>
                      <m:num>
                        <m:r>
                          <a:rPr lang="en-US" sz="3375" i="1">
                            <a:latin typeface="Cambria Math" panose="02040503050406030204" pitchFamily="18" charset="0"/>
                          </a:rPr>
                          <m:t>𝑁</m:t>
                        </m:r>
                        <m:r>
                          <a:rPr lang="en-US" sz="3375" i="1" baseline="30000">
                            <a:latin typeface="Cambria Math" panose="02040503050406030204" pitchFamily="18" charset="0"/>
                          </a:rPr>
                          <m:t>2</m:t>
                        </m:r>
                        <m:r>
                          <a:rPr lang="en-US" sz="3375" b="0" i="1" smtClean="0">
                            <a:latin typeface="Cambria Math" panose="02040503050406030204" pitchFamily="18" charset="0"/>
                          </a:rPr>
                          <m:t>−</m:t>
                        </m:r>
                        <m:r>
                          <a:rPr lang="en-US" sz="3375" b="0" i="1" smtClean="0">
                            <a:latin typeface="Cambria Math" panose="02040503050406030204" pitchFamily="18" charset="0"/>
                          </a:rPr>
                          <m:t>𝑁</m:t>
                        </m:r>
                      </m:num>
                      <m:den>
                        <m:r>
                          <a:rPr lang="en-US" sz="3375" i="1">
                            <a:latin typeface="Cambria Math" panose="02040503050406030204" pitchFamily="18" charset="0"/>
                          </a:rPr>
                          <m:t>𝑁</m:t>
                        </m:r>
                        <m:r>
                          <a:rPr lang="en-US" sz="3375" i="1" baseline="30000">
                            <a:latin typeface="Cambria Math" panose="02040503050406030204" pitchFamily="18" charset="0"/>
                          </a:rPr>
                          <m:t>2</m:t>
                        </m:r>
                      </m:den>
                    </m:f>
                    <m:r>
                      <a:rPr lang="en-US" sz="3375" i="1" baseline="30000">
                        <a:latin typeface="Cambria Math" panose="02040503050406030204" pitchFamily="18" charset="0"/>
                      </a:rPr>
                      <m:t> </m:t>
                    </m:r>
                  </m:oMath>
                </a14:m>
                <a:r>
                  <a:rPr lang="en-US" sz="3375" dirty="0"/>
                  <a:t>= 1- </a:t>
                </a:r>
                <a14:m>
                  <m:oMath xmlns:m="http://schemas.openxmlformats.org/officeDocument/2006/math">
                    <m:f>
                      <m:fPr>
                        <m:ctrlPr>
                          <a:rPr lang="en-US" sz="3375" i="1">
                            <a:latin typeface="Cambria Math" panose="02040503050406030204" pitchFamily="18" charset="0"/>
                          </a:rPr>
                        </m:ctrlPr>
                      </m:fPr>
                      <m:num>
                        <m:r>
                          <a:rPr lang="en-US" sz="3375" i="1">
                            <a:latin typeface="Cambria Math" panose="02040503050406030204" pitchFamily="18" charset="0"/>
                          </a:rPr>
                          <m:t>1</m:t>
                        </m:r>
                      </m:num>
                      <m:den>
                        <m:r>
                          <a:rPr lang="en-US" sz="3375" i="1">
                            <a:latin typeface="Cambria Math" panose="02040503050406030204" pitchFamily="18" charset="0"/>
                          </a:rPr>
                          <m:t>𝑁</m:t>
                        </m:r>
                      </m:den>
                    </m:f>
                  </m:oMath>
                </a14:m>
                <a:r>
                  <a:rPr lang="en-US" sz="3375" dirty="0"/>
                  <a:t>) goes to 1, relative importance of  variance terms (</a:t>
                </a:r>
                <a14:m>
                  <m:oMath xmlns:m="http://schemas.openxmlformats.org/officeDocument/2006/math">
                    <m:f>
                      <m:fPr>
                        <m:ctrlPr>
                          <a:rPr lang="en-US" sz="3375" i="1" smtClean="0">
                            <a:latin typeface="Cambria Math" panose="02040503050406030204" pitchFamily="18" charset="0"/>
                          </a:rPr>
                        </m:ctrlPr>
                      </m:fPr>
                      <m:num>
                        <m:r>
                          <a:rPr lang="en-US" sz="3375" b="0" i="1" smtClean="0">
                            <a:latin typeface="Cambria Math" panose="02040503050406030204" pitchFamily="18" charset="0"/>
                          </a:rPr>
                          <m:t>𝑁</m:t>
                        </m:r>
                      </m:num>
                      <m:den>
                        <m:r>
                          <a:rPr lang="en-US" sz="3375" b="0" i="1" smtClean="0">
                            <a:latin typeface="Cambria Math" panose="02040503050406030204" pitchFamily="18" charset="0"/>
                          </a:rPr>
                          <m:t>𝑁</m:t>
                        </m:r>
                        <m:r>
                          <a:rPr lang="en-US" sz="3375" b="0" i="1" baseline="30000" smtClean="0">
                            <a:latin typeface="Cambria Math" panose="02040503050406030204" pitchFamily="18" charset="0"/>
                          </a:rPr>
                          <m:t>2</m:t>
                        </m:r>
                      </m:den>
                    </m:f>
                  </m:oMath>
                </a14:m>
                <a:r>
                  <a:rPr lang="en-US" sz="3375" dirty="0"/>
                  <a:t>= </a:t>
                </a:r>
                <a14:m>
                  <m:oMath xmlns:m="http://schemas.openxmlformats.org/officeDocument/2006/math">
                    <m:f>
                      <m:fPr>
                        <m:ctrlPr>
                          <a:rPr lang="en-US" sz="3375" i="1">
                            <a:latin typeface="Cambria Math" panose="02040503050406030204" pitchFamily="18" charset="0"/>
                          </a:rPr>
                        </m:ctrlPr>
                      </m:fPr>
                      <m:num>
                        <m:r>
                          <a:rPr lang="en-US" sz="3375" b="0" i="1" smtClean="0">
                            <a:latin typeface="Cambria Math" panose="02040503050406030204" pitchFamily="18" charset="0"/>
                          </a:rPr>
                          <m:t>1</m:t>
                        </m:r>
                      </m:num>
                      <m:den>
                        <m:r>
                          <a:rPr lang="en-US" sz="3375" i="1">
                            <a:latin typeface="Cambria Math" panose="02040503050406030204" pitchFamily="18" charset="0"/>
                          </a:rPr>
                          <m:t>𝑁</m:t>
                        </m:r>
                      </m:den>
                    </m:f>
                  </m:oMath>
                </a14:m>
                <a:r>
                  <a:rPr lang="en-US" sz="3375" dirty="0"/>
                  <a:t>) goes to zero</a:t>
                </a:r>
              </a:p>
              <a:p>
                <a:pPr marL="0" indent="0">
                  <a:buNone/>
                </a:pPr>
                <a:endParaRPr lang="en-US" sz="3375" dirty="0"/>
              </a:p>
              <a:p>
                <a:pPr marL="0" indent="0">
                  <a:buNone/>
                </a:pPr>
                <a:r>
                  <a:rPr lang="en-US" sz="3375" dirty="0"/>
                  <a:t>If average covariance is zero, portfolio variance is close to zero</a:t>
                </a:r>
              </a:p>
              <a:p>
                <a:pPr marL="0" indent="0">
                  <a:buNone/>
                </a:pPr>
                <a:endParaRPr lang="en-US" sz="3375" dirty="0"/>
              </a:p>
            </p:txBody>
          </p:sp>
        </mc:Choice>
        <mc:Fallback xmlns="">
          <p:sp>
            <p:nvSpPr>
              <p:cNvPr id="72" name="Shape 72"/>
              <p:cNvSpPr>
                <a:spLocks noGrp="1" noRot="1" noChangeAspect="1" noMove="1" noResize="1" noEditPoints="1" noAdjustHandles="1" noChangeArrowheads="1" noChangeShapeType="1" noTextEdit="1"/>
              </p:cNvSpPr>
              <p:nvPr>
                <p:ph idx="1"/>
              </p:nvPr>
            </p:nvSpPr>
            <p:spPr>
              <a:prstGeom prst="rect">
                <a:avLst/>
              </a:prstGeom>
              <a:blipFill>
                <a:blip r:embed="rId3"/>
                <a:stretch>
                  <a:fillRect l="-737" t="-3207" r="-1327"/>
                </a:stretch>
              </a:blipFill>
            </p:spPr>
            <p:txBody>
              <a:bodyPr/>
              <a:lstStyle/>
              <a:p>
                <a:r>
                  <a:rPr lang="en-US">
                    <a:noFill/>
                  </a:rPr>
                  <a:t> </a:t>
                </a:r>
              </a:p>
            </p:txBody>
          </p:sp>
        </mc:Fallback>
      </mc:AlternateContent>
      <p:pic>
        <p:nvPicPr>
          <p:cNvPr id="4" name="Picture 3"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2782531"/>
            <a:ext cx="4675632" cy="717357"/>
          </a:xfrm>
          <a:prstGeom prst="rect">
            <a:avLst/>
          </a:prstGeom>
        </p:spPr>
      </p:pic>
      <p:pic>
        <p:nvPicPr>
          <p:cNvPr id="6" name="Picture 5"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5035" y="1936760"/>
            <a:ext cx="2871458" cy="708293"/>
          </a:xfrm>
          <a:prstGeom prst="rect">
            <a:avLst/>
          </a:prstGeom>
        </p:spPr>
      </p:pic>
    </p:spTree>
    <p:extLst>
      <p:ext uri="{BB962C8B-B14F-4D97-AF65-F5344CB8AC3E}">
        <p14:creationId xmlns:p14="http://schemas.microsoft.com/office/powerpoint/2010/main" val="3137668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a:spLocks noGrp="1"/>
          </p:cNvSpPr>
          <p:nvPr>
            <p:ph type="title"/>
          </p:nvPr>
        </p:nvSpPr>
        <p:spPr>
          <a:prstGeom prst="rect">
            <a:avLst/>
          </a:prstGeom>
        </p:spPr>
        <p:txBody>
          <a:bodyPr/>
          <a:lstStyle/>
          <a:p>
            <a:pPr lvl="0">
              <a:defRPr sz="1800">
                <a:solidFill>
                  <a:srgbClr val="000000"/>
                </a:solidFill>
              </a:defRPr>
            </a:pPr>
            <a:r>
              <a:rPr lang="en-US" sz="4922" dirty="0">
                <a:solidFill>
                  <a:srgbClr val="D93E2B"/>
                </a:solidFill>
              </a:rPr>
              <a:t>Covariance</a:t>
            </a:r>
            <a:endParaRPr sz="4922" dirty="0">
              <a:solidFill>
                <a:srgbClr val="D93E2B"/>
              </a:solidFill>
            </a:endParaRPr>
          </a:p>
        </p:txBody>
      </p:sp>
      <p:sp>
        <p:nvSpPr>
          <p:cNvPr id="72" name="Shape 72"/>
          <p:cNvSpPr>
            <a:spLocks noGrp="1"/>
          </p:cNvSpPr>
          <p:nvPr>
            <p:ph idx="1"/>
          </p:nvPr>
        </p:nvSpPr>
        <p:spPr>
          <a:prstGeom prst="rect">
            <a:avLst/>
          </a:prstGeom>
        </p:spPr>
        <p:txBody>
          <a:bodyPr>
            <a:normAutofit fontScale="85000" lnSpcReduction="10000"/>
          </a:bodyPr>
          <a:lstStyle/>
          <a:p>
            <a:pPr lvl="0"/>
            <a:r>
              <a:rPr lang="en-US" sz="3375" dirty="0"/>
              <a:t>The average (annual) return standard deviation is about 50%</a:t>
            </a:r>
          </a:p>
          <a:p>
            <a:r>
              <a:rPr lang="en-US" sz="3375" dirty="0"/>
              <a:t>Average (annual) covariance between stocks is 0.037 and average correlation is about 39%</a:t>
            </a:r>
          </a:p>
          <a:p>
            <a:pPr lvl="1"/>
            <a:r>
              <a:rPr lang="en-US" sz="2953" dirty="0"/>
              <a:t>Can’t eliminate all risk (left with systematic risk)	</a:t>
            </a:r>
          </a:p>
          <a:p>
            <a:pPr lvl="0"/>
            <a:r>
              <a:rPr lang="en-US" sz="3375" dirty="0"/>
              <a:t>What are risks common to most stocks?</a:t>
            </a:r>
          </a:p>
          <a:p>
            <a:pPr lvl="1"/>
            <a:r>
              <a:rPr lang="en-US" sz="2953" dirty="0"/>
              <a:t>Fed policy</a:t>
            </a:r>
          </a:p>
          <a:p>
            <a:pPr lvl="1"/>
            <a:r>
              <a:rPr lang="en-US" sz="2953" dirty="0"/>
              <a:t>Financial crisis</a:t>
            </a:r>
          </a:p>
          <a:p>
            <a:pPr lvl="1"/>
            <a:r>
              <a:rPr lang="en-US" sz="2953" dirty="0"/>
              <a:t>GDP growth</a:t>
            </a:r>
          </a:p>
          <a:p>
            <a:pPr lvl="1"/>
            <a:r>
              <a:rPr lang="en-US" sz="2953" dirty="0"/>
              <a:t>Weather</a:t>
            </a:r>
          </a:p>
          <a:p>
            <a:pPr lvl="0"/>
            <a:endParaRPr sz="3375" dirty="0"/>
          </a:p>
        </p:txBody>
      </p:sp>
    </p:spTree>
    <p:extLst>
      <p:ext uri="{BB962C8B-B14F-4D97-AF65-F5344CB8AC3E}">
        <p14:creationId xmlns:p14="http://schemas.microsoft.com/office/powerpoint/2010/main" val="15815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
                                            <p:txEl>
                                              <p:pRg st="4" end="4"/>
                                            </p:txEl>
                                          </p:spTgt>
                                        </p:tgtEl>
                                        <p:attrNameLst>
                                          <p:attrName>style.visibility</p:attrName>
                                        </p:attrNameLst>
                                      </p:cBhvr>
                                      <p:to>
                                        <p:strVal val="visible"/>
                                      </p:to>
                                    </p:set>
                                    <p:animEffect transition="in" filter="blinds(horizontal)">
                                      <p:cBhvr>
                                        <p:cTn id="7" dur="500"/>
                                        <p:tgtEl>
                                          <p:spTgt spid="72">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2">
                                            <p:txEl>
                                              <p:pRg st="5" end="5"/>
                                            </p:txEl>
                                          </p:spTgt>
                                        </p:tgtEl>
                                        <p:attrNameLst>
                                          <p:attrName>style.visibility</p:attrName>
                                        </p:attrNameLst>
                                      </p:cBhvr>
                                      <p:to>
                                        <p:strVal val="visible"/>
                                      </p:to>
                                    </p:set>
                                    <p:animEffect transition="in" filter="blinds(horizontal)">
                                      <p:cBhvr>
                                        <p:cTn id="10" dur="500"/>
                                        <p:tgtEl>
                                          <p:spTgt spid="72">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2">
                                            <p:txEl>
                                              <p:pRg st="6" end="6"/>
                                            </p:txEl>
                                          </p:spTgt>
                                        </p:tgtEl>
                                        <p:attrNameLst>
                                          <p:attrName>style.visibility</p:attrName>
                                        </p:attrNameLst>
                                      </p:cBhvr>
                                      <p:to>
                                        <p:strVal val="visible"/>
                                      </p:to>
                                    </p:set>
                                    <p:animEffect transition="in" filter="blinds(horizontal)">
                                      <p:cBhvr>
                                        <p:cTn id="13" dur="500"/>
                                        <p:tgtEl>
                                          <p:spTgt spid="72">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2">
                                            <p:txEl>
                                              <p:pRg st="7" end="7"/>
                                            </p:txEl>
                                          </p:spTgt>
                                        </p:tgtEl>
                                        <p:attrNameLst>
                                          <p:attrName>style.visibility</p:attrName>
                                        </p:attrNameLst>
                                      </p:cBhvr>
                                      <p:to>
                                        <p:strVal val="visible"/>
                                      </p:to>
                                    </p:set>
                                    <p:animEffect transition="in" filter="blinds(horizontal)">
                                      <p:cBhvr>
                                        <p:cTn id="16" dur="500"/>
                                        <p:tgtEl>
                                          <p:spTgt spid="7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Portfolio Constraints</a:t>
            </a:r>
          </a:p>
        </p:txBody>
      </p:sp>
    </p:spTree>
    <p:extLst>
      <p:ext uri="{BB962C8B-B14F-4D97-AF65-F5344CB8AC3E}">
        <p14:creationId xmlns:p14="http://schemas.microsoft.com/office/powerpoint/2010/main" val="167134303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a:spLocks noGrp="1"/>
          </p:cNvSpPr>
          <p:nvPr>
            <p:ph type="title"/>
          </p:nvPr>
        </p:nvSpPr>
        <p:spPr>
          <a:prstGeom prst="rect">
            <a:avLst/>
          </a:prstGeom>
        </p:spPr>
        <p:txBody>
          <a:bodyPr>
            <a:normAutofit/>
          </a:bodyPr>
          <a:lstStyle/>
          <a:p>
            <a:pPr lvl="0">
              <a:defRPr sz="1800">
                <a:solidFill>
                  <a:srgbClr val="000000"/>
                </a:solidFill>
              </a:defRPr>
            </a:pPr>
            <a:r>
              <a:rPr lang="en-US" sz="4922" dirty="0">
                <a:solidFill>
                  <a:srgbClr val="D93E2B"/>
                </a:solidFill>
              </a:rPr>
              <a:t>Constrained Portfolios</a:t>
            </a:r>
            <a:endParaRPr sz="4922" dirty="0">
              <a:solidFill>
                <a:srgbClr val="D93E2B"/>
              </a:solidFill>
            </a:endParaRPr>
          </a:p>
        </p:txBody>
      </p:sp>
      <p:sp>
        <p:nvSpPr>
          <p:cNvPr id="72" name="Shape 72"/>
          <p:cNvSpPr>
            <a:spLocks noGrp="1"/>
          </p:cNvSpPr>
          <p:nvPr>
            <p:ph idx="1"/>
          </p:nvPr>
        </p:nvSpPr>
        <p:spPr>
          <a:prstGeom prst="rect">
            <a:avLst/>
          </a:prstGeom>
        </p:spPr>
        <p:txBody>
          <a:bodyPr>
            <a:normAutofit/>
          </a:bodyPr>
          <a:lstStyle/>
          <a:p>
            <a:pPr lvl="0"/>
            <a:r>
              <a:rPr lang="en-US" sz="3375" dirty="0"/>
              <a:t>In the real world, there are usually  constraints put on investors portfolios</a:t>
            </a:r>
          </a:p>
          <a:p>
            <a:pPr lvl="0"/>
            <a:endParaRPr lang="en-US" sz="3375" dirty="0"/>
          </a:p>
          <a:p>
            <a:pPr lvl="0"/>
            <a:r>
              <a:rPr lang="en-US" sz="3375" dirty="0"/>
              <a:t>The cost of a constrained portfolio is a reduction in the Sharpe ratio</a:t>
            </a:r>
            <a:endParaRPr lang="en-US" sz="2531" dirty="0"/>
          </a:p>
        </p:txBody>
      </p:sp>
    </p:spTree>
    <p:extLst>
      <p:ext uri="{BB962C8B-B14F-4D97-AF65-F5344CB8AC3E}">
        <p14:creationId xmlns:p14="http://schemas.microsoft.com/office/powerpoint/2010/main" val="1176236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a:spLocks noGrp="1"/>
          </p:cNvSpPr>
          <p:nvPr>
            <p:ph type="title"/>
          </p:nvPr>
        </p:nvSpPr>
        <p:spPr>
          <a:prstGeom prst="rect">
            <a:avLst/>
          </a:prstGeom>
        </p:spPr>
        <p:txBody>
          <a:bodyPr>
            <a:normAutofit/>
          </a:bodyPr>
          <a:lstStyle/>
          <a:p>
            <a:pPr lvl="0">
              <a:defRPr sz="1800">
                <a:solidFill>
                  <a:srgbClr val="000000"/>
                </a:solidFill>
              </a:defRPr>
            </a:pPr>
            <a:r>
              <a:rPr lang="en-US" sz="4922" dirty="0">
                <a:solidFill>
                  <a:srgbClr val="D93E2B"/>
                </a:solidFill>
              </a:rPr>
              <a:t>Constrained Portfolios</a:t>
            </a:r>
            <a:endParaRPr sz="4922" dirty="0">
              <a:solidFill>
                <a:srgbClr val="D93E2B"/>
              </a:solidFill>
            </a:endParaRPr>
          </a:p>
        </p:txBody>
      </p:sp>
      <p:sp>
        <p:nvSpPr>
          <p:cNvPr id="72" name="Shape 72"/>
          <p:cNvSpPr>
            <a:spLocks noGrp="1"/>
          </p:cNvSpPr>
          <p:nvPr>
            <p:ph idx="1"/>
          </p:nvPr>
        </p:nvSpPr>
        <p:spPr>
          <a:prstGeom prst="rect">
            <a:avLst/>
          </a:prstGeom>
        </p:spPr>
        <p:txBody>
          <a:bodyPr>
            <a:normAutofit/>
          </a:bodyPr>
          <a:lstStyle/>
          <a:p>
            <a:r>
              <a:rPr lang="en-US" sz="3375" dirty="0"/>
              <a:t>Limits on the set of assets:</a:t>
            </a:r>
          </a:p>
          <a:p>
            <a:pPr lvl="1"/>
            <a:r>
              <a:rPr lang="en-US" sz="2953" dirty="0"/>
              <a:t>Location</a:t>
            </a:r>
          </a:p>
          <a:p>
            <a:pPr lvl="1"/>
            <a:r>
              <a:rPr lang="en-US" sz="2953" dirty="0"/>
              <a:t>Social responsibility</a:t>
            </a:r>
          </a:p>
          <a:p>
            <a:r>
              <a:rPr lang="en-US" sz="3375" dirty="0"/>
              <a:t>Short sale constraints</a:t>
            </a:r>
          </a:p>
          <a:p>
            <a:r>
              <a:rPr lang="en-US" sz="3375" dirty="0"/>
              <a:t>Other constraints:</a:t>
            </a:r>
          </a:p>
          <a:p>
            <a:pPr lvl="1"/>
            <a:r>
              <a:rPr lang="en-US" sz="2953" dirty="0"/>
              <a:t>Minimum dividend-yield	 (dividend/price)</a:t>
            </a:r>
          </a:p>
          <a:p>
            <a:pPr lvl="2"/>
            <a:r>
              <a:rPr lang="en-US" sz="2531" dirty="0"/>
              <a:t>Constrain average D/P</a:t>
            </a:r>
          </a:p>
        </p:txBody>
      </p:sp>
    </p:spTree>
    <p:extLst>
      <p:ext uri="{BB962C8B-B14F-4D97-AF65-F5344CB8AC3E}">
        <p14:creationId xmlns:p14="http://schemas.microsoft.com/office/powerpoint/2010/main" val="1412557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a:spLocks noGrp="1"/>
          </p:cNvSpPr>
          <p:nvPr>
            <p:ph type="title"/>
          </p:nvPr>
        </p:nvSpPr>
        <p:spPr>
          <a:prstGeom prst="rect">
            <a:avLst/>
          </a:prstGeom>
        </p:spPr>
        <p:txBody>
          <a:bodyPr>
            <a:normAutofit/>
          </a:bodyPr>
          <a:lstStyle/>
          <a:p>
            <a:pPr lvl="0">
              <a:defRPr sz="1800">
                <a:solidFill>
                  <a:srgbClr val="000000"/>
                </a:solidFill>
              </a:defRPr>
            </a:pPr>
            <a:r>
              <a:rPr lang="en-US" sz="4922" dirty="0">
                <a:solidFill>
                  <a:srgbClr val="D93E2B"/>
                </a:solidFill>
              </a:rPr>
              <a:t>Short Sale Constraints</a:t>
            </a:r>
            <a:endParaRPr sz="4922" dirty="0">
              <a:solidFill>
                <a:srgbClr val="D93E2B"/>
              </a:solidFill>
            </a:endParaRPr>
          </a:p>
        </p:txBody>
      </p:sp>
      <p:sp>
        <p:nvSpPr>
          <p:cNvPr id="72" name="Shape 72"/>
          <p:cNvSpPr>
            <a:spLocks noGrp="1"/>
          </p:cNvSpPr>
          <p:nvPr>
            <p:ph idx="1"/>
          </p:nvPr>
        </p:nvSpPr>
        <p:spPr>
          <a:prstGeom prst="rect">
            <a:avLst/>
          </a:prstGeom>
        </p:spPr>
        <p:txBody>
          <a:bodyPr>
            <a:normAutofit fontScale="92500" lnSpcReduction="20000"/>
          </a:bodyPr>
          <a:lstStyle/>
          <a:p>
            <a:pPr lvl="0"/>
            <a:r>
              <a:rPr lang="en-US" sz="3094" dirty="0"/>
              <a:t>Hard to sell short some securities</a:t>
            </a:r>
          </a:p>
          <a:p>
            <a:pPr lvl="0"/>
            <a:r>
              <a:rPr lang="en-US" sz="3094" dirty="0"/>
              <a:t>Some money managers are not allowed to sell short</a:t>
            </a:r>
          </a:p>
          <a:p>
            <a:pPr lvl="0"/>
            <a:endParaRPr lang="en-US" sz="3094" dirty="0"/>
          </a:p>
          <a:p>
            <a:pPr lvl="0"/>
            <a:r>
              <a:rPr lang="en-US" sz="3094" dirty="0"/>
              <a:t>Have to add additional constraints into optimization (e.g., </a:t>
            </a:r>
            <a:r>
              <a:rPr lang="en-US" sz="3094" dirty="0" err="1"/>
              <a:t>w</a:t>
            </a:r>
            <a:r>
              <a:rPr lang="en-US" sz="3094" baseline="-25000" dirty="0" err="1"/>
              <a:t>i</a:t>
            </a:r>
            <a:r>
              <a:rPr lang="en-US" sz="3094" dirty="0"/>
              <a:t> &gt;=0 for all </a:t>
            </a:r>
            <a:r>
              <a:rPr lang="en-US" sz="3094" dirty="0" err="1"/>
              <a:t>i</a:t>
            </a:r>
            <a:r>
              <a:rPr lang="en-US" sz="3094" dirty="0"/>
              <a:t>)</a:t>
            </a:r>
          </a:p>
          <a:p>
            <a:pPr lvl="0"/>
            <a:endParaRPr lang="en-US" sz="3094" dirty="0"/>
          </a:p>
          <a:p>
            <a:pPr lvl="0"/>
            <a:r>
              <a:rPr lang="en-US" sz="3094" dirty="0"/>
              <a:t>Single assets may be on the efficient frontier</a:t>
            </a:r>
          </a:p>
          <a:p>
            <a:pPr lvl="1"/>
            <a:r>
              <a:rPr lang="en-US" sz="2672" dirty="0"/>
              <a:t>Highest E[r] asset will be, only way to achieve</a:t>
            </a:r>
          </a:p>
        </p:txBody>
      </p:sp>
    </p:spTree>
    <p:extLst>
      <p:ext uri="{BB962C8B-B14F-4D97-AF65-F5344CB8AC3E}">
        <p14:creationId xmlns:p14="http://schemas.microsoft.com/office/powerpoint/2010/main" val="413999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DC9B-CF38-9743-A979-9CEA548B9802}"/>
              </a:ext>
            </a:extLst>
          </p:cNvPr>
          <p:cNvSpPr>
            <a:spLocks noGrp="1"/>
          </p:cNvSpPr>
          <p:nvPr>
            <p:ph type="title"/>
          </p:nvPr>
        </p:nvSpPr>
        <p:spPr/>
        <p:txBody>
          <a:bodyPr/>
          <a:lstStyle/>
          <a:p>
            <a:r>
              <a:rPr lang="en-US" dirty="0"/>
              <a:t>Notes on </a:t>
            </a:r>
            <a:r>
              <a:rPr lang="en-US"/>
              <a:t>mean-variance investing</a:t>
            </a:r>
          </a:p>
        </p:txBody>
      </p:sp>
      <p:sp>
        <p:nvSpPr>
          <p:cNvPr id="3" name="Content Placeholder 2">
            <a:extLst>
              <a:ext uri="{FF2B5EF4-FFF2-40B4-BE49-F238E27FC236}">
                <a16:creationId xmlns:a16="http://schemas.microsoft.com/office/drawing/2014/main" id="{6D3965F0-591E-F34D-92E2-F71ACA216A0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45502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a:spLocks noGrp="1"/>
          </p:cNvSpPr>
          <p:nvPr>
            <p:ph type="title"/>
          </p:nvPr>
        </p:nvSpPr>
        <p:spPr>
          <a:prstGeom prst="rect">
            <a:avLst/>
          </a:prstGeom>
        </p:spPr>
        <p:txBody>
          <a:bodyPr>
            <a:normAutofit/>
          </a:bodyPr>
          <a:lstStyle/>
          <a:p>
            <a:pPr lvl="0">
              <a:defRPr sz="1800">
                <a:solidFill>
                  <a:srgbClr val="000000"/>
                </a:solidFill>
              </a:defRPr>
            </a:pPr>
            <a:r>
              <a:rPr lang="en-US" sz="4922" dirty="0">
                <a:solidFill>
                  <a:srgbClr val="D93E2B"/>
                </a:solidFill>
              </a:rPr>
              <a:t>Summary</a:t>
            </a:r>
            <a:endParaRPr sz="4922" dirty="0">
              <a:solidFill>
                <a:srgbClr val="D93E2B"/>
              </a:solidFill>
            </a:endParaRPr>
          </a:p>
        </p:txBody>
      </p:sp>
      <p:sp>
        <p:nvSpPr>
          <p:cNvPr id="72" name="Shape 72"/>
          <p:cNvSpPr>
            <a:spLocks noGrp="1"/>
          </p:cNvSpPr>
          <p:nvPr>
            <p:ph idx="1"/>
          </p:nvPr>
        </p:nvSpPr>
        <p:spPr>
          <a:prstGeom prst="rect">
            <a:avLst/>
          </a:prstGeom>
        </p:spPr>
        <p:txBody>
          <a:bodyPr>
            <a:normAutofit fontScale="92500"/>
          </a:bodyPr>
          <a:lstStyle/>
          <a:p>
            <a:pPr lvl="0"/>
            <a:r>
              <a:rPr lang="en-US" sz="3375" dirty="0"/>
              <a:t>Mean-variance analysis:</a:t>
            </a:r>
          </a:p>
          <a:p>
            <a:pPr lvl="1"/>
            <a:r>
              <a:rPr lang="en-US" sz="2953" dirty="0"/>
              <a:t>Assumes investors only care about expected return and variance. </a:t>
            </a:r>
          </a:p>
          <a:p>
            <a:pPr lvl="1"/>
            <a:r>
              <a:rPr lang="en-US" sz="2953" dirty="0"/>
              <a:t>Appropriate if returns are normally distributed</a:t>
            </a:r>
          </a:p>
          <a:p>
            <a:r>
              <a:rPr lang="en-US" sz="3375" dirty="0"/>
              <a:t>Lessons</a:t>
            </a:r>
          </a:p>
          <a:p>
            <a:pPr lvl="1"/>
            <a:r>
              <a:rPr lang="en-US" sz="2953" dirty="0"/>
              <a:t>Optimal risky portfolio the same for all </a:t>
            </a:r>
          </a:p>
          <a:p>
            <a:pPr lvl="1"/>
            <a:r>
              <a:rPr lang="en-US" sz="2953" dirty="0"/>
              <a:t>Change risk exposure by changing weight in risk-free asset</a:t>
            </a:r>
          </a:p>
          <a:p>
            <a:pPr lvl="1"/>
            <a:r>
              <a:rPr lang="en-US" sz="2953" dirty="0"/>
              <a:t>Only covariance matters for large portfolios</a:t>
            </a:r>
            <a:endParaRPr sz="2953"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8EFE4EDB-31B3-5D43-939F-ECE2CA8BF7D8}"/>
                  </a:ext>
                </a:extLst>
              </p14:cNvPr>
              <p14:cNvContentPartPr/>
              <p14:nvPr/>
            </p14:nvContentPartPr>
            <p14:xfrm>
              <a:off x="1517627" y="3026273"/>
              <a:ext cx="7922520" cy="593640"/>
            </p14:xfrm>
          </p:contentPart>
        </mc:Choice>
        <mc:Fallback>
          <p:pic>
            <p:nvPicPr>
              <p:cNvPr id="2" name="Ink 1">
                <a:extLst>
                  <a:ext uri="{FF2B5EF4-FFF2-40B4-BE49-F238E27FC236}">
                    <a16:creationId xmlns:a16="http://schemas.microsoft.com/office/drawing/2014/main" id="{8EFE4EDB-31B3-5D43-939F-ECE2CA8BF7D8}"/>
                  </a:ext>
                </a:extLst>
              </p:cNvPr>
              <p:cNvPicPr/>
              <p:nvPr/>
            </p:nvPicPr>
            <p:blipFill>
              <a:blip r:embed="rId4"/>
              <a:stretch>
                <a:fillRect/>
              </a:stretch>
            </p:blipFill>
            <p:spPr>
              <a:xfrm>
                <a:off x="1463627" y="2918633"/>
                <a:ext cx="8030160" cy="8092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37E342BD-69B7-F442-9469-4CE7FA1EFD47}"/>
                  </a:ext>
                </a:extLst>
              </p14:cNvPr>
              <p14:cNvContentPartPr/>
              <p14:nvPr/>
            </p14:nvContentPartPr>
            <p14:xfrm>
              <a:off x="9506747" y="1968233"/>
              <a:ext cx="572040" cy="804600"/>
            </p14:xfrm>
          </p:contentPart>
        </mc:Choice>
        <mc:Fallback>
          <p:pic>
            <p:nvPicPr>
              <p:cNvPr id="3" name="Ink 2">
                <a:extLst>
                  <a:ext uri="{FF2B5EF4-FFF2-40B4-BE49-F238E27FC236}">
                    <a16:creationId xmlns:a16="http://schemas.microsoft.com/office/drawing/2014/main" id="{37E342BD-69B7-F442-9469-4CE7FA1EFD47}"/>
                  </a:ext>
                </a:extLst>
              </p:cNvPr>
              <p:cNvPicPr/>
              <p:nvPr/>
            </p:nvPicPr>
            <p:blipFill>
              <a:blip r:embed="rId6"/>
              <a:stretch>
                <a:fillRect/>
              </a:stretch>
            </p:blipFill>
            <p:spPr>
              <a:xfrm>
                <a:off x="9452747" y="1860593"/>
                <a:ext cx="679680" cy="10202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A74381C7-DC09-3546-BE89-EB10DBCC7F4A}"/>
                  </a:ext>
                </a:extLst>
              </p14:cNvPr>
              <p14:cNvContentPartPr/>
              <p14:nvPr/>
            </p14:nvContentPartPr>
            <p14:xfrm>
              <a:off x="9825347" y="3386633"/>
              <a:ext cx="21600" cy="10800"/>
            </p14:xfrm>
          </p:contentPart>
        </mc:Choice>
        <mc:Fallback>
          <p:pic>
            <p:nvPicPr>
              <p:cNvPr id="4" name="Ink 3">
                <a:extLst>
                  <a:ext uri="{FF2B5EF4-FFF2-40B4-BE49-F238E27FC236}">
                    <a16:creationId xmlns:a16="http://schemas.microsoft.com/office/drawing/2014/main" id="{A74381C7-DC09-3546-BE89-EB10DBCC7F4A}"/>
                  </a:ext>
                </a:extLst>
              </p:cNvPr>
              <p:cNvPicPr/>
              <p:nvPr/>
            </p:nvPicPr>
            <p:blipFill>
              <a:blip r:embed="rId8"/>
              <a:stretch>
                <a:fillRect/>
              </a:stretch>
            </p:blipFill>
            <p:spPr>
              <a:xfrm>
                <a:off x="9771707" y="3278633"/>
                <a:ext cx="129240" cy="226440"/>
              </a:xfrm>
              <a:prstGeom prst="rect">
                <a:avLst/>
              </a:prstGeom>
            </p:spPr>
          </p:pic>
        </mc:Fallback>
      </mc:AlternateContent>
    </p:spTree>
    <p:extLst>
      <p:ext uri="{BB962C8B-B14F-4D97-AF65-F5344CB8AC3E}">
        <p14:creationId xmlns:p14="http://schemas.microsoft.com/office/powerpoint/2010/main" val="1266529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Beyond Mean-Variance (skipped last class)</a:t>
            </a:r>
          </a:p>
        </p:txBody>
      </p:sp>
    </p:spTree>
    <p:extLst>
      <p:ext uri="{BB962C8B-B14F-4D97-AF65-F5344CB8AC3E}">
        <p14:creationId xmlns:p14="http://schemas.microsoft.com/office/powerpoint/2010/main" val="237345680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altLang="en-US">
                <a:ea typeface="ＭＳ Ｐゴシック" pitchFamily="34" charset="-128"/>
              </a:rPr>
              <a:t>Mean-Variance Utility Drawbacks</a:t>
            </a:r>
          </a:p>
        </p:txBody>
      </p:sp>
      <p:sp>
        <p:nvSpPr>
          <p:cNvPr id="52227" name="Content Placeholder 2"/>
          <p:cNvSpPr>
            <a:spLocks noGrp="1"/>
          </p:cNvSpPr>
          <p:nvPr>
            <p:ph idx="1"/>
          </p:nvPr>
        </p:nvSpPr>
        <p:spPr/>
        <p:txBody>
          <a:bodyPr>
            <a:normAutofit fontScale="92500" lnSpcReduction="20000"/>
          </a:bodyPr>
          <a:lstStyle/>
          <a:p>
            <a:pPr eaLnBrk="1" hangingPunct="1"/>
            <a:r>
              <a:rPr lang="en-US" altLang="en-US" dirty="0">
                <a:ea typeface="ＭＳ Ｐゴシック" pitchFamily="34" charset="-128"/>
              </a:rPr>
              <a:t>Symmetry of upside and downside movements</a:t>
            </a:r>
          </a:p>
          <a:p>
            <a:pPr lvl="1"/>
            <a:r>
              <a:rPr lang="en-US" altLang="en-US" dirty="0">
                <a:ea typeface="ＭＳ Ｐゴシック" pitchFamily="34" charset="-128"/>
              </a:rPr>
              <a:t>Variance treats upside and downside returns the same, relative to the mean.  People are generally more risk averse over downside losses than over upside gains.</a:t>
            </a:r>
          </a:p>
          <a:p>
            <a:pPr eaLnBrk="1" hangingPunct="1"/>
            <a:r>
              <a:rPr lang="en-US" altLang="en-US" dirty="0">
                <a:ea typeface="ＭＳ Ｐゴシック" pitchFamily="34" charset="-128"/>
              </a:rPr>
              <a:t>Only first two moments matter</a:t>
            </a:r>
          </a:p>
          <a:p>
            <a:pPr lvl="1"/>
            <a:r>
              <a:rPr lang="en-US" altLang="en-US" dirty="0">
                <a:ea typeface="ＭＳ Ｐゴシック" pitchFamily="34" charset="-128"/>
              </a:rPr>
              <a:t>People prefer positive skewness than negative skewness.  People dislike fat tails, especially on the downside.  </a:t>
            </a:r>
          </a:p>
          <a:p>
            <a:pPr eaLnBrk="1" hangingPunct="1"/>
            <a:r>
              <a:rPr lang="en-US" altLang="en-US" dirty="0">
                <a:ea typeface="ＭＳ Ｐゴシック" pitchFamily="34" charset="-128"/>
              </a:rPr>
              <a:t>Real-world vs. subjective probabilities</a:t>
            </a:r>
          </a:p>
          <a:p>
            <a:pPr lvl="1"/>
            <a:r>
              <a:rPr lang="en-US" altLang="en-US" dirty="0">
                <a:ea typeface="ＭＳ Ｐゴシック" pitchFamily="34" charset="-128"/>
              </a:rPr>
              <a:t>The actual return distributions of assets are different to those perceived by agents</a:t>
            </a:r>
          </a:p>
          <a:p>
            <a:pPr lvl="1"/>
            <a:endParaRPr lang="en-US" altLang="en-US" dirty="0">
              <a:ea typeface="ＭＳ Ｐゴシック" pitchFamily="34" charset="-128"/>
            </a:endParaRPr>
          </a:p>
          <a:p>
            <a:r>
              <a:rPr lang="en-US" altLang="en-US" dirty="0">
                <a:ea typeface="ＭＳ Ｐゴシック" pitchFamily="34" charset="-128"/>
              </a:rPr>
              <a:t>More realistic </a:t>
            </a:r>
            <a:r>
              <a:rPr lang="en-US" altLang="en-US">
                <a:ea typeface="ＭＳ Ｐゴシック" pitchFamily="34" charset="-128"/>
              </a:rPr>
              <a:t>utility functions (see appendix for more details):</a:t>
            </a:r>
            <a:endParaRPr lang="en-US" altLang="en-US" dirty="0">
              <a:ea typeface="ＭＳ Ｐゴシック" pitchFamily="34" charset="-128"/>
            </a:endParaRPr>
          </a:p>
          <a:p>
            <a:pPr lvl="1"/>
            <a:r>
              <a:rPr lang="en-US" altLang="en-US" dirty="0">
                <a:ea typeface="ＭＳ Ｐゴシック" pitchFamily="34" charset="-128"/>
              </a:rPr>
              <a:t>Safety first</a:t>
            </a:r>
          </a:p>
          <a:p>
            <a:pPr lvl="1"/>
            <a:r>
              <a:rPr lang="en-US" altLang="en-US" dirty="0">
                <a:ea typeface="ＭＳ Ｐゴシック" pitchFamily="34" charset="-128"/>
              </a:rPr>
              <a:t>Loss aversion or prospect theory</a:t>
            </a:r>
          </a:p>
          <a:p>
            <a:pPr lvl="1"/>
            <a:r>
              <a:rPr lang="en-US" altLang="en-US" dirty="0">
                <a:ea typeface="ＭＳ Ｐゴシック" pitchFamily="34" charset="-128"/>
              </a:rPr>
              <a:t>Disappointment aversion</a:t>
            </a:r>
          </a:p>
          <a:p>
            <a:pPr lvl="1"/>
            <a:r>
              <a:rPr lang="en-US" altLang="en-US" dirty="0">
                <a:ea typeface="ＭＳ Ｐゴシック" pitchFamily="34" charset="-128"/>
              </a:rPr>
              <a:t>Habit</a:t>
            </a:r>
          </a:p>
          <a:p>
            <a:pPr lvl="1"/>
            <a:r>
              <a:rPr lang="en-US" altLang="en-US" dirty="0">
                <a:ea typeface="ＭＳ Ｐゴシック" pitchFamily="34" charset="-128"/>
              </a:rPr>
              <a:t>Keeping up with the Jones</a:t>
            </a:r>
          </a:p>
          <a:p>
            <a:pPr lvl="1"/>
            <a:r>
              <a:rPr lang="en-US" altLang="en-US" dirty="0">
                <a:ea typeface="ＭＳ Ｐゴシック" pitchFamily="34" charset="-128"/>
              </a:rPr>
              <a:t>Uncertainty Aversion</a:t>
            </a:r>
          </a:p>
        </p:txBody>
      </p:sp>
      <p:sp>
        <p:nvSpPr>
          <p:cNvPr id="5222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364" eaLnBrk="0" hangingPunct="0">
              <a:defRPr sz="1781">
                <a:solidFill>
                  <a:schemeClr val="tx1"/>
                </a:solidFill>
                <a:latin typeface="Arial" charset="0"/>
                <a:ea typeface="ＭＳ Ｐゴシック" pitchFamily="34" charset="-128"/>
              </a:defRPr>
            </a:lvl1pPr>
            <a:lvl2pPr marL="696516" indent="-267891" defTabSz="906364" eaLnBrk="0" hangingPunct="0">
              <a:defRPr sz="1781">
                <a:solidFill>
                  <a:schemeClr val="tx1"/>
                </a:solidFill>
                <a:latin typeface="Arial" charset="0"/>
                <a:ea typeface="ＭＳ Ｐゴシック" pitchFamily="34" charset="-128"/>
              </a:defRPr>
            </a:lvl2pPr>
            <a:lvl3pPr marL="1071563" indent="-214313" defTabSz="906364" eaLnBrk="0" hangingPunct="0">
              <a:defRPr sz="1781">
                <a:solidFill>
                  <a:schemeClr val="tx1"/>
                </a:solidFill>
                <a:latin typeface="Arial" charset="0"/>
                <a:ea typeface="ＭＳ Ｐゴシック" pitchFamily="34" charset="-128"/>
              </a:defRPr>
            </a:lvl3pPr>
            <a:lvl4pPr marL="1500188" indent="-214313" defTabSz="906364" eaLnBrk="0" hangingPunct="0">
              <a:defRPr sz="1781">
                <a:solidFill>
                  <a:schemeClr val="tx1"/>
                </a:solidFill>
                <a:latin typeface="Arial" charset="0"/>
                <a:ea typeface="ＭＳ Ｐゴシック" pitchFamily="34" charset="-128"/>
              </a:defRPr>
            </a:lvl4pPr>
            <a:lvl5pPr marL="1928813" indent="-214313" defTabSz="906364" eaLnBrk="0" hangingPunct="0">
              <a:defRPr sz="1781">
                <a:solidFill>
                  <a:schemeClr val="tx1"/>
                </a:solidFill>
                <a:latin typeface="Arial" charset="0"/>
                <a:ea typeface="ＭＳ Ｐゴシック" pitchFamily="34" charset="-128"/>
              </a:defRPr>
            </a:lvl5pPr>
            <a:lvl6pPr marL="2357438" indent="-214313" defTabSz="906364" eaLnBrk="0" fontAlgn="base" hangingPunct="0">
              <a:spcBef>
                <a:spcPct val="0"/>
              </a:spcBef>
              <a:spcAft>
                <a:spcPct val="0"/>
              </a:spcAft>
              <a:defRPr sz="1781">
                <a:solidFill>
                  <a:schemeClr val="tx1"/>
                </a:solidFill>
                <a:latin typeface="Arial" charset="0"/>
                <a:ea typeface="ＭＳ Ｐゴシック" pitchFamily="34" charset="-128"/>
              </a:defRPr>
            </a:lvl6pPr>
            <a:lvl7pPr marL="2786063" indent="-214313" defTabSz="906364" eaLnBrk="0" fontAlgn="base" hangingPunct="0">
              <a:spcBef>
                <a:spcPct val="0"/>
              </a:spcBef>
              <a:spcAft>
                <a:spcPct val="0"/>
              </a:spcAft>
              <a:defRPr sz="1781">
                <a:solidFill>
                  <a:schemeClr val="tx1"/>
                </a:solidFill>
                <a:latin typeface="Arial" charset="0"/>
                <a:ea typeface="ＭＳ Ｐゴシック" pitchFamily="34" charset="-128"/>
              </a:defRPr>
            </a:lvl7pPr>
            <a:lvl8pPr marL="3214688" indent="-214313" defTabSz="906364" eaLnBrk="0" fontAlgn="base" hangingPunct="0">
              <a:spcBef>
                <a:spcPct val="0"/>
              </a:spcBef>
              <a:spcAft>
                <a:spcPct val="0"/>
              </a:spcAft>
              <a:defRPr sz="1781">
                <a:solidFill>
                  <a:schemeClr val="tx1"/>
                </a:solidFill>
                <a:latin typeface="Arial" charset="0"/>
                <a:ea typeface="ＭＳ Ｐゴシック" pitchFamily="34" charset="-128"/>
              </a:defRPr>
            </a:lvl8pPr>
            <a:lvl9pPr marL="3643313" indent="-214313" defTabSz="906364" eaLnBrk="0" fontAlgn="base" hangingPunct="0">
              <a:spcBef>
                <a:spcPct val="0"/>
              </a:spcBef>
              <a:spcAft>
                <a:spcPct val="0"/>
              </a:spcAft>
              <a:defRPr sz="1781">
                <a:solidFill>
                  <a:schemeClr val="tx1"/>
                </a:solidFill>
                <a:latin typeface="Arial" charset="0"/>
                <a:ea typeface="ＭＳ Ｐゴシック" pitchFamily="34" charset="-128"/>
              </a:defRPr>
            </a:lvl9pPr>
          </a:lstStyle>
          <a:p>
            <a:pPr eaLnBrk="1" hangingPunct="1"/>
            <a:fld id="{E18B190A-7363-44C0-87EC-BA45C1B875E7}" type="slidenum">
              <a:rPr lang="en-US" altLang="en-US" sz="1219"/>
              <a:pPr eaLnBrk="1" hangingPunct="1"/>
              <a:t>22</a:t>
            </a:fld>
            <a:endParaRPr lang="en-US" altLang="en-US" sz="1219"/>
          </a:p>
        </p:txBody>
      </p:sp>
    </p:spTree>
    <p:extLst>
      <p:ext uri="{BB962C8B-B14F-4D97-AF65-F5344CB8AC3E}">
        <p14:creationId xmlns:p14="http://schemas.microsoft.com/office/powerpoint/2010/main" val="3272953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Ambiguity Aversion</a:t>
            </a:r>
          </a:p>
        </p:txBody>
      </p:sp>
      <p:sp>
        <p:nvSpPr>
          <p:cNvPr id="3" name="Content Placeholder 2"/>
          <p:cNvSpPr>
            <a:spLocks noGrp="1"/>
          </p:cNvSpPr>
          <p:nvPr>
            <p:ph idx="1"/>
          </p:nvPr>
        </p:nvSpPr>
        <p:spPr>
          <a:xfrm>
            <a:off x="1261872" y="1828800"/>
            <a:ext cx="8595360" cy="4850780"/>
          </a:xfrm>
        </p:spPr>
        <p:txBody>
          <a:bodyPr>
            <a:normAutofit fontScale="92500" lnSpcReduction="20000"/>
          </a:bodyPr>
          <a:lstStyle/>
          <a:p>
            <a:r>
              <a:rPr lang="en-US" dirty="0"/>
              <a:t>Sometimes we don’t know the probability distribution, beliefs about possible probability distributions – Knightian uncertainty (ambiguity)</a:t>
            </a:r>
          </a:p>
          <a:p>
            <a:r>
              <a:rPr lang="en-US" dirty="0"/>
              <a:t>Example: You have an urn containing 30 red balls and 60 other balls either white or black.</a:t>
            </a:r>
          </a:p>
          <a:p>
            <a:r>
              <a:rPr lang="en-US" dirty="0"/>
              <a:t>Choose between these two gambles</a:t>
            </a:r>
          </a:p>
          <a:p>
            <a:pPr lvl="1"/>
            <a:r>
              <a:rPr lang="en-US" dirty="0"/>
              <a:t>A: Receive $1,000 if you draw a red ball</a:t>
            </a:r>
          </a:p>
          <a:p>
            <a:pPr lvl="1"/>
            <a:r>
              <a:rPr lang="en-US" dirty="0"/>
              <a:t>B: Receive $1,000 if you draw a black ball</a:t>
            </a:r>
          </a:p>
          <a:p>
            <a:pPr lvl="1"/>
            <a:r>
              <a:rPr lang="en-US" dirty="0"/>
              <a:t>Choose A if and only if you believe # of white &gt; # of black</a:t>
            </a:r>
          </a:p>
          <a:p>
            <a:r>
              <a:rPr lang="en-US" dirty="0"/>
              <a:t>Different choice: choose between these two gambles</a:t>
            </a:r>
          </a:p>
          <a:p>
            <a:pPr lvl="1"/>
            <a:r>
              <a:rPr lang="en-US" dirty="0"/>
              <a:t>C: $1,000 if you draw a red or white ball</a:t>
            </a:r>
          </a:p>
          <a:p>
            <a:pPr lvl="1"/>
            <a:r>
              <a:rPr lang="en-US" dirty="0"/>
              <a:t>D: $1,000 if you draw a white or black ball</a:t>
            </a:r>
          </a:p>
          <a:p>
            <a:pPr lvl="1"/>
            <a:r>
              <a:rPr lang="en-US" dirty="0"/>
              <a:t>Choose C if and only if you believe # of white &gt; # of black</a:t>
            </a:r>
          </a:p>
          <a:p>
            <a:pPr lvl="1"/>
            <a:endParaRPr lang="en-US" dirty="0"/>
          </a:p>
          <a:p>
            <a:r>
              <a:rPr lang="en-US" dirty="0"/>
              <a:t>Most people choose A (# white&gt;# black) and D (# black&lt; # white)</a:t>
            </a:r>
          </a:p>
          <a:p>
            <a:r>
              <a:rPr lang="en-US" dirty="0"/>
              <a:t>Ellsberg paradox </a:t>
            </a:r>
            <a:r>
              <a:rPr lang="mr-IN" dirty="0"/>
              <a:t>–</a:t>
            </a:r>
            <a:r>
              <a:rPr lang="en-US" dirty="0"/>
              <a:t> evidence of ambiguity aversion</a:t>
            </a:r>
          </a:p>
          <a:p>
            <a:pPr lvl="1"/>
            <a:r>
              <a:rPr lang="en-US" dirty="0"/>
              <a:t>Prefer gambles with known odds to gambles with ambiguous odds (uncertainty about the probability distribution)</a:t>
            </a:r>
          </a:p>
        </p:txBody>
      </p:sp>
    </p:spTree>
    <p:extLst>
      <p:ext uri="{BB962C8B-B14F-4D97-AF65-F5344CB8AC3E}">
        <p14:creationId xmlns:p14="http://schemas.microsoft.com/office/powerpoint/2010/main" val="2101099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linds(horizontal)">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blinds(horizontal)">
                                      <p:cBhvr>
                                        <p:cTn id="20" dur="500"/>
                                        <p:tgtEl>
                                          <p:spTgt spid="3">
                                            <p:txEl>
                                              <p:pRg st="9" end="9"/>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Effect transition="in" filter="blinds(horizontal)">
                                      <p:cBhvr>
                                        <p:cTn id="25" dur="500"/>
                                        <p:tgtEl>
                                          <p:spTgt spid="3">
                                            <p:txEl>
                                              <p:pRg st="11" end="1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12" end="12"/>
                                            </p:txEl>
                                          </p:spTgt>
                                        </p:tgtEl>
                                        <p:attrNameLst>
                                          <p:attrName>style.visibility</p:attrName>
                                        </p:attrNameLst>
                                      </p:cBhvr>
                                      <p:to>
                                        <p:strVal val="visible"/>
                                      </p:to>
                                    </p:set>
                                    <p:animEffect transition="in" filter="blinds(horizontal)">
                                      <p:cBhvr>
                                        <p:cTn id="30" dur="500"/>
                                        <p:tgtEl>
                                          <p:spTgt spid="3">
                                            <p:txEl>
                                              <p:pRg st="12" end="12"/>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animEffect transition="in" filter="blinds(horizontal)">
                                      <p:cBhvr>
                                        <p:cTn id="33"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4"/>
          <p:cNvSpPr>
            <a:spLocks noGrp="1"/>
          </p:cNvSpPr>
          <p:nvPr>
            <p:ph type="title"/>
          </p:nvPr>
        </p:nvSpPr>
        <p:spPr/>
        <p:txBody>
          <a:bodyPr/>
          <a:lstStyle/>
          <a:p>
            <a:pPr eaLnBrk="1" hangingPunct="1"/>
            <a:r>
              <a:rPr lang="en-US" altLang="en-US" dirty="0">
                <a:ea typeface="ＭＳ Ｐゴシック" pitchFamily="34" charset="-128"/>
              </a:rPr>
              <a:t>Summary</a:t>
            </a:r>
          </a:p>
        </p:txBody>
      </p:sp>
    </p:spTree>
    <p:extLst>
      <p:ext uri="{BB962C8B-B14F-4D97-AF65-F5344CB8AC3E}">
        <p14:creationId xmlns:p14="http://schemas.microsoft.com/office/powerpoint/2010/main" val="71494341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a:t>Redux: volatility strategy vs S&amp;P 500</a:t>
            </a:r>
          </a:p>
        </p:txBody>
      </p:sp>
      <p:sp>
        <p:nvSpPr>
          <p:cNvPr id="3" name="Content Placeholder 2"/>
          <p:cNvSpPr>
            <a:spLocks noGrp="1"/>
          </p:cNvSpPr>
          <p:nvPr>
            <p:ph idx="1"/>
          </p:nvPr>
        </p:nvSpPr>
        <p:spPr>
          <a:xfrm>
            <a:off x="1261872" y="1862253"/>
            <a:ext cx="8595360" cy="4351337"/>
          </a:xfrm>
        </p:spPr>
        <p:txBody>
          <a:bodyPr/>
          <a:lstStyle/>
          <a:p>
            <a:r>
              <a:rPr lang="en-US" dirty="0"/>
              <a:t>A mean-variance investor would be relatively indifferent between the two</a:t>
            </a:r>
          </a:p>
          <a:p>
            <a:r>
              <a:rPr lang="en-US" dirty="0"/>
              <a:t>What about an investor that is averse to crash risk?</a:t>
            </a:r>
          </a:p>
        </p:txBody>
      </p:sp>
      <p:sp>
        <p:nvSpPr>
          <p:cNvPr id="4" name="Slide Number Placeholder 3"/>
          <p:cNvSpPr>
            <a:spLocks noGrp="1"/>
          </p:cNvSpPr>
          <p:nvPr>
            <p:ph type="sldNum" sz="quarter" idx="10"/>
          </p:nvPr>
        </p:nvSpPr>
        <p:spPr/>
        <p:txBody>
          <a:bodyPr/>
          <a:lstStyle/>
          <a:p>
            <a:pPr>
              <a:defRPr/>
            </a:pPr>
            <a:fld id="{5990A69F-D523-4F21-B55F-35D8179592C9}" type="slidenum">
              <a:rPr lang="en-US" smtClean="0"/>
              <a:pPr>
                <a:defRPr/>
              </a:pPr>
              <a:t>25</a:t>
            </a:fld>
            <a:endParaRPr lang="en-US"/>
          </a:p>
        </p:txBody>
      </p:sp>
      <p:graphicFrame>
        <p:nvGraphicFramePr>
          <p:cNvPr id="5" name="Table 4"/>
          <p:cNvGraphicFramePr>
            <a:graphicFrameLocks noGrp="1"/>
          </p:cNvGraphicFramePr>
          <p:nvPr/>
        </p:nvGraphicFramePr>
        <p:xfrm>
          <a:off x="1842429" y="4037921"/>
          <a:ext cx="8127999" cy="1854200"/>
        </p:xfrm>
        <a:graphic>
          <a:graphicData uri="http://schemas.openxmlformats.org/drawingml/2006/table">
            <a:tbl>
              <a:tblPr firstRow="1" bandRow="1">
                <a:tableStyleId>{5C22544A-7EE6-4342-B048-85BDC9FD1C3A}</a:tableStyleId>
              </a:tblPr>
              <a:tblGrid>
                <a:gridCol w="2127405">
                  <a:extLst>
                    <a:ext uri="{9D8B030D-6E8A-4147-A177-3AD203B41FA5}">
                      <a16:colId xmlns:a16="http://schemas.microsoft.com/office/drawing/2014/main" val="20000"/>
                    </a:ext>
                  </a:extLst>
                </a:gridCol>
                <a:gridCol w="2709746">
                  <a:extLst>
                    <a:ext uri="{9D8B030D-6E8A-4147-A177-3AD203B41FA5}">
                      <a16:colId xmlns:a16="http://schemas.microsoft.com/office/drawing/2014/main" val="20001"/>
                    </a:ext>
                  </a:extLst>
                </a:gridCol>
                <a:gridCol w="3290848">
                  <a:extLst>
                    <a:ext uri="{9D8B030D-6E8A-4147-A177-3AD203B41FA5}">
                      <a16:colId xmlns:a16="http://schemas.microsoft.com/office/drawing/2014/main" val="20002"/>
                    </a:ext>
                  </a:extLst>
                </a:gridCol>
              </a:tblGrid>
              <a:tr h="370840">
                <a:tc>
                  <a:txBody>
                    <a:bodyPr/>
                    <a:lstStyle/>
                    <a:p>
                      <a:endParaRPr lang="en-US" dirty="0"/>
                    </a:p>
                  </a:txBody>
                  <a:tcPr/>
                </a:tc>
                <a:tc>
                  <a:txBody>
                    <a:bodyPr/>
                    <a:lstStyle/>
                    <a:p>
                      <a:pPr algn="ctr"/>
                      <a:r>
                        <a:rPr lang="en-US" dirty="0"/>
                        <a:t>Vol Strategy</a:t>
                      </a:r>
                    </a:p>
                  </a:txBody>
                  <a:tcPr/>
                </a:tc>
                <a:tc>
                  <a:txBody>
                    <a:bodyPr/>
                    <a:lstStyle/>
                    <a:p>
                      <a:pPr algn="ctr"/>
                      <a:r>
                        <a:rPr lang="en-US" dirty="0"/>
                        <a:t>S&amp;P 500</a:t>
                      </a:r>
                    </a:p>
                  </a:txBody>
                  <a:tcPr/>
                </a:tc>
                <a:extLst>
                  <a:ext uri="{0D108BD9-81ED-4DB2-BD59-A6C34878D82A}">
                    <a16:rowId xmlns:a16="http://schemas.microsoft.com/office/drawing/2014/main" val="10000"/>
                  </a:ext>
                </a:extLst>
              </a:tr>
              <a:tr h="370840">
                <a:tc>
                  <a:txBody>
                    <a:bodyPr/>
                    <a:lstStyle/>
                    <a:p>
                      <a:r>
                        <a:rPr lang="en-US" dirty="0"/>
                        <a:t>Mean</a:t>
                      </a:r>
                    </a:p>
                  </a:txBody>
                  <a:tcPr/>
                </a:tc>
                <a:tc>
                  <a:txBody>
                    <a:bodyPr/>
                    <a:lstStyle/>
                    <a:p>
                      <a:pPr algn="ctr"/>
                      <a:r>
                        <a:rPr lang="en-US" dirty="0"/>
                        <a:t>9.9%</a:t>
                      </a:r>
                    </a:p>
                  </a:txBody>
                  <a:tcPr/>
                </a:tc>
                <a:tc>
                  <a:txBody>
                    <a:bodyPr/>
                    <a:lstStyle/>
                    <a:p>
                      <a:pPr algn="ctr"/>
                      <a:r>
                        <a:rPr lang="en-US" dirty="0"/>
                        <a:t>9.7%</a:t>
                      </a:r>
                    </a:p>
                  </a:txBody>
                  <a:tcPr/>
                </a:tc>
                <a:extLst>
                  <a:ext uri="{0D108BD9-81ED-4DB2-BD59-A6C34878D82A}">
                    <a16:rowId xmlns:a16="http://schemas.microsoft.com/office/drawing/2014/main" val="10001"/>
                  </a:ext>
                </a:extLst>
              </a:tr>
              <a:tr h="370840">
                <a:tc>
                  <a:txBody>
                    <a:bodyPr/>
                    <a:lstStyle/>
                    <a:p>
                      <a:r>
                        <a:rPr lang="en-US" dirty="0"/>
                        <a:t>Std. Deviation</a:t>
                      </a:r>
                    </a:p>
                  </a:txBody>
                  <a:tcPr/>
                </a:tc>
                <a:tc>
                  <a:txBody>
                    <a:bodyPr/>
                    <a:lstStyle/>
                    <a:p>
                      <a:pPr algn="ctr"/>
                      <a:r>
                        <a:rPr lang="en-US" dirty="0"/>
                        <a:t>15.2%</a:t>
                      </a:r>
                    </a:p>
                  </a:txBody>
                  <a:tcPr/>
                </a:tc>
                <a:tc>
                  <a:txBody>
                    <a:bodyPr/>
                    <a:lstStyle/>
                    <a:p>
                      <a:pPr algn="ctr"/>
                      <a:r>
                        <a:rPr lang="en-US" dirty="0"/>
                        <a:t>15.1%</a:t>
                      </a:r>
                    </a:p>
                  </a:txBody>
                  <a:tcPr/>
                </a:tc>
                <a:extLst>
                  <a:ext uri="{0D108BD9-81ED-4DB2-BD59-A6C34878D82A}">
                    <a16:rowId xmlns:a16="http://schemas.microsoft.com/office/drawing/2014/main" val="10002"/>
                  </a:ext>
                </a:extLst>
              </a:tr>
              <a:tr h="370840">
                <a:tc>
                  <a:txBody>
                    <a:bodyPr/>
                    <a:lstStyle/>
                    <a:p>
                      <a:r>
                        <a:rPr lang="en-US" dirty="0"/>
                        <a:t>Skewness</a:t>
                      </a:r>
                    </a:p>
                  </a:txBody>
                  <a:tcPr/>
                </a:tc>
                <a:tc>
                  <a:txBody>
                    <a:bodyPr/>
                    <a:lstStyle/>
                    <a:p>
                      <a:pPr algn="ctr"/>
                      <a:r>
                        <a:rPr lang="en-US" dirty="0"/>
                        <a:t>-8.3</a:t>
                      </a:r>
                    </a:p>
                  </a:txBody>
                  <a:tcPr/>
                </a:tc>
                <a:tc>
                  <a:txBody>
                    <a:bodyPr/>
                    <a:lstStyle/>
                    <a:p>
                      <a:pPr algn="ctr"/>
                      <a:r>
                        <a:rPr lang="en-US" dirty="0"/>
                        <a:t>-0.6</a:t>
                      </a:r>
                    </a:p>
                  </a:txBody>
                  <a:tcPr/>
                </a:tc>
                <a:extLst>
                  <a:ext uri="{0D108BD9-81ED-4DB2-BD59-A6C34878D82A}">
                    <a16:rowId xmlns:a16="http://schemas.microsoft.com/office/drawing/2014/main" val="10003"/>
                  </a:ext>
                </a:extLst>
              </a:tr>
              <a:tr h="370840">
                <a:tc>
                  <a:txBody>
                    <a:bodyPr/>
                    <a:lstStyle/>
                    <a:p>
                      <a:r>
                        <a:rPr lang="en-US" dirty="0"/>
                        <a:t>Kurtosis</a:t>
                      </a:r>
                    </a:p>
                  </a:txBody>
                  <a:tcPr/>
                </a:tc>
                <a:tc>
                  <a:txBody>
                    <a:bodyPr/>
                    <a:lstStyle/>
                    <a:p>
                      <a:pPr algn="ctr"/>
                      <a:r>
                        <a:rPr lang="en-US" dirty="0"/>
                        <a:t>104.4</a:t>
                      </a:r>
                    </a:p>
                  </a:txBody>
                  <a:tcPr/>
                </a:tc>
                <a:tc>
                  <a:txBody>
                    <a:bodyPr/>
                    <a:lstStyle/>
                    <a:p>
                      <a:pPr algn="ctr"/>
                      <a:r>
                        <a:rPr lang="en-US" dirty="0"/>
                        <a:t>4.0</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25473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pPr eaLnBrk="1" hangingPunct="1"/>
            <a:r>
              <a:rPr lang="en-US" altLang="en-US">
                <a:ea typeface="ＭＳ Ｐゴシック" pitchFamily="34" charset="-128"/>
              </a:rPr>
              <a:t>Summary</a:t>
            </a:r>
          </a:p>
        </p:txBody>
      </p:sp>
      <p:sp>
        <p:nvSpPr>
          <p:cNvPr id="57347" name="Content Placeholder 2"/>
          <p:cNvSpPr>
            <a:spLocks noGrp="1"/>
          </p:cNvSpPr>
          <p:nvPr>
            <p:ph idx="1"/>
          </p:nvPr>
        </p:nvSpPr>
        <p:spPr/>
        <p:txBody>
          <a:bodyPr>
            <a:normAutofit/>
          </a:bodyPr>
          <a:lstStyle/>
          <a:p>
            <a:pPr eaLnBrk="1" hangingPunct="1"/>
            <a:r>
              <a:rPr lang="en-US" altLang="en-US" dirty="0">
                <a:ea typeface="ＭＳ Ｐゴシック" pitchFamily="34" charset="-128"/>
              </a:rPr>
              <a:t>Utility functions quantitatively rank good to bad outcomes</a:t>
            </a:r>
          </a:p>
          <a:p>
            <a:pPr eaLnBrk="1" hangingPunct="1"/>
            <a:r>
              <a:rPr lang="en-US" altLang="en-US" dirty="0">
                <a:ea typeface="ＭＳ Ｐゴシック" pitchFamily="34" charset="-128"/>
              </a:rPr>
              <a:t>Incorporating utility functions allows us to account for our preferences in the portfolio optimization problem</a:t>
            </a:r>
          </a:p>
          <a:p>
            <a:pPr eaLnBrk="1" hangingPunct="1"/>
            <a:r>
              <a:rPr lang="en-US" altLang="en-US" dirty="0">
                <a:ea typeface="ＭＳ Ｐゴシック" pitchFamily="34" charset="-128"/>
              </a:rPr>
              <a:t>The more risk averse an investor, the lower the utility during bad times, and the greater the difference in utility between good and bad times. Risk aversion can be measured by questionnaires, certainty equivalents, and revealed portfolio holdings.</a:t>
            </a:r>
          </a:p>
          <a:p>
            <a:pPr eaLnBrk="1" hangingPunct="1"/>
            <a:r>
              <a:rPr lang="en-US" altLang="en-US" dirty="0">
                <a:ea typeface="ＭＳ Ｐゴシック" pitchFamily="34" charset="-128"/>
              </a:rPr>
              <a:t>In mean-variance utility, there is only one preference parameter: risk aversion. Investors care only about means (which they like) and volatility (which they dislike).  It is the most widely used utility function in industry, sadly.</a:t>
            </a:r>
          </a:p>
        </p:txBody>
      </p:sp>
      <p:sp>
        <p:nvSpPr>
          <p:cNvPr id="573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364" eaLnBrk="0" hangingPunct="0">
              <a:defRPr sz="1781">
                <a:solidFill>
                  <a:schemeClr val="tx1"/>
                </a:solidFill>
                <a:latin typeface="Arial" charset="0"/>
                <a:ea typeface="ＭＳ Ｐゴシック" pitchFamily="34" charset="-128"/>
              </a:defRPr>
            </a:lvl1pPr>
            <a:lvl2pPr marL="696516" indent="-267891" defTabSz="906364" eaLnBrk="0" hangingPunct="0">
              <a:defRPr sz="1781">
                <a:solidFill>
                  <a:schemeClr val="tx1"/>
                </a:solidFill>
                <a:latin typeface="Arial" charset="0"/>
                <a:ea typeface="ＭＳ Ｐゴシック" pitchFamily="34" charset="-128"/>
              </a:defRPr>
            </a:lvl2pPr>
            <a:lvl3pPr marL="1071563" indent="-214313" defTabSz="906364" eaLnBrk="0" hangingPunct="0">
              <a:defRPr sz="1781">
                <a:solidFill>
                  <a:schemeClr val="tx1"/>
                </a:solidFill>
                <a:latin typeface="Arial" charset="0"/>
                <a:ea typeface="ＭＳ Ｐゴシック" pitchFamily="34" charset="-128"/>
              </a:defRPr>
            </a:lvl3pPr>
            <a:lvl4pPr marL="1500188" indent="-214313" defTabSz="906364" eaLnBrk="0" hangingPunct="0">
              <a:defRPr sz="1781">
                <a:solidFill>
                  <a:schemeClr val="tx1"/>
                </a:solidFill>
                <a:latin typeface="Arial" charset="0"/>
                <a:ea typeface="ＭＳ Ｐゴシック" pitchFamily="34" charset="-128"/>
              </a:defRPr>
            </a:lvl4pPr>
            <a:lvl5pPr marL="1928813" indent="-214313" defTabSz="906364" eaLnBrk="0" hangingPunct="0">
              <a:defRPr sz="1781">
                <a:solidFill>
                  <a:schemeClr val="tx1"/>
                </a:solidFill>
                <a:latin typeface="Arial" charset="0"/>
                <a:ea typeface="ＭＳ Ｐゴシック" pitchFamily="34" charset="-128"/>
              </a:defRPr>
            </a:lvl5pPr>
            <a:lvl6pPr marL="2357438" indent="-214313" defTabSz="906364" eaLnBrk="0" fontAlgn="base" hangingPunct="0">
              <a:spcBef>
                <a:spcPct val="0"/>
              </a:spcBef>
              <a:spcAft>
                <a:spcPct val="0"/>
              </a:spcAft>
              <a:defRPr sz="1781">
                <a:solidFill>
                  <a:schemeClr val="tx1"/>
                </a:solidFill>
                <a:latin typeface="Arial" charset="0"/>
                <a:ea typeface="ＭＳ Ｐゴシック" pitchFamily="34" charset="-128"/>
              </a:defRPr>
            </a:lvl6pPr>
            <a:lvl7pPr marL="2786063" indent="-214313" defTabSz="906364" eaLnBrk="0" fontAlgn="base" hangingPunct="0">
              <a:spcBef>
                <a:spcPct val="0"/>
              </a:spcBef>
              <a:spcAft>
                <a:spcPct val="0"/>
              </a:spcAft>
              <a:defRPr sz="1781">
                <a:solidFill>
                  <a:schemeClr val="tx1"/>
                </a:solidFill>
                <a:latin typeface="Arial" charset="0"/>
                <a:ea typeface="ＭＳ Ｐゴシック" pitchFamily="34" charset="-128"/>
              </a:defRPr>
            </a:lvl7pPr>
            <a:lvl8pPr marL="3214688" indent="-214313" defTabSz="906364" eaLnBrk="0" fontAlgn="base" hangingPunct="0">
              <a:spcBef>
                <a:spcPct val="0"/>
              </a:spcBef>
              <a:spcAft>
                <a:spcPct val="0"/>
              </a:spcAft>
              <a:defRPr sz="1781">
                <a:solidFill>
                  <a:schemeClr val="tx1"/>
                </a:solidFill>
                <a:latin typeface="Arial" charset="0"/>
                <a:ea typeface="ＭＳ Ｐゴシック" pitchFamily="34" charset="-128"/>
              </a:defRPr>
            </a:lvl8pPr>
            <a:lvl9pPr marL="3643313" indent="-214313" defTabSz="906364" eaLnBrk="0" fontAlgn="base" hangingPunct="0">
              <a:spcBef>
                <a:spcPct val="0"/>
              </a:spcBef>
              <a:spcAft>
                <a:spcPct val="0"/>
              </a:spcAft>
              <a:defRPr sz="1781">
                <a:solidFill>
                  <a:schemeClr val="tx1"/>
                </a:solidFill>
                <a:latin typeface="Arial" charset="0"/>
                <a:ea typeface="ＭＳ Ｐゴシック" pitchFamily="34" charset="-128"/>
              </a:defRPr>
            </a:lvl9pPr>
          </a:lstStyle>
          <a:p>
            <a:pPr eaLnBrk="1" hangingPunct="1"/>
            <a:fld id="{70C0C74B-3269-4185-98DA-4590419DF8FD}" type="slidenum">
              <a:rPr lang="en-US" altLang="en-US" sz="1219"/>
              <a:pPr eaLnBrk="1" hangingPunct="1"/>
              <a:t>26</a:t>
            </a:fld>
            <a:endParaRPr lang="en-US" altLang="en-US" sz="1219"/>
          </a:p>
        </p:txBody>
      </p:sp>
    </p:spTree>
    <p:extLst>
      <p:ext uri="{BB962C8B-B14F-4D97-AF65-F5344CB8AC3E}">
        <p14:creationId xmlns:p14="http://schemas.microsoft.com/office/powerpoint/2010/main" val="315766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Steps for Calculating the Efficient Frontier</a:t>
            </a:r>
          </a:p>
        </p:txBody>
      </p:sp>
    </p:spTree>
    <p:extLst>
      <p:ext uri="{BB962C8B-B14F-4D97-AF65-F5344CB8AC3E}">
        <p14:creationId xmlns:p14="http://schemas.microsoft.com/office/powerpoint/2010/main" val="407596267"/>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a:spLocks noGrp="1"/>
          </p:cNvSpPr>
          <p:nvPr>
            <p:ph type="title"/>
          </p:nvPr>
        </p:nvSpPr>
        <p:spPr>
          <a:prstGeom prst="rect">
            <a:avLst/>
          </a:prstGeom>
        </p:spPr>
        <p:txBody>
          <a:bodyPr>
            <a:normAutofit/>
          </a:bodyPr>
          <a:lstStyle/>
          <a:p>
            <a:pPr lvl="0">
              <a:defRPr sz="1800">
                <a:solidFill>
                  <a:srgbClr val="000000"/>
                </a:solidFill>
              </a:defRPr>
            </a:pPr>
            <a:r>
              <a:rPr lang="en-US" sz="4922" dirty="0">
                <a:solidFill>
                  <a:srgbClr val="D93E2B"/>
                </a:solidFill>
              </a:rPr>
              <a:t>Calculating the Efficient Frontier</a:t>
            </a:r>
            <a:endParaRPr sz="4922" dirty="0">
              <a:solidFill>
                <a:srgbClr val="D93E2B"/>
              </a:solidFill>
            </a:endParaRPr>
          </a:p>
        </p:txBody>
      </p:sp>
      <p:sp>
        <p:nvSpPr>
          <p:cNvPr id="72" name="Shape 72"/>
          <p:cNvSpPr>
            <a:spLocks noGrp="1"/>
          </p:cNvSpPr>
          <p:nvPr>
            <p:ph idx="1"/>
          </p:nvPr>
        </p:nvSpPr>
        <p:spPr>
          <a:prstGeom prst="rect">
            <a:avLst/>
          </a:prstGeom>
        </p:spPr>
        <p:txBody>
          <a:bodyPr>
            <a:normAutofit lnSpcReduction="10000"/>
          </a:bodyPr>
          <a:lstStyle/>
          <a:p>
            <a:pPr lvl="0"/>
            <a:r>
              <a:rPr lang="en-US" sz="3375" dirty="0"/>
              <a:t>Constrain the expected return equal to some value X</a:t>
            </a:r>
          </a:p>
          <a:p>
            <a:pPr lvl="0"/>
            <a:endParaRPr lang="en-US" sz="3375" dirty="0"/>
          </a:p>
          <a:p>
            <a:pPr lvl="0"/>
            <a:r>
              <a:rPr lang="en-US" sz="3375" dirty="0"/>
              <a:t>Search over all possible weight combinations (portfolios) that give an expected return of X%</a:t>
            </a:r>
          </a:p>
          <a:p>
            <a:pPr lvl="0"/>
            <a:r>
              <a:rPr lang="en-US" sz="3375" dirty="0"/>
              <a:t>Find the portfolio with the minimum standard deviation</a:t>
            </a:r>
          </a:p>
        </p:txBody>
      </p:sp>
      <p:pic>
        <p:nvPicPr>
          <p:cNvPr id="6" name="Picture 5"/>
          <p:cNvPicPr>
            <a:picLocks noChangeAspect="1"/>
          </p:cNvPicPr>
          <p:nvPr/>
        </p:nvPicPr>
        <p:blipFill>
          <a:blip r:embed="rId2"/>
          <a:stretch>
            <a:fillRect/>
          </a:stretch>
        </p:blipFill>
        <p:spPr>
          <a:xfrm>
            <a:off x="4538888" y="5790108"/>
            <a:ext cx="6415624" cy="1055014"/>
          </a:xfrm>
          <a:prstGeom prst="rect">
            <a:avLst/>
          </a:prstGeom>
        </p:spPr>
      </p:pic>
      <p:pic>
        <p:nvPicPr>
          <p:cNvPr id="7" name="Picture 6"/>
          <p:cNvPicPr>
            <a:picLocks noChangeAspect="1"/>
          </p:cNvPicPr>
          <p:nvPr/>
        </p:nvPicPr>
        <p:blipFill>
          <a:blip r:embed="rId3"/>
          <a:stretch>
            <a:fillRect/>
          </a:stretch>
        </p:blipFill>
        <p:spPr>
          <a:xfrm>
            <a:off x="4691288" y="2388177"/>
            <a:ext cx="4577403" cy="1155354"/>
          </a:xfrm>
          <a:prstGeom prst="rect">
            <a:avLst/>
          </a:prstGeom>
        </p:spPr>
      </p:pic>
    </p:spTree>
    <p:extLst>
      <p:ext uri="{BB962C8B-B14F-4D97-AF65-F5344CB8AC3E}">
        <p14:creationId xmlns:p14="http://schemas.microsoft.com/office/powerpoint/2010/main" val="2145109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a:spLocks noGrp="1"/>
          </p:cNvSpPr>
          <p:nvPr>
            <p:ph type="title"/>
          </p:nvPr>
        </p:nvSpPr>
        <p:spPr>
          <a:prstGeom prst="rect">
            <a:avLst/>
          </a:prstGeom>
        </p:spPr>
        <p:txBody>
          <a:bodyPr>
            <a:normAutofit/>
          </a:bodyPr>
          <a:lstStyle/>
          <a:p>
            <a:pPr lvl="0">
              <a:defRPr sz="1800">
                <a:solidFill>
                  <a:srgbClr val="000000"/>
                </a:solidFill>
              </a:defRPr>
            </a:pPr>
            <a:r>
              <a:rPr lang="en-US" sz="4922" dirty="0">
                <a:solidFill>
                  <a:srgbClr val="D93E2B"/>
                </a:solidFill>
              </a:rPr>
              <a:t>Calculating the Efficient Frontier</a:t>
            </a:r>
            <a:endParaRPr sz="4922" dirty="0">
              <a:solidFill>
                <a:srgbClr val="D93E2B"/>
              </a:solidFill>
            </a:endParaRPr>
          </a:p>
        </p:txBody>
      </p:sp>
      <p:sp>
        <p:nvSpPr>
          <p:cNvPr id="72" name="Shape 72"/>
          <p:cNvSpPr>
            <a:spLocks noGrp="1"/>
          </p:cNvSpPr>
          <p:nvPr>
            <p:ph idx="1"/>
          </p:nvPr>
        </p:nvSpPr>
        <p:spPr>
          <a:prstGeom prst="rect">
            <a:avLst/>
          </a:prstGeom>
        </p:spPr>
        <p:txBody>
          <a:bodyPr>
            <a:normAutofit/>
          </a:bodyPr>
          <a:lstStyle/>
          <a:p>
            <a:pPr lvl="0"/>
            <a:r>
              <a:rPr lang="en-US" sz="3375" dirty="0"/>
              <a:t>Repeat for a new value of expected return like (X+1%)</a:t>
            </a:r>
          </a:p>
          <a:p>
            <a:pPr lvl="0"/>
            <a:r>
              <a:rPr lang="en-US" sz="3375" dirty="0"/>
              <a:t>Continue to repeat for a reasonable range of expected returns</a:t>
            </a:r>
          </a:p>
          <a:p>
            <a:pPr lvl="1"/>
            <a:r>
              <a:rPr lang="en-US" sz="3175" dirty="0"/>
              <a:t>Look at the range of expected returns on the individual assets</a:t>
            </a:r>
          </a:p>
          <a:p>
            <a:pPr lvl="1"/>
            <a:r>
              <a:rPr lang="en-US" sz="3175" dirty="0"/>
              <a:t>Achievable portfolio returns will not be too far outside of this range</a:t>
            </a:r>
            <a:endParaRPr lang="en-US" sz="3375" dirty="0"/>
          </a:p>
          <a:p>
            <a:pPr lvl="0"/>
            <a:endParaRPr lang="en-US" sz="3375" dirty="0"/>
          </a:p>
        </p:txBody>
      </p:sp>
    </p:spTree>
    <p:extLst>
      <p:ext uri="{BB962C8B-B14F-4D97-AF65-F5344CB8AC3E}">
        <p14:creationId xmlns:p14="http://schemas.microsoft.com/office/powerpoint/2010/main" val="894623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Efficient Frontier: </a:t>
            </a:r>
            <a:br>
              <a:rPr lang="en-US" dirty="0"/>
            </a:br>
            <a:r>
              <a:rPr lang="en-US" dirty="0"/>
              <a:t>the set of efficient risky portfolios</a:t>
            </a:r>
          </a:p>
        </p:txBody>
      </p:sp>
    </p:spTree>
    <p:extLst>
      <p:ext uri="{BB962C8B-B14F-4D97-AF65-F5344CB8AC3E}">
        <p14:creationId xmlns:p14="http://schemas.microsoft.com/office/powerpoint/2010/main" val="323915843"/>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a:spLocks noGrp="1"/>
          </p:cNvSpPr>
          <p:nvPr>
            <p:ph type="title"/>
          </p:nvPr>
        </p:nvSpPr>
        <p:spPr>
          <a:prstGeom prst="rect">
            <a:avLst/>
          </a:prstGeom>
        </p:spPr>
        <p:txBody>
          <a:bodyPr>
            <a:normAutofit/>
          </a:bodyPr>
          <a:lstStyle/>
          <a:p>
            <a:pPr lvl="0">
              <a:defRPr sz="1800">
                <a:solidFill>
                  <a:srgbClr val="000000"/>
                </a:solidFill>
              </a:defRPr>
            </a:pPr>
            <a:r>
              <a:rPr lang="en-US" sz="4922" dirty="0">
                <a:solidFill>
                  <a:srgbClr val="D93E2B"/>
                </a:solidFill>
              </a:rPr>
              <a:t>Calculating the Efficient Frontier</a:t>
            </a:r>
            <a:endParaRPr sz="4922" dirty="0">
              <a:solidFill>
                <a:srgbClr val="D93E2B"/>
              </a:solidFill>
            </a:endParaRPr>
          </a:p>
        </p:txBody>
      </p:sp>
      <p:sp>
        <p:nvSpPr>
          <p:cNvPr id="72" name="Shape 72"/>
          <p:cNvSpPr>
            <a:spLocks noGrp="1"/>
          </p:cNvSpPr>
          <p:nvPr>
            <p:ph idx="1"/>
          </p:nvPr>
        </p:nvSpPr>
        <p:spPr>
          <a:prstGeom prst="rect">
            <a:avLst/>
          </a:prstGeom>
        </p:spPr>
        <p:txBody>
          <a:bodyPr>
            <a:normAutofit fontScale="92500" lnSpcReduction="20000"/>
          </a:bodyPr>
          <a:lstStyle/>
          <a:p>
            <a:pPr lvl="0"/>
            <a:r>
              <a:rPr lang="en-US" sz="3375" dirty="0"/>
              <a:t>With many assets, solving for the optimal portfolio can be arduous</a:t>
            </a:r>
          </a:p>
          <a:p>
            <a:pPr lvl="1"/>
            <a:r>
              <a:rPr lang="en-US" sz="2953" dirty="0"/>
              <a:t>To calculate the risk of the portfolio, we need to find the covariance between all assets</a:t>
            </a:r>
          </a:p>
          <a:p>
            <a:pPr lvl="2"/>
            <a:r>
              <a:rPr lang="en-US" sz="2531" dirty="0"/>
              <a:t>N x (n-1) covariance terms</a:t>
            </a:r>
          </a:p>
          <a:p>
            <a:pPr lvl="2"/>
            <a:r>
              <a:rPr lang="en-US" sz="2531" dirty="0"/>
              <a:t>N variances</a:t>
            </a:r>
          </a:p>
          <a:p>
            <a:pPr lvl="0"/>
            <a:endParaRPr lang="en-US" sz="3375" dirty="0"/>
          </a:p>
          <a:p>
            <a:pPr lvl="0"/>
            <a:r>
              <a:rPr lang="en-US" sz="3375" dirty="0"/>
              <a:t>Luckily, we have Excel and stat programs that can solve for the optimal portfolio weights</a:t>
            </a:r>
          </a:p>
        </p:txBody>
      </p:sp>
    </p:spTree>
    <p:extLst>
      <p:ext uri="{BB962C8B-B14F-4D97-AF65-F5344CB8AC3E}">
        <p14:creationId xmlns:p14="http://schemas.microsoft.com/office/powerpoint/2010/main" val="1400219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a:spLocks noGrp="1"/>
          </p:cNvSpPr>
          <p:nvPr>
            <p:ph type="title"/>
          </p:nvPr>
        </p:nvSpPr>
        <p:spPr>
          <a:prstGeom prst="rect">
            <a:avLst/>
          </a:prstGeom>
        </p:spPr>
        <p:txBody>
          <a:bodyPr/>
          <a:lstStyle/>
          <a:p>
            <a:pPr lvl="0">
              <a:defRPr sz="1800">
                <a:solidFill>
                  <a:srgbClr val="000000"/>
                </a:solidFill>
              </a:defRPr>
            </a:pPr>
            <a:r>
              <a:rPr lang="en-US" sz="4922" dirty="0">
                <a:solidFill>
                  <a:srgbClr val="D93E2B"/>
                </a:solidFill>
              </a:rPr>
              <a:t>Efficient Frontier</a:t>
            </a:r>
            <a:endParaRPr sz="4922" dirty="0">
              <a:solidFill>
                <a:srgbClr val="D93E2B"/>
              </a:solidFill>
            </a:endParaRPr>
          </a:p>
        </p:txBody>
      </p:sp>
      <p:sp>
        <p:nvSpPr>
          <p:cNvPr id="72" name="Shape 72"/>
          <p:cNvSpPr>
            <a:spLocks noGrp="1"/>
          </p:cNvSpPr>
          <p:nvPr>
            <p:ph idx="1"/>
          </p:nvPr>
        </p:nvSpPr>
        <p:spPr>
          <a:prstGeom prst="rect">
            <a:avLst/>
          </a:prstGeom>
        </p:spPr>
        <p:txBody>
          <a:bodyPr>
            <a:normAutofit/>
          </a:bodyPr>
          <a:lstStyle/>
          <a:p>
            <a:pPr lvl="0"/>
            <a:r>
              <a:rPr lang="en-US" sz="3375" dirty="0"/>
              <a:t>Given a set of risky assets, the efficient frontier is:</a:t>
            </a:r>
          </a:p>
          <a:p>
            <a:pPr lvl="1"/>
            <a:r>
              <a:rPr lang="en-US" sz="2953" dirty="0"/>
              <a:t>The weights that maximize expected return for each level of risk</a:t>
            </a:r>
          </a:p>
          <a:p>
            <a:pPr lvl="1"/>
            <a:r>
              <a:rPr lang="en-US" sz="2953" dirty="0"/>
              <a:t>Equivalently, the weights that minimize risk for each level of expected return</a:t>
            </a:r>
          </a:p>
          <a:p>
            <a:pPr lvl="1"/>
            <a:endParaRPr lang="en-US" sz="2953" dirty="0"/>
          </a:p>
          <a:p>
            <a:pPr lvl="1"/>
            <a:endParaRPr lang="en-US" sz="2953" dirty="0"/>
          </a:p>
          <a:p>
            <a:pPr lvl="1"/>
            <a:r>
              <a:rPr lang="en-US" sz="2953" dirty="0"/>
              <a:t>See Appendix for more details</a:t>
            </a:r>
          </a:p>
        </p:txBody>
      </p:sp>
    </p:spTree>
    <p:extLst>
      <p:ext uri="{BB962C8B-B14F-4D97-AF65-F5344CB8AC3E}">
        <p14:creationId xmlns:p14="http://schemas.microsoft.com/office/powerpoint/2010/main" val="182528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364" eaLnBrk="0" hangingPunct="0">
              <a:lnSpc>
                <a:spcPts val="2438"/>
              </a:lnSpc>
              <a:spcBef>
                <a:spcPts val="1184"/>
              </a:spcBef>
              <a:buSzPct val="75000"/>
              <a:buFont typeface="Arial" charset="0"/>
              <a:buChar char="●"/>
              <a:defRPr>
                <a:solidFill>
                  <a:schemeClr val="tx1"/>
                </a:solidFill>
                <a:latin typeface="Arial" charset="0"/>
                <a:ea typeface="ＭＳ Ｐゴシック" pitchFamily="34" charset="-128"/>
                <a:cs typeface="Arial" charset="0"/>
              </a:defRPr>
            </a:lvl1pPr>
            <a:lvl2pPr marL="696516" indent="-267891" defTabSz="906364" eaLnBrk="0" hangingPunct="0">
              <a:lnSpc>
                <a:spcPts val="2438"/>
              </a:lnSpc>
              <a:spcBef>
                <a:spcPts val="1219"/>
              </a:spcBef>
              <a:buChar char="–"/>
              <a:defRPr>
                <a:solidFill>
                  <a:schemeClr val="tx1"/>
                </a:solidFill>
                <a:latin typeface="Arial" charset="0"/>
                <a:ea typeface="Arial" charset="0"/>
                <a:cs typeface="Arial" charset="0"/>
              </a:defRPr>
            </a:lvl2pPr>
            <a:lvl3pPr marL="1071563" indent="-214313" defTabSz="906364" eaLnBrk="0" hangingPunct="0">
              <a:lnSpc>
                <a:spcPts val="2438"/>
              </a:lnSpc>
              <a:spcBef>
                <a:spcPts val="1219"/>
              </a:spcBef>
              <a:buChar char="•"/>
              <a:defRPr>
                <a:solidFill>
                  <a:schemeClr val="tx1"/>
                </a:solidFill>
                <a:latin typeface="Arial" charset="0"/>
                <a:ea typeface="Arial" charset="0"/>
                <a:cs typeface="Arial" charset="0"/>
              </a:defRPr>
            </a:lvl3pPr>
            <a:lvl4pPr marL="1500188" indent="-214313" defTabSz="906364" eaLnBrk="0" hangingPunct="0">
              <a:lnSpc>
                <a:spcPts val="2438"/>
              </a:lnSpc>
              <a:spcBef>
                <a:spcPts val="1219"/>
              </a:spcBef>
              <a:buChar char="–"/>
              <a:defRPr>
                <a:solidFill>
                  <a:schemeClr val="tx1"/>
                </a:solidFill>
                <a:latin typeface="Arial" charset="0"/>
                <a:ea typeface="Arial" charset="0"/>
                <a:cs typeface="Arial" charset="0"/>
              </a:defRPr>
            </a:lvl4pPr>
            <a:lvl5pPr marL="1928813" indent="-214313" defTabSz="906364" eaLnBrk="0" hangingPunct="0">
              <a:lnSpc>
                <a:spcPts val="2438"/>
              </a:lnSpc>
              <a:spcBef>
                <a:spcPts val="1219"/>
              </a:spcBef>
              <a:buChar char="»"/>
              <a:defRPr>
                <a:solidFill>
                  <a:schemeClr val="tx1"/>
                </a:solidFill>
                <a:latin typeface="Arial" charset="0"/>
                <a:ea typeface="Arial" charset="0"/>
                <a:cs typeface="Arial" charset="0"/>
              </a:defRPr>
            </a:lvl5pPr>
            <a:lvl6pPr marL="2357438" indent="-214313" defTabSz="906364" eaLnBrk="0" fontAlgn="base" hangingPunct="0">
              <a:lnSpc>
                <a:spcPts val="2438"/>
              </a:lnSpc>
              <a:spcBef>
                <a:spcPts val="1219"/>
              </a:spcBef>
              <a:spcAft>
                <a:spcPct val="0"/>
              </a:spcAft>
              <a:buChar char="»"/>
              <a:defRPr>
                <a:solidFill>
                  <a:schemeClr val="tx1"/>
                </a:solidFill>
                <a:latin typeface="Arial" charset="0"/>
                <a:ea typeface="Arial" charset="0"/>
                <a:cs typeface="Arial" charset="0"/>
              </a:defRPr>
            </a:lvl6pPr>
            <a:lvl7pPr marL="2786063" indent="-214313" defTabSz="906364" eaLnBrk="0" fontAlgn="base" hangingPunct="0">
              <a:lnSpc>
                <a:spcPts val="2438"/>
              </a:lnSpc>
              <a:spcBef>
                <a:spcPts val="1219"/>
              </a:spcBef>
              <a:spcAft>
                <a:spcPct val="0"/>
              </a:spcAft>
              <a:buChar char="»"/>
              <a:defRPr>
                <a:solidFill>
                  <a:schemeClr val="tx1"/>
                </a:solidFill>
                <a:latin typeface="Arial" charset="0"/>
                <a:ea typeface="Arial" charset="0"/>
                <a:cs typeface="Arial" charset="0"/>
              </a:defRPr>
            </a:lvl7pPr>
            <a:lvl8pPr marL="3214688" indent="-214313" defTabSz="906364" eaLnBrk="0" fontAlgn="base" hangingPunct="0">
              <a:lnSpc>
                <a:spcPts val="2438"/>
              </a:lnSpc>
              <a:spcBef>
                <a:spcPts val="1219"/>
              </a:spcBef>
              <a:spcAft>
                <a:spcPct val="0"/>
              </a:spcAft>
              <a:buChar char="»"/>
              <a:defRPr>
                <a:solidFill>
                  <a:schemeClr val="tx1"/>
                </a:solidFill>
                <a:latin typeface="Arial" charset="0"/>
                <a:ea typeface="Arial" charset="0"/>
                <a:cs typeface="Arial" charset="0"/>
              </a:defRPr>
            </a:lvl8pPr>
            <a:lvl9pPr marL="3643313" indent="-214313" defTabSz="906364" eaLnBrk="0" fontAlgn="base" hangingPunct="0">
              <a:lnSpc>
                <a:spcPts val="2438"/>
              </a:lnSpc>
              <a:spcBef>
                <a:spcPts val="1219"/>
              </a:spcBef>
              <a:spcAft>
                <a:spcPct val="0"/>
              </a:spcAft>
              <a:buChar char="»"/>
              <a:defRPr>
                <a:solidFill>
                  <a:schemeClr val="tx1"/>
                </a:solidFill>
                <a:latin typeface="Arial" charset="0"/>
                <a:ea typeface="Arial" charset="0"/>
                <a:cs typeface="Arial" charset="0"/>
              </a:defRPr>
            </a:lvl9pPr>
          </a:lstStyle>
          <a:p>
            <a:pPr eaLnBrk="1" hangingPunct="1">
              <a:lnSpc>
                <a:spcPct val="100000"/>
              </a:lnSpc>
              <a:spcBef>
                <a:spcPct val="0"/>
              </a:spcBef>
              <a:buSzTx/>
              <a:buFontTx/>
              <a:buNone/>
            </a:pPr>
            <a:fld id="{1D875DB5-1AC3-43E6-988A-BDA68FDB11DF}" type="slidenum">
              <a:rPr lang="en-US" altLang="en-US" smtClean="0"/>
              <a:pPr eaLnBrk="1" hangingPunct="1">
                <a:lnSpc>
                  <a:spcPct val="100000"/>
                </a:lnSpc>
                <a:spcBef>
                  <a:spcPct val="0"/>
                </a:spcBef>
                <a:buSzTx/>
                <a:buFontTx/>
                <a:buNone/>
              </a:pPr>
              <a:t>5</a:t>
            </a:fld>
            <a:endParaRPr lang="en-US" altLang="en-US"/>
          </a:p>
        </p:txBody>
      </p:sp>
      <p:sp>
        <p:nvSpPr>
          <p:cNvPr id="7171" name="Rectangle 2"/>
          <p:cNvSpPr>
            <a:spLocks noGrp="1" noChangeArrowheads="1"/>
          </p:cNvSpPr>
          <p:nvPr>
            <p:ph type="title"/>
          </p:nvPr>
        </p:nvSpPr>
        <p:spPr bwMode="ltGray"/>
        <p:txBody>
          <a:bodyPr/>
          <a:lstStyle/>
          <a:p>
            <a:pPr eaLnBrk="1" hangingPunct="1"/>
            <a:r>
              <a:rPr lang="en-US" altLang="en-US">
                <a:ea typeface="ＭＳ Ｐゴシック" pitchFamily="34" charset="-128"/>
              </a:rPr>
              <a:t>Mean-Variance Frontiers</a:t>
            </a:r>
          </a:p>
        </p:txBody>
      </p:sp>
      <p:sp>
        <p:nvSpPr>
          <p:cNvPr id="7172" name="Rectangle 3"/>
          <p:cNvSpPr>
            <a:spLocks noGrp="1" noChangeArrowheads="1"/>
          </p:cNvSpPr>
          <p:nvPr>
            <p:ph type="body" idx="1"/>
          </p:nvPr>
        </p:nvSpPr>
        <p:spPr/>
        <p:txBody>
          <a:bodyPr/>
          <a:lstStyle/>
          <a:p>
            <a:pPr eaLnBrk="1" hangingPunct="1"/>
            <a:r>
              <a:rPr lang="en-US" altLang="en-US" dirty="0">
                <a:ea typeface="ＭＳ Ｐゴシック" pitchFamily="34" charset="-128"/>
              </a:rPr>
              <a:t>Mathematically this is a quadratic programming problem:</a:t>
            </a:r>
          </a:p>
          <a:p>
            <a:pPr eaLnBrk="1" hangingPunct="1"/>
            <a:endParaRPr lang="en-US" altLang="en-US" dirty="0">
              <a:ea typeface="ＭＳ Ｐゴシック" pitchFamily="34" charset="-128"/>
            </a:endParaRPr>
          </a:p>
          <a:p>
            <a:pPr eaLnBrk="1" hangingPunct="1"/>
            <a:endParaRPr lang="en-US" altLang="en-US" dirty="0">
              <a:ea typeface="ＭＳ Ｐゴシック" pitchFamily="34" charset="-128"/>
            </a:endParaRPr>
          </a:p>
          <a:p>
            <a:pPr eaLnBrk="1" hangingPunct="1">
              <a:buFont typeface="Arial" charset="0"/>
              <a:buNone/>
            </a:pPr>
            <a:r>
              <a:rPr lang="en-US" altLang="en-US" dirty="0">
                <a:ea typeface="ＭＳ Ｐゴシック" pitchFamily="34" charset="-128"/>
              </a:rPr>
              <a:t>	where </a:t>
            </a:r>
            <a:r>
              <a:rPr lang="en-US" altLang="en-US" dirty="0" err="1">
                <a:ea typeface="ＭＳ Ｐゴシック" pitchFamily="34" charset="-128"/>
              </a:rPr>
              <a:t>r</a:t>
            </a:r>
            <a:r>
              <a:rPr lang="en-US" altLang="en-US" baseline="-25000" dirty="0" err="1">
                <a:ea typeface="ＭＳ Ｐゴシック" pitchFamily="34" charset="-128"/>
              </a:rPr>
              <a:t>p</a:t>
            </a:r>
            <a:r>
              <a:rPr lang="en-US" altLang="en-US" dirty="0">
                <a:ea typeface="ＭＳ Ｐゴシック" pitchFamily="34" charset="-128"/>
              </a:rPr>
              <a:t> is the portfolio return, </a:t>
            </a:r>
            <a:r>
              <a:rPr lang="en-US" altLang="en-US" dirty="0" err="1">
                <a:ea typeface="ＭＳ Ｐゴシック" pitchFamily="34" charset="-128"/>
              </a:rPr>
              <a:t>w</a:t>
            </a:r>
            <a:r>
              <a:rPr lang="en-US" altLang="en-US" baseline="-25000" dirty="0" err="1">
                <a:ea typeface="ＭＳ Ｐゴシック" pitchFamily="34" charset="-128"/>
              </a:rPr>
              <a:t>i</a:t>
            </a:r>
            <a:r>
              <a:rPr lang="en-US" altLang="en-US" dirty="0">
                <a:ea typeface="ＭＳ Ｐゴシック" pitchFamily="34" charset="-128"/>
              </a:rPr>
              <a:t> are asset weights, which must sum to 1 for a valid portfolio, and </a:t>
            </a:r>
            <a:r>
              <a:rPr lang="en-US" altLang="en-US" dirty="0">
                <a:latin typeface="Symbol" pitchFamily="18" charset="2"/>
                <a:ea typeface="ＭＳ Ｐゴシック" pitchFamily="34" charset="-128"/>
              </a:rPr>
              <a:t>m</a:t>
            </a:r>
            <a:r>
              <a:rPr lang="en-US" altLang="en-US" dirty="0">
                <a:ea typeface="ＭＳ Ｐゴシック" pitchFamily="34" charset="-128"/>
              </a:rPr>
              <a:t>* is a target return.  By varying </a:t>
            </a:r>
            <a:r>
              <a:rPr lang="en-US" altLang="en-US" dirty="0">
                <a:latin typeface="Symbol" pitchFamily="18" charset="2"/>
                <a:ea typeface="ＭＳ Ｐゴシック" pitchFamily="34" charset="-128"/>
              </a:rPr>
              <a:t>m</a:t>
            </a:r>
            <a:r>
              <a:rPr lang="en-US" altLang="en-US" dirty="0">
                <a:ea typeface="ＭＳ Ｐゴシック" pitchFamily="34" charset="-128"/>
              </a:rPr>
              <a:t>*, we trace out the mean-variance frontier</a:t>
            </a:r>
          </a:p>
        </p:txBody>
      </p:sp>
      <p:graphicFrame>
        <p:nvGraphicFramePr>
          <p:cNvPr id="7173" name="Object 5"/>
          <p:cNvGraphicFramePr>
            <a:graphicFrameLocks noChangeAspect="1"/>
          </p:cNvGraphicFramePr>
          <p:nvPr/>
        </p:nvGraphicFramePr>
        <p:xfrm>
          <a:off x="3891188" y="2294964"/>
          <a:ext cx="3336727" cy="852785"/>
        </p:xfrm>
        <a:graphic>
          <a:graphicData uri="http://schemas.openxmlformats.org/presentationml/2006/ole">
            <mc:AlternateContent xmlns:mc="http://schemas.openxmlformats.org/markup-compatibility/2006">
              <mc:Choice xmlns:v="urn:schemas-microsoft-com:vml" Requires="v">
                <p:oleObj spid="_x0000_s1025" name="Equation" r:id="rId4" imgW="2184400" imgH="558800" progId="Equation.DSMT4">
                  <p:embed/>
                </p:oleObj>
              </mc:Choice>
              <mc:Fallback>
                <p:oleObj name="Equation" r:id="rId4" imgW="2184400" imgH="558800" progId="Equation.DSMT4">
                  <p:embed/>
                  <p:pic>
                    <p:nvPicPr>
                      <p:cNvPr id="717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1188" y="2294964"/>
                        <a:ext cx="3336727" cy="8527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 name="Picture 3"/>
          <p:cNvPicPr>
            <a:picLocks noChangeAspect="1"/>
          </p:cNvPicPr>
          <p:nvPr/>
        </p:nvPicPr>
        <p:blipFill>
          <a:blip r:embed="rId6"/>
          <a:stretch>
            <a:fillRect/>
          </a:stretch>
        </p:blipFill>
        <p:spPr>
          <a:xfrm>
            <a:off x="4213884" y="4761390"/>
            <a:ext cx="1894308" cy="291432"/>
          </a:xfrm>
          <a:prstGeom prst="rect">
            <a:avLst/>
          </a:prstGeom>
        </p:spPr>
      </p:pic>
      <p:pic>
        <p:nvPicPr>
          <p:cNvPr id="5" name="Picture 4"/>
          <p:cNvPicPr>
            <a:picLocks noChangeAspect="1"/>
          </p:cNvPicPr>
          <p:nvPr/>
        </p:nvPicPr>
        <p:blipFill>
          <a:blip r:embed="rId7"/>
          <a:stretch>
            <a:fillRect/>
          </a:stretch>
        </p:blipFill>
        <p:spPr>
          <a:xfrm>
            <a:off x="1757947" y="5653326"/>
            <a:ext cx="3656264" cy="182462"/>
          </a:xfrm>
          <a:prstGeom prst="rect">
            <a:avLst/>
          </a:prstGeom>
        </p:spPr>
      </p:pic>
      <p:pic>
        <p:nvPicPr>
          <p:cNvPr id="6" name="Picture 5"/>
          <p:cNvPicPr>
            <a:picLocks noChangeAspect="1"/>
          </p:cNvPicPr>
          <p:nvPr/>
        </p:nvPicPr>
        <p:blipFill>
          <a:blip r:embed="rId8"/>
          <a:stretch>
            <a:fillRect/>
          </a:stretch>
        </p:blipFill>
        <p:spPr>
          <a:xfrm>
            <a:off x="1757947" y="5988141"/>
            <a:ext cx="4476098" cy="254069"/>
          </a:xfrm>
          <a:prstGeom prst="rect">
            <a:avLst/>
          </a:prstGeom>
        </p:spPr>
      </p:pic>
      <p:pic>
        <p:nvPicPr>
          <p:cNvPr id="8" name="Picture 7"/>
          <p:cNvPicPr>
            <a:picLocks noChangeAspect="1"/>
          </p:cNvPicPr>
          <p:nvPr/>
        </p:nvPicPr>
        <p:blipFill>
          <a:blip r:embed="rId9"/>
          <a:stretch>
            <a:fillRect/>
          </a:stretch>
        </p:blipFill>
        <p:spPr>
          <a:xfrm>
            <a:off x="1751330" y="4761390"/>
            <a:ext cx="1470886" cy="316320"/>
          </a:xfrm>
          <a:prstGeom prst="rect">
            <a:avLst/>
          </a:prstGeom>
        </p:spPr>
      </p:pic>
      <p:pic>
        <p:nvPicPr>
          <p:cNvPr id="10" name="Picture 9"/>
          <p:cNvPicPr>
            <a:picLocks noChangeAspect="1"/>
          </p:cNvPicPr>
          <p:nvPr/>
        </p:nvPicPr>
        <p:blipFill>
          <a:blip r:embed="rId10"/>
          <a:stretch>
            <a:fillRect/>
          </a:stretch>
        </p:blipFill>
        <p:spPr>
          <a:xfrm>
            <a:off x="1751330" y="5320610"/>
            <a:ext cx="3927575" cy="217832"/>
          </a:xfrm>
          <a:prstGeom prst="rect">
            <a:avLst/>
          </a:prstGeom>
        </p:spPr>
      </p:pic>
    </p:spTree>
    <p:extLst>
      <p:ext uri="{BB962C8B-B14F-4D97-AF65-F5344CB8AC3E}">
        <p14:creationId xmlns:p14="http://schemas.microsoft.com/office/powerpoint/2010/main" val="538629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920" y="327547"/>
            <a:ext cx="11439689" cy="6077335"/>
          </a:xfrm>
          <a:prstGeom prst="rect">
            <a:avLst/>
          </a:prstGeom>
        </p:spPr>
      </p:pic>
      <p:cxnSp>
        <p:nvCxnSpPr>
          <p:cNvPr id="7" name="Straight Arrow Connector 6"/>
          <p:cNvCxnSpPr/>
          <p:nvPr/>
        </p:nvCxnSpPr>
        <p:spPr>
          <a:xfrm flipV="1">
            <a:off x="1371600" y="1243263"/>
            <a:ext cx="4491789" cy="3745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74105" y="1026695"/>
            <a:ext cx="2097049" cy="276999"/>
          </a:xfrm>
          <a:prstGeom prst="rect">
            <a:avLst/>
          </a:prstGeom>
          <a:noFill/>
        </p:spPr>
        <p:txBody>
          <a:bodyPr wrap="none" rtlCol="0">
            <a:spAutoFit/>
          </a:bodyPr>
          <a:lstStyle/>
          <a:p>
            <a:r>
              <a:rPr lang="en-US" sz="1200" dirty="0"/>
              <a:t>CAL with optimal portfolio</a:t>
            </a:r>
          </a:p>
        </p:txBody>
      </p:sp>
    </p:spTree>
    <p:extLst>
      <p:ext uri="{BB962C8B-B14F-4D97-AF65-F5344CB8AC3E}">
        <p14:creationId xmlns:p14="http://schemas.microsoft.com/office/powerpoint/2010/main" val="1180606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a:ea typeface="ＭＳ Ｐゴシック" pitchFamily="34" charset="-128"/>
              </a:rPr>
              <a:t>Mean-Variance Frontiers</a:t>
            </a:r>
          </a:p>
        </p:txBody>
      </p:sp>
      <p:sp>
        <p:nvSpPr>
          <p:cNvPr id="17411" name="Content Placeholder 2"/>
          <p:cNvSpPr>
            <a:spLocks noGrp="1"/>
          </p:cNvSpPr>
          <p:nvPr>
            <p:ph idx="1"/>
          </p:nvPr>
        </p:nvSpPr>
        <p:spPr/>
        <p:txBody>
          <a:bodyPr>
            <a:normAutofit/>
          </a:bodyPr>
          <a:lstStyle/>
          <a:p>
            <a:r>
              <a:rPr lang="en-US" altLang="en-US" sz="2400" dirty="0">
                <a:ea typeface="ＭＳ Ｐゴシック" pitchFamily="34" charset="-128"/>
              </a:rPr>
              <a:t>The left-most point on the mean-variance frontier is called the </a:t>
            </a:r>
            <a:r>
              <a:rPr lang="en-US" altLang="en-US" sz="2400" i="1" dirty="0">
                <a:solidFill>
                  <a:schemeClr val="accent2"/>
                </a:solidFill>
                <a:ea typeface="ＭＳ Ｐゴシック" pitchFamily="34" charset="-128"/>
              </a:rPr>
              <a:t>minimum variance portfolio</a:t>
            </a:r>
            <a:r>
              <a:rPr lang="en-US" altLang="en-US" sz="2400" dirty="0">
                <a:ea typeface="ＭＳ Ｐゴシック" pitchFamily="34" charset="-128"/>
              </a:rPr>
              <a:t>, which obtains the lowest variance</a:t>
            </a:r>
          </a:p>
          <a:p>
            <a:r>
              <a:rPr lang="en-US" altLang="en-US" sz="2400" dirty="0">
                <a:ea typeface="ＭＳ Ｐゴシック" pitchFamily="34" charset="-128"/>
              </a:rPr>
              <a:t>Only portfolios on the top half of the mean-variance frontier are </a:t>
            </a:r>
            <a:r>
              <a:rPr lang="en-US" altLang="en-US" sz="2400" i="1" dirty="0">
                <a:solidFill>
                  <a:schemeClr val="accent2"/>
                </a:solidFill>
                <a:ea typeface="ＭＳ Ｐゴシック" pitchFamily="34" charset="-128"/>
              </a:rPr>
              <a:t>efficient</a:t>
            </a:r>
            <a:r>
              <a:rPr lang="en-US" altLang="en-US" sz="2400" dirty="0">
                <a:ea typeface="ＭＳ Ｐゴシック" pitchFamily="34" charset="-128"/>
              </a:rPr>
              <a:t>: there is no higher mean obtainable for the same standard deviation</a:t>
            </a:r>
          </a:p>
          <a:p>
            <a:r>
              <a:rPr lang="en-US" altLang="en-US" sz="2400" dirty="0">
                <a:ea typeface="ＭＳ Ｐゴシック" pitchFamily="34" charset="-128"/>
              </a:rPr>
              <a:t> As assets are added, the mean-variance frontier expands</a:t>
            </a:r>
          </a:p>
          <a:p>
            <a:pPr lvl="1"/>
            <a:r>
              <a:rPr lang="en-US" altLang="en-US" sz="2000" dirty="0"/>
              <a:t>It shifts leftwards (so the minimum variance decreases). </a:t>
            </a:r>
          </a:p>
          <a:p>
            <a:pPr lvl="1"/>
            <a:r>
              <a:rPr lang="en-US" altLang="en-US" sz="2000" dirty="0"/>
              <a:t>The wings shift outwards</a:t>
            </a:r>
          </a:p>
          <a:p>
            <a:pPr lvl="1"/>
            <a:r>
              <a:rPr lang="en-US" altLang="en-US" sz="2000" dirty="0"/>
              <a:t>Both increase the maximum Sharpe ratio that can be obtained</a:t>
            </a:r>
          </a:p>
        </p:txBody>
      </p:sp>
      <p:sp>
        <p:nvSpPr>
          <p:cNvPr id="1741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2438"/>
              </a:lnSpc>
              <a:spcBef>
                <a:spcPts val="1184"/>
              </a:spcBef>
              <a:buSzPct val="75000"/>
              <a:buFont typeface="Arial" charset="0"/>
              <a:buChar char="●"/>
              <a:defRPr>
                <a:solidFill>
                  <a:schemeClr val="tx1"/>
                </a:solidFill>
                <a:latin typeface="Arial" charset="0"/>
                <a:ea typeface="ＭＳ Ｐゴシック" pitchFamily="34" charset="-128"/>
                <a:cs typeface="Arial" charset="0"/>
              </a:defRPr>
            </a:lvl1pPr>
            <a:lvl2pPr marL="696516" indent="-267891" eaLnBrk="0" hangingPunct="0">
              <a:lnSpc>
                <a:spcPts val="2438"/>
              </a:lnSpc>
              <a:spcBef>
                <a:spcPts val="1219"/>
              </a:spcBef>
              <a:buChar char="–"/>
              <a:defRPr>
                <a:solidFill>
                  <a:schemeClr val="tx1"/>
                </a:solidFill>
                <a:latin typeface="Arial" charset="0"/>
                <a:ea typeface="Arial" charset="0"/>
                <a:cs typeface="Arial" charset="0"/>
              </a:defRPr>
            </a:lvl2pPr>
            <a:lvl3pPr marL="1071563" indent="-214313" eaLnBrk="0" hangingPunct="0">
              <a:lnSpc>
                <a:spcPts val="2438"/>
              </a:lnSpc>
              <a:spcBef>
                <a:spcPts val="1219"/>
              </a:spcBef>
              <a:buChar char="•"/>
              <a:defRPr>
                <a:solidFill>
                  <a:schemeClr val="tx1"/>
                </a:solidFill>
                <a:latin typeface="Arial" charset="0"/>
                <a:ea typeface="Arial" charset="0"/>
                <a:cs typeface="Arial" charset="0"/>
              </a:defRPr>
            </a:lvl3pPr>
            <a:lvl4pPr marL="1500188" indent="-214313" eaLnBrk="0" hangingPunct="0">
              <a:lnSpc>
                <a:spcPts val="2438"/>
              </a:lnSpc>
              <a:spcBef>
                <a:spcPts val="1219"/>
              </a:spcBef>
              <a:buChar char="–"/>
              <a:defRPr>
                <a:solidFill>
                  <a:schemeClr val="tx1"/>
                </a:solidFill>
                <a:latin typeface="Arial" charset="0"/>
                <a:ea typeface="Arial" charset="0"/>
                <a:cs typeface="Arial" charset="0"/>
              </a:defRPr>
            </a:lvl4pPr>
            <a:lvl5pPr marL="1928813" indent="-214313" eaLnBrk="0" hangingPunct="0">
              <a:lnSpc>
                <a:spcPts val="2438"/>
              </a:lnSpc>
              <a:spcBef>
                <a:spcPts val="1219"/>
              </a:spcBef>
              <a:buChar char="»"/>
              <a:defRPr>
                <a:solidFill>
                  <a:schemeClr val="tx1"/>
                </a:solidFill>
                <a:latin typeface="Arial" charset="0"/>
                <a:ea typeface="Arial" charset="0"/>
                <a:cs typeface="Arial" charset="0"/>
              </a:defRPr>
            </a:lvl5pPr>
            <a:lvl6pPr marL="2357438" indent="-214313" eaLnBrk="0" fontAlgn="base" hangingPunct="0">
              <a:lnSpc>
                <a:spcPts val="2438"/>
              </a:lnSpc>
              <a:spcBef>
                <a:spcPts val="1219"/>
              </a:spcBef>
              <a:spcAft>
                <a:spcPct val="0"/>
              </a:spcAft>
              <a:buChar char="»"/>
              <a:defRPr>
                <a:solidFill>
                  <a:schemeClr val="tx1"/>
                </a:solidFill>
                <a:latin typeface="Arial" charset="0"/>
                <a:ea typeface="Arial" charset="0"/>
                <a:cs typeface="Arial" charset="0"/>
              </a:defRPr>
            </a:lvl6pPr>
            <a:lvl7pPr marL="2786063" indent="-214313" eaLnBrk="0" fontAlgn="base" hangingPunct="0">
              <a:lnSpc>
                <a:spcPts val="2438"/>
              </a:lnSpc>
              <a:spcBef>
                <a:spcPts val="1219"/>
              </a:spcBef>
              <a:spcAft>
                <a:spcPct val="0"/>
              </a:spcAft>
              <a:buChar char="»"/>
              <a:defRPr>
                <a:solidFill>
                  <a:schemeClr val="tx1"/>
                </a:solidFill>
                <a:latin typeface="Arial" charset="0"/>
                <a:ea typeface="Arial" charset="0"/>
                <a:cs typeface="Arial" charset="0"/>
              </a:defRPr>
            </a:lvl7pPr>
            <a:lvl8pPr marL="3214688" indent="-214313" eaLnBrk="0" fontAlgn="base" hangingPunct="0">
              <a:lnSpc>
                <a:spcPts val="2438"/>
              </a:lnSpc>
              <a:spcBef>
                <a:spcPts val="1219"/>
              </a:spcBef>
              <a:spcAft>
                <a:spcPct val="0"/>
              </a:spcAft>
              <a:buChar char="»"/>
              <a:defRPr>
                <a:solidFill>
                  <a:schemeClr val="tx1"/>
                </a:solidFill>
                <a:latin typeface="Arial" charset="0"/>
                <a:ea typeface="Arial" charset="0"/>
                <a:cs typeface="Arial" charset="0"/>
              </a:defRPr>
            </a:lvl8pPr>
            <a:lvl9pPr marL="3643313" indent="-214313" eaLnBrk="0" fontAlgn="base" hangingPunct="0">
              <a:lnSpc>
                <a:spcPts val="2438"/>
              </a:lnSpc>
              <a:spcBef>
                <a:spcPts val="1219"/>
              </a:spcBef>
              <a:spcAft>
                <a:spcPct val="0"/>
              </a:spcAft>
              <a:buChar char="»"/>
              <a:defRPr>
                <a:solidFill>
                  <a:schemeClr val="tx1"/>
                </a:solidFill>
                <a:latin typeface="Arial" charset="0"/>
                <a:ea typeface="Arial" charset="0"/>
                <a:cs typeface="Arial" charset="0"/>
              </a:defRPr>
            </a:lvl9pPr>
          </a:lstStyle>
          <a:p>
            <a:pPr eaLnBrk="1" hangingPunct="1">
              <a:lnSpc>
                <a:spcPct val="100000"/>
              </a:lnSpc>
              <a:spcBef>
                <a:spcPct val="0"/>
              </a:spcBef>
              <a:buSzTx/>
              <a:buFontTx/>
              <a:buNone/>
            </a:pPr>
            <a:fld id="{539E0589-96AF-45BE-AC18-E03F03BD2F9A}" type="slidenum">
              <a:rPr lang="en-US" altLang="en-US" smtClean="0"/>
              <a:pPr eaLnBrk="1" hangingPunct="1">
                <a:lnSpc>
                  <a:spcPct val="100000"/>
                </a:lnSpc>
                <a:spcBef>
                  <a:spcPct val="0"/>
                </a:spcBef>
                <a:buSzTx/>
                <a:buFontTx/>
                <a:buNone/>
              </a:pPr>
              <a:t>7</a:t>
            </a:fld>
            <a:endParaRPr lang="en-US" altLang="en-US"/>
          </a:p>
        </p:txBody>
      </p:sp>
    </p:spTree>
    <p:extLst>
      <p:ext uri="{BB962C8B-B14F-4D97-AF65-F5344CB8AC3E}">
        <p14:creationId xmlns:p14="http://schemas.microsoft.com/office/powerpoint/2010/main" val="101700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Sensitivity to Inputs</a:t>
            </a:r>
          </a:p>
        </p:txBody>
      </p:sp>
      <p:sp>
        <p:nvSpPr>
          <p:cNvPr id="3" name="Content Placeholder 2"/>
          <p:cNvSpPr>
            <a:spLocks noGrp="1"/>
          </p:cNvSpPr>
          <p:nvPr>
            <p:ph idx="1"/>
          </p:nvPr>
        </p:nvSpPr>
        <p:spPr/>
        <p:txBody>
          <a:bodyPr>
            <a:normAutofit/>
          </a:bodyPr>
          <a:lstStyle/>
          <a:p>
            <a:r>
              <a:rPr lang="en-US" sz="2800" dirty="0"/>
              <a:t>The optimal portfolio is very sensitive to the inputs (estimated return distribution)</a:t>
            </a:r>
          </a:p>
          <a:p>
            <a:endParaRPr lang="en-US" sz="2800" dirty="0"/>
          </a:p>
          <a:p>
            <a:r>
              <a:rPr lang="en-US" sz="2800" dirty="0"/>
              <a:t>Later in the semester, we will discuss strategies for dealing with estimation error</a:t>
            </a:r>
          </a:p>
        </p:txBody>
      </p:sp>
    </p:spTree>
    <p:extLst>
      <p:ext uri="{BB962C8B-B14F-4D97-AF65-F5344CB8AC3E}">
        <p14:creationId xmlns:p14="http://schemas.microsoft.com/office/powerpoint/2010/main" val="718944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Diversification</a:t>
            </a:r>
          </a:p>
        </p:txBody>
      </p:sp>
    </p:spTree>
    <p:extLst>
      <p:ext uri="{BB962C8B-B14F-4D97-AF65-F5344CB8AC3E}">
        <p14:creationId xmlns:p14="http://schemas.microsoft.com/office/powerpoint/2010/main" val="1420393281"/>
      </p:ext>
    </p:extLst>
  </p:cSld>
  <p:clrMapOvr>
    <a:masterClrMapping/>
  </p:clrMapOvr>
  <p:transition spd="med"/>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4078</TotalTime>
  <Words>1314</Words>
  <Application>Microsoft Office PowerPoint</Application>
  <PresentationFormat>Widescreen</PresentationFormat>
  <Paragraphs>191</Paragraphs>
  <Slides>30</Slides>
  <Notes>11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View</vt:lpstr>
      <vt:lpstr>Announcements</vt:lpstr>
      <vt:lpstr>Notes on mean-variance investing</vt:lpstr>
      <vt:lpstr>Efficient Frontier:  the set of efficient risky portfolios</vt:lpstr>
      <vt:lpstr>Efficient Frontier</vt:lpstr>
      <vt:lpstr>Mean-Variance Frontiers</vt:lpstr>
      <vt:lpstr>PowerPoint Presentation</vt:lpstr>
      <vt:lpstr>Mean-Variance Frontiers</vt:lpstr>
      <vt:lpstr>Sensitivity to Inputs</vt:lpstr>
      <vt:lpstr>Diversification</vt:lpstr>
      <vt:lpstr>Diversification</vt:lpstr>
      <vt:lpstr>Diversification</vt:lpstr>
      <vt:lpstr>What determines the diversification “benefit”?</vt:lpstr>
      <vt:lpstr>Correlation/Covariance</vt:lpstr>
      <vt:lpstr>Understanding Diversification</vt:lpstr>
      <vt:lpstr>Covariance</vt:lpstr>
      <vt:lpstr>Portfolio Constraints</vt:lpstr>
      <vt:lpstr>Constrained Portfolios</vt:lpstr>
      <vt:lpstr>Constrained Portfolios</vt:lpstr>
      <vt:lpstr>Short Sale Constraints</vt:lpstr>
      <vt:lpstr>Summary</vt:lpstr>
      <vt:lpstr>Beyond Mean-Variance (skipped last class)</vt:lpstr>
      <vt:lpstr>Mean-Variance Utility Drawbacks</vt:lpstr>
      <vt:lpstr>Ambiguity Aversion</vt:lpstr>
      <vt:lpstr>Summary</vt:lpstr>
      <vt:lpstr>Redux: volatility strategy vs S&amp;P 500</vt:lpstr>
      <vt:lpstr>Summary</vt:lpstr>
      <vt:lpstr>Appendix: Steps for Calculating the Efficient Frontier</vt:lpstr>
      <vt:lpstr>Calculating the Efficient Frontier</vt:lpstr>
      <vt:lpstr>Calculating the Efficient Frontier</vt:lpstr>
      <vt:lpstr>Calculating the Efficient Frontier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Trading Securities</dc:title>
  <dc:creator>Weagley, Daniel R</dc:creator>
  <cp:lastModifiedBy>Li, Zijie</cp:lastModifiedBy>
  <cp:revision>254</cp:revision>
  <cp:lastPrinted>2017-10-03T20:03:07Z</cp:lastPrinted>
  <dcterms:created xsi:type="dcterms:W3CDTF">2016-09-10T00:55:13Z</dcterms:created>
  <dcterms:modified xsi:type="dcterms:W3CDTF">2019-11-13T18:15:22Z</dcterms:modified>
</cp:coreProperties>
</file>