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ink/ink1.xml" ContentType="application/inkml+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0" r:id="rId1"/>
  </p:sldMasterIdLst>
  <p:notesMasterIdLst>
    <p:notesMasterId r:id="rId52"/>
  </p:notesMasterIdLst>
  <p:handoutMasterIdLst>
    <p:handoutMasterId r:id="rId53"/>
  </p:handoutMasterIdLst>
  <p:sldIdLst>
    <p:sldId id="527" r:id="rId2"/>
    <p:sldId id="642" r:id="rId3"/>
    <p:sldId id="643" r:id="rId4"/>
    <p:sldId id="364" r:id="rId5"/>
    <p:sldId id="593" r:id="rId6"/>
    <p:sldId id="559" r:id="rId7"/>
    <p:sldId id="609" r:id="rId8"/>
    <p:sldId id="594" r:id="rId9"/>
    <p:sldId id="595" r:id="rId10"/>
    <p:sldId id="596" r:id="rId11"/>
    <p:sldId id="597" r:id="rId12"/>
    <p:sldId id="598" r:id="rId13"/>
    <p:sldId id="599" r:id="rId14"/>
    <p:sldId id="600" r:id="rId15"/>
    <p:sldId id="601" r:id="rId16"/>
    <p:sldId id="602" r:id="rId17"/>
    <p:sldId id="603" r:id="rId18"/>
    <p:sldId id="604" r:id="rId19"/>
    <p:sldId id="605" r:id="rId20"/>
    <p:sldId id="606" r:id="rId21"/>
    <p:sldId id="608" r:id="rId22"/>
    <p:sldId id="563" r:id="rId23"/>
    <p:sldId id="564" r:id="rId24"/>
    <p:sldId id="565" r:id="rId25"/>
    <p:sldId id="567" r:id="rId26"/>
    <p:sldId id="566" r:id="rId27"/>
    <p:sldId id="568" r:id="rId28"/>
    <p:sldId id="569" r:id="rId29"/>
    <p:sldId id="570" r:id="rId30"/>
    <p:sldId id="571" r:id="rId31"/>
    <p:sldId id="572" r:id="rId32"/>
    <p:sldId id="573" r:id="rId33"/>
    <p:sldId id="574" r:id="rId34"/>
    <p:sldId id="576" r:id="rId35"/>
    <p:sldId id="575" r:id="rId36"/>
    <p:sldId id="577" r:id="rId37"/>
    <p:sldId id="578" r:id="rId38"/>
    <p:sldId id="579" r:id="rId39"/>
    <p:sldId id="580" r:id="rId40"/>
    <p:sldId id="581" r:id="rId41"/>
    <p:sldId id="582" r:id="rId42"/>
    <p:sldId id="583" r:id="rId43"/>
    <p:sldId id="584" r:id="rId44"/>
    <p:sldId id="585" r:id="rId45"/>
    <p:sldId id="586" r:id="rId46"/>
    <p:sldId id="587" r:id="rId47"/>
    <p:sldId id="588" r:id="rId48"/>
    <p:sldId id="589" r:id="rId49"/>
    <p:sldId id="590" r:id="rId50"/>
    <p:sldId id="591"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68"/>
    <p:restoredTop sz="85646"/>
  </p:normalViewPr>
  <p:slideViewPr>
    <p:cSldViewPr snapToGrid="0" snapToObjects="1">
      <p:cViewPr varScale="1">
        <p:scale>
          <a:sx n="78" d="100"/>
          <a:sy n="78" d="100"/>
        </p:scale>
        <p:origin x="192" y="8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A182FD-560F-AC47-AFDA-9ECB7C6D1640}" type="datetimeFigureOut">
              <a:rPr lang="en-US" smtClean="0"/>
              <a:t>11/13/19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9F517F6-4A76-4E41-A4A2-9DB58A206516}" type="slidenum">
              <a:rPr lang="en-US" smtClean="0"/>
              <a:t>‹#›</a:t>
            </a:fld>
            <a:endParaRPr lang="en-US"/>
          </a:p>
        </p:txBody>
      </p:sp>
    </p:spTree>
    <p:extLst>
      <p:ext uri="{BB962C8B-B14F-4D97-AF65-F5344CB8AC3E}">
        <p14:creationId xmlns:p14="http://schemas.microsoft.com/office/powerpoint/2010/main" val="5842752"/>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1-14T00:03:51.553"/>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191 96,'-63'-43,"-1"11,43 11,-21 21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62F366-0121-A842-A89F-9DDF18B62E8A}" type="datetimeFigureOut">
              <a:rPr lang="en-US" smtClean="0"/>
              <a:t>11/13/19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225073-765A-2C47-AFAF-70577D11F41E}" type="slidenum">
              <a:rPr lang="en-US" smtClean="0"/>
              <a:t>‹#›</a:t>
            </a:fld>
            <a:endParaRPr lang="en-US"/>
          </a:p>
        </p:txBody>
      </p:sp>
    </p:spTree>
    <p:extLst>
      <p:ext uri="{BB962C8B-B14F-4D97-AF65-F5344CB8AC3E}">
        <p14:creationId xmlns:p14="http://schemas.microsoft.com/office/powerpoint/2010/main" val="1789443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minutes</a:t>
            </a:r>
          </a:p>
        </p:txBody>
      </p:sp>
      <p:sp>
        <p:nvSpPr>
          <p:cNvPr id="4" name="Slide Number Placeholder 3"/>
          <p:cNvSpPr>
            <a:spLocks noGrp="1"/>
          </p:cNvSpPr>
          <p:nvPr>
            <p:ph type="sldNum" sz="quarter" idx="10"/>
          </p:nvPr>
        </p:nvSpPr>
        <p:spPr/>
        <p:txBody>
          <a:bodyPr/>
          <a:lstStyle/>
          <a:p>
            <a:fld id="{93225073-765A-2C47-AFAF-70577D11F41E}" type="slidenum">
              <a:rPr lang="en-US" smtClean="0"/>
              <a:t>4</a:t>
            </a:fld>
            <a:endParaRPr lang="en-US"/>
          </a:p>
        </p:txBody>
      </p:sp>
    </p:spTree>
    <p:extLst>
      <p:ext uri="{BB962C8B-B14F-4D97-AF65-F5344CB8AC3E}">
        <p14:creationId xmlns:p14="http://schemas.microsoft.com/office/powerpoint/2010/main" val="17374243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3225073-765A-2C47-AFAF-70577D11F41E}" type="slidenum">
              <a:rPr lang="en-US" smtClean="0"/>
              <a:t>29</a:t>
            </a:fld>
            <a:endParaRPr lang="en-US"/>
          </a:p>
        </p:txBody>
      </p:sp>
    </p:spTree>
    <p:extLst>
      <p:ext uri="{BB962C8B-B14F-4D97-AF65-F5344CB8AC3E}">
        <p14:creationId xmlns:p14="http://schemas.microsoft.com/office/powerpoint/2010/main" val="21169305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3225073-765A-2C47-AFAF-70577D11F41E}" type="slidenum">
              <a:rPr lang="en-US" smtClean="0"/>
              <a:t>30</a:t>
            </a:fld>
            <a:endParaRPr lang="en-US"/>
          </a:p>
        </p:txBody>
      </p:sp>
    </p:spTree>
    <p:extLst>
      <p:ext uri="{BB962C8B-B14F-4D97-AF65-F5344CB8AC3E}">
        <p14:creationId xmlns:p14="http://schemas.microsoft.com/office/powerpoint/2010/main" val="8269971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3225073-765A-2C47-AFAF-70577D11F41E}" type="slidenum">
              <a:rPr lang="en-US" smtClean="0"/>
              <a:t>31</a:t>
            </a:fld>
            <a:endParaRPr lang="en-US"/>
          </a:p>
        </p:txBody>
      </p:sp>
    </p:spTree>
    <p:extLst>
      <p:ext uri="{BB962C8B-B14F-4D97-AF65-F5344CB8AC3E}">
        <p14:creationId xmlns:p14="http://schemas.microsoft.com/office/powerpoint/2010/main" val="15664309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3225073-765A-2C47-AFAF-70577D11F41E}" type="slidenum">
              <a:rPr lang="en-US" smtClean="0"/>
              <a:t>32</a:t>
            </a:fld>
            <a:endParaRPr lang="en-US"/>
          </a:p>
        </p:txBody>
      </p:sp>
    </p:spTree>
    <p:extLst>
      <p:ext uri="{BB962C8B-B14F-4D97-AF65-F5344CB8AC3E}">
        <p14:creationId xmlns:p14="http://schemas.microsoft.com/office/powerpoint/2010/main" val="8402252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504870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3225073-765A-2C47-AFAF-70577D11F41E}" type="slidenum">
              <a:rPr lang="en-US" smtClean="0"/>
              <a:t>34</a:t>
            </a:fld>
            <a:endParaRPr lang="en-US"/>
          </a:p>
        </p:txBody>
      </p:sp>
    </p:spTree>
    <p:extLst>
      <p:ext uri="{BB962C8B-B14F-4D97-AF65-F5344CB8AC3E}">
        <p14:creationId xmlns:p14="http://schemas.microsoft.com/office/powerpoint/2010/main" val="2958049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3225073-765A-2C47-AFAF-70577D11F41E}" type="slidenum">
              <a:rPr lang="en-US" smtClean="0"/>
              <a:t>35</a:t>
            </a:fld>
            <a:endParaRPr lang="en-US"/>
          </a:p>
        </p:txBody>
      </p:sp>
    </p:spTree>
    <p:extLst>
      <p:ext uri="{BB962C8B-B14F-4D97-AF65-F5344CB8AC3E}">
        <p14:creationId xmlns:p14="http://schemas.microsoft.com/office/powerpoint/2010/main" val="3844317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421893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3225073-765A-2C47-AFAF-70577D11F41E}" type="slidenum">
              <a:rPr lang="en-US" smtClean="0"/>
              <a:t>37</a:t>
            </a:fld>
            <a:endParaRPr lang="en-US"/>
          </a:p>
        </p:txBody>
      </p:sp>
    </p:spTree>
    <p:extLst>
      <p:ext uri="{BB962C8B-B14F-4D97-AF65-F5344CB8AC3E}">
        <p14:creationId xmlns:p14="http://schemas.microsoft.com/office/powerpoint/2010/main" val="5386026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44574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ea typeface="ＭＳ Ｐゴシック" pitchFamily="34" charset="-128"/>
            </a:endParaRPr>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spcBef>
                <a:spcPct val="30000"/>
              </a:spcBef>
              <a:defRPr sz="1200">
                <a:solidFill>
                  <a:schemeClr val="tx1"/>
                </a:solidFill>
                <a:latin typeface="Arial" charset="0"/>
                <a:ea typeface="ＭＳ Ｐゴシック" pitchFamily="34" charset="-128"/>
                <a:cs typeface="Arial" charset="0"/>
              </a:defRPr>
            </a:lvl1pPr>
            <a:lvl2pPr marL="742950" indent="-285750" defTabSz="954088" eaLnBrk="0" hangingPunct="0">
              <a:spcBef>
                <a:spcPct val="30000"/>
              </a:spcBef>
              <a:defRPr sz="1200">
                <a:solidFill>
                  <a:schemeClr val="tx1"/>
                </a:solidFill>
                <a:latin typeface="Arial" charset="0"/>
                <a:ea typeface="Arial" charset="0"/>
                <a:cs typeface="Arial" charset="0"/>
              </a:defRPr>
            </a:lvl2pPr>
            <a:lvl3pPr marL="1143000" indent="-228600" defTabSz="954088" eaLnBrk="0" hangingPunct="0">
              <a:spcBef>
                <a:spcPct val="30000"/>
              </a:spcBef>
              <a:defRPr sz="1200">
                <a:solidFill>
                  <a:schemeClr val="tx1"/>
                </a:solidFill>
                <a:latin typeface="Arial" charset="0"/>
                <a:ea typeface="Arial" charset="0"/>
                <a:cs typeface="Arial" charset="0"/>
              </a:defRPr>
            </a:lvl3pPr>
            <a:lvl4pPr marL="1600200" indent="-228600" defTabSz="954088" eaLnBrk="0" hangingPunct="0">
              <a:spcBef>
                <a:spcPct val="30000"/>
              </a:spcBef>
              <a:defRPr sz="1200">
                <a:solidFill>
                  <a:schemeClr val="tx1"/>
                </a:solidFill>
                <a:latin typeface="Arial" charset="0"/>
                <a:ea typeface="Arial" charset="0"/>
                <a:cs typeface="Arial" charset="0"/>
              </a:defRPr>
            </a:lvl4pPr>
            <a:lvl5pPr marL="2057400" indent="-228600" defTabSz="954088" eaLnBrk="0" hangingPunct="0">
              <a:spcBef>
                <a:spcPct val="30000"/>
              </a:spcBef>
              <a:defRPr sz="1200">
                <a:solidFill>
                  <a:schemeClr val="tx1"/>
                </a:solidFill>
                <a:latin typeface="Arial" charset="0"/>
                <a:ea typeface="Arial" charset="0"/>
                <a:cs typeface="Arial" charset="0"/>
              </a:defRPr>
            </a:lvl5pPr>
            <a:lvl6pPr marL="2514600" indent="-228600" defTabSz="954088"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defTabSz="954088"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defTabSz="954088"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defTabSz="954088" eaLnBrk="0" fontAlgn="base" hangingPunct="0">
              <a:spcBef>
                <a:spcPct val="30000"/>
              </a:spcBef>
              <a:spcAft>
                <a:spcPct val="0"/>
              </a:spcAft>
              <a:defRPr sz="1200">
                <a:solidFill>
                  <a:schemeClr val="tx1"/>
                </a:solidFill>
                <a:latin typeface="Arial" charset="0"/>
                <a:ea typeface="Arial" charset="0"/>
                <a:cs typeface="Arial" charset="0"/>
              </a:defRPr>
            </a:lvl9pPr>
          </a:lstStyle>
          <a:p>
            <a:pPr eaLnBrk="1" hangingPunct="1">
              <a:spcBef>
                <a:spcPct val="0"/>
              </a:spcBef>
            </a:pPr>
            <a:fld id="{4A53AE2E-4636-4966-A509-1CE354834C54}" type="slidenum">
              <a:rPr lang="en-US" altLang="en-US" sz="1300" smtClean="0"/>
              <a:pPr eaLnBrk="1" hangingPunct="1">
                <a:spcBef>
                  <a:spcPct val="0"/>
                </a:spcBef>
              </a:pPr>
              <a:t>6</a:t>
            </a:fld>
            <a:endParaRPr lang="en-US" altLang="en-US" sz="1300"/>
          </a:p>
        </p:txBody>
      </p:sp>
    </p:spTree>
    <p:extLst>
      <p:ext uri="{BB962C8B-B14F-4D97-AF65-F5344CB8AC3E}">
        <p14:creationId xmlns:p14="http://schemas.microsoft.com/office/powerpoint/2010/main" val="20444742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3225073-765A-2C47-AFAF-70577D11F41E}" type="slidenum">
              <a:rPr lang="en-US" smtClean="0"/>
              <a:t>39</a:t>
            </a:fld>
            <a:endParaRPr lang="en-US"/>
          </a:p>
        </p:txBody>
      </p:sp>
    </p:spTree>
    <p:extLst>
      <p:ext uri="{BB962C8B-B14F-4D97-AF65-F5344CB8AC3E}">
        <p14:creationId xmlns:p14="http://schemas.microsoft.com/office/powerpoint/2010/main" val="14924441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3225073-765A-2C47-AFAF-70577D11F41E}" type="slidenum">
              <a:rPr lang="en-US" smtClean="0"/>
              <a:t>40</a:t>
            </a:fld>
            <a:endParaRPr lang="en-US"/>
          </a:p>
        </p:txBody>
      </p:sp>
    </p:spTree>
    <p:extLst>
      <p:ext uri="{BB962C8B-B14F-4D97-AF65-F5344CB8AC3E}">
        <p14:creationId xmlns:p14="http://schemas.microsoft.com/office/powerpoint/2010/main" val="16876816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225073-765A-2C47-AFAF-70577D11F41E}" type="slidenum">
              <a:rPr lang="en-US" smtClean="0"/>
              <a:t>41</a:t>
            </a:fld>
            <a:endParaRPr lang="en-US"/>
          </a:p>
        </p:txBody>
      </p:sp>
    </p:spTree>
    <p:extLst>
      <p:ext uri="{BB962C8B-B14F-4D97-AF65-F5344CB8AC3E}">
        <p14:creationId xmlns:p14="http://schemas.microsoft.com/office/powerpoint/2010/main" val="11630395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289007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3225073-765A-2C47-AFAF-70577D11F41E}" type="slidenum">
              <a:rPr lang="en-US" smtClean="0"/>
              <a:t>43</a:t>
            </a:fld>
            <a:endParaRPr lang="en-US"/>
          </a:p>
        </p:txBody>
      </p:sp>
    </p:spTree>
    <p:extLst>
      <p:ext uri="{BB962C8B-B14F-4D97-AF65-F5344CB8AC3E}">
        <p14:creationId xmlns:p14="http://schemas.microsoft.com/office/powerpoint/2010/main" val="11834650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3225073-765A-2C47-AFAF-70577D11F41E}" type="slidenum">
              <a:rPr lang="en-US" smtClean="0"/>
              <a:t>44</a:t>
            </a:fld>
            <a:endParaRPr lang="en-US"/>
          </a:p>
        </p:txBody>
      </p:sp>
    </p:spTree>
    <p:extLst>
      <p:ext uri="{BB962C8B-B14F-4D97-AF65-F5344CB8AC3E}">
        <p14:creationId xmlns:p14="http://schemas.microsoft.com/office/powerpoint/2010/main" val="8974743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509087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3225073-765A-2C47-AFAF-70577D11F41E}" type="slidenum">
              <a:rPr lang="en-US" smtClean="0"/>
              <a:t>46</a:t>
            </a:fld>
            <a:endParaRPr lang="en-US"/>
          </a:p>
        </p:txBody>
      </p:sp>
    </p:spTree>
    <p:extLst>
      <p:ext uri="{BB962C8B-B14F-4D97-AF65-F5344CB8AC3E}">
        <p14:creationId xmlns:p14="http://schemas.microsoft.com/office/powerpoint/2010/main" val="15723042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119677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See Page </a:t>
            </a:r>
            <a:r>
              <a:rPr lang="en-US" dirty="0"/>
              <a:t>21 of: http://</a:t>
            </a:r>
            <a:r>
              <a:rPr lang="en-US" dirty="0" err="1"/>
              <a:t>www.blacklitterman.org</a:t>
            </a:r>
            <a:r>
              <a:rPr lang="en-US" dirty="0"/>
              <a:t>/Black-</a:t>
            </a:r>
            <a:r>
              <a:rPr lang="en-US" dirty="0" err="1"/>
              <a:t>Litterman.pdf</a:t>
            </a:r>
            <a:endParaRPr lang="en-US" dirty="0"/>
          </a:p>
          <a:p>
            <a:endParaRPr lang="en-US" dirty="0"/>
          </a:p>
        </p:txBody>
      </p:sp>
      <p:sp>
        <p:nvSpPr>
          <p:cNvPr id="4" name="Slide Number Placeholder 3"/>
          <p:cNvSpPr>
            <a:spLocks noGrp="1"/>
          </p:cNvSpPr>
          <p:nvPr>
            <p:ph type="sldNum" sz="quarter" idx="10"/>
          </p:nvPr>
        </p:nvSpPr>
        <p:spPr/>
        <p:txBody>
          <a:bodyPr/>
          <a:lstStyle/>
          <a:p>
            <a:fld id="{93225073-765A-2C47-AFAF-70577D11F41E}" type="slidenum">
              <a:rPr lang="en-US" smtClean="0"/>
              <a:t>48</a:t>
            </a:fld>
            <a:endParaRPr lang="en-US"/>
          </a:p>
        </p:txBody>
      </p:sp>
    </p:spTree>
    <p:extLst>
      <p:ext uri="{BB962C8B-B14F-4D97-AF65-F5344CB8AC3E}">
        <p14:creationId xmlns:p14="http://schemas.microsoft.com/office/powerpoint/2010/main" val="246971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itchFamily="34" charset="-128"/>
            </a:endParaRPr>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eaLnBrk="0" hangingPunct="0">
              <a:spcBef>
                <a:spcPct val="30000"/>
              </a:spcBef>
              <a:defRPr sz="1200">
                <a:solidFill>
                  <a:schemeClr val="tx1"/>
                </a:solidFill>
                <a:latin typeface="Arial" charset="0"/>
                <a:ea typeface="ＭＳ Ｐゴシック" pitchFamily="34" charset="-128"/>
                <a:cs typeface="Arial" charset="0"/>
              </a:defRPr>
            </a:lvl1pPr>
            <a:lvl2pPr marL="742950" indent="-285750" defTabSz="963613" eaLnBrk="0" hangingPunct="0">
              <a:spcBef>
                <a:spcPct val="30000"/>
              </a:spcBef>
              <a:defRPr sz="1200">
                <a:solidFill>
                  <a:schemeClr val="tx1"/>
                </a:solidFill>
                <a:latin typeface="Arial" charset="0"/>
                <a:ea typeface="Arial" charset="0"/>
                <a:cs typeface="Arial" charset="0"/>
              </a:defRPr>
            </a:lvl2pPr>
            <a:lvl3pPr marL="1143000" indent="-228600" defTabSz="963613" eaLnBrk="0" hangingPunct="0">
              <a:spcBef>
                <a:spcPct val="30000"/>
              </a:spcBef>
              <a:defRPr sz="1200">
                <a:solidFill>
                  <a:schemeClr val="tx1"/>
                </a:solidFill>
                <a:latin typeface="Arial" charset="0"/>
                <a:ea typeface="Arial" charset="0"/>
                <a:cs typeface="Arial" charset="0"/>
              </a:defRPr>
            </a:lvl3pPr>
            <a:lvl4pPr marL="1600200" indent="-228600" defTabSz="963613" eaLnBrk="0" hangingPunct="0">
              <a:spcBef>
                <a:spcPct val="30000"/>
              </a:spcBef>
              <a:defRPr sz="1200">
                <a:solidFill>
                  <a:schemeClr val="tx1"/>
                </a:solidFill>
                <a:latin typeface="Arial" charset="0"/>
                <a:ea typeface="Arial" charset="0"/>
                <a:cs typeface="Arial" charset="0"/>
              </a:defRPr>
            </a:lvl4pPr>
            <a:lvl5pPr marL="2057400" indent="-228600" defTabSz="963613" eaLnBrk="0" hangingPunct="0">
              <a:spcBef>
                <a:spcPct val="30000"/>
              </a:spcBef>
              <a:defRPr sz="1200">
                <a:solidFill>
                  <a:schemeClr val="tx1"/>
                </a:solidFill>
                <a:latin typeface="Arial" charset="0"/>
                <a:ea typeface="Arial" charset="0"/>
                <a:cs typeface="Arial" charset="0"/>
              </a:defRPr>
            </a:lvl5pPr>
            <a:lvl6pPr marL="2514600" indent="-228600" defTabSz="963613"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defTabSz="963613"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defTabSz="963613"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defTabSz="963613" eaLnBrk="0" fontAlgn="base" hangingPunct="0">
              <a:spcBef>
                <a:spcPct val="30000"/>
              </a:spcBef>
              <a:spcAft>
                <a:spcPct val="0"/>
              </a:spcAft>
              <a:defRPr sz="1200">
                <a:solidFill>
                  <a:schemeClr val="tx1"/>
                </a:solidFill>
                <a:latin typeface="Arial" charset="0"/>
                <a:ea typeface="Arial" charset="0"/>
                <a:cs typeface="Arial" charset="0"/>
              </a:defRPr>
            </a:lvl9pPr>
          </a:lstStyle>
          <a:p>
            <a:pPr eaLnBrk="1" hangingPunct="1">
              <a:spcBef>
                <a:spcPct val="0"/>
              </a:spcBef>
            </a:pPr>
            <a:fld id="{F2714009-C16A-490C-82A0-552CB7EB91E0}" type="slidenum">
              <a:rPr lang="en-US" altLang="en-US" sz="1300" smtClean="0"/>
              <a:pPr eaLnBrk="1" hangingPunct="1">
                <a:spcBef>
                  <a:spcPct val="0"/>
                </a:spcBef>
              </a:pPr>
              <a:t>7</a:t>
            </a:fld>
            <a:endParaRPr lang="en-US" altLang="en-US" sz="1300"/>
          </a:p>
        </p:txBody>
      </p:sp>
    </p:spTree>
    <p:extLst>
      <p:ext uri="{BB962C8B-B14F-4D97-AF65-F5344CB8AC3E}">
        <p14:creationId xmlns:p14="http://schemas.microsoft.com/office/powerpoint/2010/main" val="13908756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3225073-765A-2C47-AFAF-70577D11F41E}" type="slidenum">
              <a:rPr lang="en-US" smtClean="0"/>
              <a:t>49</a:t>
            </a:fld>
            <a:endParaRPr lang="en-US"/>
          </a:p>
        </p:txBody>
      </p:sp>
    </p:spTree>
    <p:extLst>
      <p:ext uri="{BB962C8B-B14F-4D97-AF65-F5344CB8AC3E}">
        <p14:creationId xmlns:p14="http://schemas.microsoft.com/office/powerpoint/2010/main" val="12039811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3225073-765A-2C47-AFAF-70577D11F41E}" type="slidenum">
              <a:rPr lang="en-US" smtClean="0"/>
              <a:t>50</a:t>
            </a:fld>
            <a:endParaRPr lang="en-US"/>
          </a:p>
        </p:txBody>
      </p:sp>
    </p:spTree>
    <p:extLst>
      <p:ext uri="{BB962C8B-B14F-4D97-AF65-F5344CB8AC3E}">
        <p14:creationId xmlns:p14="http://schemas.microsoft.com/office/powerpoint/2010/main" val="6527573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225073-765A-2C47-AFAF-70577D11F41E}" type="slidenum">
              <a:rPr lang="en-US" smtClean="0"/>
              <a:t>18</a:t>
            </a:fld>
            <a:endParaRPr lang="en-US"/>
          </a:p>
        </p:txBody>
      </p:sp>
    </p:spTree>
    <p:extLst>
      <p:ext uri="{BB962C8B-B14F-4D97-AF65-F5344CB8AC3E}">
        <p14:creationId xmlns:p14="http://schemas.microsoft.com/office/powerpoint/2010/main" val="3664016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itchFamily="34" charset="-128"/>
            </a:endParaRPr>
          </a:p>
        </p:txBody>
      </p:sp>
      <p:sp>
        <p:nvSpPr>
          <p:cNvPr id="716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eaLnBrk="0" hangingPunct="0">
              <a:spcBef>
                <a:spcPct val="30000"/>
              </a:spcBef>
              <a:defRPr sz="1200">
                <a:solidFill>
                  <a:schemeClr val="tx1"/>
                </a:solidFill>
                <a:latin typeface="Arial" charset="0"/>
                <a:ea typeface="ＭＳ Ｐゴシック" pitchFamily="34" charset="-128"/>
                <a:cs typeface="Arial" charset="0"/>
              </a:defRPr>
            </a:lvl1pPr>
            <a:lvl2pPr marL="742950" indent="-285750" defTabSz="963613" eaLnBrk="0" hangingPunct="0">
              <a:spcBef>
                <a:spcPct val="30000"/>
              </a:spcBef>
              <a:defRPr sz="1200">
                <a:solidFill>
                  <a:schemeClr val="tx1"/>
                </a:solidFill>
                <a:latin typeface="Arial" charset="0"/>
                <a:ea typeface="Arial" charset="0"/>
                <a:cs typeface="Arial" charset="0"/>
              </a:defRPr>
            </a:lvl2pPr>
            <a:lvl3pPr marL="1143000" indent="-228600" defTabSz="963613" eaLnBrk="0" hangingPunct="0">
              <a:spcBef>
                <a:spcPct val="30000"/>
              </a:spcBef>
              <a:defRPr sz="1200">
                <a:solidFill>
                  <a:schemeClr val="tx1"/>
                </a:solidFill>
                <a:latin typeface="Arial" charset="0"/>
                <a:ea typeface="Arial" charset="0"/>
                <a:cs typeface="Arial" charset="0"/>
              </a:defRPr>
            </a:lvl3pPr>
            <a:lvl4pPr marL="1600200" indent="-228600" defTabSz="963613" eaLnBrk="0" hangingPunct="0">
              <a:spcBef>
                <a:spcPct val="30000"/>
              </a:spcBef>
              <a:defRPr sz="1200">
                <a:solidFill>
                  <a:schemeClr val="tx1"/>
                </a:solidFill>
                <a:latin typeface="Arial" charset="0"/>
                <a:ea typeface="Arial" charset="0"/>
                <a:cs typeface="Arial" charset="0"/>
              </a:defRPr>
            </a:lvl4pPr>
            <a:lvl5pPr marL="2057400" indent="-228600" defTabSz="963613" eaLnBrk="0" hangingPunct="0">
              <a:spcBef>
                <a:spcPct val="30000"/>
              </a:spcBef>
              <a:defRPr sz="1200">
                <a:solidFill>
                  <a:schemeClr val="tx1"/>
                </a:solidFill>
                <a:latin typeface="Arial" charset="0"/>
                <a:ea typeface="Arial" charset="0"/>
                <a:cs typeface="Arial" charset="0"/>
              </a:defRPr>
            </a:lvl5pPr>
            <a:lvl6pPr marL="2514600" indent="-228600" defTabSz="963613"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defTabSz="963613"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defTabSz="963613"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defTabSz="963613" eaLnBrk="0" fontAlgn="base" hangingPunct="0">
              <a:spcBef>
                <a:spcPct val="30000"/>
              </a:spcBef>
              <a:spcAft>
                <a:spcPct val="0"/>
              </a:spcAft>
              <a:defRPr sz="1200">
                <a:solidFill>
                  <a:schemeClr val="tx1"/>
                </a:solidFill>
                <a:latin typeface="Arial" charset="0"/>
                <a:ea typeface="Arial" charset="0"/>
                <a:cs typeface="Arial" charset="0"/>
              </a:defRPr>
            </a:lvl9pPr>
          </a:lstStyle>
          <a:p>
            <a:pPr eaLnBrk="1" hangingPunct="1">
              <a:spcBef>
                <a:spcPct val="0"/>
              </a:spcBef>
            </a:pPr>
            <a:fld id="{87F432F1-DBA5-4AE2-95DC-EE57E94A2376}" type="slidenum">
              <a:rPr lang="en-US" altLang="en-US" sz="1300" smtClean="0"/>
              <a:pPr eaLnBrk="1" hangingPunct="1">
                <a:spcBef>
                  <a:spcPct val="0"/>
                </a:spcBef>
              </a:pPr>
              <a:t>22</a:t>
            </a:fld>
            <a:endParaRPr lang="en-US" altLang="en-US" sz="1300"/>
          </a:p>
        </p:txBody>
      </p:sp>
    </p:spTree>
    <p:extLst>
      <p:ext uri="{BB962C8B-B14F-4D97-AF65-F5344CB8AC3E}">
        <p14:creationId xmlns:p14="http://schemas.microsoft.com/office/powerpoint/2010/main" val="80241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itchFamily="34" charset="-128"/>
            </a:endParaRPr>
          </a:p>
        </p:txBody>
      </p:sp>
      <p:sp>
        <p:nvSpPr>
          <p:cNvPr id="727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eaLnBrk="0" hangingPunct="0">
              <a:spcBef>
                <a:spcPct val="30000"/>
              </a:spcBef>
              <a:defRPr sz="1200">
                <a:solidFill>
                  <a:schemeClr val="tx1"/>
                </a:solidFill>
                <a:latin typeface="Arial" charset="0"/>
                <a:ea typeface="ＭＳ Ｐゴシック" pitchFamily="34" charset="-128"/>
                <a:cs typeface="Arial" charset="0"/>
              </a:defRPr>
            </a:lvl1pPr>
            <a:lvl2pPr marL="742950" indent="-285750" defTabSz="963613" eaLnBrk="0" hangingPunct="0">
              <a:spcBef>
                <a:spcPct val="30000"/>
              </a:spcBef>
              <a:defRPr sz="1200">
                <a:solidFill>
                  <a:schemeClr val="tx1"/>
                </a:solidFill>
                <a:latin typeface="Arial" charset="0"/>
                <a:ea typeface="Arial" charset="0"/>
                <a:cs typeface="Arial" charset="0"/>
              </a:defRPr>
            </a:lvl2pPr>
            <a:lvl3pPr marL="1143000" indent="-228600" defTabSz="963613" eaLnBrk="0" hangingPunct="0">
              <a:spcBef>
                <a:spcPct val="30000"/>
              </a:spcBef>
              <a:defRPr sz="1200">
                <a:solidFill>
                  <a:schemeClr val="tx1"/>
                </a:solidFill>
                <a:latin typeface="Arial" charset="0"/>
                <a:ea typeface="Arial" charset="0"/>
                <a:cs typeface="Arial" charset="0"/>
              </a:defRPr>
            </a:lvl3pPr>
            <a:lvl4pPr marL="1600200" indent="-228600" defTabSz="963613" eaLnBrk="0" hangingPunct="0">
              <a:spcBef>
                <a:spcPct val="30000"/>
              </a:spcBef>
              <a:defRPr sz="1200">
                <a:solidFill>
                  <a:schemeClr val="tx1"/>
                </a:solidFill>
                <a:latin typeface="Arial" charset="0"/>
                <a:ea typeface="Arial" charset="0"/>
                <a:cs typeface="Arial" charset="0"/>
              </a:defRPr>
            </a:lvl4pPr>
            <a:lvl5pPr marL="2057400" indent="-228600" defTabSz="963613" eaLnBrk="0" hangingPunct="0">
              <a:spcBef>
                <a:spcPct val="30000"/>
              </a:spcBef>
              <a:defRPr sz="1200">
                <a:solidFill>
                  <a:schemeClr val="tx1"/>
                </a:solidFill>
                <a:latin typeface="Arial" charset="0"/>
                <a:ea typeface="Arial" charset="0"/>
                <a:cs typeface="Arial" charset="0"/>
              </a:defRPr>
            </a:lvl5pPr>
            <a:lvl6pPr marL="2514600" indent="-228600" defTabSz="963613"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defTabSz="963613"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defTabSz="963613"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defTabSz="963613" eaLnBrk="0" fontAlgn="base" hangingPunct="0">
              <a:spcBef>
                <a:spcPct val="30000"/>
              </a:spcBef>
              <a:spcAft>
                <a:spcPct val="0"/>
              </a:spcAft>
              <a:defRPr sz="1200">
                <a:solidFill>
                  <a:schemeClr val="tx1"/>
                </a:solidFill>
                <a:latin typeface="Arial" charset="0"/>
                <a:ea typeface="Arial" charset="0"/>
                <a:cs typeface="Arial" charset="0"/>
              </a:defRPr>
            </a:lvl9pPr>
          </a:lstStyle>
          <a:p>
            <a:pPr eaLnBrk="1" hangingPunct="1">
              <a:spcBef>
                <a:spcPct val="0"/>
              </a:spcBef>
            </a:pPr>
            <a:fld id="{E9FF1D3A-BC18-4CD4-8BB8-6A2F832869F4}" type="slidenum">
              <a:rPr lang="en-US" altLang="en-US" sz="1300" smtClean="0"/>
              <a:pPr eaLnBrk="1" hangingPunct="1">
                <a:spcBef>
                  <a:spcPct val="0"/>
                </a:spcBef>
              </a:pPr>
              <a:t>23</a:t>
            </a:fld>
            <a:endParaRPr lang="en-US" altLang="en-US" sz="1300"/>
          </a:p>
        </p:txBody>
      </p:sp>
    </p:spTree>
    <p:extLst>
      <p:ext uri="{BB962C8B-B14F-4D97-AF65-F5344CB8AC3E}">
        <p14:creationId xmlns:p14="http://schemas.microsoft.com/office/powerpoint/2010/main" val="185849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itchFamily="34" charset="-128"/>
            </a:endParaRPr>
          </a:p>
        </p:txBody>
      </p:sp>
      <p:sp>
        <p:nvSpPr>
          <p:cNvPr id="737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eaLnBrk="0" hangingPunct="0">
              <a:spcBef>
                <a:spcPct val="30000"/>
              </a:spcBef>
              <a:defRPr sz="1200">
                <a:solidFill>
                  <a:schemeClr val="tx1"/>
                </a:solidFill>
                <a:latin typeface="Arial" charset="0"/>
                <a:ea typeface="ＭＳ Ｐゴシック" pitchFamily="34" charset="-128"/>
                <a:cs typeface="Arial" charset="0"/>
              </a:defRPr>
            </a:lvl1pPr>
            <a:lvl2pPr marL="742950" indent="-285750" defTabSz="963613" eaLnBrk="0" hangingPunct="0">
              <a:spcBef>
                <a:spcPct val="30000"/>
              </a:spcBef>
              <a:defRPr sz="1200">
                <a:solidFill>
                  <a:schemeClr val="tx1"/>
                </a:solidFill>
                <a:latin typeface="Arial" charset="0"/>
                <a:ea typeface="Arial" charset="0"/>
                <a:cs typeface="Arial" charset="0"/>
              </a:defRPr>
            </a:lvl2pPr>
            <a:lvl3pPr marL="1143000" indent="-228600" defTabSz="963613" eaLnBrk="0" hangingPunct="0">
              <a:spcBef>
                <a:spcPct val="30000"/>
              </a:spcBef>
              <a:defRPr sz="1200">
                <a:solidFill>
                  <a:schemeClr val="tx1"/>
                </a:solidFill>
                <a:latin typeface="Arial" charset="0"/>
                <a:ea typeface="Arial" charset="0"/>
                <a:cs typeface="Arial" charset="0"/>
              </a:defRPr>
            </a:lvl3pPr>
            <a:lvl4pPr marL="1600200" indent="-228600" defTabSz="963613" eaLnBrk="0" hangingPunct="0">
              <a:spcBef>
                <a:spcPct val="30000"/>
              </a:spcBef>
              <a:defRPr sz="1200">
                <a:solidFill>
                  <a:schemeClr val="tx1"/>
                </a:solidFill>
                <a:latin typeface="Arial" charset="0"/>
                <a:ea typeface="Arial" charset="0"/>
                <a:cs typeface="Arial" charset="0"/>
              </a:defRPr>
            </a:lvl4pPr>
            <a:lvl5pPr marL="2057400" indent="-228600" defTabSz="963613" eaLnBrk="0" hangingPunct="0">
              <a:spcBef>
                <a:spcPct val="30000"/>
              </a:spcBef>
              <a:defRPr sz="1200">
                <a:solidFill>
                  <a:schemeClr val="tx1"/>
                </a:solidFill>
                <a:latin typeface="Arial" charset="0"/>
                <a:ea typeface="Arial" charset="0"/>
                <a:cs typeface="Arial" charset="0"/>
              </a:defRPr>
            </a:lvl5pPr>
            <a:lvl6pPr marL="2514600" indent="-228600" defTabSz="963613"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defTabSz="963613"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defTabSz="963613"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defTabSz="963613" eaLnBrk="0" fontAlgn="base" hangingPunct="0">
              <a:spcBef>
                <a:spcPct val="30000"/>
              </a:spcBef>
              <a:spcAft>
                <a:spcPct val="0"/>
              </a:spcAft>
              <a:defRPr sz="1200">
                <a:solidFill>
                  <a:schemeClr val="tx1"/>
                </a:solidFill>
                <a:latin typeface="Arial" charset="0"/>
                <a:ea typeface="Arial" charset="0"/>
                <a:cs typeface="Arial" charset="0"/>
              </a:defRPr>
            </a:lvl9pPr>
          </a:lstStyle>
          <a:p>
            <a:pPr eaLnBrk="1" hangingPunct="1">
              <a:spcBef>
                <a:spcPct val="0"/>
              </a:spcBef>
            </a:pPr>
            <a:fld id="{007587A6-95B3-4897-8AF4-F212E20BDA8E}" type="slidenum">
              <a:rPr lang="en-US" altLang="en-US" sz="1300" smtClean="0"/>
              <a:pPr eaLnBrk="1" hangingPunct="1">
                <a:spcBef>
                  <a:spcPct val="0"/>
                </a:spcBef>
              </a:pPr>
              <a:t>24</a:t>
            </a:fld>
            <a:endParaRPr lang="en-US" altLang="en-US" sz="1300"/>
          </a:p>
        </p:txBody>
      </p:sp>
    </p:spTree>
    <p:extLst>
      <p:ext uri="{BB962C8B-B14F-4D97-AF65-F5344CB8AC3E}">
        <p14:creationId xmlns:p14="http://schemas.microsoft.com/office/powerpoint/2010/main" val="9132842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3225073-765A-2C47-AFAF-70577D11F41E}" type="slidenum">
              <a:rPr lang="en-US" smtClean="0"/>
              <a:t>27</a:t>
            </a:fld>
            <a:endParaRPr lang="en-US"/>
          </a:p>
        </p:txBody>
      </p:sp>
    </p:spTree>
    <p:extLst>
      <p:ext uri="{BB962C8B-B14F-4D97-AF65-F5344CB8AC3E}">
        <p14:creationId xmlns:p14="http://schemas.microsoft.com/office/powerpoint/2010/main" val="12214505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3225073-765A-2C47-AFAF-70577D11F41E}" type="slidenum">
              <a:rPr lang="en-US" smtClean="0"/>
              <a:t>28</a:t>
            </a:fld>
            <a:endParaRPr lang="en-US"/>
          </a:p>
        </p:txBody>
      </p:sp>
    </p:spTree>
    <p:extLst>
      <p:ext uri="{BB962C8B-B14F-4D97-AF65-F5344CB8AC3E}">
        <p14:creationId xmlns:p14="http://schemas.microsoft.com/office/powerpoint/2010/main" val="1217806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a:t>11/13/19</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a:t>11/13/19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a:t>11/13/19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itle &amp; Subtitle">
    <p:spTree>
      <p:nvGrpSpPr>
        <p:cNvPr id="1" name=""/>
        <p:cNvGrpSpPr/>
        <p:nvPr/>
      </p:nvGrpSpPr>
      <p:grpSpPr>
        <a:xfrm>
          <a:off x="0" y="0"/>
          <a:ext cx="0" cy="0"/>
          <a:chOff x="0" y="0"/>
          <a:chExt cx="0" cy="0"/>
        </a:xfrm>
      </p:grpSpPr>
      <p:sp>
        <p:nvSpPr>
          <p:cNvPr id="7" name="Shape 7"/>
          <p:cNvSpPr/>
          <p:nvPr/>
        </p:nvSpPr>
        <p:spPr>
          <a:xfrm>
            <a:off x="476251" y="4634508"/>
            <a:ext cx="11249487"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ln w="12700">
            <a:solidFill>
              <a:srgbClr val="444444">
                <a:alpha val="30000"/>
              </a:srgbClr>
            </a:solidFill>
            <a:miter lim="400000"/>
          </a:ln>
        </p:spPr>
        <p:txBody>
          <a:bodyPr lIns="0" tIns="0" rIns="0" bIns="0" anchor="ctr"/>
          <a:lstStyle/>
          <a:p>
            <a:pPr lvl="0" algn="l" defTabSz="321457">
              <a:defRPr sz="1200">
                <a:solidFill>
                  <a:srgbClr val="000000"/>
                </a:solidFill>
                <a:latin typeface="Helvetica"/>
                <a:ea typeface="Helvetica"/>
                <a:cs typeface="Helvetica"/>
                <a:sym typeface="Helvetica"/>
              </a:defRPr>
            </a:pPr>
            <a:endParaRPr sz="844"/>
          </a:p>
        </p:txBody>
      </p:sp>
      <p:sp>
        <p:nvSpPr>
          <p:cNvPr id="8" name="Shape 8"/>
          <p:cNvSpPr/>
          <p:nvPr/>
        </p:nvSpPr>
        <p:spPr>
          <a:xfrm>
            <a:off x="476250" y="2875359"/>
            <a:ext cx="11250018"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ln w="12700">
            <a:solidFill>
              <a:srgbClr val="444444">
                <a:alpha val="30000"/>
              </a:srgbClr>
            </a:solidFill>
            <a:miter lim="400000"/>
          </a:ln>
        </p:spPr>
        <p:txBody>
          <a:bodyPr lIns="0" tIns="0" rIns="0" bIns="0" anchor="ctr"/>
          <a:lstStyle/>
          <a:p>
            <a:pPr lvl="0" algn="l" defTabSz="321457">
              <a:defRPr sz="1200">
                <a:solidFill>
                  <a:srgbClr val="000000"/>
                </a:solidFill>
                <a:latin typeface="Helvetica"/>
                <a:ea typeface="Helvetica"/>
                <a:cs typeface="Helvetica"/>
                <a:sym typeface="Helvetica"/>
              </a:defRPr>
            </a:pPr>
            <a:endParaRPr sz="844"/>
          </a:p>
        </p:txBody>
      </p:sp>
      <p:sp>
        <p:nvSpPr>
          <p:cNvPr id="9" name="Shape 9"/>
          <p:cNvSpPr/>
          <p:nvPr/>
        </p:nvSpPr>
        <p:spPr>
          <a:xfrm rot="16200000">
            <a:off x="6917127" y="3760055"/>
            <a:ext cx="11550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ln w="12700">
            <a:solidFill>
              <a:srgbClr val="444444">
                <a:alpha val="30000"/>
              </a:srgbClr>
            </a:solidFill>
            <a:miter lim="400000"/>
          </a:ln>
        </p:spPr>
        <p:txBody>
          <a:bodyPr lIns="0" tIns="0" rIns="0" bIns="0" anchor="ctr"/>
          <a:lstStyle/>
          <a:p>
            <a:pPr lvl="0" algn="l" defTabSz="321457">
              <a:defRPr sz="1200">
                <a:solidFill>
                  <a:srgbClr val="000000"/>
                </a:solidFill>
                <a:latin typeface="Helvetica"/>
                <a:ea typeface="Helvetica"/>
                <a:cs typeface="Helvetica"/>
                <a:sym typeface="Helvetica"/>
              </a:defRPr>
            </a:pPr>
            <a:endParaRPr sz="844"/>
          </a:p>
        </p:txBody>
      </p:sp>
      <p:sp>
        <p:nvSpPr>
          <p:cNvPr id="10" name="Shape 10"/>
          <p:cNvSpPr>
            <a:spLocks noGrp="1"/>
          </p:cNvSpPr>
          <p:nvPr>
            <p:ph type="title"/>
          </p:nvPr>
        </p:nvSpPr>
        <p:spPr>
          <a:xfrm>
            <a:off x="476250" y="2911078"/>
            <a:ext cx="6750844" cy="1696641"/>
          </a:xfrm>
          <a:prstGeom prst="rect">
            <a:avLst/>
          </a:prstGeom>
        </p:spPr>
        <p:txBody>
          <a:bodyPr/>
          <a:lstStyle>
            <a:lvl1pPr algn="l"/>
          </a:lstStyle>
          <a:p>
            <a:pPr lvl="0">
              <a:defRPr sz="1800">
                <a:solidFill>
                  <a:srgbClr val="000000"/>
                </a:solidFill>
              </a:defRPr>
            </a:pPr>
            <a:r>
              <a:rPr sz="4922">
                <a:solidFill>
                  <a:srgbClr val="D93E2B"/>
                </a:solidFill>
              </a:rPr>
              <a:t>Title Text</a:t>
            </a:r>
          </a:p>
        </p:txBody>
      </p:sp>
      <p:sp>
        <p:nvSpPr>
          <p:cNvPr id="11" name="Shape 11"/>
          <p:cNvSpPr>
            <a:spLocks noGrp="1"/>
          </p:cNvSpPr>
          <p:nvPr>
            <p:ph type="body" idx="1"/>
          </p:nvPr>
        </p:nvSpPr>
        <p:spPr>
          <a:xfrm>
            <a:off x="7762875" y="2911078"/>
            <a:ext cx="3976688" cy="1696641"/>
          </a:xfrm>
          <a:prstGeom prst="rect">
            <a:avLst/>
          </a:prstGeom>
        </p:spPr>
        <p:txBody>
          <a:bodyPr anchor="ctr"/>
          <a:lstStyle>
            <a:lvl1pPr marL="0" indent="0">
              <a:spcBef>
                <a:spcPts val="0"/>
              </a:spcBef>
              <a:buClrTx/>
              <a:buSzTx/>
              <a:buFontTx/>
              <a:buNone/>
              <a:defRPr sz="1687"/>
            </a:lvl1pPr>
            <a:lvl2pPr marL="0" indent="160729">
              <a:spcBef>
                <a:spcPts val="0"/>
              </a:spcBef>
              <a:buClrTx/>
              <a:buSzTx/>
              <a:buFontTx/>
              <a:buNone/>
              <a:defRPr sz="1687"/>
            </a:lvl2pPr>
            <a:lvl3pPr marL="0" indent="321457">
              <a:spcBef>
                <a:spcPts val="0"/>
              </a:spcBef>
              <a:buClrTx/>
              <a:buSzTx/>
              <a:buFontTx/>
              <a:buNone/>
              <a:defRPr sz="1687"/>
            </a:lvl3pPr>
            <a:lvl4pPr marL="0" indent="482186">
              <a:spcBef>
                <a:spcPts val="0"/>
              </a:spcBef>
              <a:buClrTx/>
              <a:buSzTx/>
              <a:buFontTx/>
              <a:buNone/>
              <a:defRPr sz="1687"/>
            </a:lvl4pPr>
            <a:lvl5pPr marL="0" indent="642915">
              <a:spcBef>
                <a:spcPts val="0"/>
              </a:spcBef>
              <a:buClrTx/>
              <a:buSzTx/>
              <a:buFontTx/>
              <a:buNone/>
              <a:defRPr sz="1687"/>
            </a:lvl5pPr>
          </a:lstStyle>
          <a:p>
            <a:pPr lvl="0">
              <a:defRPr sz="1800">
                <a:solidFill>
                  <a:srgbClr val="000000"/>
                </a:solidFill>
              </a:defRPr>
            </a:pPr>
            <a:r>
              <a:rPr sz="1687">
                <a:solidFill>
                  <a:srgbClr val="414141"/>
                </a:solidFill>
              </a:rPr>
              <a:t>Body Level One</a:t>
            </a:r>
          </a:p>
          <a:p>
            <a:pPr lvl="1">
              <a:defRPr sz="1800">
                <a:solidFill>
                  <a:srgbClr val="000000"/>
                </a:solidFill>
              </a:defRPr>
            </a:pPr>
            <a:r>
              <a:rPr sz="1687">
                <a:solidFill>
                  <a:srgbClr val="414141"/>
                </a:solidFill>
              </a:rPr>
              <a:t>Body Level Two</a:t>
            </a:r>
          </a:p>
          <a:p>
            <a:pPr lvl="2">
              <a:defRPr sz="1800">
                <a:solidFill>
                  <a:srgbClr val="000000"/>
                </a:solidFill>
              </a:defRPr>
            </a:pPr>
            <a:r>
              <a:rPr sz="1687">
                <a:solidFill>
                  <a:srgbClr val="414141"/>
                </a:solidFill>
              </a:rPr>
              <a:t>Body Level Three</a:t>
            </a:r>
          </a:p>
          <a:p>
            <a:pPr lvl="3">
              <a:defRPr sz="1800">
                <a:solidFill>
                  <a:srgbClr val="000000"/>
                </a:solidFill>
              </a:defRPr>
            </a:pPr>
            <a:r>
              <a:rPr sz="1687">
                <a:solidFill>
                  <a:srgbClr val="414141"/>
                </a:solidFill>
              </a:rPr>
              <a:t>Body Level Four</a:t>
            </a:r>
          </a:p>
          <a:p>
            <a:pPr lvl="4">
              <a:defRPr sz="1800">
                <a:solidFill>
                  <a:srgbClr val="000000"/>
                </a:solidFill>
              </a:defRPr>
            </a:pPr>
            <a:r>
              <a:rPr sz="1687">
                <a:solidFill>
                  <a:srgbClr val="414141"/>
                </a:solidFill>
              </a:rPr>
              <a:t>Body Level Five</a:t>
            </a:r>
          </a:p>
        </p:txBody>
      </p:sp>
    </p:spTree>
    <p:extLst>
      <p:ext uri="{BB962C8B-B14F-4D97-AF65-F5344CB8AC3E}">
        <p14:creationId xmlns:p14="http://schemas.microsoft.com/office/powerpoint/2010/main" val="2043898839"/>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Title - Center">
    <p:spTree>
      <p:nvGrpSpPr>
        <p:cNvPr id="1" name=""/>
        <p:cNvGrpSpPr/>
        <p:nvPr/>
      </p:nvGrpSpPr>
      <p:grpSpPr>
        <a:xfrm>
          <a:off x="0" y="0"/>
          <a:ext cx="0" cy="0"/>
          <a:chOff x="0" y="0"/>
          <a:chExt cx="0" cy="0"/>
        </a:xfrm>
      </p:grpSpPr>
      <p:sp>
        <p:nvSpPr>
          <p:cNvPr id="20" name="Shape 20"/>
          <p:cNvSpPr>
            <a:spLocks noGrp="1"/>
          </p:cNvSpPr>
          <p:nvPr>
            <p:ph type="title"/>
          </p:nvPr>
        </p:nvSpPr>
        <p:spPr>
          <a:xfrm>
            <a:off x="476250" y="2580680"/>
            <a:ext cx="11239500" cy="1696641"/>
          </a:xfrm>
          <a:prstGeom prst="rect">
            <a:avLst/>
          </a:prstGeom>
        </p:spPr>
        <p:txBody>
          <a:bodyPr/>
          <a:lstStyle/>
          <a:p>
            <a:pPr lvl="0">
              <a:defRPr sz="1800">
                <a:solidFill>
                  <a:srgbClr val="000000"/>
                </a:solidFill>
              </a:defRPr>
            </a:pPr>
            <a:r>
              <a:rPr sz="4922">
                <a:solidFill>
                  <a:srgbClr val="D93E2B"/>
                </a:solidFill>
              </a:rPr>
              <a:t>Title Text</a:t>
            </a:r>
          </a:p>
        </p:txBody>
      </p:sp>
    </p:spTree>
    <p:extLst>
      <p:ext uri="{BB962C8B-B14F-4D97-AF65-F5344CB8AC3E}">
        <p14:creationId xmlns:p14="http://schemas.microsoft.com/office/powerpoint/2010/main" val="90409298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a:t>11/13/19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a:t>11/13/19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a:t>11/13/19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a:t>11/13/19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a:t>11/13/19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a:t>11/13/19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a:t>11/13/19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a:t>11/13/19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a:t>11/13/19</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4" r:id="rId12"/>
    <p:sldLayoutId id="2147483855" r:id="rId13"/>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stocktrak.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35.xml.rels><?xml version="1.0" encoding="UTF-8" standalone="yes"?>
<Relationships xmlns="http://schemas.openxmlformats.org/package/2006/relationships"><Relationship Id="rId8" Type="http://schemas.openxmlformats.org/officeDocument/2006/relationships/image" Target="../media/image27.emf"/><Relationship Id="rId3" Type="http://schemas.openxmlformats.org/officeDocument/2006/relationships/image" Target="../media/image22.emf"/><Relationship Id="rId7" Type="http://schemas.openxmlformats.org/officeDocument/2006/relationships/image" Target="../media/image26.emf"/><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5.emf"/><Relationship Id="rId5" Type="http://schemas.openxmlformats.org/officeDocument/2006/relationships/image" Target="../media/image24.emf"/><Relationship Id="rId4" Type="http://schemas.openxmlformats.org/officeDocument/2006/relationships/image" Target="../media/image23.emf"/></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37.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9.emf"/></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8" Type="http://schemas.openxmlformats.org/officeDocument/2006/relationships/customXml" Target="../ink/ink1.xml"/><Relationship Id="rId3" Type="http://schemas.openxmlformats.org/officeDocument/2006/relationships/image" Target="../media/image30.emf"/><Relationship Id="rId7" Type="http://schemas.openxmlformats.org/officeDocument/2006/relationships/image" Target="../media/image34.emf"/><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3.emf"/><Relationship Id="rId5" Type="http://schemas.openxmlformats.org/officeDocument/2006/relationships/image" Target="../media/image32.emf"/><Relationship Id="rId4" Type="http://schemas.openxmlformats.org/officeDocument/2006/relationships/image" Target="../media/image31.emf"/><Relationship Id="rId9" Type="http://schemas.openxmlformats.org/officeDocument/2006/relationships/image" Target="../media/image35.png"/></Relationships>
</file>

<file path=ppt/slides/_rels/slide41.xml.rels><?xml version="1.0" encoding="UTF-8" standalone="yes"?>
<Relationships xmlns="http://schemas.openxmlformats.org/package/2006/relationships"><Relationship Id="rId8" Type="http://schemas.openxmlformats.org/officeDocument/2006/relationships/image" Target="../media/image41.emf"/><Relationship Id="rId3" Type="http://schemas.openxmlformats.org/officeDocument/2006/relationships/image" Target="../media/image36.emf"/><Relationship Id="rId7" Type="http://schemas.openxmlformats.org/officeDocument/2006/relationships/image" Target="../media/image40.emf"/><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9.emf"/><Relationship Id="rId5" Type="http://schemas.openxmlformats.org/officeDocument/2006/relationships/image" Target="../media/image38.emf"/><Relationship Id="rId4" Type="http://schemas.openxmlformats.org/officeDocument/2006/relationships/image" Target="../media/image37.emf"/></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43.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45.emf"/><Relationship Id="rId5" Type="http://schemas.openxmlformats.org/officeDocument/2006/relationships/image" Target="../media/image44.emf"/><Relationship Id="rId4" Type="http://schemas.openxmlformats.org/officeDocument/2006/relationships/image" Target="../media/image43.emf"/></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46.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49.emf"/><Relationship Id="rId5" Type="http://schemas.openxmlformats.org/officeDocument/2006/relationships/image" Target="../media/image48.emf"/><Relationship Id="rId4" Type="http://schemas.openxmlformats.org/officeDocument/2006/relationships/image" Target="../media/image47.emf"/></Relationships>
</file>

<file path=ppt/slides/_rels/slide4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4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51.emf"/><Relationship Id="rId4" Type="http://schemas.openxmlformats.org/officeDocument/2006/relationships/image" Target="../media/image50.emf"/></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aqr.com/cliffs-perspective/efficient-frontier-theory-for-the-long-ru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Content Placeholder 2"/>
          <p:cNvSpPr>
            <a:spLocks noGrp="1"/>
          </p:cNvSpPr>
          <p:nvPr>
            <p:ph idx="1"/>
          </p:nvPr>
        </p:nvSpPr>
        <p:spPr>
          <a:xfrm>
            <a:off x="1261872" y="1828799"/>
            <a:ext cx="9486993" cy="4828889"/>
          </a:xfrm>
        </p:spPr>
        <p:txBody>
          <a:bodyPr>
            <a:noAutofit/>
          </a:bodyPr>
          <a:lstStyle/>
          <a:p>
            <a:r>
              <a:rPr lang="en-US" sz="2000" dirty="0"/>
              <a:t>Keep trading</a:t>
            </a:r>
          </a:p>
          <a:p>
            <a:r>
              <a:rPr lang="en-US" sz="2000" dirty="0"/>
              <a:t>New assignment: Black-</a:t>
            </a:r>
            <a:r>
              <a:rPr lang="en-US" sz="2000" dirty="0" err="1"/>
              <a:t>Litterman</a:t>
            </a:r>
            <a:endParaRPr lang="en-US" sz="2000" dirty="0"/>
          </a:p>
          <a:p>
            <a:pPr lvl="1"/>
            <a:r>
              <a:rPr lang="en-US" sz="2000" dirty="0"/>
              <a:t>Assignment due </a:t>
            </a:r>
            <a:r>
              <a:rPr lang="en-US" sz="2000" b="1" dirty="0"/>
              <a:t>Monday, October 21</a:t>
            </a:r>
            <a:r>
              <a:rPr lang="en-US" sz="2000" b="1" baseline="30000" dirty="0"/>
              <a:t>st</a:t>
            </a:r>
            <a:endParaRPr lang="en-US" sz="2000" b="1" dirty="0"/>
          </a:p>
          <a:p>
            <a:pPr marL="274320" lvl="1" indent="0">
              <a:buNone/>
            </a:pPr>
            <a:endParaRPr lang="en-US" sz="2000" b="1" dirty="0"/>
          </a:p>
          <a:p>
            <a:r>
              <a:rPr lang="en-US" dirty="0"/>
              <a:t>Let’s see how we are doing:</a:t>
            </a:r>
          </a:p>
          <a:p>
            <a:pPr lvl="1"/>
            <a:r>
              <a:rPr lang="en-US" dirty="0">
                <a:hlinkClick r:id="rId2"/>
              </a:rPr>
              <a:t>https://www.stocktrak.com</a:t>
            </a:r>
            <a:endParaRPr lang="en-US" dirty="0"/>
          </a:p>
          <a:p>
            <a:endParaRPr lang="en-US" sz="2200" b="1" dirty="0"/>
          </a:p>
          <a:p>
            <a:endParaRPr lang="en-US" sz="2000" dirty="0"/>
          </a:p>
          <a:p>
            <a:endParaRPr lang="en-US" sz="2000" dirty="0"/>
          </a:p>
          <a:p>
            <a:endParaRPr lang="en-US" sz="2000" dirty="0"/>
          </a:p>
        </p:txBody>
      </p:sp>
    </p:spTree>
    <p:extLst>
      <p:ext uri="{BB962C8B-B14F-4D97-AF65-F5344CB8AC3E}">
        <p14:creationId xmlns:p14="http://schemas.microsoft.com/office/powerpoint/2010/main" val="2028537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5412" y="14261"/>
            <a:ext cx="9684176" cy="6843739"/>
          </a:xfrm>
          <a:prstGeom prst="rect">
            <a:avLst/>
          </a:prstGeom>
        </p:spPr>
      </p:pic>
    </p:spTree>
    <p:extLst>
      <p:ext uri="{BB962C8B-B14F-4D97-AF65-F5344CB8AC3E}">
        <p14:creationId xmlns:p14="http://schemas.microsoft.com/office/powerpoint/2010/main" val="280639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5188" y="0"/>
            <a:ext cx="9518754" cy="6858000"/>
          </a:xfrm>
          <a:prstGeom prst="rect">
            <a:avLst/>
          </a:prstGeom>
        </p:spPr>
      </p:pic>
    </p:spTree>
    <p:extLst>
      <p:ext uri="{BB962C8B-B14F-4D97-AF65-F5344CB8AC3E}">
        <p14:creationId xmlns:p14="http://schemas.microsoft.com/office/powerpoint/2010/main" val="240293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5600" y="0"/>
            <a:ext cx="8920034" cy="6858000"/>
          </a:xfrm>
          <a:prstGeom prst="rect">
            <a:avLst/>
          </a:prstGeom>
        </p:spPr>
      </p:pic>
    </p:spTree>
    <p:extLst>
      <p:ext uri="{BB962C8B-B14F-4D97-AF65-F5344CB8AC3E}">
        <p14:creationId xmlns:p14="http://schemas.microsoft.com/office/powerpoint/2010/main" val="332357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0"/>
            <a:ext cx="9128153" cy="6858000"/>
          </a:xfrm>
          <a:prstGeom prst="rect">
            <a:avLst/>
          </a:prstGeom>
        </p:spPr>
      </p:pic>
    </p:spTree>
    <p:extLst>
      <p:ext uri="{BB962C8B-B14F-4D97-AF65-F5344CB8AC3E}">
        <p14:creationId xmlns:p14="http://schemas.microsoft.com/office/powerpoint/2010/main" val="329755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000" y="0"/>
            <a:ext cx="8109690" cy="6858000"/>
          </a:xfrm>
          <a:prstGeom prst="rect">
            <a:avLst/>
          </a:prstGeom>
        </p:spPr>
      </p:pic>
    </p:spTree>
    <p:extLst>
      <p:ext uri="{BB962C8B-B14F-4D97-AF65-F5344CB8AC3E}">
        <p14:creationId xmlns:p14="http://schemas.microsoft.com/office/powerpoint/2010/main" val="1687450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5800" y="0"/>
            <a:ext cx="8261747" cy="6858000"/>
          </a:xfrm>
          <a:prstGeom prst="rect">
            <a:avLst/>
          </a:prstGeom>
        </p:spPr>
      </p:pic>
    </p:spTree>
    <p:extLst>
      <p:ext uri="{BB962C8B-B14F-4D97-AF65-F5344CB8AC3E}">
        <p14:creationId xmlns:p14="http://schemas.microsoft.com/office/powerpoint/2010/main" val="13128389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5600" y="0"/>
            <a:ext cx="8917701" cy="6858000"/>
          </a:xfrm>
          <a:prstGeom prst="rect">
            <a:avLst/>
          </a:prstGeom>
        </p:spPr>
      </p:pic>
    </p:spTree>
    <p:extLst>
      <p:ext uri="{BB962C8B-B14F-4D97-AF65-F5344CB8AC3E}">
        <p14:creationId xmlns:p14="http://schemas.microsoft.com/office/powerpoint/2010/main" val="16375963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7700" y="0"/>
            <a:ext cx="8350751" cy="6858000"/>
          </a:xfrm>
          <a:prstGeom prst="rect">
            <a:avLst/>
          </a:prstGeom>
        </p:spPr>
      </p:pic>
    </p:spTree>
    <p:extLst>
      <p:ext uri="{BB962C8B-B14F-4D97-AF65-F5344CB8AC3E}">
        <p14:creationId xmlns:p14="http://schemas.microsoft.com/office/powerpoint/2010/main" val="930913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335" y="0"/>
            <a:ext cx="10253709" cy="6858000"/>
          </a:xfrm>
          <a:prstGeom prst="rect">
            <a:avLst/>
          </a:prstGeom>
        </p:spPr>
      </p:pic>
    </p:spTree>
    <p:extLst>
      <p:ext uri="{BB962C8B-B14F-4D97-AF65-F5344CB8AC3E}">
        <p14:creationId xmlns:p14="http://schemas.microsoft.com/office/powerpoint/2010/main" val="14445067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70964"/>
            <a:ext cx="12192000" cy="4713814"/>
          </a:xfrm>
          <a:prstGeom prst="rect">
            <a:avLst/>
          </a:prstGeom>
        </p:spPr>
      </p:pic>
    </p:spTree>
    <p:extLst>
      <p:ext uri="{BB962C8B-B14F-4D97-AF65-F5344CB8AC3E}">
        <p14:creationId xmlns:p14="http://schemas.microsoft.com/office/powerpoint/2010/main" val="522687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104CE-6FBC-5C45-B090-1E990B5D1E75}"/>
              </a:ext>
            </a:extLst>
          </p:cNvPr>
          <p:cNvSpPr>
            <a:spLocks noGrp="1"/>
          </p:cNvSpPr>
          <p:nvPr>
            <p:ph type="title"/>
          </p:nvPr>
        </p:nvSpPr>
        <p:spPr/>
        <p:txBody>
          <a:bodyPr/>
          <a:lstStyle/>
          <a:p>
            <a:r>
              <a:rPr lang="en-US" dirty="0"/>
              <a:t>News</a:t>
            </a:r>
          </a:p>
        </p:txBody>
      </p:sp>
      <p:sp>
        <p:nvSpPr>
          <p:cNvPr id="3" name="Content Placeholder 2">
            <a:extLst>
              <a:ext uri="{FF2B5EF4-FFF2-40B4-BE49-F238E27FC236}">
                <a16:creationId xmlns:a16="http://schemas.microsoft.com/office/drawing/2014/main" id="{7A58271C-2E3A-6249-9339-F45373749485}"/>
              </a:ext>
            </a:extLst>
          </p:cNvPr>
          <p:cNvSpPr>
            <a:spLocks noGrp="1"/>
          </p:cNvSpPr>
          <p:nvPr>
            <p:ph idx="1"/>
          </p:nvPr>
        </p:nvSpPr>
        <p:spPr>
          <a:xfrm>
            <a:off x="1261872" y="3645877"/>
            <a:ext cx="8595360" cy="2522537"/>
          </a:xfrm>
        </p:spPr>
        <p:txBody>
          <a:bodyPr>
            <a:normAutofit/>
          </a:bodyPr>
          <a:lstStyle/>
          <a:p>
            <a:r>
              <a:rPr lang="en-US" sz="1400" dirty="0"/>
              <a:t>None of the Ivy endowments beating a 60-40 portfolio in the 2008-2018 period, though a couple did come close.</a:t>
            </a:r>
          </a:p>
          <a:p>
            <a:pPr fontAlgn="base"/>
            <a:r>
              <a:rPr lang="en-US" sz="1400" dirty="0"/>
              <a:t>The biggest contributors to the weak performance of endowments were high exposure to hedge funds (2019 returns = 1.1%) and natural resources (2019 returns = -6.8%), while many endowments’ high operating costs also acted as a drag on returns.</a:t>
            </a:r>
          </a:p>
        </p:txBody>
      </p:sp>
      <p:pic>
        <p:nvPicPr>
          <p:cNvPr id="5" name="Picture 4" descr="A picture containing knife&#10;&#10;Description automatically generated">
            <a:extLst>
              <a:ext uri="{FF2B5EF4-FFF2-40B4-BE49-F238E27FC236}">
                <a16:creationId xmlns:a16="http://schemas.microsoft.com/office/drawing/2014/main" id="{B4B7E019-5077-554C-BB52-3942EC77C0E2}"/>
              </a:ext>
            </a:extLst>
          </p:cNvPr>
          <p:cNvPicPr>
            <a:picLocks noChangeAspect="1"/>
          </p:cNvPicPr>
          <p:nvPr/>
        </p:nvPicPr>
        <p:blipFill>
          <a:blip r:embed="rId2"/>
          <a:stretch>
            <a:fillRect/>
          </a:stretch>
        </p:blipFill>
        <p:spPr>
          <a:xfrm>
            <a:off x="702129" y="1691322"/>
            <a:ext cx="9484399" cy="1966278"/>
          </a:xfrm>
          <a:prstGeom prst="rect">
            <a:avLst/>
          </a:prstGeom>
        </p:spPr>
      </p:pic>
      <p:pic>
        <p:nvPicPr>
          <p:cNvPr id="9" name="Picture 8" descr="A close up of a logo&#10;&#10;Description automatically generated">
            <a:extLst>
              <a:ext uri="{FF2B5EF4-FFF2-40B4-BE49-F238E27FC236}">
                <a16:creationId xmlns:a16="http://schemas.microsoft.com/office/drawing/2014/main" id="{9AEF0D54-3560-2145-9FE5-D617B82EE7A0}"/>
              </a:ext>
            </a:extLst>
          </p:cNvPr>
          <p:cNvPicPr>
            <a:picLocks noChangeAspect="1"/>
          </p:cNvPicPr>
          <p:nvPr/>
        </p:nvPicPr>
        <p:blipFill>
          <a:blip r:embed="rId3"/>
          <a:stretch>
            <a:fillRect/>
          </a:stretch>
        </p:blipFill>
        <p:spPr>
          <a:xfrm>
            <a:off x="380093" y="5085195"/>
            <a:ext cx="6902450" cy="1772805"/>
          </a:xfrm>
          <a:prstGeom prst="rect">
            <a:avLst/>
          </a:prstGeom>
        </p:spPr>
      </p:pic>
    </p:spTree>
    <p:extLst>
      <p:ext uri="{BB962C8B-B14F-4D97-AF65-F5344CB8AC3E}">
        <p14:creationId xmlns:p14="http://schemas.microsoft.com/office/powerpoint/2010/main" val="613929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65840"/>
            <a:ext cx="12192000" cy="4819351"/>
          </a:xfrm>
          <a:prstGeom prst="rect">
            <a:avLst/>
          </a:prstGeom>
        </p:spPr>
      </p:pic>
    </p:spTree>
    <p:extLst>
      <p:ext uri="{BB962C8B-B14F-4D97-AF65-F5344CB8AC3E}">
        <p14:creationId xmlns:p14="http://schemas.microsoft.com/office/powerpoint/2010/main" val="16035366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31865365"/>
              </p:ext>
            </p:extLst>
          </p:nvPr>
        </p:nvGraphicFramePr>
        <p:xfrm>
          <a:off x="1261872" y="1846729"/>
          <a:ext cx="9674880" cy="3179484"/>
        </p:xfrm>
        <a:graphic>
          <a:graphicData uri="http://schemas.openxmlformats.org/drawingml/2006/table">
            <a:tbl>
              <a:tblPr firstRow="1" bandRow="1">
                <a:tableStyleId>{5C22544A-7EE6-4342-B048-85BDC9FD1C3A}</a:tableStyleId>
              </a:tblPr>
              <a:tblGrid>
                <a:gridCol w="3224960">
                  <a:extLst>
                    <a:ext uri="{9D8B030D-6E8A-4147-A177-3AD203B41FA5}">
                      <a16:colId xmlns:a16="http://schemas.microsoft.com/office/drawing/2014/main" val="20000"/>
                    </a:ext>
                  </a:extLst>
                </a:gridCol>
                <a:gridCol w="3224960">
                  <a:extLst>
                    <a:ext uri="{9D8B030D-6E8A-4147-A177-3AD203B41FA5}">
                      <a16:colId xmlns:a16="http://schemas.microsoft.com/office/drawing/2014/main" val="20001"/>
                    </a:ext>
                  </a:extLst>
                </a:gridCol>
                <a:gridCol w="3224960">
                  <a:extLst>
                    <a:ext uri="{9D8B030D-6E8A-4147-A177-3AD203B41FA5}">
                      <a16:colId xmlns:a16="http://schemas.microsoft.com/office/drawing/2014/main" val="20002"/>
                    </a:ext>
                  </a:extLst>
                </a:gridCol>
              </a:tblGrid>
              <a:tr h="794871">
                <a:tc>
                  <a:txBody>
                    <a:bodyPr/>
                    <a:lstStyle/>
                    <a:p>
                      <a:endParaRPr lang="en-US" dirty="0"/>
                    </a:p>
                  </a:txBody>
                  <a:tcPr/>
                </a:tc>
                <a:tc>
                  <a:txBody>
                    <a:bodyPr/>
                    <a:lstStyle/>
                    <a:p>
                      <a:r>
                        <a:rPr lang="en-US" dirty="0"/>
                        <a:t>Average</a:t>
                      </a:r>
                    </a:p>
                  </a:txBody>
                  <a:tcPr/>
                </a:tc>
                <a:tc>
                  <a:txBody>
                    <a:bodyPr/>
                    <a:lstStyle/>
                    <a:p>
                      <a:r>
                        <a:rPr lang="en-US" dirty="0"/>
                        <a:t>Confidence Interval (95%)</a:t>
                      </a:r>
                    </a:p>
                  </a:txBody>
                  <a:tcPr/>
                </a:tc>
                <a:extLst>
                  <a:ext uri="{0D108BD9-81ED-4DB2-BD59-A6C34878D82A}">
                    <a16:rowId xmlns:a16="http://schemas.microsoft.com/office/drawing/2014/main" val="10000"/>
                  </a:ext>
                </a:extLst>
              </a:tr>
              <a:tr h="794871">
                <a:tc>
                  <a:txBody>
                    <a:bodyPr/>
                    <a:lstStyle/>
                    <a:p>
                      <a:r>
                        <a:rPr lang="en-US" dirty="0"/>
                        <a:t>U.S. Equities (1990-2013)</a:t>
                      </a:r>
                    </a:p>
                  </a:txBody>
                  <a:tcPr/>
                </a:tc>
                <a:tc>
                  <a:txBody>
                    <a:bodyPr/>
                    <a:lstStyle/>
                    <a:p>
                      <a:r>
                        <a:rPr lang="en-US" dirty="0"/>
                        <a:t>7.45%</a:t>
                      </a:r>
                    </a:p>
                  </a:txBody>
                  <a:tcPr/>
                </a:tc>
                <a:tc>
                  <a:txBody>
                    <a:bodyPr/>
                    <a:lstStyle/>
                    <a:p>
                      <a:r>
                        <a:rPr lang="en-US" dirty="0"/>
                        <a:t>5.7% to 9.2%</a:t>
                      </a:r>
                    </a:p>
                  </a:txBody>
                  <a:tcPr/>
                </a:tc>
                <a:extLst>
                  <a:ext uri="{0D108BD9-81ED-4DB2-BD59-A6C34878D82A}">
                    <a16:rowId xmlns:a16="http://schemas.microsoft.com/office/drawing/2014/main" val="10001"/>
                  </a:ext>
                </a:extLst>
              </a:tr>
              <a:tr h="794871">
                <a:tc>
                  <a:txBody>
                    <a:bodyPr/>
                    <a:lstStyle/>
                    <a:p>
                      <a:r>
                        <a:rPr lang="en-US" dirty="0"/>
                        <a:t>Foreign</a:t>
                      </a:r>
                      <a:r>
                        <a:rPr lang="en-US" baseline="0" dirty="0"/>
                        <a:t> Equities (1990-2013)</a:t>
                      </a:r>
                      <a:endParaRPr lang="en-US" dirty="0"/>
                    </a:p>
                  </a:txBody>
                  <a:tcPr/>
                </a:tc>
                <a:tc>
                  <a:txBody>
                    <a:bodyPr/>
                    <a:lstStyle/>
                    <a:p>
                      <a:r>
                        <a:rPr lang="en-US" dirty="0"/>
                        <a:t>3.02%</a:t>
                      </a:r>
                    </a:p>
                  </a:txBody>
                  <a:tcPr/>
                </a:tc>
                <a:tc>
                  <a:txBody>
                    <a:bodyPr/>
                    <a:lstStyle/>
                    <a:p>
                      <a:r>
                        <a:rPr lang="en-US" dirty="0"/>
                        <a:t>0.57%</a:t>
                      </a:r>
                      <a:r>
                        <a:rPr lang="en-US" baseline="0" dirty="0"/>
                        <a:t> to 6.71%</a:t>
                      </a:r>
                    </a:p>
                    <a:p>
                      <a:endParaRPr lang="en-US" dirty="0"/>
                    </a:p>
                  </a:txBody>
                  <a:tcPr/>
                </a:tc>
                <a:extLst>
                  <a:ext uri="{0D108BD9-81ED-4DB2-BD59-A6C34878D82A}">
                    <a16:rowId xmlns:a16="http://schemas.microsoft.com/office/drawing/2014/main" val="10002"/>
                  </a:ext>
                </a:extLst>
              </a:tr>
              <a:tr h="794871">
                <a:tc>
                  <a:txBody>
                    <a:bodyPr/>
                    <a:lstStyle/>
                    <a:p>
                      <a:r>
                        <a:rPr lang="en-US" dirty="0"/>
                        <a:t>Emerging</a:t>
                      </a:r>
                      <a:r>
                        <a:rPr lang="en-US" baseline="0" dirty="0"/>
                        <a:t> Equities (1990-2013)</a:t>
                      </a:r>
                      <a:endParaRPr lang="en-US" dirty="0"/>
                    </a:p>
                  </a:txBody>
                  <a:tcPr/>
                </a:tc>
                <a:tc>
                  <a:txBody>
                    <a:bodyPr/>
                    <a:lstStyle/>
                    <a:p>
                      <a:r>
                        <a:rPr lang="en-US" dirty="0"/>
                        <a:t>7.50%</a:t>
                      </a:r>
                    </a:p>
                  </a:txBody>
                  <a:tcPr/>
                </a:tc>
                <a:tc>
                  <a:txBody>
                    <a:bodyPr/>
                    <a:lstStyle/>
                    <a:p>
                      <a:r>
                        <a:rPr lang="en-US" dirty="0"/>
                        <a:t>6.71% to 8.29%</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0886340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788894" y="228600"/>
            <a:ext cx="9692640" cy="1325562"/>
          </a:xfrm>
        </p:spPr>
        <p:txBody>
          <a:bodyPr/>
          <a:lstStyle/>
          <a:p>
            <a:r>
              <a:rPr lang="en-US" altLang="en-US" dirty="0">
                <a:ea typeface="ＭＳ Ｐゴシック" pitchFamily="34" charset="-128"/>
              </a:rPr>
              <a:t>Dealing with the Sensitivity Problem</a:t>
            </a:r>
          </a:p>
        </p:txBody>
      </p:sp>
      <p:sp>
        <p:nvSpPr>
          <p:cNvPr id="33795" name="Content Placeholder 2"/>
          <p:cNvSpPr>
            <a:spLocks noGrp="1"/>
          </p:cNvSpPr>
          <p:nvPr>
            <p:ph idx="1"/>
          </p:nvPr>
        </p:nvSpPr>
        <p:spPr>
          <a:xfrm>
            <a:off x="788894" y="1828800"/>
            <a:ext cx="10363200" cy="4351337"/>
          </a:xfrm>
        </p:spPr>
        <p:txBody>
          <a:bodyPr>
            <a:noAutofit/>
          </a:bodyPr>
          <a:lstStyle/>
          <a:p>
            <a:r>
              <a:rPr lang="en-US" altLang="en-US" sz="2800" dirty="0">
                <a:ea typeface="ＭＳ Ｐゴシック" pitchFamily="34" charset="-128"/>
              </a:rPr>
              <a:t>One should be cautious when using purely historical data</a:t>
            </a:r>
          </a:p>
          <a:p>
            <a:pPr lvl="1"/>
            <a:r>
              <a:rPr lang="en-US" altLang="en-US" sz="2400" dirty="0"/>
              <a:t>Using short, moving averages of data leads to pro-cyclicality  </a:t>
            </a:r>
          </a:p>
          <a:p>
            <a:pPr lvl="1"/>
            <a:r>
              <a:rPr lang="en-US" altLang="en-US" sz="2400" dirty="0"/>
              <a:t>Past high returns imply high valuations =&gt; low future expected returns</a:t>
            </a:r>
          </a:p>
          <a:p>
            <a:pPr lvl="1"/>
            <a:r>
              <a:rPr lang="en-US" altLang="en-US" sz="2400" dirty="0"/>
              <a:t>Past low volatilities may actually imply risk is high:</a:t>
            </a:r>
          </a:p>
          <a:p>
            <a:pPr lvl="1">
              <a:buFontTx/>
              <a:buNone/>
            </a:pPr>
            <a:r>
              <a:rPr lang="en-US" altLang="en-US" sz="2400" dirty="0"/>
              <a:t>	“The received wisdom is that risk increases in the recessions and falls in booms. In contrast, it may be more helpful to think of risk as increasing during upswings, as financial imbalances build up, and materializing in recessions.” 	 – Andrew Crockett, Bank of England	</a:t>
            </a:r>
          </a:p>
          <a:p>
            <a:pPr lvl="1"/>
            <a:endParaRPr lang="en-US" altLang="en-US" sz="2400" dirty="0"/>
          </a:p>
        </p:txBody>
      </p:sp>
      <p:sp>
        <p:nvSpPr>
          <p:cNvPr id="3379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ts val="2438"/>
              </a:lnSpc>
              <a:spcBef>
                <a:spcPts val="1184"/>
              </a:spcBef>
              <a:buSzPct val="75000"/>
              <a:buFont typeface="Arial" charset="0"/>
              <a:buChar char="●"/>
              <a:defRPr>
                <a:solidFill>
                  <a:schemeClr val="tx1"/>
                </a:solidFill>
                <a:latin typeface="Arial" charset="0"/>
                <a:ea typeface="ＭＳ Ｐゴシック" pitchFamily="34" charset="-128"/>
                <a:cs typeface="Arial" charset="0"/>
              </a:defRPr>
            </a:lvl1pPr>
            <a:lvl2pPr marL="696516" indent="-267891" eaLnBrk="0" hangingPunct="0">
              <a:lnSpc>
                <a:spcPts val="2438"/>
              </a:lnSpc>
              <a:spcBef>
                <a:spcPts val="1219"/>
              </a:spcBef>
              <a:buChar char="–"/>
              <a:defRPr>
                <a:solidFill>
                  <a:schemeClr val="tx1"/>
                </a:solidFill>
                <a:latin typeface="Arial" charset="0"/>
                <a:ea typeface="Arial" charset="0"/>
                <a:cs typeface="Arial" charset="0"/>
              </a:defRPr>
            </a:lvl2pPr>
            <a:lvl3pPr marL="1071563" indent="-214313" eaLnBrk="0" hangingPunct="0">
              <a:lnSpc>
                <a:spcPts val="2438"/>
              </a:lnSpc>
              <a:spcBef>
                <a:spcPts val="1219"/>
              </a:spcBef>
              <a:buChar char="•"/>
              <a:defRPr>
                <a:solidFill>
                  <a:schemeClr val="tx1"/>
                </a:solidFill>
                <a:latin typeface="Arial" charset="0"/>
                <a:ea typeface="Arial" charset="0"/>
                <a:cs typeface="Arial" charset="0"/>
              </a:defRPr>
            </a:lvl3pPr>
            <a:lvl4pPr marL="1500188" indent="-214313" eaLnBrk="0" hangingPunct="0">
              <a:lnSpc>
                <a:spcPts val="2438"/>
              </a:lnSpc>
              <a:spcBef>
                <a:spcPts val="1219"/>
              </a:spcBef>
              <a:buChar char="–"/>
              <a:defRPr>
                <a:solidFill>
                  <a:schemeClr val="tx1"/>
                </a:solidFill>
                <a:latin typeface="Arial" charset="0"/>
                <a:ea typeface="Arial" charset="0"/>
                <a:cs typeface="Arial" charset="0"/>
              </a:defRPr>
            </a:lvl4pPr>
            <a:lvl5pPr marL="1928813" indent="-214313" eaLnBrk="0" hangingPunct="0">
              <a:lnSpc>
                <a:spcPts val="2438"/>
              </a:lnSpc>
              <a:spcBef>
                <a:spcPts val="1219"/>
              </a:spcBef>
              <a:buChar char="»"/>
              <a:defRPr>
                <a:solidFill>
                  <a:schemeClr val="tx1"/>
                </a:solidFill>
                <a:latin typeface="Arial" charset="0"/>
                <a:ea typeface="Arial" charset="0"/>
                <a:cs typeface="Arial" charset="0"/>
              </a:defRPr>
            </a:lvl5pPr>
            <a:lvl6pPr marL="2357438" indent="-214313" eaLnBrk="0" fontAlgn="base" hangingPunct="0">
              <a:lnSpc>
                <a:spcPts val="2438"/>
              </a:lnSpc>
              <a:spcBef>
                <a:spcPts val="1219"/>
              </a:spcBef>
              <a:spcAft>
                <a:spcPct val="0"/>
              </a:spcAft>
              <a:buChar char="»"/>
              <a:defRPr>
                <a:solidFill>
                  <a:schemeClr val="tx1"/>
                </a:solidFill>
                <a:latin typeface="Arial" charset="0"/>
                <a:ea typeface="Arial" charset="0"/>
                <a:cs typeface="Arial" charset="0"/>
              </a:defRPr>
            </a:lvl6pPr>
            <a:lvl7pPr marL="2786063" indent="-214313" eaLnBrk="0" fontAlgn="base" hangingPunct="0">
              <a:lnSpc>
                <a:spcPts val="2438"/>
              </a:lnSpc>
              <a:spcBef>
                <a:spcPts val="1219"/>
              </a:spcBef>
              <a:spcAft>
                <a:spcPct val="0"/>
              </a:spcAft>
              <a:buChar char="»"/>
              <a:defRPr>
                <a:solidFill>
                  <a:schemeClr val="tx1"/>
                </a:solidFill>
                <a:latin typeface="Arial" charset="0"/>
                <a:ea typeface="Arial" charset="0"/>
                <a:cs typeface="Arial" charset="0"/>
              </a:defRPr>
            </a:lvl7pPr>
            <a:lvl8pPr marL="3214688" indent="-214313" eaLnBrk="0" fontAlgn="base" hangingPunct="0">
              <a:lnSpc>
                <a:spcPts val="2438"/>
              </a:lnSpc>
              <a:spcBef>
                <a:spcPts val="1219"/>
              </a:spcBef>
              <a:spcAft>
                <a:spcPct val="0"/>
              </a:spcAft>
              <a:buChar char="»"/>
              <a:defRPr>
                <a:solidFill>
                  <a:schemeClr val="tx1"/>
                </a:solidFill>
                <a:latin typeface="Arial" charset="0"/>
                <a:ea typeface="Arial" charset="0"/>
                <a:cs typeface="Arial" charset="0"/>
              </a:defRPr>
            </a:lvl8pPr>
            <a:lvl9pPr marL="3643313" indent="-214313" eaLnBrk="0" fontAlgn="base" hangingPunct="0">
              <a:lnSpc>
                <a:spcPts val="2438"/>
              </a:lnSpc>
              <a:spcBef>
                <a:spcPts val="1219"/>
              </a:spcBef>
              <a:spcAft>
                <a:spcPct val="0"/>
              </a:spcAft>
              <a:buChar char="»"/>
              <a:defRPr>
                <a:solidFill>
                  <a:schemeClr val="tx1"/>
                </a:solidFill>
                <a:latin typeface="Arial" charset="0"/>
                <a:ea typeface="Arial" charset="0"/>
                <a:cs typeface="Arial" charset="0"/>
              </a:defRPr>
            </a:lvl9pPr>
          </a:lstStyle>
          <a:p>
            <a:pPr eaLnBrk="1" hangingPunct="1">
              <a:lnSpc>
                <a:spcPct val="100000"/>
              </a:lnSpc>
              <a:spcBef>
                <a:spcPct val="0"/>
              </a:spcBef>
              <a:buSzTx/>
              <a:buFontTx/>
              <a:buNone/>
            </a:pPr>
            <a:fld id="{7FDD08E6-E892-4F5E-913E-A39E0EE5D707}" type="slidenum">
              <a:rPr lang="en-US" altLang="en-US" smtClean="0"/>
              <a:pPr eaLnBrk="1" hangingPunct="1">
                <a:lnSpc>
                  <a:spcPct val="100000"/>
                </a:lnSpc>
                <a:spcBef>
                  <a:spcPct val="0"/>
                </a:spcBef>
                <a:buSzTx/>
                <a:buFontTx/>
                <a:buNone/>
              </a:pPr>
              <a:t>22</a:t>
            </a:fld>
            <a:endParaRPr lang="en-US" altLang="en-US"/>
          </a:p>
        </p:txBody>
      </p:sp>
    </p:spTree>
    <p:extLst>
      <p:ext uri="{BB962C8B-B14F-4D97-AF65-F5344CB8AC3E}">
        <p14:creationId xmlns:p14="http://schemas.microsoft.com/office/powerpoint/2010/main" val="11227476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394447" y="409109"/>
            <a:ext cx="9692640" cy="1325562"/>
          </a:xfrm>
        </p:spPr>
        <p:txBody>
          <a:bodyPr/>
          <a:lstStyle/>
          <a:p>
            <a:r>
              <a:rPr lang="en-US" altLang="en-US" dirty="0">
                <a:ea typeface="ＭＳ Ｐゴシック" pitchFamily="34" charset="-128"/>
              </a:rPr>
              <a:t>Dealing with the Sensitivity Problem</a:t>
            </a:r>
          </a:p>
        </p:txBody>
      </p:sp>
      <p:sp>
        <p:nvSpPr>
          <p:cNvPr id="34819" name="Content Placeholder 2"/>
          <p:cNvSpPr>
            <a:spLocks noGrp="1"/>
          </p:cNvSpPr>
          <p:nvPr>
            <p:ph idx="1"/>
          </p:nvPr>
        </p:nvSpPr>
        <p:spPr>
          <a:xfrm>
            <a:off x="394447" y="1828800"/>
            <a:ext cx="10560065" cy="4805082"/>
          </a:xfrm>
        </p:spPr>
        <p:txBody>
          <a:bodyPr>
            <a:noAutofit/>
          </a:bodyPr>
          <a:lstStyle/>
          <a:p>
            <a:r>
              <a:rPr lang="en-US" altLang="en-US" sz="2800" dirty="0">
                <a:ea typeface="ＭＳ Ｐゴシック" pitchFamily="34" charset="-128"/>
              </a:rPr>
              <a:t>Take account of sampling error in estimating the frontier</a:t>
            </a:r>
          </a:p>
          <a:p>
            <a:pPr lvl="1"/>
            <a:r>
              <a:rPr lang="en-US" altLang="en-US" sz="2400" dirty="0"/>
              <a:t>Monte Carlo (Michaud (1998))</a:t>
            </a:r>
          </a:p>
          <a:p>
            <a:r>
              <a:rPr lang="en-US" altLang="en-US" sz="2800" dirty="0">
                <a:ea typeface="ＭＳ Ｐゴシック" pitchFamily="34" charset="-128"/>
              </a:rPr>
              <a:t>“Robust” estimates of means and </a:t>
            </a:r>
            <a:r>
              <a:rPr lang="en-US" altLang="en-US" sz="2800" dirty="0" err="1">
                <a:ea typeface="ＭＳ Ｐゴシック" pitchFamily="34" charset="-128"/>
              </a:rPr>
              <a:t>covariances</a:t>
            </a:r>
            <a:endParaRPr lang="en-US" altLang="en-US" sz="2800" dirty="0">
              <a:ea typeface="ＭＳ Ｐゴシック" pitchFamily="34" charset="-128"/>
            </a:endParaRPr>
          </a:p>
          <a:p>
            <a:pPr lvl="1"/>
            <a:r>
              <a:rPr lang="en-US" altLang="en-US" sz="2400" dirty="0"/>
              <a:t>Statistical methods which take care of outliers and extreme values. One method is Bayesian “shrinkage” methods.  These shrink the means back to a model, e.g. CAPM, and the covariance back to a highly structured estimator</a:t>
            </a:r>
          </a:p>
          <a:p>
            <a:pPr lvl="2"/>
            <a:r>
              <a:rPr lang="en-US" altLang="en-US" sz="2200" dirty="0"/>
              <a:t>see e.g. </a:t>
            </a:r>
            <a:r>
              <a:rPr lang="en-US" altLang="en-US" sz="2200" dirty="0" err="1"/>
              <a:t>Ledoit</a:t>
            </a:r>
            <a:r>
              <a:rPr lang="en-US" altLang="en-US" sz="2200" dirty="0"/>
              <a:t> and Wolf (2003))</a:t>
            </a:r>
          </a:p>
          <a:p>
            <a:pPr lvl="3"/>
            <a:r>
              <a:rPr lang="en-US" altLang="en-US" sz="2200" dirty="0"/>
              <a:t>Shrink historical covariance matrix towards a covariance matrix with correlations and volatilities that are identical across pairs of assets</a:t>
            </a:r>
          </a:p>
        </p:txBody>
      </p:sp>
      <p:sp>
        <p:nvSpPr>
          <p:cNvPr id="3482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ts val="2438"/>
              </a:lnSpc>
              <a:spcBef>
                <a:spcPts val="1184"/>
              </a:spcBef>
              <a:buSzPct val="75000"/>
              <a:buFont typeface="Arial" charset="0"/>
              <a:buChar char="●"/>
              <a:defRPr>
                <a:solidFill>
                  <a:schemeClr val="tx1"/>
                </a:solidFill>
                <a:latin typeface="Arial" charset="0"/>
                <a:ea typeface="ＭＳ Ｐゴシック" pitchFamily="34" charset="-128"/>
                <a:cs typeface="Arial" charset="0"/>
              </a:defRPr>
            </a:lvl1pPr>
            <a:lvl2pPr marL="696516" indent="-267891" eaLnBrk="0" hangingPunct="0">
              <a:lnSpc>
                <a:spcPts val="2438"/>
              </a:lnSpc>
              <a:spcBef>
                <a:spcPts val="1219"/>
              </a:spcBef>
              <a:buChar char="–"/>
              <a:defRPr>
                <a:solidFill>
                  <a:schemeClr val="tx1"/>
                </a:solidFill>
                <a:latin typeface="Arial" charset="0"/>
                <a:ea typeface="Arial" charset="0"/>
                <a:cs typeface="Arial" charset="0"/>
              </a:defRPr>
            </a:lvl2pPr>
            <a:lvl3pPr marL="1071563" indent="-214313" eaLnBrk="0" hangingPunct="0">
              <a:lnSpc>
                <a:spcPts val="2438"/>
              </a:lnSpc>
              <a:spcBef>
                <a:spcPts val="1219"/>
              </a:spcBef>
              <a:buChar char="•"/>
              <a:defRPr>
                <a:solidFill>
                  <a:schemeClr val="tx1"/>
                </a:solidFill>
                <a:latin typeface="Arial" charset="0"/>
                <a:ea typeface="Arial" charset="0"/>
                <a:cs typeface="Arial" charset="0"/>
              </a:defRPr>
            </a:lvl3pPr>
            <a:lvl4pPr marL="1500188" indent="-214313" eaLnBrk="0" hangingPunct="0">
              <a:lnSpc>
                <a:spcPts val="2438"/>
              </a:lnSpc>
              <a:spcBef>
                <a:spcPts val="1219"/>
              </a:spcBef>
              <a:buChar char="–"/>
              <a:defRPr>
                <a:solidFill>
                  <a:schemeClr val="tx1"/>
                </a:solidFill>
                <a:latin typeface="Arial" charset="0"/>
                <a:ea typeface="Arial" charset="0"/>
                <a:cs typeface="Arial" charset="0"/>
              </a:defRPr>
            </a:lvl4pPr>
            <a:lvl5pPr marL="1928813" indent="-214313" eaLnBrk="0" hangingPunct="0">
              <a:lnSpc>
                <a:spcPts val="2438"/>
              </a:lnSpc>
              <a:spcBef>
                <a:spcPts val="1219"/>
              </a:spcBef>
              <a:buChar char="»"/>
              <a:defRPr>
                <a:solidFill>
                  <a:schemeClr val="tx1"/>
                </a:solidFill>
                <a:latin typeface="Arial" charset="0"/>
                <a:ea typeface="Arial" charset="0"/>
                <a:cs typeface="Arial" charset="0"/>
              </a:defRPr>
            </a:lvl5pPr>
            <a:lvl6pPr marL="2357438" indent="-214313" eaLnBrk="0" fontAlgn="base" hangingPunct="0">
              <a:lnSpc>
                <a:spcPts val="2438"/>
              </a:lnSpc>
              <a:spcBef>
                <a:spcPts val="1219"/>
              </a:spcBef>
              <a:spcAft>
                <a:spcPct val="0"/>
              </a:spcAft>
              <a:buChar char="»"/>
              <a:defRPr>
                <a:solidFill>
                  <a:schemeClr val="tx1"/>
                </a:solidFill>
                <a:latin typeface="Arial" charset="0"/>
                <a:ea typeface="Arial" charset="0"/>
                <a:cs typeface="Arial" charset="0"/>
              </a:defRPr>
            </a:lvl6pPr>
            <a:lvl7pPr marL="2786063" indent="-214313" eaLnBrk="0" fontAlgn="base" hangingPunct="0">
              <a:lnSpc>
                <a:spcPts val="2438"/>
              </a:lnSpc>
              <a:spcBef>
                <a:spcPts val="1219"/>
              </a:spcBef>
              <a:spcAft>
                <a:spcPct val="0"/>
              </a:spcAft>
              <a:buChar char="»"/>
              <a:defRPr>
                <a:solidFill>
                  <a:schemeClr val="tx1"/>
                </a:solidFill>
                <a:latin typeface="Arial" charset="0"/>
                <a:ea typeface="Arial" charset="0"/>
                <a:cs typeface="Arial" charset="0"/>
              </a:defRPr>
            </a:lvl7pPr>
            <a:lvl8pPr marL="3214688" indent="-214313" eaLnBrk="0" fontAlgn="base" hangingPunct="0">
              <a:lnSpc>
                <a:spcPts val="2438"/>
              </a:lnSpc>
              <a:spcBef>
                <a:spcPts val="1219"/>
              </a:spcBef>
              <a:spcAft>
                <a:spcPct val="0"/>
              </a:spcAft>
              <a:buChar char="»"/>
              <a:defRPr>
                <a:solidFill>
                  <a:schemeClr val="tx1"/>
                </a:solidFill>
                <a:latin typeface="Arial" charset="0"/>
                <a:ea typeface="Arial" charset="0"/>
                <a:cs typeface="Arial" charset="0"/>
              </a:defRPr>
            </a:lvl8pPr>
            <a:lvl9pPr marL="3643313" indent="-214313" eaLnBrk="0" fontAlgn="base" hangingPunct="0">
              <a:lnSpc>
                <a:spcPts val="2438"/>
              </a:lnSpc>
              <a:spcBef>
                <a:spcPts val="1219"/>
              </a:spcBef>
              <a:spcAft>
                <a:spcPct val="0"/>
              </a:spcAft>
              <a:buChar char="»"/>
              <a:defRPr>
                <a:solidFill>
                  <a:schemeClr val="tx1"/>
                </a:solidFill>
                <a:latin typeface="Arial" charset="0"/>
                <a:ea typeface="Arial" charset="0"/>
                <a:cs typeface="Arial" charset="0"/>
              </a:defRPr>
            </a:lvl9pPr>
          </a:lstStyle>
          <a:p>
            <a:pPr eaLnBrk="1" hangingPunct="1">
              <a:lnSpc>
                <a:spcPct val="100000"/>
              </a:lnSpc>
              <a:spcBef>
                <a:spcPct val="0"/>
              </a:spcBef>
              <a:buSzTx/>
              <a:buFontTx/>
              <a:buNone/>
            </a:pPr>
            <a:fld id="{3D4E5C60-1B9A-4AA1-A748-E2F491AE7E5A}" type="slidenum">
              <a:rPr lang="en-US" altLang="en-US" smtClean="0"/>
              <a:pPr eaLnBrk="1" hangingPunct="1">
                <a:lnSpc>
                  <a:spcPct val="100000"/>
                </a:lnSpc>
                <a:spcBef>
                  <a:spcPct val="0"/>
                </a:spcBef>
                <a:buSzTx/>
                <a:buFontTx/>
                <a:buNone/>
              </a:pPr>
              <a:t>23</a:t>
            </a:fld>
            <a:endParaRPr lang="en-US" altLang="en-US"/>
          </a:p>
        </p:txBody>
      </p:sp>
    </p:spTree>
    <p:extLst>
      <p:ext uri="{BB962C8B-B14F-4D97-AF65-F5344CB8AC3E}">
        <p14:creationId xmlns:p14="http://schemas.microsoft.com/office/powerpoint/2010/main" val="21460892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Content Placeholder 2"/>
          <p:cNvSpPr>
            <a:spLocks noGrp="1"/>
          </p:cNvSpPr>
          <p:nvPr>
            <p:ph idx="1"/>
          </p:nvPr>
        </p:nvSpPr>
        <p:spPr>
          <a:xfrm>
            <a:off x="787171" y="1554162"/>
            <a:ext cx="10237336" cy="4918769"/>
          </a:xfrm>
        </p:spPr>
        <p:txBody>
          <a:bodyPr>
            <a:noAutofit/>
          </a:bodyPr>
          <a:lstStyle/>
          <a:p>
            <a:r>
              <a:rPr lang="en-US" altLang="en-US" sz="2400" dirty="0">
                <a:ea typeface="ＭＳ Ｐゴシック" pitchFamily="34" charset="-128"/>
              </a:rPr>
              <a:t>Use an economic model</a:t>
            </a:r>
          </a:p>
          <a:p>
            <a:pPr lvl="1"/>
            <a:r>
              <a:rPr lang="en-US" altLang="en-US" sz="2000" dirty="0"/>
              <a:t>CAPM or multi-factor models</a:t>
            </a:r>
          </a:p>
          <a:p>
            <a:pPr lvl="1"/>
            <a:r>
              <a:rPr lang="en-US" altLang="en-US" sz="2000" dirty="0"/>
              <a:t>Black-</a:t>
            </a:r>
            <a:r>
              <a:rPr lang="en-US" altLang="en-US" sz="2000" dirty="0" err="1"/>
              <a:t>Litterman</a:t>
            </a:r>
            <a:r>
              <a:rPr lang="en-US" altLang="en-US" sz="2000" dirty="0"/>
              <a:t> (1991), which “reverse engineers” expected returns from market cap weights [Morningstar Direct provides an option to do this]</a:t>
            </a:r>
          </a:p>
          <a:p>
            <a:pPr lvl="1"/>
            <a:r>
              <a:rPr lang="en-US" altLang="en-US" sz="2000" dirty="0"/>
              <a:t>Use a valuation model to determine inputs</a:t>
            </a:r>
          </a:p>
          <a:p>
            <a:r>
              <a:rPr lang="en-US" altLang="en-US" sz="2400" dirty="0">
                <a:ea typeface="ＭＳ Ｐゴシック" pitchFamily="34" charset="-128"/>
              </a:rPr>
              <a:t>Use simple, diversified portfolios</a:t>
            </a:r>
          </a:p>
          <a:p>
            <a:pPr lvl="1"/>
            <a:r>
              <a:rPr lang="en-US" altLang="en-US" sz="2000" dirty="0"/>
              <a:t>1/N (equal weight) works very well (</a:t>
            </a:r>
            <a:r>
              <a:rPr lang="en-US" altLang="en-US" sz="2000" dirty="0" err="1"/>
              <a:t>DeMiguel</a:t>
            </a:r>
            <a:r>
              <a:rPr lang="en-US" altLang="en-US" sz="2000" dirty="0"/>
              <a:t>, </a:t>
            </a:r>
            <a:r>
              <a:rPr lang="en-US" altLang="en-US" sz="2000" dirty="0" err="1"/>
              <a:t>Garlappi</a:t>
            </a:r>
            <a:r>
              <a:rPr lang="en-US" altLang="en-US" sz="2000" dirty="0"/>
              <a:t> and Uppal (2009))</a:t>
            </a:r>
          </a:p>
          <a:p>
            <a:pPr lvl="1"/>
            <a:r>
              <a:rPr lang="en-US" altLang="en-US" sz="2000" dirty="0"/>
              <a:t>“Risk parity” portfolios, originally advocated by Qian (2005)</a:t>
            </a:r>
          </a:p>
          <a:p>
            <a:pPr lvl="2"/>
            <a:r>
              <a:rPr lang="en-US" altLang="en-US" sz="1800" dirty="0"/>
              <a:t>Risk parity examples:</a:t>
            </a:r>
          </a:p>
          <a:p>
            <a:pPr lvl="2"/>
            <a:r>
              <a:rPr lang="en-US" altLang="en-US" sz="1800" dirty="0"/>
              <a:t>Assets are given weights inversely proportional to their variance</a:t>
            </a:r>
          </a:p>
          <a:p>
            <a:pPr lvl="2"/>
            <a:r>
              <a:rPr lang="en-US" altLang="en-US" sz="1800" dirty="0"/>
              <a:t>Assets are given weights inversely proportional to their standard deviation</a:t>
            </a:r>
          </a:p>
          <a:p>
            <a:pPr lvl="2"/>
            <a:r>
              <a:rPr lang="en-US" altLang="en-US" sz="1800" dirty="0"/>
              <a:t>Assets are given weights such that each asset contributes the same amount to overall variance (with this strategy covariance matters)</a:t>
            </a:r>
          </a:p>
          <a:p>
            <a:pPr lvl="1"/>
            <a:r>
              <a:rPr lang="en-US" altLang="en-US" sz="2000" dirty="0"/>
              <a:t>Minimum variance</a:t>
            </a:r>
          </a:p>
        </p:txBody>
      </p:sp>
      <p:sp>
        <p:nvSpPr>
          <p:cNvPr id="3584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ts val="2438"/>
              </a:lnSpc>
              <a:spcBef>
                <a:spcPts val="1184"/>
              </a:spcBef>
              <a:buSzPct val="75000"/>
              <a:buFont typeface="Arial" charset="0"/>
              <a:buChar char="●"/>
              <a:defRPr>
                <a:solidFill>
                  <a:schemeClr val="tx1"/>
                </a:solidFill>
                <a:latin typeface="Arial" charset="0"/>
                <a:ea typeface="ＭＳ Ｐゴシック" pitchFamily="34" charset="-128"/>
                <a:cs typeface="Arial" charset="0"/>
              </a:defRPr>
            </a:lvl1pPr>
            <a:lvl2pPr marL="696516" indent="-267891" eaLnBrk="0" hangingPunct="0">
              <a:lnSpc>
                <a:spcPts val="2438"/>
              </a:lnSpc>
              <a:spcBef>
                <a:spcPts val="1219"/>
              </a:spcBef>
              <a:buChar char="–"/>
              <a:defRPr>
                <a:solidFill>
                  <a:schemeClr val="tx1"/>
                </a:solidFill>
                <a:latin typeface="Arial" charset="0"/>
                <a:ea typeface="Arial" charset="0"/>
                <a:cs typeface="Arial" charset="0"/>
              </a:defRPr>
            </a:lvl2pPr>
            <a:lvl3pPr marL="1071563" indent="-214313" eaLnBrk="0" hangingPunct="0">
              <a:lnSpc>
                <a:spcPts val="2438"/>
              </a:lnSpc>
              <a:spcBef>
                <a:spcPts val="1219"/>
              </a:spcBef>
              <a:buChar char="•"/>
              <a:defRPr>
                <a:solidFill>
                  <a:schemeClr val="tx1"/>
                </a:solidFill>
                <a:latin typeface="Arial" charset="0"/>
                <a:ea typeface="Arial" charset="0"/>
                <a:cs typeface="Arial" charset="0"/>
              </a:defRPr>
            </a:lvl3pPr>
            <a:lvl4pPr marL="1500188" indent="-214313" eaLnBrk="0" hangingPunct="0">
              <a:lnSpc>
                <a:spcPts val="2438"/>
              </a:lnSpc>
              <a:spcBef>
                <a:spcPts val="1219"/>
              </a:spcBef>
              <a:buChar char="–"/>
              <a:defRPr>
                <a:solidFill>
                  <a:schemeClr val="tx1"/>
                </a:solidFill>
                <a:latin typeface="Arial" charset="0"/>
                <a:ea typeface="Arial" charset="0"/>
                <a:cs typeface="Arial" charset="0"/>
              </a:defRPr>
            </a:lvl4pPr>
            <a:lvl5pPr marL="1928813" indent="-214313" eaLnBrk="0" hangingPunct="0">
              <a:lnSpc>
                <a:spcPts val="2438"/>
              </a:lnSpc>
              <a:spcBef>
                <a:spcPts val="1219"/>
              </a:spcBef>
              <a:buChar char="»"/>
              <a:defRPr>
                <a:solidFill>
                  <a:schemeClr val="tx1"/>
                </a:solidFill>
                <a:latin typeface="Arial" charset="0"/>
                <a:ea typeface="Arial" charset="0"/>
                <a:cs typeface="Arial" charset="0"/>
              </a:defRPr>
            </a:lvl5pPr>
            <a:lvl6pPr marL="2357438" indent="-214313" eaLnBrk="0" fontAlgn="base" hangingPunct="0">
              <a:lnSpc>
                <a:spcPts val="2438"/>
              </a:lnSpc>
              <a:spcBef>
                <a:spcPts val="1219"/>
              </a:spcBef>
              <a:spcAft>
                <a:spcPct val="0"/>
              </a:spcAft>
              <a:buChar char="»"/>
              <a:defRPr>
                <a:solidFill>
                  <a:schemeClr val="tx1"/>
                </a:solidFill>
                <a:latin typeface="Arial" charset="0"/>
                <a:ea typeface="Arial" charset="0"/>
                <a:cs typeface="Arial" charset="0"/>
              </a:defRPr>
            </a:lvl6pPr>
            <a:lvl7pPr marL="2786063" indent="-214313" eaLnBrk="0" fontAlgn="base" hangingPunct="0">
              <a:lnSpc>
                <a:spcPts val="2438"/>
              </a:lnSpc>
              <a:spcBef>
                <a:spcPts val="1219"/>
              </a:spcBef>
              <a:spcAft>
                <a:spcPct val="0"/>
              </a:spcAft>
              <a:buChar char="»"/>
              <a:defRPr>
                <a:solidFill>
                  <a:schemeClr val="tx1"/>
                </a:solidFill>
                <a:latin typeface="Arial" charset="0"/>
                <a:ea typeface="Arial" charset="0"/>
                <a:cs typeface="Arial" charset="0"/>
              </a:defRPr>
            </a:lvl7pPr>
            <a:lvl8pPr marL="3214688" indent="-214313" eaLnBrk="0" fontAlgn="base" hangingPunct="0">
              <a:lnSpc>
                <a:spcPts val="2438"/>
              </a:lnSpc>
              <a:spcBef>
                <a:spcPts val="1219"/>
              </a:spcBef>
              <a:spcAft>
                <a:spcPct val="0"/>
              </a:spcAft>
              <a:buChar char="»"/>
              <a:defRPr>
                <a:solidFill>
                  <a:schemeClr val="tx1"/>
                </a:solidFill>
                <a:latin typeface="Arial" charset="0"/>
                <a:ea typeface="Arial" charset="0"/>
                <a:cs typeface="Arial" charset="0"/>
              </a:defRPr>
            </a:lvl8pPr>
            <a:lvl9pPr marL="3643313" indent="-214313" eaLnBrk="0" fontAlgn="base" hangingPunct="0">
              <a:lnSpc>
                <a:spcPts val="2438"/>
              </a:lnSpc>
              <a:spcBef>
                <a:spcPts val="1219"/>
              </a:spcBef>
              <a:spcAft>
                <a:spcPct val="0"/>
              </a:spcAft>
              <a:buChar char="»"/>
              <a:defRPr>
                <a:solidFill>
                  <a:schemeClr val="tx1"/>
                </a:solidFill>
                <a:latin typeface="Arial" charset="0"/>
                <a:ea typeface="Arial" charset="0"/>
                <a:cs typeface="Arial" charset="0"/>
              </a:defRPr>
            </a:lvl9pPr>
          </a:lstStyle>
          <a:p>
            <a:pPr eaLnBrk="1" hangingPunct="1">
              <a:lnSpc>
                <a:spcPct val="100000"/>
              </a:lnSpc>
              <a:spcBef>
                <a:spcPct val="0"/>
              </a:spcBef>
              <a:buSzTx/>
              <a:buFontTx/>
              <a:buNone/>
            </a:pPr>
            <a:fld id="{F1245110-9BB4-48C9-9592-2298D6709C03}" type="slidenum">
              <a:rPr lang="en-US" altLang="en-US" smtClean="0"/>
              <a:pPr eaLnBrk="1" hangingPunct="1">
                <a:lnSpc>
                  <a:spcPct val="100000"/>
                </a:lnSpc>
                <a:spcBef>
                  <a:spcPct val="0"/>
                </a:spcBef>
                <a:buSzTx/>
                <a:buFontTx/>
                <a:buNone/>
              </a:pPr>
              <a:t>24</a:t>
            </a:fld>
            <a:endParaRPr lang="en-US" altLang="en-US"/>
          </a:p>
        </p:txBody>
      </p:sp>
      <p:sp>
        <p:nvSpPr>
          <p:cNvPr id="6" name="Title 1"/>
          <p:cNvSpPr txBox="1">
            <a:spLocks/>
          </p:cNvSpPr>
          <p:nvPr/>
        </p:nvSpPr>
        <p:spPr>
          <a:xfrm>
            <a:off x="788894" y="228600"/>
            <a:ext cx="9692640" cy="13255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altLang="en-US" dirty="0">
                <a:ea typeface="ＭＳ Ｐゴシック" pitchFamily="34" charset="-128"/>
              </a:rPr>
              <a:t>Dealing with the Sensitivity Problem</a:t>
            </a:r>
          </a:p>
        </p:txBody>
      </p:sp>
    </p:spTree>
    <p:extLst>
      <p:ext uri="{BB962C8B-B14F-4D97-AF65-F5344CB8AC3E}">
        <p14:creationId xmlns:p14="http://schemas.microsoft.com/office/powerpoint/2010/main" val="11294413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1261872" y="365760"/>
            <a:ext cx="9692640" cy="925158"/>
          </a:xfrm>
        </p:spPr>
        <p:txBody>
          <a:bodyPr/>
          <a:lstStyle/>
          <a:p>
            <a:r>
              <a:rPr lang="en-US" altLang="en-US">
                <a:ea typeface="ＭＳ Ｐゴシック" pitchFamily="34" charset="-128"/>
              </a:rPr>
              <a:t>Horse Race</a:t>
            </a:r>
          </a:p>
        </p:txBody>
      </p:sp>
      <p:sp>
        <p:nvSpPr>
          <p:cNvPr id="3789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ts val="2438"/>
              </a:lnSpc>
              <a:spcBef>
                <a:spcPts val="1184"/>
              </a:spcBef>
              <a:buSzPct val="75000"/>
              <a:buFont typeface="Arial" charset="0"/>
              <a:buChar char="●"/>
              <a:defRPr>
                <a:solidFill>
                  <a:schemeClr val="tx1"/>
                </a:solidFill>
                <a:latin typeface="Arial" charset="0"/>
                <a:ea typeface="ＭＳ Ｐゴシック" pitchFamily="34" charset="-128"/>
                <a:cs typeface="Arial" charset="0"/>
              </a:defRPr>
            </a:lvl1pPr>
            <a:lvl2pPr marL="696516" indent="-267891" eaLnBrk="0" hangingPunct="0">
              <a:lnSpc>
                <a:spcPts val="2438"/>
              </a:lnSpc>
              <a:spcBef>
                <a:spcPts val="1219"/>
              </a:spcBef>
              <a:buChar char="–"/>
              <a:defRPr>
                <a:solidFill>
                  <a:schemeClr val="tx1"/>
                </a:solidFill>
                <a:latin typeface="Arial" charset="0"/>
                <a:ea typeface="Arial" charset="0"/>
                <a:cs typeface="Arial" charset="0"/>
              </a:defRPr>
            </a:lvl2pPr>
            <a:lvl3pPr marL="1071563" indent="-214313" eaLnBrk="0" hangingPunct="0">
              <a:lnSpc>
                <a:spcPts val="2438"/>
              </a:lnSpc>
              <a:spcBef>
                <a:spcPts val="1219"/>
              </a:spcBef>
              <a:buChar char="•"/>
              <a:defRPr>
                <a:solidFill>
                  <a:schemeClr val="tx1"/>
                </a:solidFill>
                <a:latin typeface="Arial" charset="0"/>
                <a:ea typeface="Arial" charset="0"/>
                <a:cs typeface="Arial" charset="0"/>
              </a:defRPr>
            </a:lvl3pPr>
            <a:lvl4pPr marL="1500188" indent="-214313" eaLnBrk="0" hangingPunct="0">
              <a:lnSpc>
                <a:spcPts val="2438"/>
              </a:lnSpc>
              <a:spcBef>
                <a:spcPts val="1219"/>
              </a:spcBef>
              <a:buChar char="–"/>
              <a:defRPr>
                <a:solidFill>
                  <a:schemeClr val="tx1"/>
                </a:solidFill>
                <a:latin typeface="Arial" charset="0"/>
                <a:ea typeface="Arial" charset="0"/>
                <a:cs typeface="Arial" charset="0"/>
              </a:defRPr>
            </a:lvl4pPr>
            <a:lvl5pPr marL="1928813" indent="-214313" eaLnBrk="0" hangingPunct="0">
              <a:lnSpc>
                <a:spcPts val="2438"/>
              </a:lnSpc>
              <a:spcBef>
                <a:spcPts val="1219"/>
              </a:spcBef>
              <a:buChar char="»"/>
              <a:defRPr>
                <a:solidFill>
                  <a:schemeClr val="tx1"/>
                </a:solidFill>
                <a:latin typeface="Arial" charset="0"/>
                <a:ea typeface="Arial" charset="0"/>
                <a:cs typeface="Arial" charset="0"/>
              </a:defRPr>
            </a:lvl5pPr>
            <a:lvl6pPr marL="2357438" indent="-214313" eaLnBrk="0" fontAlgn="base" hangingPunct="0">
              <a:lnSpc>
                <a:spcPts val="2438"/>
              </a:lnSpc>
              <a:spcBef>
                <a:spcPts val="1219"/>
              </a:spcBef>
              <a:spcAft>
                <a:spcPct val="0"/>
              </a:spcAft>
              <a:buChar char="»"/>
              <a:defRPr>
                <a:solidFill>
                  <a:schemeClr val="tx1"/>
                </a:solidFill>
                <a:latin typeface="Arial" charset="0"/>
                <a:ea typeface="Arial" charset="0"/>
                <a:cs typeface="Arial" charset="0"/>
              </a:defRPr>
            </a:lvl6pPr>
            <a:lvl7pPr marL="2786063" indent="-214313" eaLnBrk="0" fontAlgn="base" hangingPunct="0">
              <a:lnSpc>
                <a:spcPts val="2438"/>
              </a:lnSpc>
              <a:spcBef>
                <a:spcPts val="1219"/>
              </a:spcBef>
              <a:spcAft>
                <a:spcPct val="0"/>
              </a:spcAft>
              <a:buChar char="»"/>
              <a:defRPr>
                <a:solidFill>
                  <a:schemeClr val="tx1"/>
                </a:solidFill>
                <a:latin typeface="Arial" charset="0"/>
                <a:ea typeface="Arial" charset="0"/>
                <a:cs typeface="Arial" charset="0"/>
              </a:defRPr>
            </a:lvl7pPr>
            <a:lvl8pPr marL="3214688" indent="-214313" eaLnBrk="0" fontAlgn="base" hangingPunct="0">
              <a:lnSpc>
                <a:spcPts val="2438"/>
              </a:lnSpc>
              <a:spcBef>
                <a:spcPts val="1219"/>
              </a:spcBef>
              <a:spcAft>
                <a:spcPct val="0"/>
              </a:spcAft>
              <a:buChar char="»"/>
              <a:defRPr>
                <a:solidFill>
                  <a:schemeClr val="tx1"/>
                </a:solidFill>
                <a:latin typeface="Arial" charset="0"/>
                <a:ea typeface="Arial" charset="0"/>
                <a:cs typeface="Arial" charset="0"/>
              </a:defRPr>
            </a:lvl8pPr>
            <a:lvl9pPr marL="3643313" indent="-214313" eaLnBrk="0" fontAlgn="base" hangingPunct="0">
              <a:lnSpc>
                <a:spcPts val="2438"/>
              </a:lnSpc>
              <a:spcBef>
                <a:spcPts val="1219"/>
              </a:spcBef>
              <a:spcAft>
                <a:spcPct val="0"/>
              </a:spcAft>
              <a:buChar char="»"/>
              <a:defRPr>
                <a:solidFill>
                  <a:schemeClr val="tx1"/>
                </a:solidFill>
                <a:latin typeface="Arial" charset="0"/>
                <a:ea typeface="Arial" charset="0"/>
                <a:cs typeface="Arial" charset="0"/>
              </a:defRPr>
            </a:lvl9pPr>
          </a:lstStyle>
          <a:p>
            <a:pPr eaLnBrk="1" hangingPunct="1">
              <a:lnSpc>
                <a:spcPct val="100000"/>
              </a:lnSpc>
              <a:spcBef>
                <a:spcPct val="0"/>
              </a:spcBef>
              <a:buSzTx/>
              <a:buFontTx/>
              <a:buNone/>
            </a:pPr>
            <a:fld id="{2D40CE10-29EB-4A3B-88B5-5C5FEDF3BB2E}" type="slidenum">
              <a:rPr lang="en-US" altLang="en-US" smtClean="0"/>
              <a:pPr eaLnBrk="1" hangingPunct="1">
                <a:lnSpc>
                  <a:spcPct val="100000"/>
                </a:lnSpc>
                <a:spcBef>
                  <a:spcPct val="0"/>
                </a:spcBef>
                <a:buSzTx/>
                <a:buFontTx/>
                <a:buNone/>
              </a:pPr>
              <a:t>25</a:t>
            </a:fld>
            <a:endParaRPr lang="en-US" altLang="en-US"/>
          </a:p>
        </p:txBody>
      </p:sp>
      <p:pic>
        <p:nvPicPr>
          <p:cNvPr id="37892" name="Content Placeholder 4"/>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1739154" y="1452284"/>
            <a:ext cx="8134998" cy="5175738"/>
          </a:xfrm>
        </p:spPr>
      </p:pic>
    </p:spTree>
    <p:extLst>
      <p:ext uri="{BB962C8B-B14F-4D97-AF65-F5344CB8AC3E}">
        <p14:creationId xmlns:p14="http://schemas.microsoft.com/office/powerpoint/2010/main" val="6959829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17931" y="1"/>
            <a:ext cx="3442445" cy="681318"/>
          </a:xfrm>
        </p:spPr>
        <p:txBody>
          <a:bodyPr>
            <a:normAutofit fontScale="90000"/>
          </a:bodyPr>
          <a:lstStyle/>
          <a:p>
            <a:r>
              <a:rPr lang="en-US" altLang="en-US">
                <a:ea typeface="ＭＳ Ｐゴシック" pitchFamily="34" charset="-128"/>
              </a:rPr>
              <a:t>Horse Race</a:t>
            </a:r>
          </a:p>
        </p:txBody>
      </p:sp>
      <p:sp>
        <p:nvSpPr>
          <p:cNvPr id="36867"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ts val="2438"/>
              </a:lnSpc>
              <a:spcBef>
                <a:spcPts val="1184"/>
              </a:spcBef>
              <a:buSzPct val="75000"/>
              <a:buFont typeface="Arial" charset="0"/>
              <a:buChar char="●"/>
              <a:defRPr>
                <a:solidFill>
                  <a:schemeClr val="tx1"/>
                </a:solidFill>
                <a:latin typeface="Arial" charset="0"/>
                <a:ea typeface="ＭＳ Ｐゴシック" pitchFamily="34" charset="-128"/>
                <a:cs typeface="Arial" charset="0"/>
              </a:defRPr>
            </a:lvl1pPr>
            <a:lvl2pPr marL="696516" indent="-267891" eaLnBrk="0" hangingPunct="0">
              <a:lnSpc>
                <a:spcPts val="2438"/>
              </a:lnSpc>
              <a:spcBef>
                <a:spcPts val="1219"/>
              </a:spcBef>
              <a:buChar char="–"/>
              <a:defRPr>
                <a:solidFill>
                  <a:schemeClr val="tx1"/>
                </a:solidFill>
                <a:latin typeface="Arial" charset="0"/>
                <a:ea typeface="Arial" charset="0"/>
                <a:cs typeface="Arial" charset="0"/>
              </a:defRPr>
            </a:lvl2pPr>
            <a:lvl3pPr marL="1071563" indent="-214313" eaLnBrk="0" hangingPunct="0">
              <a:lnSpc>
                <a:spcPts val="2438"/>
              </a:lnSpc>
              <a:spcBef>
                <a:spcPts val="1219"/>
              </a:spcBef>
              <a:buChar char="•"/>
              <a:defRPr>
                <a:solidFill>
                  <a:schemeClr val="tx1"/>
                </a:solidFill>
                <a:latin typeface="Arial" charset="0"/>
                <a:ea typeface="Arial" charset="0"/>
                <a:cs typeface="Arial" charset="0"/>
              </a:defRPr>
            </a:lvl3pPr>
            <a:lvl4pPr marL="1500188" indent="-214313" eaLnBrk="0" hangingPunct="0">
              <a:lnSpc>
                <a:spcPts val="2438"/>
              </a:lnSpc>
              <a:spcBef>
                <a:spcPts val="1219"/>
              </a:spcBef>
              <a:buChar char="–"/>
              <a:defRPr>
                <a:solidFill>
                  <a:schemeClr val="tx1"/>
                </a:solidFill>
                <a:latin typeface="Arial" charset="0"/>
                <a:ea typeface="Arial" charset="0"/>
                <a:cs typeface="Arial" charset="0"/>
              </a:defRPr>
            </a:lvl4pPr>
            <a:lvl5pPr marL="1928813" indent="-214313" eaLnBrk="0" hangingPunct="0">
              <a:lnSpc>
                <a:spcPts val="2438"/>
              </a:lnSpc>
              <a:spcBef>
                <a:spcPts val="1219"/>
              </a:spcBef>
              <a:buChar char="»"/>
              <a:defRPr>
                <a:solidFill>
                  <a:schemeClr val="tx1"/>
                </a:solidFill>
                <a:latin typeface="Arial" charset="0"/>
                <a:ea typeface="Arial" charset="0"/>
                <a:cs typeface="Arial" charset="0"/>
              </a:defRPr>
            </a:lvl5pPr>
            <a:lvl6pPr marL="2357438" indent="-214313" eaLnBrk="0" fontAlgn="base" hangingPunct="0">
              <a:lnSpc>
                <a:spcPts val="2438"/>
              </a:lnSpc>
              <a:spcBef>
                <a:spcPts val="1219"/>
              </a:spcBef>
              <a:spcAft>
                <a:spcPct val="0"/>
              </a:spcAft>
              <a:buChar char="»"/>
              <a:defRPr>
                <a:solidFill>
                  <a:schemeClr val="tx1"/>
                </a:solidFill>
                <a:latin typeface="Arial" charset="0"/>
                <a:ea typeface="Arial" charset="0"/>
                <a:cs typeface="Arial" charset="0"/>
              </a:defRPr>
            </a:lvl6pPr>
            <a:lvl7pPr marL="2786063" indent="-214313" eaLnBrk="0" fontAlgn="base" hangingPunct="0">
              <a:lnSpc>
                <a:spcPts val="2438"/>
              </a:lnSpc>
              <a:spcBef>
                <a:spcPts val="1219"/>
              </a:spcBef>
              <a:spcAft>
                <a:spcPct val="0"/>
              </a:spcAft>
              <a:buChar char="»"/>
              <a:defRPr>
                <a:solidFill>
                  <a:schemeClr val="tx1"/>
                </a:solidFill>
                <a:latin typeface="Arial" charset="0"/>
                <a:ea typeface="Arial" charset="0"/>
                <a:cs typeface="Arial" charset="0"/>
              </a:defRPr>
            </a:lvl7pPr>
            <a:lvl8pPr marL="3214688" indent="-214313" eaLnBrk="0" fontAlgn="base" hangingPunct="0">
              <a:lnSpc>
                <a:spcPts val="2438"/>
              </a:lnSpc>
              <a:spcBef>
                <a:spcPts val="1219"/>
              </a:spcBef>
              <a:spcAft>
                <a:spcPct val="0"/>
              </a:spcAft>
              <a:buChar char="»"/>
              <a:defRPr>
                <a:solidFill>
                  <a:schemeClr val="tx1"/>
                </a:solidFill>
                <a:latin typeface="Arial" charset="0"/>
                <a:ea typeface="Arial" charset="0"/>
                <a:cs typeface="Arial" charset="0"/>
              </a:defRPr>
            </a:lvl8pPr>
            <a:lvl9pPr marL="3643313" indent="-214313" eaLnBrk="0" fontAlgn="base" hangingPunct="0">
              <a:lnSpc>
                <a:spcPts val="2438"/>
              </a:lnSpc>
              <a:spcBef>
                <a:spcPts val="1219"/>
              </a:spcBef>
              <a:spcAft>
                <a:spcPct val="0"/>
              </a:spcAft>
              <a:buChar char="»"/>
              <a:defRPr>
                <a:solidFill>
                  <a:schemeClr val="tx1"/>
                </a:solidFill>
                <a:latin typeface="Arial" charset="0"/>
                <a:ea typeface="Arial" charset="0"/>
                <a:cs typeface="Arial" charset="0"/>
              </a:defRPr>
            </a:lvl9pPr>
          </a:lstStyle>
          <a:p>
            <a:pPr eaLnBrk="1" hangingPunct="1">
              <a:lnSpc>
                <a:spcPct val="100000"/>
              </a:lnSpc>
              <a:spcBef>
                <a:spcPct val="0"/>
              </a:spcBef>
              <a:buSzTx/>
              <a:buFontTx/>
              <a:buNone/>
            </a:pPr>
            <a:fld id="{CA2BC741-D3D5-4C82-A474-E7F6C67A1119}" type="slidenum">
              <a:rPr lang="en-US" altLang="en-US" smtClean="0"/>
              <a:pPr eaLnBrk="1" hangingPunct="1">
                <a:lnSpc>
                  <a:spcPct val="100000"/>
                </a:lnSpc>
                <a:spcBef>
                  <a:spcPct val="0"/>
                </a:spcBef>
                <a:buSzTx/>
                <a:buFontTx/>
                <a:buNone/>
              </a:pPr>
              <a:t>26</a:t>
            </a:fld>
            <a:endParaRPr lang="en-US" altLang="en-US"/>
          </a:p>
        </p:txBody>
      </p:sp>
      <p:pic>
        <p:nvPicPr>
          <p:cNvPr id="368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3579" y="681318"/>
            <a:ext cx="8301080" cy="5943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021427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48529" y="4382975"/>
            <a:ext cx="11239500" cy="1696641"/>
          </a:xfrm>
        </p:spPr>
        <p:txBody>
          <a:bodyPr>
            <a:normAutofit fontScale="90000"/>
          </a:bodyPr>
          <a:lstStyle/>
          <a:p>
            <a:r>
              <a:rPr lang="en-US" dirty="0"/>
              <a:t>Black-</a:t>
            </a:r>
            <a:r>
              <a:rPr lang="en-US" dirty="0" err="1"/>
              <a:t>Litterman</a:t>
            </a:r>
            <a:r>
              <a:rPr lang="en-US" dirty="0"/>
              <a:t> Model</a:t>
            </a:r>
            <a:br>
              <a:rPr lang="en-US" dirty="0"/>
            </a:br>
            <a:br>
              <a:rPr lang="en-US" dirty="0"/>
            </a:br>
            <a:r>
              <a:rPr lang="en-US" sz="3600" dirty="0"/>
              <a:t>Video link:</a:t>
            </a:r>
            <a:br>
              <a:rPr lang="en-US" sz="3600" dirty="0"/>
            </a:br>
            <a:r>
              <a:rPr lang="en-US" sz="3600" dirty="0"/>
              <a:t>https://</a:t>
            </a:r>
            <a:r>
              <a:rPr lang="en-US" sz="3600" dirty="0" err="1"/>
              <a:t>mediaspace.gatech.edu</a:t>
            </a:r>
            <a:r>
              <a:rPr lang="en-US" sz="3600" dirty="0"/>
              <a:t>/media/t/1_8zrhi5tn</a:t>
            </a:r>
          </a:p>
        </p:txBody>
      </p:sp>
    </p:spTree>
    <p:extLst>
      <p:ext uri="{BB962C8B-B14F-4D97-AF65-F5344CB8AC3E}">
        <p14:creationId xmlns:p14="http://schemas.microsoft.com/office/powerpoint/2010/main" val="1524278805"/>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Shape 59"/>
          <p:cNvSpPr>
            <a:spLocks noGrp="1"/>
          </p:cNvSpPr>
          <p:nvPr>
            <p:ph type="title"/>
          </p:nvPr>
        </p:nvSpPr>
        <p:spPr>
          <a:prstGeom prst="rect">
            <a:avLst/>
          </a:prstGeom>
        </p:spPr>
        <p:txBody>
          <a:bodyPr/>
          <a:lstStyle/>
          <a:p>
            <a:pPr lvl="0">
              <a:defRPr sz="1800">
                <a:solidFill>
                  <a:srgbClr val="000000"/>
                </a:solidFill>
              </a:defRPr>
            </a:pPr>
            <a:r>
              <a:rPr lang="en-US" sz="4922" dirty="0">
                <a:solidFill>
                  <a:srgbClr val="D93E2B"/>
                </a:solidFill>
              </a:rPr>
              <a:t>Black-</a:t>
            </a:r>
            <a:r>
              <a:rPr lang="en-US" sz="4922" dirty="0" err="1">
                <a:solidFill>
                  <a:srgbClr val="D93E2B"/>
                </a:solidFill>
              </a:rPr>
              <a:t>Litterman</a:t>
            </a:r>
            <a:endParaRPr sz="4922" dirty="0">
              <a:solidFill>
                <a:srgbClr val="D93E2B"/>
              </a:solidFill>
            </a:endParaRPr>
          </a:p>
        </p:txBody>
      </p:sp>
      <p:sp>
        <p:nvSpPr>
          <p:cNvPr id="60" name="Shape 60"/>
          <p:cNvSpPr>
            <a:spLocks noGrp="1"/>
          </p:cNvSpPr>
          <p:nvPr>
            <p:ph idx="1"/>
          </p:nvPr>
        </p:nvSpPr>
        <p:spPr>
          <a:prstGeom prst="rect">
            <a:avLst/>
          </a:prstGeom>
        </p:spPr>
        <p:txBody>
          <a:bodyPr>
            <a:normAutofit/>
          </a:bodyPr>
          <a:lstStyle/>
          <a:p>
            <a:pPr lvl="0"/>
            <a:r>
              <a:rPr lang="en-US" sz="2800" dirty="0"/>
              <a:t>Portfolio optimization procedure</a:t>
            </a:r>
          </a:p>
          <a:p>
            <a:pPr lvl="1"/>
            <a:r>
              <a:rPr lang="en-US" sz="2600" dirty="0"/>
              <a:t>Really, procedure for estimating expected returns</a:t>
            </a:r>
          </a:p>
          <a:p>
            <a:pPr lvl="1"/>
            <a:endParaRPr lang="en-US" sz="2600" dirty="0"/>
          </a:p>
          <a:p>
            <a:r>
              <a:rPr lang="en-US" sz="2800" dirty="0"/>
              <a:t>Usually used to combine broad asset classes together</a:t>
            </a:r>
          </a:p>
          <a:p>
            <a:pPr lvl="1"/>
            <a:r>
              <a:rPr lang="en-US" sz="1800" dirty="0"/>
              <a:t>Combine U.S. equity, foreign equity, U.S. bonds, etc.</a:t>
            </a:r>
            <a:endParaRPr lang="en-US" sz="3305" dirty="0"/>
          </a:p>
          <a:p>
            <a:pPr lvl="0"/>
            <a:endParaRPr lang="en-US" sz="3797" dirty="0"/>
          </a:p>
        </p:txBody>
      </p:sp>
    </p:spTree>
    <p:extLst>
      <p:ext uri="{BB962C8B-B14F-4D97-AF65-F5344CB8AC3E}">
        <p14:creationId xmlns:p14="http://schemas.microsoft.com/office/powerpoint/2010/main" val="11235819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Black-</a:t>
            </a:r>
            <a:r>
              <a:rPr lang="en-US" dirty="0" err="1"/>
              <a:t>Litterman</a:t>
            </a:r>
            <a:r>
              <a:rPr lang="en-US" dirty="0"/>
              <a:t> Overview</a:t>
            </a:r>
          </a:p>
        </p:txBody>
      </p:sp>
      <p:sp>
        <p:nvSpPr>
          <p:cNvPr id="3" name="Text Placeholder 2"/>
          <p:cNvSpPr>
            <a:spLocks noGrp="1"/>
          </p:cNvSpPr>
          <p:nvPr>
            <p:ph idx="1"/>
          </p:nvPr>
        </p:nvSpPr>
        <p:spPr/>
        <p:txBody>
          <a:bodyPr>
            <a:normAutofit fontScale="92500" lnSpcReduction="20000"/>
          </a:bodyPr>
          <a:lstStyle/>
          <a:p>
            <a:r>
              <a:rPr lang="en-US" sz="3797" dirty="0"/>
              <a:t>(1) Starts with a prior distribution of expected returns based off market values and covariance with the market</a:t>
            </a:r>
          </a:p>
          <a:p>
            <a:pPr lvl="1"/>
            <a:r>
              <a:rPr lang="en-US" sz="2461" dirty="0"/>
              <a:t>The weight of each asset is proportional to its market value</a:t>
            </a:r>
          </a:p>
          <a:p>
            <a:pPr lvl="1"/>
            <a:r>
              <a:rPr lang="en-US" sz="2461" dirty="0"/>
              <a:t>The expected return is based off covariance with the market</a:t>
            </a:r>
            <a:endParaRPr lang="en-US" sz="3797" dirty="0"/>
          </a:p>
          <a:p>
            <a:pPr lvl="0"/>
            <a:r>
              <a:rPr lang="en-US" sz="3797" dirty="0"/>
              <a:t>(2) Incorporates manager’s views</a:t>
            </a:r>
          </a:p>
          <a:p>
            <a:pPr lvl="1"/>
            <a:r>
              <a:rPr lang="en-US" sz="2600" dirty="0"/>
              <a:t>Example: “U.S. stocks are going to outperform emerging markets stocks by 3% this month”</a:t>
            </a:r>
          </a:p>
          <a:p>
            <a:pPr lvl="1"/>
            <a:r>
              <a:rPr lang="en-US" sz="2461" dirty="0"/>
              <a:t>Take risk in assets in which they have views</a:t>
            </a:r>
          </a:p>
          <a:p>
            <a:pPr lvl="1"/>
            <a:r>
              <a:rPr lang="en-US" sz="2461" dirty="0"/>
              <a:t>Take the most risk where they have the most confidence</a:t>
            </a:r>
            <a:endParaRPr lang="en-US" dirty="0"/>
          </a:p>
        </p:txBody>
      </p:sp>
    </p:spTree>
    <p:extLst>
      <p:ext uri="{BB962C8B-B14F-4D97-AF65-F5344CB8AC3E}">
        <p14:creationId xmlns:p14="http://schemas.microsoft.com/office/powerpoint/2010/main" val="2936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4407C-44D5-1647-B68E-74DA63FF7795}"/>
              </a:ext>
            </a:extLst>
          </p:cNvPr>
          <p:cNvSpPr>
            <a:spLocks noGrp="1"/>
          </p:cNvSpPr>
          <p:nvPr>
            <p:ph type="title"/>
          </p:nvPr>
        </p:nvSpPr>
        <p:spPr/>
        <p:txBody>
          <a:bodyPr/>
          <a:lstStyle/>
          <a:p>
            <a:r>
              <a:rPr lang="en-US" dirty="0"/>
              <a:t>Today’s Class</a:t>
            </a:r>
          </a:p>
        </p:txBody>
      </p:sp>
      <p:sp>
        <p:nvSpPr>
          <p:cNvPr id="3" name="Content Placeholder 2">
            <a:extLst>
              <a:ext uri="{FF2B5EF4-FFF2-40B4-BE49-F238E27FC236}">
                <a16:creationId xmlns:a16="http://schemas.microsoft.com/office/drawing/2014/main" id="{7FAE2933-C979-FF43-96E9-F60B72CF4D58}"/>
              </a:ext>
            </a:extLst>
          </p:cNvPr>
          <p:cNvSpPr>
            <a:spLocks noGrp="1"/>
          </p:cNvSpPr>
          <p:nvPr>
            <p:ph idx="1"/>
          </p:nvPr>
        </p:nvSpPr>
        <p:spPr/>
        <p:txBody>
          <a:bodyPr/>
          <a:lstStyle/>
          <a:p>
            <a:r>
              <a:rPr lang="en-US" dirty="0"/>
              <a:t>Finish Tuesday’s lecture: Testing the CAPM</a:t>
            </a:r>
          </a:p>
          <a:p>
            <a:r>
              <a:rPr lang="en-US" dirty="0"/>
              <a:t>Estimation error and portfolio optimization</a:t>
            </a:r>
          </a:p>
          <a:p>
            <a:r>
              <a:rPr lang="en-US" dirty="0"/>
              <a:t>Advanced mean-variance optimization</a:t>
            </a:r>
          </a:p>
        </p:txBody>
      </p:sp>
    </p:spTree>
    <p:extLst>
      <p:ext uri="{BB962C8B-B14F-4D97-AF65-F5344CB8AC3E}">
        <p14:creationId xmlns:p14="http://schemas.microsoft.com/office/powerpoint/2010/main" val="5992519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Shape 59"/>
          <p:cNvSpPr>
            <a:spLocks noGrp="1"/>
          </p:cNvSpPr>
          <p:nvPr>
            <p:ph type="title"/>
          </p:nvPr>
        </p:nvSpPr>
        <p:spPr>
          <a:prstGeom prst="rect">
            <a:avLst/>
          </a:prstGeom>
        </p:spPr>
        <p:txBody>
          <a:bodyPr/>
          <a:lstStyle/>
          <a:p>
            <a:pPr lvl="0">
              <a:defRPr sz="1800">
                <a:solidFill>
                  <a:srgbClr val="000000"/>
                </a:solidFill>
              </a:defRPr>
            </a:pPr>
            <a:r>
              <a:rPr lang="en-US" sz="4922" dirty="0">
                <a:solidFill>
                  <a:srgbClr val="D93E2B"/>
                </a:solidFill>
              </a:rPr>
              <a:t>Black-</a:t>
            </a:r>
            <a:r>
              <a:rPr lang="en-US" sz="4922" dirty="0" err="1">
                <a:solidFill>
                  <a:srgbClr val="D93E2B"/>
                </a:solidFill>
              </a:rPr>
              <a:t>Litterman</a:t>
            </a:r>
            <a:endParaRPr sz="4922" dirty="0">
              <a:solidFill>
                <a:srgbClr val="D93E2B"/>
              </a:solidFill>
            </a:endParaRPr>
          </a:p>
        </p:txBody>
      </p:sp>
      <p:sp>
        <p:nvSpPr>
          <p:cNvPr id="60" name="Shape 60"/>
          <p:cNvSpPr>
            <a:spLocks noGrp="1"/>
          </p:cNvSpPr>
          <p:nvPr>
            <p:ph idx="1"/>
          </p:nvPr>
        </p:nvSpPr>
        <p:spPr>
          <a:prstGeom prst="rect">
            <a:avLst/>
          </a:prstGeom>
        </p:spPr>
        <p:txBody>
          <a:bodyPr>
            <a:normAutofit/>
          </a:bodyPr>
          <a:lstStyle/>
          <a:p>
            <a:r>
              <a:rPr lang="en-US" sz="2461" dirty="0"/>
              <a:t>Why use Black-</a:t>
            </a:r>
            <a:r>
              <a:rPr lang="en-US" sz="2461" dirty="0" err="1"/>
              <a:t>Litterman</a:t>
            </a:r>
            <a:r>
              <a:rPr lang="en-US" sz="2461" dirty="0"/>
              <a:t>?</a:t>
            </a:r>
          </a:p>
          <a:p>
            <a:pPr lvl="1"/>
            <a:r>
              <a:rPr lang="en-US" sz="2261" dirty="0"/>
              <a:t>1. Reasonable asset class weights</a:t>
            </a:r>
          </a:p>
          <a:p>
            <a:pPr lvl="2"/>
            <a:r>
              <a:rPr lang="en-US" sz="2061" dirty="0"/>
              <a:t>Prior is the market portfolio</a:t>
            </a:r>
          </a:p>
          <a:p>
            <a:pPr lvl="1"/>
            <a:r>
              <a:rPr lang="en-US" sz="2261" dirty="0"/>
              <a:t>2. Incorporate our forecasts with discipline </a:t>
            </a:r>
          </a:p>
          <a:p>
            <a:pPr lvl="2"/>
            <a:r>
              <a:rPr lang="en-US" sz="2061" dirty="0"/>
              <a:t>Based on our confidence</a:t>
            </a:r>
            <a:endParaRPr lang="en-US" sz="3105" dirty="0"/>
          </a:p>
          <a:p>
            <a:pPr lvl="0"/>
            <a:endParaRPr lang="en-US" sz="3797" dirty="0"/>
          </a:p>
        </p:txBody>
      </p:sp>
    </p:spTree>
    <p:extLst>
      <p:ext uri="{BB962C8B-B14F-4D97-AF65-F5344CB8AC3E}">
        <p14:creationId xmlns:p14="http://schemas.microsoft.com/office/powerpoint/2010/main" val="18896865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Shape 59"/>
          <p:cNvSpPr>
            <a:spLocks noGrp="1"/>
          </p:cNvSpPr>
          <p:nvPr>
            <p:ph type="title"/>
          </p:nvPr>
        </p:nvSpPr>
        <p:spPr>
          <a:prstGeom prst="rect">
            <a:avLst/>
          </a:prstGeom>
        </p:spPr>
        <p:txBody>
          <a:bodyPr/>
          <a:lstStyle/>
          <a:p>
            <a:pPr lvl="0">
              <a:defRPr sz="1800">
                <a:solidFill>
                  <a:srgbClr val="000000"/>
                </a:solidFill>
              </a:defRPr>
            </a:pPr>
            <a:r>
              <a:rPr lang="en-US" sz="4922" dirty="0">
                <a:solidFill>
                  <a:srgbClr val="D93E2B"/>
                </a:solidFill>
              </a:rPr>
              <a:t>Black-</a:t>
            </a:r>
            <a:r>
              <a:rPr lang="en-US" sz="4922" dirty="0" err="1">
                <a:solidFill>
                  <a:srgbClr val="D93E2B"/>
                </a:solidFill>
              </a:rPr>
              <a:t>Litterman</a:t>
            </a:r>
            <a:r>
              <a:rPr lang="en-US" sz="4922" dirty="0">
                <a:solidFill>
                  <a:srgbClr val="D93E2B"/>
                </a:solidFill>
              </a:rPr>
              <a:t> Overview</a:t>
            </a:r>
            <a:endParaRPr sz="4922" dirty="0">
              <a:solidFill>
                <a:srgbClr val="D93E2B"/>
              </a:solidFill>
            </a:endParaRPr>
          </a:p>
        </p:txBody>
      </p:sp>
      <p:sp>
        <p:nvSpPr>
          <p:cNvPr id="60" name="Shape 60"/>
          <p:cNvSpPr>
            <a:spLocks noGrp="1"/>
          </p:cNvSpPr>
          <p:nvPr>
            <p:ph idx="1"/>
          </p:nvPr>
        </p:nvSpPr>
        <p:spPr>
          <a:prstGeom prst="rect">
            <a:avLst/>
          </a:prstGeom>
        </p:spPr>
        <p:txBody>
          <a:bodyPr>
            <a:normAutofit fontScale="92500" lnSpcReduction="10000"/>
          </a:bodyPr>
          <a:lstStyle/>
          <a:p>
            <a:r>
              <a:rPr lang="en-US" sz="3375" dirty="0"/>
              <a:t>(1) Establish prior distribution of returns </a:t>
            </a:r>
            <a:r>
              <a:rPr lang="en-US" sz="3375" b="1" dirty="0"/>
              <a:t>and</a:t>
            </a:r>
            <a:r>
              <a:rPr lang="en-US" sz="3375" dirty="0"/>
              <a:t> the distribution of expected returns based on CAPM</a:t>
            </a:r>
          </a:p>
          <a:p>
            <a:r>
              <a:rPr lang="en-US" sz="3375" dirty="0"/>
              <a:t>(2) Establish views about expected returns (manager generated)</a:t>
            </a:r>
          </a:p>
          <a:p>
            <a:r>
              <a:rPr lang="en-US" sz="3375" dirty="0"/>
              <a:t>(3) Combine prior and views to create posterior distribution of returns</a:t>
            </a:r>
          </a:p>
          <a:p>
            <a:r>
              <a:rPr lang="en-US" sz="3375" dirty="0"/>
              <a:t>(4) Optimize portfolio using posterior distribution of returns</a:t>
            </a:r>
            <a:endParaRPr sz="3375" dirty="0"/>
          </a:p>
        </p:txBody>
      </p:sp>
      <p:pic>
        <p:nvPicPr>
          <p:cNvPr id="4" name="Picture 3"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8393" y="6175062"/>
            <a:ext cx="3134685" cy="613005"/>
          </a:xfrm>
          <a:prstGeom prst="rect">
            <a:avLst/>
          </a:prstGeom>
        </p:spPr>
      </p:pic>
    </p:spTree>
    <p:extLst>
      <p:ext uri="{BB962C8B-B14F-4D97-AF65-F5344CB8AC3E}">
        <p14:creationId xmlns:p14="http://schemas.microsoft.com/office/powerpoint/2010/main" val="8261467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Expected Returns</a:t>
            </a:r>
          </a:p>
        </p:txBody>
      </p:sp>
    </p:spTree>
    <p:extLst>
      <p:ext uri="{BB962C8B-B14F-4D97-AF65-F5344CB8AC3E}">
        <p14:creationId xmlns:p14="http://schemas.microsoft.com/office/powerpoint/2010/main" val="1002174955"/>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2054087" y="267240"/>
            <a:ext cx="7488238" cy="6451600"/>
          </a:xfrm>
        </p:spPr>
      </p:pic>
      <p:sp>
        <p:nvSpPr>
          <p:cNvPr id="4" name="TextBox 3"/>
          <p:cNvSpPr txBox="1"/>
          <p:nvPr/>
        </p:nvSpPr>
        <p:spPr>
          <a:xfrm>
            <a:off x="187233" y="6387082"/>
            <a:ext cx="1435842" cy="33175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35719" tIns="35719" rIns="35719" bIns="35719" numCol="1" spcCol="38100" rtlCol="0" anchor="ctr">
            <a:spAutoFit/>
          </a:bodyPr>
          <a:lstStyle/>
          <a:p>
            <a:pPr algn="ctr" defTabSz="410751" latinLnBrk="1" hangingPunct="0"/>
            <a:r>
              <a:rPr lang="en-US" sz="1687" dirty="0" err="1">
                <a:solidFill>
                  <a:srgbClr val="414141"/>
                </a:solidFill>
                <a:latin typeface="Palatino"/>
                <a:ea typeface="Palatino"/>
                <a:cs typeface="Palatino"/>
                <a:sym typeface="Palatino"/>
              </a:rPr>
              <a:t>Idzorek</a:t>
            </a:r>
            <a:r>
              <a:rPr lang="en-US" sz="1687" dirty="0">
                <a:solidFill>
                  <a:srgbClr val="414141"/>
                </a:solidFill>
                <a:latin typeface="Palatino"/>
                <a:ea typeface="Palatino"/>
                <a:cs typeface="Palatino"/>
                <a:sym typeface="Palatino"/>
              </a:rPr>
              <a:t> (2002)</a:t>
            </a:r>
          </a:p>
        </p:txBody>
      </p:sp>
      <p:sp>
        <p:nvSpPr>
          <p:cNvPr id="2" name="TextBox 1"/>
          <p:cNvSpPr txBox="1"/>
          <p:nvPr/>
        </p:nvSpPr>
        <p:spPr>
          <a:xfrm>
            <a:off x="3578086" y="82574"/>
            <a:ext cx="1564852" cy="369332"/>
          </a:xfrm>
          <a:prstGeom prst="rect">
            <a:avLst/>
          </a:prstGeom>
          <a:noFill/>
        </p:spPr>
        <p:txBody>
          <a:bodyPr wrap="none" rtlCol="0">
            <a:spAutoFit/>
          </a:bodyPr>
          <a:lstStyle/>
          <a:p>
            <a:r>
              <a:rPr lang="en-US"/>
              <a:t>CAPM Prior:</a:t>
            </a:r>
          </a:p>
        </p:txBody>
      </p:sp>
      <p:sp>
        <p:nvSpPr>
          <p:cNvPr id="3" name="TextBox 2"/>
          <p:cNvSpPr txBox="1"/>
          <p:nvPr/>
        </p:nvSpPr>
        <p:spPr>
          <a:xfrm>
            <a:off x="7222435" y="82574"/>
            <a:ext cx="2064989" cy="369332"/>
          </a:xfrm>
          <a:prstGeom prst="rect">
            <a:avLst/>
          </a:prstGeom>
          <a:noFill/>
        </p:spPr>
        <p:txBody>
          <a:bodyPr wrap="none" rtlCol="0">
            <a:spAutoFit/>
          </a:bodyPr>
          <a:lstStyle/>
          <a:p>
            <a:r>
              <a:rPr lang="en-US"/>
              <a:t>Manager’s Views:</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BCA8AD0-3F18-A546-8827-6BAE23E7E16A}"/>
                  </a:ext>
                </a:extLst>
              </p:cNvPr>
              <p:cNvSpPr txBox="1"/>
              <p:nvPr/>
            </p:nvSpPr>
            <p:spPr>
              <a:xfrm>
                <a:off x="1961322" y="728869"/>
                <a:ext cx="808383" cy="369332"/>
              </a:xfrm>
              <a:prstGeom prst="rect">
                <a:avLst/>
              </a:prstGeom>
              <a:noFill/>
            </p:spPr>
            <p:txBody>
              <a:bodyPr wrap="squar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𝛾</m:t>
                    </m:r>
                    <m:r>
                      <a:rPr lang="en-US" b="0" i="1" smtClean="0">
                        <a:latin typeface="Cambria Math" panose="02040503050406030204" pitchFamily="18" charset="0"/>
                        <a:ea typeface="Cambria Math" panose="02040503050406030204" pitchFamily="18" charset="0"/>
                      </a:rPr>
                      <m:t>=</m:t>
                    </m:r>
                  </m:oMath>
                </a14:m>
                <a:r>
                  <a:rPr lang="en-US" dirty="0"/>
                  <a:t> </a:t>
                </a:r>
              </a:p>
            </p:txBody>
          </p:sp>
        </mc:Choice>
        <mc:Fallback xmlns="">
          <p:sp>
            <p:nvSpPr>
              <p:cNvPr id="8" name="TextBox 7">
                <a:extLst>
                  <a:ext uri="{FF2B5EF4-FFF2-40B4-BE49-F238E27FC236}">
                    <a16:creationId xmlns:a16="http://schemas.microsoft.com/office/drawing/2014/main" id="{7BCA8AD0-3F18-A546-8827-6BAE23E7E16A}"/>
                  </a:ext>
                </a:extLst>
              </p:cNvPr>
              <p:cNvSpPr txBox="1">
                <a:spLocks noRot="1" noChangeAspect="1" noMove="1" noResize="1" noEditPoints="1" noAdjustHandles="1" noChangeArrowheads="1" noChangeShapeType="1" noTextEdit="1"/>
              </p:cNvSpPr>
              <p:nvPr/>
            </p:nvSpPr>
            <p:spPr>
              <a:xfrm>
                <a:off x="1961322" y="728869"/>
                <a:ext cx="808383" cy="369332"/>
              </a:xfrm>
              <a:prstGeom prst="rect">
                <a:avLst/>
              </a:prstGeom>
              <a:blipFill>
                <a:blip r:embed="rId4"/>
                <a:stretch>
                  <a:fillRect b="-10000"/>
                </a:stretch>
              </a:blipFill>
            </p:spPr>
            <p:txBody>
              <a:bodyPr/>
              <a:lstStyle/>
              <a:p>
                <a:r>
                  <a:rPr lang="en-US">
                    <a:noFill/>
                  </a:rPr>
                  <a:t> </a:t>
                </a:r>
              </a:p>
            </p:txBody>
          </p:sp>
        </mc:Fallback>
      </mc:AlternateContent>
    </p:spTree>
    <p:extLst>
      <p:ext uri="{BB962C8B-B14F-4D97-AF65-F5344CB8AC3E}">
        <p14:creationId xmlns:p14="http://schemas.microsoft.com/office/powerpoint/2010/main" val="19610330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Shape 59"/>
          <p:cNvSpPr>
            <a:spLocks noGrp="1"/>
          </p:cNvSpPr>
          <p:nvPr>
            <p:ph type="title"/>
          </p:nvPr>
        </p:nvSpPr>
        <p:spPr>
          <a:prstGeom prst="rect">
            <a:avLst/>
          </a:prstGeom>
        </p:spPr>
        <p:txBody>
          <a:bodyPr/>
          <a:lstStyle/>
          <a:p>
            <a:pPr lvl="0">
              <a:defRPr sz="1800">
                <a:solidFill>
                  <a:srgbClr val="000000"/>
                </a:solidFill>
              </a:defRPr>
            </a:pPr>
            <a:r>
              <a:rPr lang="en-US" sz="4922" dirty="0">
                <a:solidFill>
                  <a:srgbClr val="D93E2B"/>
                </a:solidFill>
              </a:rPr>
              <a:t>Expected Returns</a:t>
            </a:r>
            <a:endParaRPr sz="4922" dirty="0">
              <a:solidFill>
                <a:srgbClr val="D93E2B"/>
              </a:solidFill>
            </a:endParaRPr>
          </a:p>
        </p:txBody>
      </p:sp>
      <p:sp>
        <p:nvSpPr>
          <p:cNvPr id="60" name="Shape 60"/>
          <p:cNvSpPr>
            <a:spLocks noGrp="1"/>
          </p:cNvSpPr>
          <p:nvPr>
            <p:ph idx="1"/>
          </p:nvPr>
        </p:nvSpPr>
        <p:spPr>
          <a:prstGeom prst="rect">
            <a:avLst/>
          </a:prstGeom>
        </p:spPr>
        <p:txBody>
          <a:bodyPr>
            <a:normAutofit/>
          </a:bodyPr>
          <a:lstStyle/>
          <a:p>
            <a:pPr lvl="0"/>
            <a:endParaRPr lang="en-US" sz="3797" dirty="0"/>
          </a:p>
          <a:p>
            <a:pPr lvl="0"/>
            <a:endParaRPr lang="en-US" sz="3797" dirty="0"/>
          </a:p>
          <a:p>
            <a:pPr lvl="0"/>
            <a:r>
              <a:rPr lang="en-US" sz="3797" dirty="0"/>
              <a:t>Where           is a n x 1 vector of the baseline expected returns  </a:t>
            </a:r>
            <a:endParaRPr sz="3797" dirty="0"/>
          </a:p>
        </p:txBody>
      </p:sp>
      <p:pic>
        <p:nvPicPr>
          <p:cNvPr id="4" name="Picture 3"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4543" y="3409846"/>
            <a:ext cx="517938" cy="498017"/>
          </a:xfrm>
          <a:prstGeom prst="rect">
            <a:avLst/>
          </a:prstGeom>
        </p:spPr>
      </p:pic>
      <p:pic>
        <p:nvPicPr>
          <p:cNvPr id="2" name="Picture 1">
            <a:extLst>
              <a:ext uri="{FF2B5EF4-FFF2-40B4-BE49-F238E27FC236}">
                <a16:creationId xmlns:a16="http://schemas.microsoft.com/office/drawing/2014/main" id="{4BFBD2BE-93E4-C849-898F-8B2204DE68BD}"/>
              </a:ext>
            </a:extLst>
          </p:cNvPr>
          <p:cNvPicPr>
            <a:picLocks noChangeAspect="1"/>
          </p:cNvPicPr>
          <p:nvPr/>
        </p:nvPicPr>
        <p:blipFill>
          <a:blip r:embed="rId4"/>
          <a:stretch>
            <a:fillRect/>
          </a:stretch>
        </p:blipFill>
        <p:spPr>
          <a:xfrm>
            <a:off x="3034392" y="1990673"/>
            <a:ext cx="4322517" cy="834170"/>
          </a:xfrm>
          <a:prstGeom prst="rect">
            <a:avLst/>
          </a:prstGeom>
        </p:spPr>
      </p:pic>
    </p:spTree>
    <p:extLst>
      <p:ext uri="{BB962C8B-B14F-4D97-AF65-F5344CB8AC3E}">
        <p14:creationId xmlns:p14="http://schemas.microsoft.com/office/powerpoint/2010/main" val="15143851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Shape 59"/>
          <p:cNvSpPr>
            <a:spLocks noGrp="1"/>
          </p:cNvSpPr>
          <p:nvPr>
            <p:ph type="title"/>
          </p:nvPr>
        </p:nvSpPr>
        <p:spPr>
          <a:prstGeom prst="rect">
            <a:avLst/>
          </a:prstGeom>
        </p:spPr>
        <p:txBody>
          <a:bodyPr/>
          <a:lstStyle/>
          <a:p>
            <a:pPr lvl="0">
              <a:defRPr sz="1800">
                <a:solidFill>
                  <a:srgbClr val="000000"/>
                </a:solidFill>
              </a:defRPr>
            </a:pPr>
            <a:r>
              <a:rPr lang="en-US" sz="4922" dirty="0">
                <a:solidFill>
                  <a:srgbClr val="D93E2B"/>
                </a:solidFill>
              </a:rPr>
              <a:t>Expected Returns</a:t>
            </a:r>
            <a:endParaRPr sz="4922" dirty="0">
              <a:solidFill>
                <a:srgbClr val="D93E2B"/>
              </a:solidFill>
            </a:endParaRPr>
          </a:p>
        </p:txBody>
      </p:sp>
      <p:sp>
        <p:nvSpPr>
          <p:cNvPr id="60" name="Shape 60"/>
          <p:cNvSpPr>
            <a:spLocks noGrp="1"/>
          </p:cNvSpPr>
          <p:nvPr>
            <p:ph idx="1"/>
          </p:nvPr>
        </p:nvSpPr>
        <p:spPr>
          <a:prstGeom prst="rect">
            <a:avLst/>
          </a:prstGeom>
        </p:spPr>
        <p:txBody>
          <a:bodyPr>
            <a:normAutofit/>
          </a:bodyPr>
          <a:lstStyle/>
          <a:p>
            <a:pPr lvl="0"/>
            <a:endParaRPr lang="en-US" sz="3797" dirty="0"/>
          </a:p>
          <a:p>
            <a:pPr lvl="0"/>
            <a:endParaRPr lang="en-US" sz="3797" dirty="0"/>
          </a:p>
          <a:p>
            <a:pPr lvl="0"/>
            <a:endParaRPr lang="en-US" sz="3797" dirty="0"/>
          </a:p>
          <a:p>
            <a:pPr lvl="0"/>
            <a:endParaRPr sz="3797" dirty="0"/>
          </a:p>
        </p:txBody>
      </p:sp>
      <p:pic>
        <p:nvPicPr>
          <p:cNvPr id="2" name="Picture 1"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1188" y="1841257"/>
            <a:ext cx="4671503" cy="525367"/>
          </a:xfrm>
          <a:prstGeom prst="rect">
            <a:avLst/>
          </a:prstGeom>
        </p:spPr>
      </p:pic>
      <p:pic>
        <p:nvPicPr>
          <p:cNvPr id="4" name="Picture 3"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96676" y="2727257"/>
            <a:ext cx="2799324" cy="722949"/>
          </a:xfrm>
          <a:prstGeom prst="rect">
            <a:avLst/>
          </a:prstGeom>
        </p:spPr>
      </p:pic>
      <p:sp>
        <p:nvSpPr>
          <p:cNvPr id="3" name="TextBox 2"/>
          <p:cNvSpPr txBox="1"/>
          <p:nvPr/>
        </p:nvSpPr>
        <p:spPr>
          <a:xfrm>
            <a:off x="7309360" y="1707791"/>
            <a:ext cx="2880597" cy="26693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35719" tIns="35719" rIns="35719" bIns="35719" numCol="1" spcCol="38100" rtlCol="0" anchor="ctr">
            <a:spAutoFit/>
          </a:bodyPr>
          <a:lstStyle/>
          <a:p>
            <a:pPr algn="ctr" defTabSz="410751" latinLnBrk="1" hangingPunct="0"/>
            <a:r>
              <a:rPr lang="en-US" sz="1266" dirty="0"/>
              <a:t>Capital R is for excess returns here…</a:t>
            </a:r>
            <a:endParaRPr lang="en-US" sz="1687" dirty="0">
              <a:solidFill>
                <a:srgbClr val="414141"/>
              </a:solidFill>
              <a:latin typeface="Palatino"/>
              <a:ea typeface="Palatino"/>
              <a:cs typeface="Palatino"/>
              <a:sym typeface="Palatino"/>
            </a:endParaRPr>
          </a:p>
        </p:txBody>
      </p:sp>
      <p:sp>
        <p:nvSpPr>
          <p:cNvPr id="9" name="TextBox 8"/>
          <p:cNvSpPr txBox="1"/>
          <p:nvPr/>
        </p:nvSpPr>
        <p:spPr>
          <a:xfrm>
            <a:off x="7559020" y="6330140"/>
            <a:ext cx="3632726" cy="369332"/>
          </a:xfrm>
          <a:prstGeom prst="rect">
            <a:avLst/>
          </a:prstGeom>
          <a:noFill/>
        </p:spPr>
        <p:txBody>
          <a:bodyPr wrap="none" rtlCol="0">
            <a:spAutoFit/>
          </a:bodyPr>
          <a:lstStyle/>
          <a:p>
            <a:r>
              <a:rPr lang="en-US" dirty="0"/>
              <a:t>Weights are market cap weights</a:t>
            </a:r>
          </a:p>
        </p:txBody>
      </p:sp>
      <p:pic>
        <p:nvPicPr>
          <p:cNvPr id="10" name="Picture 9">
            <a:extLst>
              <a:ext uri="{FF2B5EF4-FFF2-40B4-BE49-F238E27FC236}">
                <a16:creationId xmlns:a16="http://schemas.microsoft.com/office/drawing/2014/main" id="{6C87F675-EA36-4C4A-8562-D96D0699515E}"/>
              </a:ext>
            </a:extLst>
          </p:cNvPr>
          <p:cNvPicPr>
            <a:picLocks noChangeAspect="1"/>
          </p:cNvPicPr>
          <p:nvPr/>
        </p:nvPicPr>
        <p:blipFill>
          <a:blip r:embed="rId5"/>
          <a:stretch>
            <a:fillRect/>
          </a:stretch>
        </p:blipFill>
        <p:spPr>
          <a:xfrm>
            <a:off x="3296676" y="3764034"/>
            <a:ext cx="2499655" cy="330312"/>
          </a:xfrm>
          <a:prstGeom prst="rect">
            <a:avLst/>
          </a:prstGeom>
        </p:spPr>
      </p:pic>
      <p:pic>
        <p:nvPicPr>
          <p:cNvPr id="11" name="Picture 10">
            <a:extLst>
              <a:ext uri="{FF2B5EF4-FFF2-40B4-BE49-F238E27FC236}">
                <a16:creationId xmlns:a16="http://schemas.microsoft.com/office/drawing/2014/main" id="{82000A1B-2CE1-084B-AE02-67A3647586E9}"/>
              </a:ext>
            </a:extLst>
          </p:cNvPr>
          <p:cNvPicPr>
            <a:picLocks noChangeAspect="1"/>
          </p:cNvPicPr>
          <p:nvPr/>
        </p:nvPicPr>
        <p:blipFill>
          <a:blip r:embed="rId6"/>
          <a:stretch>
            <a:fillRect/>
          </a:stretch>
        </p:blipFill>
        <p:spPr>
          <a:xfrm>
            <a:off x="9005014" y="3198485"/>
            <a:ext cx="1704436" cy="546946"/>
          </a:xfrm>
          <a:prstGeom prst="rect">
            <a:avLst/>
          </a:prstGeom>
        </p:spPr>
      </p:pic>
      <p:pic>
        <p:nvPicPr>
          <p:cNvPr id="12" name="Picture 11">
            <a:extLst>
              <a:ext uri="{FF2B5EF4-FFF2-40B4-BE49-F238E27FC236}">
                <a16:creationId xmlns:a16="http://schemas.microsoft.com/office/drawing/2014/main" id="{BD288837-22D8-2240-9E6C-0712DCCA15F4}"/>
              </a:ext>
            </a:extLst>
          </p:cNvPr>
          <p:cNvPicPr>
            <a:picLocks noChangeAspect="1"/>
          </p:cNvPicPr>
          <p:nvPr/>
        </p:nvPicPr>
        <p:blipFill>
          <a:blip r:embed="rId7"/>
          <a:stretch>
            <a:fillRect/>
          </a:stretch>
        </p:blipFill>
        <p:spPr>
          <a:xfrm>
            <a:off x="3296676" y="4481690"/>
            <a:ext cx="5425293" cy="309300"/>
          </a:xfrm>
          <a:prstGeom prst="rect">
            <a:avLst/>
          </a:prstGeom>
        </p:spPr>
      </p:pic>
      <p:pic>
        <p:nvPicPr>
          <p:cNvPr id="13" name="Picture 12">
            <a:extLst>
              <a:ext uri="{FF2B5EF4-FFF2-40B4-BE49-F238E27FC236}">
                <a16:creationId xmlns:a16="http://schemas.microsoft.com/office/drawing/2014/main" id="{5FCDF590-3C7B-EE4D-9C21-19D5AC938626}"/>
              </a:ext>
            </a:extLst>
          </p:cNvPr>
          <p:cNvPicPr>
            <a:picLocks noChangeAspect="1"/>
          </p:cNvPicPr>
          <p:nvPr/>
        </p:nvPicPr>
        <p:blipFill>
          <a:blip r:embed="rId8"/>
          <a:stretch>
            <a:fillRect/>
          </a:stretch>
        </p:blipFill>
        <p:spPr>
          <a:xfrm>
            <a:off x="3368191" y="5150209"/>
            <a:ext cx="6915150" cy="270752"/>
          </a:xfrm>
          <a:prstGeom prst="rect">
            <a:avLst/>
          </a:prstGeom>
        </p:spPr>
      </p:pic>
    </p:spTree>
    <p:extLst>
      <p:ext uri="{BB962C8B-B14F-4D97-AF65-F5344CB8AC3E}">
        <p14:creationId xmlns:p14="http://schemas.microsoft.com/office/powerpoint/2010/main" val="6896146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2054087" y="267240"/>
            <a:ext cx="7488238" cy="6451600"/>
          </a:xfrm>
        </p:spPr>
      </p:pic>
      <p:sp>
        <p:nvSpPr>
          <p:cNvPr id="4" name="TextBox 3"/>
          <p:cNvSpPr txBox="1"/>
          <p:nvPr/>
        </p:nvSpPr>
        <p:spPr>
          <a:xfrm>
            <a:off x="187233" y="6387082"/>
            <a:ext cx="1435842" cy="33175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35719" tIns="35719" rIns="35719" bIns="35719" numCol="1" spcCol="38100" rtlCol="0" anchor="ctr">
            <a:spAutoFit/>
          </a:bodyPr>
          <a:lstStyle/>
          <a:p>
            <a:pPr algn="ctr" defTabSz="410751" latinLnBrk="1" hangingPunct="0"/>
            <a:r>
              <a:rPr lang="en-US" sz="1687" dirty="0" err="1">
                <a:solidFill>
                  <a:srgbClr val="414141"/>
                </a:solidFill>
                <a:latin typeface="Palatino"/>
                <a:ea typeface="Palatino"/>
                <a:cs typeface="Palatino"/>
                <a:sym typeface="Palatino"/>
              </a:rPr>
              <a:t>Idzorek</a:t>
            </a:r>
            <a:r>
              <a:rPr lang="en-US" sz="1687" dirty="0">
                <a:solidFill>
                  <a:srgbClr val="414141"/>
                </a:solidFill>
                <a:latin typeface="Palatino"/>
                <a:ea typeface="Palatino"/>
                <a:cs typeface="Palatino"/>
                <a:sym typeface="Palatino"/>
              </a:rPr>
              <a:t> (2002)</a:t>
            </a:r>
          </a:p>
        </p:txBody>
      </p:sp>
      <mc:AlternateContent xmlns:mc="http://schemas.openxmlformats.org/markup-compatibility/2006" xmlns:a14="http://schemas.microsoft.com/office/drawing/2010/main">
        <mc:Choice Requires="a14">
          <p:sp>
            <p:nvSpPr>
              <p:cNvPr id="3" name="TextBox 2"/>
              <p:cNvSpPr txBox="1"/>
              <p:nvPr/>
            </p:nvSpPr>
            <p:spPr>
              <a:xfrm>
                <a:off x="1961322" y="728869"/>
                <a:ext cx="808383" cy="369332"/>
              </a:xfrm>
              <a:prstGeom prst="rect">
                <a:avLst/>
              </a:prstGeom>
              <a:noFill/>
            </p:spPr>
            <p:txBody>
              <a:bodyPr wrap="squar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𝛾</m:t>
                    </m:r>
                    <m:r>
                      <a:rPr lang="en-US" b="0" i="1" smtClean="0">
                        <a:latin typeface="Cambria Math" panose="02040503050406030204" pitchFamily="18" charset="0"/>
                        <a:ea typeface="Cambria Math" panose="02040503050406030204" pitchFamily="18" charset="0"/>
                      </a:rPr>
                      <m:t>=</m:t>
                    </m:r>
                  </m:oMath>
                </a14:m>
                <a:r>
                  <a:rPr lang="en-US" dirty="0"/>
                  <a:t> </a:t>
                </a:r>
              </a:p>
            </p:txBody>
          </p:sp>
        </mc:Choice>
        <mc:Fallback xmlns="">
          <p:sp>
            <p:nvSpPr>
              <p:cNvPr id="3" name="TextBox 2"/>
              <p:cNvSpPr txBox="1">
                <a:spLocks noRot="1" noChangeAspect="1" noMove="1" noResize="1" noEditPoints="1" noAdjustHandles="1" noChangeArrowheads="1" noChangeShapeType="1" noTextEdit="1"/>
              </p:cNvSpPr>
              <p:nvPr/>
            </p:nvSpPr>
            <p:spPr>
              <a:xfrm>
                <a:off x="1961322" y="728869"/>
                <a:ext cx="808383" cy="369332"/>
              </a:xfrm>
              <a:prstGeom prst="rect">
                <a:avLst/>
              </a:prstGeom>
              <a:blipFill>
                <a:blip r:embed="rId4"/>
                <a:stretch>
                  <a:fillRect b="-10000"/>
                </a:stretch>
              </a:blipFill>
            </p:spPr>
            <p:txBody>
              <a:bodyPr/>
              <a:lstStyle/>
              <a:p>
                <a:r>
                  <a:rPr lang="en-US">
                    <a:noFill/>
                  </a:rPr>
                  <a:t> </a:t>
                </a:r>
              </a:p>
            </p:txBody>
          </p:sp>
        </mc:Fallback>
      </mc:AlternateContent>
      <p:sp>
        <p:nvSpPr>
          <p:cNvPr id="5" name="TextBox 4"/>
          <p:cNvSpPr txBox="1"/>
          <p:nvPr/>
        </p:nvSpPr>
        <p:spPr>
          <a:xfrm>
            <a:off x="3578086" y="82574"/>
            <a:ext cx="1564852" cy="369332"/>
          </a:xfrm>
          <a:prstGeom prst="rect">
            <a:avLst/>
          </a:prstGeom>
          <a:noFill/>
        </p:spPr>
        <p:txBody>
          <a:bodyPr wrap="none" rtlCol="0">
            <a:spAutoFit/>
          </a:bodyPr>
          <a:lstStyle/>
          <a:p>
            <a:r>
              <a:rPr lang="en-US"/>
              <a:t>CAPM Prior:</a:t>
            </a:r>
          </a:p>
        </p:txBody>
      </p:sp>
      <p:sp>
        <p:nvSpPr>
          <p:cNvPr id="6" name="TextBox 5"/>
          <p:cNvSpPr txBox="1"/>
          <p:nvPr/>
        </p:nvSpPr>
        <p:spPr>
          <a:xfrm>
            <a:off x="7222435" y="82574"/>
            <a:ext cx="2064989" cy="369332"/>
          </a:xfrm>
          <a:prstGeom prst="rect">
            <a:avLst/>
          </a:prstGeom>
          <a:noFill/>
        </p:spPr>
        <p:txBody>
          <a:bodyPr wrap="none" rtlCol="0">
            <a:spAutoFit/>
          </a:bodyPr>
          <a:lstStyle/>
          <a:p>
            <a:r>
              <a:rPr lang="en-US"/>
              <a:t>Manager’s Views:</a:t>
            </a:r>
          </a:p>
        </p:txBody>
      </p:sp>
    </p:spTree>
    <p:extLst>
      <p:ext uri="{BB962C8B-B14F-4D97-AF65-F5344CB8AC3E}">
        <p14:creationId xmlns:p14="http://schemas.microsoft.com/office/powerpoint/2010/main" val="1687820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Shape 59"/>
          <p:cNvSpPr>
            <a:spLocks noGrp="1"/>
          </p:cNvSpPr>
          <p:nvPr>
            <p:ph type="title"/>
          </p:nvPr>
        </p:nvSpPr>
        <p:spPr>
          <a:prstGeom prst="rect">
            <a:avLst/>
          </a:prstGeom>
        </p:spPr>
        <p:txBody>
          <a:bodyPr/>
          <a:lstStyle/>
          <a:p>
            <a:pPr lvl="0">
              <a:defRPr sz="1800">
                <a:solidFill>
                  <a:srgbClr val="000000"/>
                </a:solidFill>
              </a:defRPr>
            </a:pPr>
            <a:r>
              <a:rPr lang="en-US" sz="4922" dirty="0">
                <a:solidFill>
                  <a:srgbClr val="D93E2B"/>
                </a:solidFill>
              </a:rPr>
              <a:t>Precision of Expected Returns</a:t>
            </a:r>
            <a:endParaRPr sz="4922" dirty="0">
              <a:solidFill>
                <a:srgbClr val="D93E2B"/>
              </a:solidFill>
            </a:endParaRPr>
          </a:p>
        </p:txBody>
      </p:sp>
      <p:sp>
        <p:nvSpPr>
          <p:cNvPr id="60" name="Shape 60"/>
          <p:cNvSpPr>
            <a:spLocks noGrp="1"/>
          </p:cNvSpPr>
          <p:nvPr>
            <p:ph idx="1"/>
          </p:nvPr>
        </p:nvSpPr>
        <p:spPr>
          <a:xfrm>
            <a:off x="902524" y="1783358"/>
            <a:ext cx="9129372" cy="4351337"/>
          </a:xfrm>
          <a:prstGeom prst="rect">
            <a:avLst/>
          </a:prstGeom>
        </p:spPr>
        <p:txBody>
          <a:bodyPr>
            <a:normAutofit/>
          </a:bodyPr>
          <a:lstStyle/>
          <a:p>
            <a:pPr lvl="0"/>
            <a:r>
              <a:rPr lang="en-US" sz="3797" dirty="0"/>
              <a:t>Variance of baseline expected returns</a:t>
            </a:r>
          </a:p>
          <a:p>
            <a:pPr lvl="1"/>
            <a:r>
              <a:rPr lang="en-US" sz="3305" dirty="0"/>
              <a:t>BL suggest weighting the variance-covariance matrix of returns by a scalar,  ,     e.g. .01 or .05</a:t>
            </a:r>
          </a:p>
          <a:p>
            <a:pPr lvl="0"/>
            <a:endParaRPr lang="en-US" sz="3797" dirty="0"/>
          </a:p>
          <a:p>
            <a:pPr lvl="0"/>
            <a:r>
              <a:rPr lang="en-US" sz="3797" dirty="0"/>
              <a:t>Distribution of baseline </a:t>
            </a:r>
            <a:r>
              <a:rPr lang="en-US" sz="3797" b="1" dirty="0"/>
              <a:t>expected</a:t>
            </a:r>
            <a:r>
              <a:rPr lang="en-US" sz="3797" dirty="0"/>
              <a:t> returns:</a:t>
            </a:r>
            <a:endParaRPr sz="3797" dirty="0"/>
          </a:p>
        </p:txBody>
      </p:sp>
      <p:pic>
        <p:nvPicPr>
          <p:cNvPr id="2" name="Picture 1"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4401" y="5501473"/>
            <a:ext cx="1071606" cy="633222"/>
          </a:xfrm>
          <a:prstGeom prst="rect">
            <a:avLst/>
          </a:prstGeom>
        </p:spPr>
      </p:pic>
      <p:pic>
        <p:nvPicPr>
          <p:cNvPr id="3" name="Picture 2"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88864" y="2981741"/>
            <a:ext cx="365032" cy="280607"/>
          </a:xfrm>
          <a:prstGeom prst="rect">
            <a:avLst/>
          </a:prstGeom>
        </p:spPr>
      </p:pic>
    </p:spTree>
    <p:extLst>
      <p:ext uri="{BB962C8B-B14F-4D97-AF65-F5344CB8AC3E}">
        <p14:creationId xmlns:p14="http://schemas.microsoft.com/office/powerpoint/2010/main" val="19935490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2054087" y="267240"/>
            <a:ext cx="7488238" cy="6451600"/>
          </a:xfrm>
        </p:spPr>
      </p:pic>
      <p:sp>
        <p:nvSpPr>
          <p:cNvPr id="4" name="TextBox 3"/>
          <p:cNvSpPr txBox="1"/>
          <p:nvPr/>
        </p:nvSpPr>
        <p:spPr>
          <a:xfrm>
            <a:off x="187233" y="6387082"/>
            <a:ext cx="1435842" cy="33175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35719" tIns="35719" rIns="35719" bIns="35719" numCol="1" spcCol="38100" rtlCol="0" anchor="ctr">
            <a:spAutoFit/>
          </a:bodyPr>
          <a:lstStyle/>
          <a:p>
            <a:pPr algn="ctr" defTabSz="410751" latinLnBrk="1" hangingPunct="0"/>
            <a:r>
              <a:rPr lang="en-US" sz="1687" dirty="0" err="1">
                <a:solidFill>
                  <a:srgbClr val="414141"/>
                </a:solidFill>
                <a:latin typeface="Palatino"/>
                <a:ea typeface="Palatino"/>
                <a:cs typeface="Palatino"/>
                <a:sym typeface="Palatino"/>
              </a:rPr>
              <a:t>Idzorek</a:t>
            </a:r>
            <a:r>
              <a:rPr lang="en-US" sz="1687" dirty="0">
                <a:solidFill>
                  <a:srgbClr val="414141"/>
                </a:solidFill>
                <a:latin typeface="Palatino"/>
                <a:ea typeface="Palatino"/>
                <a:cs typeface="Palatino"/>
                <a:sym typeface="Palatino"/>
              </a:rPr>
              <a:t> (2002)</a:t>
            </a:r>
          </a:p>
        </p:txBody>
      </p:sp>
      <p:sp>
        <p:nvSpPr>
          <p:cNvPr id="5" name="TextBox 4"/>
          <p:cNvSpPr txBox="1"/>
          <p:nvPr/>
        </p:nvSpPr>
        <p:spPr>
          <a:xfrm>
            <a:off x="3578086" y="82574"/>
            <a:ext cx="1564852" cy="369332"/>
          </a:xfrm>
          <a:prstGeom prst="rect">
            <a:avLst/>
          </a:prstGeom>
          <a:noFill/>
        </p:spPr>
        <p:txBody>
          <a:bodyPr wrap="none" rtlCol="0">
            <a:spAutoFit/>
          </a:bodyPr>
          <a:lstStyle/>
          <a:p>
            <a:r>
              <a:rPr lang="en-US"/>
              <a:t>CAPM Prior:</a:t>
            </a:r>
          </a:p>
        </p:txBody>
      </p:sp>
      <p:sp>
        <p:nvSpPr>
          <p:cNvPr id="6" name="TextBox 5"/>
          <p:cNvSpPr txBox="1"/>
          <p:nvPr/>
        </p:nvSpPr>
        <p:spPr>
          <a:xfrm>
            <a:off x="7222435" y="82574"/>
            <a:ext cx="2064989" cy="369332"/>
          </a:xfrm>
          <a:prstGeom prst="rect">
            <a:avLst/>
          </a:prstGeom>
          <a:noFill/>
        </p:spPr>
        <p:txBody>
          <a:bodyPr wrap="none" rtlCol="0">
            <a:spAutoFit/>
          </a:bodyPr>
          <a:lstStyle/>
          <a:p>
            <a:r>
              <a:rPr lang="en-US"/>
              <a:t>Manager’s Views:</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CD1FAD3-DD2F-2941-B4AB-B73AC546C319}"/>
                  </a:ext>
                </a:extLst>
              </p:cNvPr>
              <p:cNvSpPr txBox="1"/>
              <p:nvPr/>
            </p:nvSpPr>
            <p:spPr>
              <a:xfrm>
                <a:off x="1961322" y="728869"/>
                <a:ext cx="808383" cy="369332"/>
              </a:xfrm>
              <a:prstGeom prst="rect">
                <a:avLst/>
              </a:prstGeom>
              <a:noFill/>
            </p:spPr>
            <p:txBody>
              <a:bodyPr wrap="squar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𝛾</m:t>
                    </m:r>
                    <m:r>
                      <a:rPr lang="en-US" b="0" i="1" smtClean="0">
                        <a:latin typeface="Cambria Math" panose="02040503050406030204" pitchFamily="18" charset="0"/>
                        <a:ea typeface="Cambria Math" panose="02040503050406030204" pitchFamily="18" charset="0"/>
                      </a:rPr>
                      <m:t>=</m:t>
                    </m:r>
                  </m:oMath>
                </a14:m>
                <a:r>
                  <a:rPr lang="en-US" dirty="0"/>
                  <a:t> </a:t>
                </a:r>
              </a:p>
            </p:txBody>
          </p:sp>
        </mc:Choice>
        <mc:Fallback xmlns="">
          <p:sp>
            <p:nvSpPr>
              <p:cNvPr id="8" name="TextBox 7">
                <a:extLst>
                  <a:ext uri="{FF2B5EF4-FFF2-40B4-BE49-F238E27FC236}">
                    <a16:creationId xmlns:a16="http://schemas.microsoft.com/office/drawing/2014/main" id="{0CD1FAD3-DD2F-2941-B4AB-B73AC546C319}"/>
                  </a:ext>
                </a:extLst>
              </p:cNvPr>
              <p:cNvSpPr txBox="1">
                <a:spLocks noRot="1" noChangeAspect="1" noMove="1" noResize="1" noEditPoints="1" noAdjustHandles="1" noChangeArrowheads="1" noChangeShapeType="1" noTextEdit="1"/>
              </p:cNvSpPr>
              <p:nvPr/>
            </p:nvSpPr>
            <p:spPr>
              <a:xfrm>
                <a:off x="1961322" y="728869"/>
                <a:ext cx="808383" cy="369332"/>
              </a:xfrm>
              <a:prstGeom prst="rect">
                <a:avLst/>
              </a:prstGeom>
              <a:blipFill>
                <a:blip r:embed="rId4"/>
                <a:stretch>
                  <a:fillRect b="-10000"/>
                </a:stretch>
              </a:blipFill>
            </p:spPr>
            <p:txBody>
              <a:bodyPr/>
              <a:lstStyle/>
              <a:p>
                <a:r>
                  <a:rPr lang="en-US">
                    <a:noFill/>
                  </a:rPr>
                  <a:t> </a:t>
                </a:r>
              </a:p>
            </p:txBody>
          </p:sp>
        </mc:Fallback>
      </mc:AlternateContent>
    </p:spTree>
    <p:extLst>
      <p:ext uri="{BB962C8B-B14F-4D97-AF65-F5344CB8AC3E}">
        <p14:creationId xmlns:p14="http://schemas.microsoft.com/office/powerpoint/2010/main" val="6516874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Shape 59"/>
          <p:cNvSpPr>
            <a:spLocks noGrp="1"/>
          </p:cNvSpPr>
          <p:nvPr>
            <p:ph type="title"/>
          </p:nvPr>
        </p:nvSpPr>
        <p:spPr>
          <a:prstGeom prst="rect">
            <a:avLst/>
          </a:prstGeom>
        </p:spPr>
        <p:txBody>
          <a:bodyPr/>
          <a:lstStyle/>
          <a:p>
            <a:pPr lvl="0">
              <a:defRPr sz="1800">
                <a:solidFill>
                  <a:srgbClr val="000000"/>
                </a:solidFill>
              </a:defRPr>
            </a:pPr>
            <a:r>
              <a:rPr lang="en-US" sz="4922" dirty="0">
                <a:solidFill>
                  <a:srgbClr val="D93E2B"/>
                </a:solidFill>
              </a:rPr>
              <a:t>Manager’s Views</a:t>
            </a:r>
            <a:endParaRPr sz="4922" dirty="0">
              <a:solidFill>
                <a:srgbClr val="D93E2B"/>
              </a:solidFill>
            </a:endParaRPr>
          </a:p>
        </p:txBody>
      </p:sp>
      <p:sp>
        <p:nvSpPr>
          <p:cNvPr id="60" name="Shape 60"/>
          <p:cNvSpPr>
            <a:spLocks noGrp="1"/>
          </p:cNvSpPr>
          <p:nvPr>
            <p:ph idx="1"/>
          </p:nvPr>
        </p:nvSpPr>
        <p:spPr>
          <a:prstGeom prst="rect">
            <a:avLst/>
          </a:prstGeom>
        </p:spPr>
        <p:txBody>
          <a:bodyPr>
            <a:normAutofit/>
          </a:bodyPr>
          <a:lstStyle/>
          <a:p>
            <a:pPr lvl="0"/>
            <a:r>
              <a:rPr lang="en-US" sz="3797" dirty="0"/>
              <a:t>The manager has a set of views</a:t>
            </a:r>
          </a:p>
          <a:p>
            <a:pPr lvl="0"/>
            <a:r>
              <a:rPr lang="en-US" sz="3797" dirty="0"/>
              <a:t>Views can be relative or not</a:t>
            </a:r>
          </a:p>
          <a:p>
            <a:pPr lvl="0"/>
            <a:r>
              <a:rPr lang="en-US" sz="3797" dirty="0"/>
              <a:t>Examples:</a:t>
            </a:r>
          </a:p>
          <a:p>
            <a:pPr lvl="1"/>
            <a:r>
              <a:rPr lang="en-US" sz="2200" dirty="0"/>
              <a:t>“U.S. stocks are going to outperform emerging markets stocks by 3% this month”</a:t>
            </a:r>
          </a:p>
          <a:p>
            <a:pPr lvl="1"/>
            <a:r>
              <a:rPr lang="en-US" sz="2200" dirty="0"/>
              <a:t>“U.S. bonds are going to have a return of 5%”</a:t>
            </a:r>
          </a:p>
        </p:txBody>
      </p:sp>
    </p:spTree>
    <p:extLst>
      <p:ext uri="{BB962C8B-B14F-4D97-AF65-F5344CB8AC3E}">
        <p14:creationId xmlns:p14="http://schemas.microsoft.com/office/powerpoint/2010/main" val="670259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a:spLocks noGrp="1"/>
          </p:cNvSpPr>
          <p:nvPr>
            <p:ph type="title"/>
          </p:nvPr>
        </p:nvSpPr>
        <p:spPr>
          <a:prstGeom prst="rect">
            <a:avLst/>
          </a:prstGeom>
        </p:spPr>
        <p:txBody>
          <a:bodyPr anchor="ctr">
            <a:normAutofit/>
          </a:bodyPr>
          <a:lstStyle/>
          <a:p>
            <a:pPr lvl="0">
              <a:defRPr sz="1800">
                <a:solidFill>
                  <a:srgbClr val="000000"/>
                </a:solidFill>
              </a:defRPr>
            </a:pPr>
            <a:r>
              <a:rPr lang="en-US" sz="4922" dirty="0">
                <a:solidFill>
                  <a:srgbClr val="D93E2B"/>
                </a:solidFill>
              </a:rPr>
              <a:t>Advanced Mean-Variance Optimization</a:t>
            </a:r>
            <a:endParaRPr sz="4922" dirty="0">
              <a:solidFill>
                <a:srgbClr val="D93E2B"/>
              </a:solidFill>
            </a:endParaRPr>
          </a:p>
        </p:txBody>
      </p:sp>
      <p:sp>
        <p:nvSpPr>
          <p:cNvPr id="2" name="Text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54085171"/>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Shape 59"/>
          <p:cNvSpPr>
            <a:spLocks noGrp="1"/>
          </p:cNvSpPr>
          <p:nvPr>
            <p:ph type="title"/>
          </p:nvPr>
        </p:nvSpPr>
        <p:spPr>
          <a:prstGeom prst="rect">
            <a:avLst/>
          </a:prstGeom>
        </p:spPr>
        <p:txBody>
          <a:bodyPr/>
          <a:lstStyle/>
          <a:p>
            <a:pPr lvl="0">
              <a:defRPr sz="1800">
                <a:solidFill>
                  <a:srgbClr val="000000"/>
                </a:solidFill>
              </a:defRPr>
            </a:pPr>
            <a:r>
              <a:rPr lang="en-US" sz="4922" dirty="0">
                <a:solidFill>
                  <a:srgbClr val="D93E2B"/>
                </a:solidFill>
              </a:rPr>
              <a:t>Expressing Manager’s Views</a:t>
            </a:r>
            <a:endParaRPr sz="4922" dirty="0">
              <a:solidFill>
                <a:srgbClr val="D93E2B"/>
              </a:solidFill>
            </a:endParaRPr>
          </a:p>
        </p:txBody>
      </p:sp>
      <p:sp>
        <p:nvSpPr>
          <p:cNvPr id="60" name="Shape 60"/>
          <p:cNvSpPr>
            <a:spLocks noGrp="1"/>
          </p:cNvSpPr>
          <p:nvPr>
            <p:ph idx="1"/>
          </p:nvPr>
        </p:nvSpPr>
        <p:spPr>
          <a:prstGeom prst="rect">
            <a:avLst/>
          </a:prstGeom>
        </p:spPr>
        <p:txBody>
          <a:bodyPr>
            <a:normAutofit fontScale="85000" lnSpcReduction="20000"/>
          </a:bodyPr>
          <a:lstStyle/>
          <a:p>
            <a:pPr lvl="0"/>
            <a:endParaRPr lang="en-US" sz="3797" dirty="0"/>
          </a:p>
          <a:p>
            <a:pPr lvl="0"/>
            <a:endParaRPr lang="en-US" sz="3797" dirty="0"/>
          </a:p>
          <a:p>
            <a:pPr lvl="0"/>
            <a:r>
              <a:rPr lang="en-US" sz="3797" dirty="0"/>
              <a:t>Manager has k views</a:t>
            </a:r>
          </a:p>
          <a:p>
            <a:pPr lvl="0"/>
            <a:r>
              <a:rPr lang="en-US" sz="3797" dirty="0"/>
              <a:t>        is a (k x n) matrix of manager’s views</a:t>
            </a:r>
          </a:p>
          <a:p>
            <a:pPr lvl="0"/>
            <a:r>
              <a:rPr lang="en-US" sz="3797" dirty="0"/>
              <a:t>        is a (n x 1) matrix of excess returns for all n assets</a:t>
            </a:r>
          </a:p>
          <a:p>
            <a:pPr lvl="0"/>
            <a:r>
              <a:rPr lang="en-US" sz="3797" dirty="0"/>
              <a:t>       is a (k x 1) matrix of excess returns for each view</a:t>
            </a:r>
          </a:p>
          <a:p>
            <a:pPr lvl="0"/>
            <a:endParaRPr sz="3797" dirty="0"/>
          </a:p>
        </p:txBody>
      </p:sp>
      <p:pic>
        <p:nvPicPr>
          <p:cNvPr id="2" name="Picture 1"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2996" y="3495937"/>
            <a:ext cx="397100" cy="367686"/>
          </a:xfrm>
          <a:prstGeom prst="rect">
            <a:avLst/>
          </a:prstGeom>
        </p:spPr>
      </p:pic>
      <p:pic>
        <p:nvPicPr>
          <p:cNvPr id="3" name="Picture 2"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22269" y="4001101"/>
            <a:ext cx="419168" cy="419168"/>
          </a:xfrm>
          <a:prstGeom prst="rect">
            <a:avLst/>
          </a:prstGeom>
        </p:spPr>
      </p:pic>
      <p:pic>
        <p:nvPicPr>
          <p:cNvPr id="5" name="Picture 4"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22269" y="4982818"/>
            <a:ext cx="353490" cy="448659"/>
          </a:xfrm>
          <a:prstGeom prst="rect">
            <a:avLst/>
          </a:prstGeom>
        </p:spPr>
      </p:pic>
      <p:pic>
        <p:nvPicPr>
          <p:cNvPr id="7" name="Picture 6"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61292" y="1848445"/>
            <a:ext cx="3816075" cy="669843"/>
          </a:xfrm>
          <a:prstGeom prst="rect">
            <a:avLst/>
          </a:prstGeom>
        </p:spPr>
      </p:pic>
      <p:pic>
        <p:nvPicPr>
          <p:cNvPr id="8" name="Picture 7"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22269" y="5937581"/>
            <a:ext cx="2967721" cy="616886"/>
          </a:xfrm>
          <a:prstGeom prst="rect">
            <a:avLst/>
          </a:prstGeom>
        </p:spPr>
      </p:pic>
      <mc:AlternateContent xmlns:mc="http://schemas.openxmlformats.org/markup-compatibility/2006">
        <mc:Choice xmlns:p14="http://schemas.microsoft.com/office/powerpoint/2010/main" Requires="p14">
          <p:contentPart p14:bwMode="auto" r:id="rId8">
            <p14:nvContentPartPr>
              <p14:cNvPr id="4" name="Ink 3">
                <a:extLst>
                  <a:ext uri="{FF2B5EF4-FFF2-40B4-BE49-F238E27FC236}">
                    <a16:creationId xmlns:a16="http://schemas.microsoft.com/office/drawing/2014/main" id="{75D5BCC5-E1D0-1641-9007-056B1EB13223}"/>
                  </a:ext>
                </a:extLst>
              </p14:cNvPr>
              <p14:cNvContentPartPr/>
              <p14:nvPr/>
            </p14:nvContentPartPr>
            <p14:xfrm>
              <a:off x="6350597" y="4911204"/>
              <a:ext cx="69120" cy="34560"/>
            </p14:xfrm>
          </p:contentPart>
        </mc:Choice>
        <mc:Fallback>
          <p:pic>
            <p:nvPicPr>
              <p:cNvPr id="4" name="Ink 3">
                <a:extLst>
                  <a:ext uri="{FF2B5EF4-FFF2-40B4-BE49-F238E27FC236}">
                    <a16:creationId xmlns:a16="http://schemas.microsoft.com/office/drawing/2014/main" id="{75D5BCC5-E1D0-1641-9007-056B1EB13223}"/>
                  </a:ext>
                </a:extLst>
              </p:cNvPr>
              <p:cNvPicPr/>
              <p:nvPr/>
            </p:nvPicPr>
            <p:blipFill>
              <a:blip r:embed="rId9"/>
              <a:stretch>
                <a:fillRect/>
              </a:stretch>
            </p:blipFill>
            <p:spPr>
              <a:xfrm>
                <a:off x="6296957" y="4803204"/>
                <a:ext cx="176760" cy="250200"/>
              </a:xfrm>
              <a:prstGeom prst="rect">
                <a:avLst/>
              </a:prstGeom>
            </p:spPr>
          </p:pic>
        </mc:Fallback>
      </mc:AlternateContent>
    </p:spTree>
    <p:extLst>
      <p:ext uri="{BB962C8B-B14F-4D97-AF65-F5344CB8AC3E}">
        <p14:creationId xmlns:p14="http://schemas.microsoft.com/office/powerpoint/2010/main" val="9001346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sz="2400" dirty="0"/>
              <a:t>“U.S. stocks are going to outperform emerging markets stocks by 3% this month”</a:t>
            </a:r>
          </a:p>
          <a:p>
            <a:r>
              <a:rPr lang="en-US" sz="2400" dirty="0"/>
              <a:t>“U.S. Bonds are going to have an expected return of 5%”</a:t>
            </a:r>
          </a:p>
          <a:p>
            <a:r>
              <a:rPr lang="en-US" dirty="0"/>
              <a:t>Let’s assume these are the only three asset classes in the market portfolio</a:t>
            </a:r>
          </a:p>
        </p:txBody>
      </p:sp>
      <p:pic>
        <p:nvPicPr>
          <p:cNvPr id="4" name="Picture 3"/>
          <p:cNvPicPr>
            <a:picLocks noChangeAspect="1"/>
          </p:cNvPicPr>
          <p:nvPr/>
        </p:nvPicPr>
        <p:blipFill>
          <a:blip r:embed="rId3"/>
          <a:stretch>
            <a:fillRect/>
          </a:stretch>
        </p:blipFill>
        <p:spPr>
          <a:xfrm>
            <a:off x="8230430" y="3971176"/>
            <a:ext cx="1785123" cy="887461"/>
          </a:xfrm>
          <a:prstGeom prst="rect">
            <a:avLst/>
          </a:prstGeom>
        </p:spPr>
      </p:pic>
      <p:pic>
        <p:nvPicPr>
          <p:cNvPr id="5" name="Picture 4"/>
          <p:cNvPicPr>
            <a:picLocks noChangeAspect="1"/>
          </p:cNvPicPr>
          <p:nvPr/>
        </p:nvPicPr>
        <p:blipFill>
          <a:blip r:embed="rId4"/>
          <a:stretch>
            <a:fillRect/>
          </a:stretch>
        </p:blipFill>
        <p:spPr>
          <a:xfrm>
            <a:off x="1116251" y="4224407"/>
            <a:ext cx="800100" cy="317500"/>
          </a:xfrm>
          <a:prstGeom prst="rect">
            <a:avLst/>
          </a:prstGeom>
        </p:spPr>
      </p:pic>
      <p:pic>
        <p:nvPicPr>
          <p:cNvPr id="6" name="Picture 5"/>
          <p:cNvPicPr>
            <a:picLocks noChangeAspect="1"/>
          </p:cNvPicPr>
          <p:nvPr/>
        </p:nvPicPr>
        <p:blipFill>
          <a:blip r:embed="rId5"/>
          <a:stretch>
            <a:fillRect/>
          </a:stretch>
        </p:blipFill>
        <p:spPr>
          <a:xfrm>
            <a:off x="1958374" y="3986207"/>
            <a:ext cx="5575554" cy="793900"/>
          </a:xfrm>
          <a:prstGeom prst="rect">
            <a:avLst/>
          </a:prstGeom>
        </p:spPr>
      </p:pic>
      <p:pic>
        <p:nvPicPr>
          <p:cNvPr id="7" name="Picture 6"/>
          <p:cNvPicPr>
            <a:picLocks noChangeAspect="1"/>
          </p:cNvPicPr>
          <p:nvPr/>
        </p:nvPicPr>
        <p:blipFill>
          <a:blip r:embed="rId6"/>
          <a:stretch>
            <a:fillRect/>
          </a:stretch>
        </p:blipFill>
        <p:spPr>
          <a:xfrm>
            <a:off x="7607488" y="4414907"/>
            <a:ext cx="317500" cy="127000"/>
          </a:xfrm>
          <a:prstGeom prst="rect">
            <a:avLst/>
          </a:prstGeom>
        </p:spPr>
      </p:pic>
      <p:pic>
        <p:nvPicPr>
          <p:cNvPr id="8" name="Picture 7"/>
          <p:cNvPicPr>
            <a:picLocks noChangeAspect="1"/>
          </p:cNvPicPr>
          <p:nvPr/>
        </p:nvPicPr>
        <p:blipFill>
          <a:blip r:embed="rId7"/>
          <a:stretch>
            <a:fillRect/>
          </a:stretch>
        </p:blipFill>
        <p:spPr>
          <a:xfrm>
            <a:off x="1970566" y="5075237"/>
            <a:ext cx="1079500" cy="1104900"/>
          </a:xfrm>
          <a:prstGeom prst="rect">
            <a:avLst/>
          </a:prstGeom>
        </p:spPr>
      </p:pic>
      <p:pic>
        <p:nvPicPr>
          <p:cNvPr id="9" name="Picture 8"/>
          <p:cNvPicPr>
            <a:picLocks noChangeAspect="1"/>
          </p:cNvPicPr>
          <p:nvPr/>
        </p:nvPicPr>
        <p:blipFill>
          <a:blip r:embed="rId8"/>
          <a:stretch>
            <a:fillRect/>
          </a:stretch>
        </p:blipFill>
        <p:spPr>
          <a:xfrm>
            <a:off x="1103551" y="5418137"/>
            <a:ext cx="825500" cy="419100"/>
          </a:xfrm>
          <a:prstGeom prst="rect">
            <a:avLst/>
          </a:prstGeom>
        </p:spPr>
      </p:pic>
    </p:spTree>
    <p:extLst>
      <p:ext uri="{BB962C8B-B14F-4D97-AF65-F5344CB8AC3E}">
        <p14:creationId xmlns:p14="http://schemas.microsoft.com/office/powerpoint/2010/main" val="9013811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2054087" y="267240"/>
            <a:ext cx="7488238" cy="6451600"/>
          </a:xfrm>
        </p:spPr>
      </p:pic>
      <p:sp>
        <p:nvSpPr>
          <p:cNvPr id="4" name="TextBox 3"/>
          <p:cNvSpPr txBox="1"/>
          <p:nvPr/>
        </p:nvSpPr>
        <p:spPr>
          <a:xfrm>
            <a:off x="187233" y="6387082"/>
            <a:ext cx="1435842" cy="33175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35719" tIns="35719" rIns="35719" bIns="35719" numCol="1" spcCol="38100" rtlCol="0" anchor="ctr">
            <a:spAutoFit/>
          </a:bodyPr>
          <a:lstStyle/>
          <a:p>
            <a:pPr algn="ctr" defTabSz="410751" latinLnBrk="1" hangingPunct="0"/>
            <a:r>
              <a:rPr lang="en-US" sz="1687" dirty="0" err="1">
                <a:solidFill>
                  <a:srgbClr val="414141"/>
                </a:solidFill>
                <a:latin typeface="Palatino"/>
                <a:ea typeface="Palatino"/>
                <a:cs typeface="Palatino"/>
                <a:sym typeface="Palatino"/>
              </a:rPr>
              <a:t>Idzorek</a:t>
            </a:r>
            <a:r>
              <a:rPr lang="en-US" sz="1687" dirty="0">
                <a:solidFill>
                  <a:srgbClr val="414141"/>
                </a:solidFill>
                <a:latin typeface="Palatino"/>
                <a:ea typeface="Palatino"/>
                <a:cs typeface="Palatino"/>
                <a:sym typeface="Palatino"/>
              </a:rPr>
              <a:t> (2002)</a:t>
            </a:r>
          </a:p>
        </p:txBody>
      </p:sp>
      <p:sp>
        <p:nvSpPr>
          <p:cNvPr id="5" name="TextBox 4"/>
          <p:cNvSpPr txBox="1"/>
          <p:nvPr/>
        </p:nvSpPr>
        <p:spPr>
          <a:xfrm>
            <a:off x="3578086" y="82574"/>
            <a:ext cx="1564852" cy="369332"/>
          </a:xfrm>
          <a:prstGeom prst="rect">
            <a:avLst/>
          </a:prstGeom>
          <a:noFill/>
        </p:spPr>
        <p:txBody>
          <a:bodyPr wrap="none" rtlCol="0">
            <a:spAutoFit/>
          </a:bodyPr>
          <a:lstStyle/>
          <a:p>
            <a:r>
              <a:rPr lang="en-US"/>
              <a:t>CAPM Prior:</a:t>
            </a:r>
          </a:p>
        </p:txBody>
      </p:sp>
      <p:sp>
        <p:nvSpPr>
          <p:cNvPr id="6" name="TextBox 5"/>
          <p:cNvSpPr txBox="1"/>
          <p:nvPr/>
        </p:nvSpPr>
        <p:spPr>
          <a:xfrm>
            <a:off x="7222435" y="82574"/>
            <a:ext cx="2064989" cy="369332"/>
          </a:xfrm>
          <a:prstGeom prst="rect">
            <a:avLst/>
          </a:prstGeom>
          <a:noFill/>
        </p:spPr>
        <p:txBody>
          <a:bodyPr wrap="none" rtlCol="0">
            <a:spAutoFit/>
          </a:bodyPr>
          <a:lstStyle/>
          <a:p>
            <a:r>
              <a:rPr lang="en-US"/>
              <a:t>Manager’s Views:</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2D619E9-AE4A-1D44-A3F5-B8EB4B81406C}"/>
                  </a:ext>
                </a:extLst>
              </p:cNvPr>
              <p:cNvSpPr txBox="1"/>
              <p:nvPr/>
            </p:nvSpPr>
            <p:spPr>
              <a:xfrm>
                <a:off x="1961322" y="728869"/>
                <a:ext cx="808383" cy="369332"/>
              </a:xfrm>
              <a:prstGeom prst="rect">
                <a:avLst/>
              </a:prstGeom>
              <a:noFill/>
            </p:spPr>
            <p:txBody>
              <a:bodyPr wrap="squar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𝛾</m:t>
                    </m:r>
                    <m:r>
                      <a:rPr lang="en-US" b="0" i="1" smtClean="0">
                        <a:latin typeface="Cambria Math" panose="02040503050406030204" pitchFamily="18" charset="0"/>
                        <a:ea typeface="Cambria Math" panose="02040503050406030204" pitchFamily="18" charset="0"/>
                      </a:rPr>
                      <m:t>=</m:t>
                    </m:r>
                  </m:oMath>
                </a14:m>
                <a:r>
                  <a:rPr lang="en-US" dirty="0"/>
                  <a:t> </a:t>
                </a:r>
              </a:p>
            </p:txBody>
          </p:sp>
        </mc:Choice>
        <mc:Fallback xmlns="">
          <p:sp>
            <p:nvSpPr>
              <p:cNvPr id="8" name="TextBox 7">
                <a:extLst>
                  <a:ext uri="{FF2B5EF4-FFF2-40B4-BE49-F238E27FC236}">
                    <a16:creationId xmlns:a16="http://schemas.microsoft.com/office/drawing/2014/main" id="{72D619E9-AE4A-1D44-A3F5-B8EB4B81406C}"/>
                  </a:ext>
                </a:extLst>
              </p:cNvPr>
              <p:cNvSpPr txBox="1">
                <a:spLocks noRot="1" noChangeAspect="1" noMove="1" noResize="1" noEditPoints="1" noAdjustHandles="1" noChangeArrowheads="1" noChangeShapeType="1" noTextEdit="1"/>
              </p:cNvSpPr>
              <p:nvPr/>
            </p:nvSpPr>
            <p:spPr>
              <a:xfrm>
                <a:off x="1961322" y="728869"/>
                <a:ext cx="808383" cy="369332"/>
              </a:xfrm>
              <a:prstGeom prst="rect">
                <a:avLst/>
              </a:prstGeom>
              <a:blipFill>
                <a:blip r:embed="rId4"/>
                <a:stretch>
                  <a:fillRect b="-10000"/>
                </a:stretch>
              </a:blipFill>
            </p:spPr>
            <p:txBody>
              <a:bodyPr/>
              <a:lstStyle/>
              <a:p>
                <a:r>
                  <a:rPr lang="en-US">
                    <a:noFill/>
                  </a:rPr>
                  <a:t> </a:t>
                </a:r>
              </a:p>
            </p:txBody>
          </p:sp>
        </mc:Fallback>
      </mc:AlternateContent>
    </p:spTree>
    <p:extLst>
      <p:ext uri="{BB962C8B-B14F-4D97-AF65-F5344CB8AC3E}">
        <p14:creationId xmlns:p14="http://schemas.microsoft.com/office/powerpoint/2010/main" val="8101669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Uncertainty in Views</a:t>
            </a:r>
          </a:p>
        </p:txBody>
      </p:sp>
      <p:sp>
        <p:nvSpPr>
          <p:cNvPr id="3" name="Content Placeholder 2"/>
          <p:cNvSpPr>
            <a:spLocks noGrp="1"/>
          </p:cNvSpPr>
          <p:nvPr>
            <p:ph idx="1"/>
          </p:nvPr>
        </p:nvSpPr>
        <p:spPr>
          <a:xfrm>
            <a:off x="1261872" y="1828800"/>
            <a:ext cx="8595360" cy="4638261"/>
          </a:xfrm>
        </p:spPr>
        <p:txBody>
          <a:bodyPr>
            <a:normAutofit/>
          </a:bodyPr>
          <a:lstStyle/>
          <a:p>
            <a:r>
              <a:rPr lang="en-US" sz="2400" dirty="0"/>
              <a:t>There are no restrictions on</a:t>
            </a:r>
          </a:p>
          <a:p>
            <a:r>
              <a:rPr lang="en-US" sz="2400" dirty="0"/>
              <a:t>Not much guidance either</a:t>
            </a:r>
            <a:r>
              <a:rPr lang="mr-IN" sz="2400" dirty="0"/>
              <a:t>…</a:t>
            </a:r>
            <a:endParaRPr lang="en-US" sz="2400" dirty="0"/>
          </a:p>
          <a:p>
            <a:endParaRPr lang="en-US" sz="2400" dirty="0"/>
          </a:p>
          <a:p>
            <a:r>
              <a:rPr lang="en-US" sz="2400" dirty="0"/>
              <a:t>One strategy:  </a:t>
            </a:r>
          </a:p>
          <a:p>
            <a:endParaRPr lang="en-US" sz="2400" dirty="0"/>
          </a:p>
          <a:p>
            <a:endParaRPr lang="en-US" sz="2400" dirty="0"/>
          </a:p>
          <a:p>
            <a:pPr lvl="1"/>
            <a:r>
              <a:rPr lang="en-US" sz="2200" dirty="0"/>
              <a:t>Can set off-diagonals to zero</a:t>
            </a:r>
          </a:p>
          <a:p>
            <a:pPr lvl="1"/>
            <a:r>
              <a:rPr lang="en-US" sz="2200" dirty="0"/>
              <a:t>Adjust       , which is just a scalar</a:t>
            </a:r>
          </a:p>
          <a:p>
            <a:r>
              <a:rPr lang="en-US" sz="2400" dirty="0"/>
              <a:t>If               , we’ll give equal weight to prior and manager</a:t>
            </a:r>
          </a:p>
        </p:txBody>
      </p:sp>
      <p:pic>
        <p:nvPicPr>
          <p:cNvPr id="4" name="Picture 3"/>
          <p:cNvPicPr>
            <a:picLocks noChangeAspect="1"/>
          </p:cNvPicPr>
          <p:nvPr/>
        </p:nvPicPr>
        <p:blipFill>
          <a:blip r:embed="rId3"/>
          <a:stretch>
            <a:fillRect/>
          </a:stretch>
        </p:blipFill>
        <p:spPr>
          <a:xfrm>
            <a:off x="5705061" y="1828800"/>
            <a:ext cx="304800" cy="342900"/>
          </a:xfrm>
          <a:prstGeom prst="rect">
            <a:avLst/>
          </a:prstGeom>
        </p:spPr>
      </p:pic>
      <p:pic>
        <p:nvPicPr>
          <p:cNvPr id="8" name="Picture 7"/>
          <p:cNvPicPr>
            <a:picLocks noChangeAspect="1"/>
          </p:cNvPicPr>
          <p:nvPr/>
        </p:nvPicPr>
        <p:blipFill>
          <a:blip r:embed="rId4"/>
          <a:stretch>
            <a:fillRect/>
          </a:stretch>
        </p:blipFill>
        <p:spPr>
          <a:xfrm>
            <a:off x="2817511" y="5475908"/>
            <a:ext cx="368300" cy="279400"/>
          </a:xfrm>
          <a:prstGeom prst="rect">
            <a:avLst/>
          </a:prstGeom>
        </p:spPr>
      </p:pic>
      <p:pic>
        <p:nvPicPr>
          <p:cNvPr id="10" name="Picture 9"/>
          <p:cNvPicPr>
            <a:picLocks noChangeAspect="1"/>
          </p:cNvPicPr>
          <p:nvPr/>
        </p:nvPicPr>
        <p:blipFill>
          <a:blip r:embed="rId5"/>
          <a:stretch>
            <a:fillRect/>
          </a:stretch>
        </p:blipFill>
        <p:spPr>
          <a:xfrm>
            <a:off x="2625034" y="4213915"/>
            <a:ext cx="2489200" cy="444500"/>
          </a:xfrm>
          <a:prstGeom prst="rect">
            <a:avLst/>
          </a:prstGeom>
        </p:spPr>
      </p:pic>
      <p:pic>
        <p:nvPicPr>
          <p:cNvPr id="11" name="Picture 10"/>
          <p:cNvPicPr>
            <a:picLocks noChangeAspect="1"/>
          </p:cNvPicPr>
          <p:nvPr/>
        </p:nvPicPr>
        <p:blipFill>
          <a:blip r:embed="rId6"/>
          <a:stretch>
            <a:fillRect/>
          </a:stretch>
        </p:blipFill>
        <p:spPr>
          <a:xfrm>
            <a:off x="1968267" y="6028613"/>
            <a:ext cx="1119489" cy="248775"/>
          </a:xfrm>
          <a:prstGeom prst="rect">
            <a:avLst/>
          </a:prstGeom>
        </p:spPr>
      </p:pic>
    </p:spTree>
    <p:extLst>
      <p:ext uri="{BB962C8B-B14F-4D97-AF65-F5344CB8AC3E}">
        <p14:creationId xmlns:p14="http://schemas.microsoft.com/office/powerpoint/2010/main" val="2257178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Combine Baseline with Manager’s Views</a:t>
            </a:r>
          </a:p>
        </p:txBody>
      </p:sp>
    </p:spTree>
    <p:extLst>
      <p:ext uri="{BB962C8B-B14F-4D97-AF65-F5344CB8AC3E}">
        <p14:creationId xmlns:p14="http://schemas.microsoft.com/office/powerpoint/2010/main" val="502968591"/>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2054087" y="267240"/>
            <a:ext cx="7488238" cy="6451600"/>
          </a:xfrm>
        </p:spPr>
      </p:pic>
      <p:sp>
        <p:nvSpPr>
          <p:cNvPr id="4" name="TextBox 3"/>
          <p:cNvSpPr txBox="1"/>
          <p:nvPr/>
        </p:nvSpPr>
        <p:spPr>
          <a:xfrm>
            <a:off x="187233" y="6387082"/>
            <a:ext cx="1435842" cy="33175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35719" tIns="35719" rIns="35719" bIns="35719" numCol="1" spcCol="38100" rtlCol="0" anchor="ctr">
            <a:spAutoFit/>
          </a:bodyPr>
          <a:lstStyle/>
          <a:p>
            <a:pPr algn="ctr" defTabSz="410751" latinLnBrk="1" hangingPunct="0"/>
            <a:r>
              <a:rPr lang="en-US" sz="1687" dirty="0" err="1">
                <a:solidFill>
                  <a:srgbClr val="414141"/>
                </a:solidFill>
                <a:latin typeface="Palatino"/>
                <a:ea typeface="Palatino"/>
                <a:cs typeface="Palatino"/>
                <a:sym typeface="Palatino"/>
              </a:rPr>
              <a:t>Idzorek</a:t>
            </a:r>
            <a:r>
              <a:rPr lang="en-US" sz="1687" dirty="0">
                <a:solidFill>
                  <a:srgbClr val="414141"/>
                </a:solidFill>
                <a:latin typeface="Palatino"/>
                <a:ea typeface="Palatino"/>
                <a:cs typeface="Palatino"/>
                <a:sym typeface="Palatino"/>
              </a:rPr>
              <a:t> (2002)</a:t>
            </a:r>
          </a:p>
        </p:txBody>
      </p:sp>
      <p:sp>
        <p:nvSpPr>
          <p:cNvPr id="5" name="TextBox 4"/>
          <p:cNvSpPr txBox="1"/>
          <p:nvPr/>
        </p:nvSpPr>
        <p:spPr>
          <a:xfrm>
            <a:off x="3578086" y="82574"/>
            <a:ext cx="1564852" cy="369332"/>
          </a:xfrm>
          <a:prstGeom prst="rect">
            <a:avLst/>
          </a:prstGeom>
          <a:noFill/>
        </p:spPr>
        <p:txBody>
          <a:bodyPr wrap="none" rtlCol="0">
            <a:spAutoFit/>
          </a:bodyPr>
          <a:lstStyle/>
          <a:p>
            <a:r>
              <a:rPr lang="en-US"/>
              <a:t>CAPM Prior:</a:t>
            </a:r>
          </a:p>
        </p:txBody>
      </p:sp>
      <p:sp>
        <p:nvSpPr>
          <p:cNvPr id="6" name="TextBox 5"/>
          <p:cNvSpPr txBox="1"/>
          <p:nvPr/>
        </p:nvSpPr>
        <p:spPr>
          <a:xfrm>
            <a:off x="7222435" y="82574"/>
            <a:ext cx="2064989" cy="369332"/>
          </a:xfrm>
          <a:prstGeom prst="rect">
            <a:avLst/>
          </a:prstGeom>
          <a:noFill/>
        </p:spPr>
        <p:txBody>
          <a:bodyPr wrap="none" rtlCol="0">
            <a:spAutoFit/>
          </a:bodyPr>
          <a:lstStyle/>
          <a:p>
            <a:r>
              <a:rPr lang="en-US"/>
              <a:t>Manager’s Views:</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7724F72-C892-064D-B833-9A04FF2A3BE0}"/>
                  </a:ext>
                </a:extLst>
              </p:cNvPr>
              <p:cNvSpPr txBox="1"/>
              <p:nvPr/>
            </p:nvSpPr>
            <p:spPr>
              <a:xfrm>
                <a:off x="1961322" y="728869"/>
                <a:ext cx="808383" cy="369332"/>
              </a:xfrm>
              <a:prstGeom prst="rect">
                <a:avLst/>
              </a:prstGeom>
              <a:noFill/>
            </p:spPr>
            <p:txBody>
              <a:bodyPr wrap="squar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𝛾</m:t>
                    </m:r>
                    <m:r>
                      <a:rPr lang="en-US" b="0" i="1" smtClean="0">
                        <a:latin typeface="Cambria Math" panose="02040503050406030204" pitchFamily="18" charset="0"/>
                        <a:ea typeface="Cambria Math" panose="02040503050406030204" pitchFamily="18" charset="0"/>
                      </a:rPr>
                      <m:t>=</m:t>
                    </m:r>
                  </m:oMath>
                </a14:m>
                <a:r>
                  <a:rPr lang="en-US" dirty="0"/>
                  <a:t> </a:t>
                </a:r>
              </a:p>
            </p:txBody>
          </p:sp>
        </mc:Choice>
        <mc:Fallback xmlns="">
          <p:sp>
            <p:nvSpPr>
              <p:cNvPr id="8" name="TextBox 7">
                <a:extLst>
                  <a:ext uri="{FF2B5EF4-FFF2-40B4-BE49-F238E27FC236}">
                    <a16:creationId xmlns:a16="http://schemas.microsoft.com/office/drawing/2014/main" id="{57724F72-C892-064D-B833-9A04FF2A3BE0}"/>
                  </a:ext>
                </a:extLst>
              </p:cNvPr>
              <p:cNvSpPr txBox="1">
                <a:spLocks noRot="1" noChangeAspect="1" noMove="1" noResize="1" noEditPoints="1" noAdjustHandles="1" noChangeArrowheads="1" noChangeShapeType="1" noTextEdit="1"/>
              </p:cNvSpPr>
              <p:nvPr/>
            </p:nvSpPr>
            <p:spPr>
              <a:xfrm>
                <a:off x="1961322" y="728869"/>
                <a:ext cx="808383" cy="369332"/>
              </a:xfrm>
              <a:prstGeom prst="rect">
                <a:avLst/>
              </a:prstGeom>
              <a:blipFill>
                <a:blip r:embed="rId4"/>
                <a:stretch>
                  <a:fillRect b="-10000"/>
                </a:stretch>
              </a:blipFill>
            </p:spPr>
            <p:txBody>
              <a:bodyPr/>
              <a:lstStyle/>
              <a:p>
                <a:r>
                  <a:rPr lang="en-US">
                    <a:noFill/>
                  </a:rPr>
                  <a:t> </a:t>
                </a:r>
              </a:p>
            </p:txBody>
          </p:sp>
        </mc:Fallback>
      </mc:AlternateContent>
    </p:spTree>
    <p:extLst>
      <p:ext uri="{BB962C8B-B14F-4D97-AF65-F5344CB8AC3E}">
        <p14:creationId xmlns:p14="http://schemas.microsoft.com/office/powerpoint/2010/main" val="20736635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Shape 59"/>
          <p:cNvSpPr>
            <a:spLocks noGrp="1"/>
          </p:cNvSpPr>
          <p:nvPr>
            <p:ph type="title"/>
          </p:nvPr>
        </p:nvSpPr>
        <p:spPr>
          <a:prstGeom prst="rect">
            <a:avLst/>
          </a:prstGeom>
        </p:spPr>
        <p:txBody>
          <a:bodyPr/>
          <a:lstStyle/>
          <a:p>
            <a:pPr lvl="0">
              <a:defRPr sz="1800">
                <a:solidFill>
                  <a:srgbClr val="000000"/>
                </a:solidFill>
              </a:defRPr>
            </a:pPr>
            <a:r>
              <a:rPr lang="en-US" sz="4922" dirty="0">
                <a:solidFill>
                  <a:srgbClr val="D93E2B"/>
                </a:solidFill>
              </a:rPr>
              <a:t>Combine Views with Baseline</a:t>
            </a:r>
            <a:endParaRPr sz="4922" dirty="0">
              <a:solidFill>
                <a:srgbClr val="D93E2B"/>
              </a:solidFill>
            </a:endParaRPr>
          </a:p>
        </p:txBody>
      </p:sp>
      <p:sp>
        <p:nvSpPr>
          <p:cNvPr id="60" name="Shape 60"/>
          <p:cNvSpPr>
            <a:spLocks noGrp="1"/>
          </p:cNvSpPr>
          <p:nvPr>
            <p:ph idx="1"/>
          </p:nvPr>
        </p:nvSpPr>
        <p:spPr>
          <a:prstGeom prst="rect">
            <a:avLst/>
          </a:prstGeom>
        </p:spPr>
        <p:txBody>
          <a:bodyPr>
            <a:normAutofit fontScale="92500" lnSpcReduction="20000"/>
          </a:bodyPr>
          <a:lstStyle/>
          <a:p>
            <a:pPr lvl="0"/>
            <a:r>
              <a:rPr lang="en-US" sz="3797" dirty="0"/>
              <a:t>Posterior expected returns:</a:t>
            </a:r>
          </a:p>
          <a:p>
            <a:pPr lvl="0"/>
            <a:endParaRPr lang="en-US" sz="3797" dirty="0"/>
          </a:p>
          <a:p>
            <a:pPr lvl="0"/>
            <a:r>
              <a:rPr lang="en-US" sz="3797" dirty="0"/>
              <a:t>Larger      , less precise manager’s views. Less expected returns move towards manager’s views.</a:t>
            </a:r>
          </a:p>
          <a:p>
            <a:pPr lvl="0"/>
            <a:r>
              <a:rPr lang="en-US" sz="3797" dirty="0"/>
              <a:t>Larger     , less precise the baseline,  more weight given to manager’s views</a:t>
            </a:r>
          </a:p>
          <a:p>
            <a:pPr lvl="0"/>
            <a:r>
              <a:rPr lang="en-US" sz="3797" dirty="0"/>
              <a:t>Variance of </a:t>
            </a:r>
            <a:r>
              <a:rPr lang="en-US" sz="3797" b="1" dirty="0"/>
              <a:t>expected</a:t>
            </a:r>
            <a:r>
              <a:rPr lang="en-US" sz="3797" dirty="0"/>
              <a:t> returns: </a:t>
            </a:r>
          </a:p>
          <a:p>
            <a:pPr lvl="0"/>
            <a:endParaRPr lang="en-US" sz="3797" dirty="0"/>
          </a:p>
          <a:p>
            <a:pPr lvl="0"/>
            <a:endParaRPr lang="en-US" sz="3797" dirty="0"/>
          </a:p>
          <a:p>
            <a:pPr lvl="0"/>
            <a:endParaRPr sz="3797" dirty="0"/>
          </a:p>
        </p:txBody>
      </p:sp>
      <p:pic>
        <p:nvPicPr>
          <p:cNvPr id="3" name="Picture 2"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2178" y="3063212"/>
            <a:ext cx="310742" cy="349585"/>
          </a:xfrm>
          <a:prstGeom prst="rect">
            <a:avLst/>
          </a:prstGeom>
        </p:spPr>
      </p:pic>
      <p:pic>
        <p:nvPicPr>
          <p:cNvPr id="4" name="Picture 3"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3332" y="4483147"/>
            <a:ext cx="319588" cy="284078"/>
          </a:xfrm>
          <a:prstGeom prst="rect">
            <a:avLst/>
          </a:prstGeom>
        </p:spPr>
      </p:pic>
      <p:pic>
        <p:nvPicPr>
          <p:cNvPr id="5" name="Picture 4"/>
          <p:cNvPicPr>
            <a:picLocks noChangeAspect="1"/>
          </p:cNvPicPr>
          <p:nvPr/>
        </p:nvPicPr>
        <p:blipFill>
          <a:blip r:embed="rId5"/>
          <a:stretch>
            <a:fillRect/>
          </a:stretch>
        </p:blipFill>
        <p:spPr>
          <a:xfrm>
            <a:off x="1824161" y="2317774"/>
            <a:ext cx="8128000" cy="558800"/>
          </a:xfrm>
          <a:prstGeom prst="rect">
            <a:avLst/>
          </a:prstGeom>
        </p:spPr>
      </p:pic>
      <p:pic>
        <p:nvPicPr>
          <p:cNvPr id="7" name="Picture 6"/>
          <p:cNvPicPr>
            <a:picLocks noChangeAspect="1"/>
          </p:cNvPicPr>
          <p:nvPr/>
        </p:nvPicPr>
        <p:blipFill>
          <a:blip r:embed="rId6"/>
          <a:stretch>
            <a:fillRect/>
          </a:stretch>
        </p:blipFill>
        <p:spPr>
          <a:xfrm>
            <a:off x="3241802" y="6057265"/>
            <a:ext cx="4635500" cy="520700"/>
          </a:xfrm>
          <a:prstGeom prst="rect">
            <a:avLst/>
          </a:prstGeom>
        </p:spPr>
      </p:pic>
    </p:spTree>
    <p:extLst>
      <p:ext uri="{BB962C8B-B14F-4D97-AF65-F5344CB8AC3E}">
        <p14:creationId xmlns:p14="http://schemas.microsoft.com/office/powerpoint/2010/main" val="13217792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2054087" y="267240"/>
            <a:ext cx="7488238" cy="6451600"/>
          </a:xfrm>
        </p:spPr>
      </p:pic>
      <p:sp>
        <p:nvSpPr>
          <p:cNvPr id="4" name="TextBox 3"/>
          <p:cNvSpPr txBox="1"/>
          <p:nvPr/>
        </p:nvSpPr>
        <p:spPr>
          <a:xfrm>
            <a:off x="187233" y="6387082"/>
            <a:ext cx="1435842" cy="33175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35719" tIns="35719" rIns="35719" bIns="35719" numCol="1" spcCol="38100" rtlCol="0" anchor="ctr">
            <a:spAutoFit/>
          </a:bodyPr>
          <a:lstStyle/>
          <a:p>
            <a:pPr algn="ctr" defTabSz="410751" latinLnBrk="1" hangingPunct="0"/>
            <a:r>
              <a:rPr lang="en-US" sz="1687" dirty="0" err="1">
                <a:solidFill>
                  <a:srgbClr val="414141"/>
                </a:solidFill>
                <a:latin typeface="Palatino"/>
                <a:ea typeface="Palatino"/>
                <a:cs typeface="Palatino"/>
                <a:sym typeface="Palatino"/>
              </a:rPr>
              <a:t>Idzorek</a:t>
            </a:r>
            <a:r>
              <a:rPr lang="en-US" sz="1687" dirty="0">
                <a:solidFill>
                  <a:srgbClr val="414141"/>
                </a:solidFill>
                <a:latin typeface="Palatino"/>
                <a:ea typeface="Palatino"/>
                <a:cs typeface="Palatino"/>
                <a:sym typeface="Palatino"/>
              </a:rPr>
              <a:t> (2002)</a:t>
            </a:r>
          </a:p>
        </p:txBody>
      </p:sp>
      <p:sp>
        <p:nvSpPr>
          <p:cNvPr id="5" name="TextBox 4"/>
          <p:cNvSpPr txBox="1"/>
          <p:nvPr/>
        </p:nvSpPr>
        <p:spPr>
          <a:xfrm>
            <a:off x="3578086" y="82574"/>
            <a:ext cx="1564852" cy="369332"/>
          </a:xfrm>
          <a:prstGeom prst="rect">
            <a:avLst/>
          </a:prstGeom>
          <a:noFill/>
        </p:spPr>
        <p:txBody>
          <a:bodyPr wrap="none" rtlCol="0">
            <a:spAutoFit/>
          </a:bodyPr>
          <a:lstStyle/>
          <a:p>
            <a:r>
              <a:rPr lang="en-US"/>
              <a:t>CAPM Prior:</a:t>
            </a:r>
          </a:p>
        </p:txBody>
      </p:sp>
      <p:sp>
        <p:nvSpPr>
          <p:cNvPr id="6" name="TextBox 5"/>
          <p:cNvSpPr txBox="1"/>
          <p:nvPr/>
        </p:nvSpPr>
        <p:spPr>
          <a:xfrm>
            <a:off x="7222435" y="82574"/>
            <a:ext cx="2064989" cy="369332"/>
          </a:xfrm>
          <a:prstGeom prst="rect">
            <a:avLst/>
          </a:prstGeom>
          <a:noFill/>
        </p:spPr>
        <p:txBody>
          <a:bodyPr wrap="none" rtlCol="0">
            <a:spAutoFit/>
          </a:bodyPr>
          <a:lstStyle/>
          <a:p>
            <a:r>
              <a:rPr lang="en-US"/>
              <a:t>Manager’s Views:</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72FDC06-7E1A-4A40-B8A7-35FCF8898DDF}"/>
                  </a:ext>
                </a:extLst>
              </p:cNvPr>
              <p:cNvSpPr txBox="1"/>
              <p:nvPr/>
            </p:nvSpPr>
            <p:spPr>
              <a:xfrm>
                <a:off x="1961322" y="728869"/>
                <a:ext cx="808383" cy="369332"/>
              </a:xfrm>
              <a:prstGeom prst="rect">
                <a:avLst/>
              </a:prstGeom>
              <a:noFill/>
            </p:spPr>
            <p:txBody>
              <a:bodyPr wrap="squar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𝛾</m:t>
                    </m:r>
                    <m:r>
                      <a:rPr lang="en-US" b="0" i="1" smtClean="0">
                        <a:latin typeface="Cambria Math" panose="02040503050406030204" pitchFamily="18" charset="0"/>
                        <a:ea typeface="Cambria Math" panose="02040503050406030204" pitchFamily="18" charset="0"/>
                      </a:rPr>
                      <m:t>=</m:t>
                    </m:r>
                  </m:oMath>
                </a14:m>
                <a:r>
                  <a:rPr lang="en-US" dirty="0"/>
                  <a:t> </a:t>
                </a:r>
              </a:p>
            </p:txBody>
          </p:sp>
        </mc:Choice>
        <mc:Fallback xmlns="">
          <p:sp>
            <p:nvSpPr>
              <p:cNvPr id="8" name="TextBox 7">
                <a:extLst>
                  <a:ext uri="{FF2B5EF4-FFF2-40B4-BE49-F238E27FC236}">
                    <a16:creationId xmlns:a16="http://schemas.microsoft.com/office/drawing/2014/main" id="{B72FDC06-7E1A-4A40-B8A7-35FCF8898DDF}"/>
                  </a:ext>
                </a:extLst>
              </p:cNvPr>
              <p:cNvSpPr txBox="1">
                <a:spLocks noRot="1" noChangeAspect="1" noMove="1" noResize="1" noEditPoints="1" noAdjustHandles="1" noChangeArrowheads="1" noChangeShapeType="1" noTextEdit="1"/>
              </p:cNvSpPr>
              <p:nvPr/>
            </p:nvSpPr>
            <p:spPr>
              <a:xfrm>
                <a:off x="1961322" y="728869"/>
                <a:ext cx="808383" cy="369332"/>
              </a:xfrm>
              <a:prstGeom prst="rect">
                <a:avLst/>
              </a:prstGeom>
              <a:blipFill>
                <a:blip r:embed="rId4"/>
                <a:stretch>
                  <a:fillRect b="-10000"/>
                </a:stretch>
              </a:blipFill>
            </p:spPr>
            <p:txBody>
              <a:bodyPr/>
              <a:lstStyle/>
              <a:p>
                <a:r>
                  <a:rPr lang="en-US">
                    <a:noFill/>
                  </a:rPr>
                  <a:t> </a:t>
                </a:r>
              </a:p>
            </p:txBody>
          </p:sp>
        </mc:Fallback>
      </mc:AlternateContent>
    </p:spTree>
    <p:extLst>
      <p:ext uri="{BB962C8B-B14F-4D97-AF65-F5344CB8AC3E}">
        <p14:creationId xmlns:p14="http://schemas.microsoft.com/office/powerpoint/2010/main" val="9318920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Posterior Distribution of Returns</a:t>
            </a:r>
          </a:p>
        </p:txBody>
      </p:sp>
      <p:sp>
        <p:nvSpPr>
          <p:cNvPr id="3" name="Content Placeholder 2"/>
          <p:cNvSpPr>
            <a:spLocks noGrp="1"/>
          </p:cNvSpPr>
          <p:nvPr>
            <p:ph idx="1"/>
          </p:nvPr>
        </p:nvSpPr>
        <p:spPr/>
        <p:txBody>
          <a:bodyPr/>
          <a:lstStyle/>
          <a:p>
            <a:endParaRPr lang="en-US" dirty="0"/>
          </a:p>
          <a:p>
            <a:endParaRPr lang="en-US" dirty="0"/>
          </a:p>
          <a:p>
            <a:pPr lvl="0"/>
            <a:r>
              <a:rPr lang="en-US" sz="3200" dirty="0"/>
              <a:t>Need to adjust the variance-covariance of returns</a:t>
            </a:r>
          </a:p>
          <a:p>
            <a:pPr lvl="1"/>
            <a:r>
              <a:rPr lang="en-US" sz="2800" dirty="0"/>
              <a:t>Because there is uncertainty in the expected returns</a:t>
            </a:r>
          </a:p>
          <a:p>
            <a:pPr lvl="1"/>
            <a:endParaRPr lang="en-US" sz="2800" dirty="0"/>
          </a:p>
          <a:p>
            <a:pPr lvl="1"/>
            <a:endParaRPr lang="en-US" sz="2800" dirty="0"/>
          </a:p>
          <a:p>
            <a:pPr lvl="1"/>
            <a:r>
              <a:rPr lang="en-US" sz="2800" dirty="0"/>
              <a:t>Where:</a:t>
            </a:r>
          </a:p>
          <a:p>
            <a:endParaRPr lang="en-US" dirty="0"/>
          </a:p>
        </p:txBody>
      </p:sp>
      <p:pic>
        <p:nvPicPr>
          <p:cNvPr id="5" name="Picture 4"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1402" y="1923930"/>
            <a:ext cx="3611763" cy="706300"/>
          </a:xfrm>
          <a:prstGeom prst="rect">
            <a:avLst/>
          </a:prstGeom>
        </p:spPr>
      </p:pic>
      <p:pic>
        <p:nvPicPr>
          <p:cNvPr id="6" name="Picture 5"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57882" y="4692608"/>
            <a:ext cx="4035038" cy="613167"/>
          </a:xfrm>
          <a:prstGeom prst="rect">
            <a:avLst/>
          </a:prstGeom>
        </p:spPr>
      </p:pic>
      <p:pic>
        <p:nvPicPr>
          <p:cNvPr id="4" name="Picture 3"/>
          <p:cNvPicPr>
            <a:picLocks noChangeAspect="1"/>
          </p:cNvPicPr>
          <p:nvPr/>
        </p:nvPicPr>
        <p:blipFill>
          <a:blip r:embed="rId5"/>
          <a:stretch>
            <a:fillRect/>
          </a:stretch>
        </p:blipFill>
        <p:spPr>
          <a:xfrm>
            <a:off x="2326715" y="6180137"/>
            <a:ext cx="7251700" cy="520700"/>
          </a:xfrm>
          <a:prstGeom prst="rect">
            <a:avLst/>
          </a:prstGeom>
        </p:spPr>
      </p:pic>
    </p:spTree>
    <p:extLst>
      <p:ext uri="{BB962C8B-B14F-4D97-AF65-F5344CB8AC3E}">
        <p14:creationId xmlns:p14="http://schemas.microsoft.com/office/powerpoint/2010/main" val="2638662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Shape 59"/>
          <p:cNvSpPr>
            <a:spLocks noGrp="1"/>
          </p:cNvSpPr>
          <p:nvPr>
            <p:ph type="title"/>
          </p:nvPr>
        </p:nvSpPr>
        <p:spPr>
          <a:prstGeom prst="rect">
            <a:avLst/>
          </a:prstGeom>
        </p:spPr>
        <p:txBody>
          <a:bodyPr/>
          <a:lstStyle/>
          <a:p>
            <a:pPr lvl="0">
              <a:defRPr sz="1800">
                <a:solidFill>
                  <a:srgbClr val="000000"/>
                </a:solidFill>
              </a:defRPr>
            </a:pPr>
            <a:r>
              <a:rPr lang="en-US" sz="4922" dirty="0">
                <a:solidFill>
                  <a:srgbClr val="D93E2B"/>
                </a:solidFill>
              </a:rPr>
              <a:t>Portfolio Optimization</a:t>
            </a:r>
            <a:endParaRPr sz="4922" dirty="0">
              <a:solidFill>
                <a:srgbClr val="D93E2B"/>
              </a:solidFill>
            </a:endParaRPr>
          </a:p>
        </p:txBody>
      </p:sp>
      <p:sp>
        <p:nvSpPr>
          <p:cNvPr id="60" name="Shape 60"/>
          <p:cNvSpPr>
            <a:spLocks noGrp="1"/>
          </p:cNvSpPr>
          <p:nvPr>
            <p:ph idx="1"/>
          </p:nvPr>
        </p:nvSpPr>
        <p:spPr>
          <a:prstGeom prst="rect">
            <a:avLst/>
          </a:prstGeom>
        </p:spPr>
        <p:txBody>
          <a:bodyPr>
            <a:normAutofit/>
          </a:bodyPr>
          <a:lstStyle/>
          <a:p>
            <a:pPr lvl="0"/>
            <a:r>
              <a:rPr lang="en-US" sz="3797" dirty="0"/>
              <a:t>Use the distribution as our expected return and variance-covariance inputs </a:t>
            </a:r>
          </a:p>
          <a:p>
            <a:pPr lvl="0"/>
            <a:endParaRPr lang="en-US" sz="3797" dirty="0"/>
          </a:p>
          <a:p>
            <a:pPr lvl="0"/>
            <a:r>
              <a:rPr lang="en-US" sz="3797" dirty="0"/>
              <a:t>Find the weights that maximize the Sharpe ratio of the portfolio</a:t>
            </a:r>
            <a:endParaRPr sz="3797" dirty="0"/>
          </a:p>
        </p:txBody>
      </p:sp>
    </p:spTree>
    <p:extLst>
      <p:ext uri="{BB962C8B-B14F-4D97-AF65-F5344CB8AC3E}">
        <p14:creationId xmlns:p14="http://schemas.microsoft.com/office/powerpoint/2010/main" val="1909258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Mean-Variance Optimization</a:t>
            </a:r>
          </a:p>
        </p:txBody>
      </p:sp>
      <p:sp>
        <p:nvSpPr>
          <p:cNvPr id="5" name="Content Placeholder 4"/>
          <p:cNvSpPr>
            <a:spLocks noGrp="1"/>
          </p:cNvSpPr>
          <p:nvPr>
            <p:ph idx="1"/>
          </p:nvPr>
        </p:nvSpPr>
        <p:spPr/>
        <p:txBody>
          <a:bodyPr>
            <a:normAutofit lnSpcReduction="10000"/>
          </a:bodyPr>
          <a:lstStyle/>
          <a:p>
            <a:r>
              <a:rPr lang="en-US" sz="2400" dirty="0"/>
              <a:t>The Markowitz method for portfolio optimization:</a:t>
            </a:r>
          </a:p>
          <a:p>
            <a:pPr lvl="1"/>
            <a:r>
              <a:rPr lang="en-US" sz="2200" dirty="0"/>
              <a:t>1. Estimate historical average returns and covariances</a:t>
            </a:r>
          </a:p>
          <a:p>
            <a:pPr lvl="1"/>
            <a:r>
              <a:rPr lang="en-US" sz="2200" dirty="0"/>
              <a:t>2. Optimize portfolio given the estimated distribution of returns</a:t>
            </a:r>
          </a:p>
          <a:p>
            <a:endParaRPr lang="en-US" sz="2400" dirty="0"/>
          </a:p>
          <a:p>
            <a:r>
              <a:rPr lang="en-US" sz="2400" dirty="0"/>
              <a:t>We saw with the HMC case that using historical data can lead to “extreme” portfolios</a:t>
            </a:r>
          </a:p>
          <a:p>
            <a:endParaRPr lang="en-US" sz="2400" dirty="0"/>
          </a:p>
          <a:p>
            <a:r>
              <a:rPr lang="en-US" sz="2400" dirty="0"/>
              <a:t>Why?</a:t>
            </a:r>
          </a:p>
          <a:p>
            <a:pPr lvl="1"/>
            <a:r>
              <a:rPr lang="en-US" sz="2200" dirty="0"/>
              <a:t>Ignores estimation error</a:t>
            </a:r>
          </a:p>
        </p:txBody>
      </p:sp>
    </p:spTree>
    <p:extLst>
      <p:ext uri="{BB962C8B-B14F-4D97-AF65-F5344CB8AC3E}">
        <p14:creationId xmlns:p14="http://schemas.microsoft.com/office/powerpoint/2010/main" val="1713856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 calcmode="lin" valueType="num">
                                      <p:cBhvr additive="base">
                                        <p:cTn id="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anim calcmode="lin" valueType="num">
                                      <p:cBhvr additive="base">
                                        <p:cTn id="1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anim calcmode="lin" valueType="num">
                                      <p:cBhvr additive="base">
                                        <p:cTn id="1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Shape 59"/>
          <p:cNvSpPr>
            <a:spLocks noGrp="1"/>
          </p:cNvSpPr>
          <p:nvPr>
            <p:ph type="title"/>
          </p:nvPr>
        </p:nvSpPr>
        <p:spPr>
          <a:prstGeom prst="rect">
            <a:avLst/>
          </a:prstGeom>
        </p:spPr>
        <p:txBody>
          <a:bodyPr/>
          <a:lstStyle/>
          <a:p>
            <a:pPr lvl="0">
              <a:defRPr sz="1800">
                <a:solidFill>
                  <a:srgbClr val="000000"/>
                </a:solidFill>
              </a:defRPr>
            </a:pPr>
            <a:r>
              <a:rPr lang="en-US" sz="4922" dirty="0">
                <a:solidFill>
                  <a:srgbClr val="D93E2B"/>
                </a:solidFill>
              </a:rPr>
              <a:t>Black-</a:t>
            </a:r>
            <a:r>
              <a:rPr lang="en-US" sz="4922" dirty="0" err="1">
                <a:solidFill>
                  <a:srgbClr val="D93E2B"/>
                </a:solidFill>
              </a:rPr>
              <a:t>Litterman</a:t>
            </a:r>
            <a:endParaRPr sz="4922" dirty="0">
              <a:solidFill>
                <a:srgbClr val="D93E2B"/>
              </a:solidFill>
            </a:endParaRPr>
          </a:p>
        </p:txBody>
      </p:sp>
      <p:sp>
        <p:nvSpPr>
          <p:cNvPr id="60" name="Shape 60"/>
          <p:cNvSpPr>
            <a:spLocks noGrp="1"/>
          </p:cNvSpPr>
          <p:nvPr>
            <p:ph idx="1"/>
          </p:nvPr>
        </p:nvSpPr>
        <p:spPr>
          <a:prstGeom prst="rect">
            <a:avLst/>
          </a:prstGeom>
        </p:spPr>
        <p:txBody>
          <a:bodyPr>
            <a:normAutofit/>
          </a:bodyPr>
          <a:lstStyle/>
          <a:p>
            <a:pPr lvl="0"/>
            <a:r>
              <a:rPr lang="en-US" sz="2800" dirty="0"/>
              <a:t>Portfolio optimization procedure</a:t>
            </a:r>
          </a:p>
          <a:p>
            <a:endParaRPr lang="en-US" sz="2800" dirty="0"/>
          </a:p>
          <a:p>
            <a:r>
              <a:rPr lang="en-US" sz="2800" dirty="0"/>
              <a:t>Combines a CAPM prior with manager’s views</a:t>
            </a:r>
          </a:p>
          <a:p>
            <a:endParaRPr lang="en-US" sz="2800" dirty="0"/>
          </a:p>
          <a:p>
            <a:r>
              <a:rPr lang="en-US" sz="2800" dirty="0"/>
              <a:t>Provides structure to the return distribution, while still giving the manager flexibility to incorporate views</a:t>
            </a:r>
          </a:p>
          <a:p>
            <a:pPr lvl="0"/>
            <a:endParaRPr lang="en-US" sz="3797" dirty="0"/>
          </a:p>
        </p:txBody>
      </p:sp>
    </p:spTree>
    <p:extLst>
      <p:ext uri="{BB962C8B-B14F-4D97-AF65-F5344CB8AC3E}">
        <p14:creationId xmlns:p14="http://schemas.microsoft.com/office/powerpoint/2010/main" val="1720887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4"/>
          <p:cNvSpPr>
            <a:spLocks noGrp="1"/>
          </p:cNvSpPr>
          <p:nvPr>
            <p:ph type="title"/>
          </p:nvPr>
        </p:nvSpPr>
        <p:spPr/>
        <p:txBody>
          <a:bodyPr/>
          <a:lstStyle/>
          <a:p>
            <a:pPr eaLnBrk="1" hangingPunct="1"/>
            <a:r>
              <a:rPr lang="en-US" altLang="en-US" dirty="0">
                <a:ea typeface="ＭＳ Ｐゴシック" pitchFamily="34" charset="-128"/>
              </a:rPr>
              <a:t>Sensitivity to Inputs</a:t>
            </a:r>
          </a:p>
        </p:txBody>
      </p:sp>
    </p:spTree>
    <p:extLst>
      <p:ext uri="{BB962C8B-B14F-4D97-AF65-F5344CB8AC3E}">
        <p14:creationId xmlns:p14="http://schemas.microsoft.com/office/powerpoint/2010/main" val="194981242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en-US">
                <a:ea typeface="ＭＳ Ｐゴシック" pitchFamily="34" charset="-128"/>
              </a:rPr>
              <a:t>Sensitivity to Inputs</a:t>
            </a:r>
          </a:p>
        </p:txBody>
      </p:sp>
      <p:sp>
        <p:nvSpPr>
          <p:cNvPr id="30723" name="Content Placeholder 2"/>
          <p:cNvSpPr>
            <a:spLocks noGrp="1"/>
          </p:cNvSpPr>
          <p:nvPr>
            <p:ph idx="1"/>
          </p:nvPr>
        </p:nvSpPr>
        <p:spPr/>
        <p:txBody>
          <a:bodyPr>
            <a:noAutofit/>
          </a:bodyPr>
          <a:lstStyle/>
          <a:p>
            <a:r>
              <a:rPr lang="en-US" altLang="en-US" sz="2800" dirty="0">
                <a:ea typeface="ＭＳ Ｐゴシック" pitchFamily="34" charset="-128"/>
              </a:rPr>
              <a:t>Mean-variance frontiers are sensitive to inputs</a:t>
            </a:r>
          </a:p>
          <a:p>
            <a:pPr lvl="1"/>
            <a:r>
              <a:rPr lang="en-US" altLang="en-US" sz="2400" dirty="0"/>
              <a:t>Small changes in inputs result in extremely different portfolios with similar expected returns and volatilities</a:t>
            </a:r>
          </a:p>
          <a:p>
            <a:pPr lvl="1"/>
            <a:r>
              <a:rPr lang="en-US" altLang="en-US" sz="2400" dirty="0"/>
              <a:t>Errors are easily “magnified”.  Garbage in, garbage out problem.  </a:t>
            </a:r>
            <a:br>
              <a:rPr lang="en-US" altLang="en-US" sz="2400" dirty="0"/>
            </a:br>
            <a:r>
              <a:rPr lang="en-US" altLang="en-US" sz="2400" dirty="0"/>
              <a:t>Michaud (1989) calls mean-variance frontiers “error maximizing portfolios”.</a:t>
            </a:r>
          </a:p>
          <a:p>
            <a:pPr lvl="1"/>
            <a:r>
              <a:rPr lang="en-US" altLang="en-US" sz="2400" dirty="0"/>
              <a:t>For example, a small increase in one asset’s mean can drive half the asset positions to fall to zero (with a “no short-sale” constraint)</a:t>
            </a:r>
          </a:p>
          <a:p>
            <a:pPr lvl="1"/>
            <a:endParaRPr lang="en-US" altLang="en-US" sz="2400" dirty="0"/>
          </a:p>
        </p:txBody>
      </p:sp>
      <p:sp>
        <p:nvSpPr>
          <p:cNvPr id="3072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ts val="2438"/>
              </a:lnSpc>
              <a:spcBef>
                <a:spcPts val="1184"/>
              </a:spcBef>
              <a:buSzPct val="75000"/>
              <a:buFont typeface="Arial" charset="0"/>
              <a:buChar char="●"/>
              <a:defRPr>
                <a:solidFill>
                  <a:schemeClr val="tx1"/>
                </a:solidFill>
                <a:latin typeface="Arial" charset="0"/>
                <a:ea typeface="ＭＳ Ｐゴシック" pitchFamily="34" charset="-128"/>
                <a:cs typeface="Arial" charset="0"/>
              </a:defRPr>
            </a:lvl1pPr>
            <a:lvl2pPr marL="696516" indent="-267891" eaLnBrk="0" hangingPunct="0">
              <a:lnSpc>
                <a:spcPts val="2438"/>
              </a:lnSpc>
              <a:spcBef>
                <a:spcPts val="1219"/>
              </a:spcBef>
              <a:buChar char="–"/>
              <a:defRPr>
                <a:solidFill>
                  <a:schemeClr val="tx1"/>
                </a:solidFill>
                <a:latin typeface="Arial" charset="0"/>
                <a:ea typeface="Arial" charset="0"/>
                <a:cs typeface="Arial" charset="0"/>
              </a:defRPr>
            </a:lvl2pPr>
            <a:lvl3pPr marL="1071563" indent="-214313" eaLnBrk="0" hangingPunct="0">
              <a:lnSpc>
                <a:spcPts val="2438"/>
              </a:lnSpc>
              <a:spcBef>
                <a:spcPts val="1219"/>
              </a:spcBef>
              <a:buChar char="•"/>
              <a:defRPr>
                <a:solidFill>
                  <a:schemeClr val="tx1"/>
                </a:solidFill>
                <a:latin typeface="Arial" charset="0"/>
                <a:ea typeface="Arial" charset="0"/>
                <a:cs typeface="Arial" charset="0"/>
              </a:defRPr>
            </a:lvl3pPr>
            <a:lvl4pPr marL="1500188" indent="-214313" eaLnBrk="0" hangingPunct="0">
              <a:lnSpc>
                <a:spcPts val="2438"/>
              </a:lnSpc>
              <a:spcBef>
                <a:spcPts val="1219"/>
              </a:spcBef>
              <a:buChar char="–"/>
              <a:defRPr>
                <a:solidFill>
                  <a:schemeClr val="tx1"/>
                </a:solidFill>
                <a:latin typeface="Arial" charset="0"/>
                <a:ea typeface="Arial" charset="0"/>
                <a:cs typeface="Arial" charset="0"/>
              </a:defRPr>
            </a:lvl4pPr>
            <a:lvl5pPr marL="1928813" indent="-214313" eaLnBrk="0" hangingPunct="0">
              <a:lnSpc>
                <a:spcPts val="2438"/>
              </a:lnSpc>
              <a:spcBef>
                <a:spcPts val="1219"/>
              </a:spcBef>
              <a:buChar char="»"/>
              <a:defRPr>
                <a:solidFill>
                  <a:schemeClr val="tx1"/>
                </a:solidFill>
                <a:latin typeface="Arial" charset="0"/>
                <a:ea typeface="Arial" charset="0"/>
                <a:cs typeface="Arial" charset="0"/>
              </a:defRPr>
            </a:lvl5pPr>
            <a:lvl6pPr marL="2357438" indent="-214313" eaLnBrk="0" fontAlgn="base" hangingPunct="0">
              <a:lnSpc>
                <a:spcPts val="2438"/>
              </a:lnSpc>
              <a:spcBef>
                <a:spcPts val="1219"/>
              </a:spcBef>
              <a:spcAft>
                <a:spcPct val="0"/>
              </a:spcAft>
              <a:buChar char="»"/>
              <a:defRPr>
                <a:solidFill>
                  <a:schemeClr val="tx1"/>
                </a:solidFill>
                <a:latin typeface="Arial" charset="0"/>
                <a:ea typeface="Arial" charset="0"/>
                <a:cs typeface="Arial" charset="0"/>
              </a:defRPr>
            </a:lvl6pPr>
            <a:lvl7pPr marL="2786063" indent="-214313" eaLnBrk="0" fontAlgn="base" hangingPunct="0">
              <a:lnSpc>
                <a:spcPts val="2438"/>
              </a:lnSpc>
              <a:spcBef>
                <a:spcPts val="1219"/>
              </a:spcBef>
              <a:spcAft>
                <a:spcPct val="0"/>
              </a:spcAft>
              <a:buChar char="»"/>
              <a:defRPr>
                <a:solidFill>
                  <a:schemeClr val="tx1"/>
                </a:solidFill>
                <a:latin typeface="Arial" charset="0"/>
                <a:ea typeface="Arial" charset="0"/>
                <a:cs typeface="Arial" charset="0"/>
              </a:defRPr>
            </a:lvl7pPr>
            <a:lvl8pPr marL="3214688" indent="-214313" eaLnBrk="0" fontAlgn="base" hangingPunct="0">
              <a:lnSpc>
                <a:spcPts val="2438"/>
              </a:lnSpc>
              <a:spcBef>
                <a:spcPts val="1219"/>
              </a:spcBef>
              <a:spcAft>
                <a:spcPct val="0"/>
              </a:spcAft>
              <a:buChar char="»"/>
              <a:defRPr>
                <a:solidFill>
                  <a:schemeClr val="tx1"/>
                </a:solidFill>
                <a:latin typeface="Arial" charset="0"/>
                <a:ea typeface="Arial" charset="0"/>
                <a:cs typeface="Arial" charset="0"/>
              </a:defRPr>
            </a:lvl8pPr>
            <a:lvl9pPr marL="3643313" indent="-214313" eaLnBrk="0" fontAlgn="base" hangingPunct="0">
              <a:lnSpc>
                <a:spcPts val="2438"/>
              </a:lnSpc>
              <a:spcBef>
                <a:spcPts val="1219"/>
              </a:spcBef>
              <a:spcAft>
                <a:spcPct val="0"/>
              </a:spcAft>
              <a:buChar char="»"/>
              <a:defRPr>
                <a:solidFill>
                  <a:schemeClr val="tx1"/>
                </a:solidFill>
                <a:latin typeface="Arial" charset="0"/>
                <a:ea typeface="Arial" charset="0"/>
                <a:cs typeface="Arial" charset="0"/>
              </a:defRPr>
            </a:lvl9pPr>
          </a:lstStyle>
          <a:p>
            <a:pPr eaLnBrk="1" hangingPunct="1">
              <a:lnSpc>
                <a:spcPct val="100000"/>
              </a:lnSpc>
              <a:spcBef>
                <a:spcPct val="0"/>
              </a:spcBef>
              <a:buSzTx/>
              <a:buFontTx/>
              <a:buNone/>
            </a:pPr>
            <a:fld id="{1460598C-2191-4493-B2B4-E9F9D36BF0D0}" type="slidenum">
              <a:rPr lang="en-US" altLang="en-US" smtClean="0"/>
              <a:pPr eaLnBrk="1" hangingPunct="1">
                <a:lnSpc>
                  <a:spcPct val="100000"/>
                </a:lnSpc>
                <a:spcBef>
                  <a:spcPct val="0"/>
                </a:spcBef>
                <a:buSzTx/>
                <a:buFontTx/>
                <a:buNone/>
              </a:pPr>
              <a:t>7</a:t>
            </a:fld>
            <a:endParaRPr lang="en-US" altLang="en-US"/>
          </a:p>
        </p:txBody>
      </p:sp>
    </p:spTree>
    <p:extLst>
      <p:ext uri="{BB962C8B-B14F-4D97-AF65-F5344CB8AC3E}">
        <p14:creationId xmlns:p14="http://schemas.microsoft.com/office/powerpoint/2010/main" val="663608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Estimation Risk Example </a:t>
            </a:r>
            <a:br>
              <a:rPr lang="en-US" dirty="0"/>
            </a:br>
            <a:r>
              <a:rPr lang="en-US" dirty="0"/>
              <a:t>(From </a:t>
            </a:r>
            <a:r>
              <a:rPr lang="en-US" dirty="0" err="1"/>
              <a:t>Assness</a:t>
            </a:r>
            <a:r>
              <a:rPr lang="en-US" dirty="0"/>
              <a:t> 2014)</a:t>
            </a:r>
          </a:p>
        </p:txBody>
      </p:sp>
      <p:sp>
        <p:nvSpPr>
          <p:cNvPr id="3" name="Content Placeholder 2"/>
          <p:cNvSpPr>
            <a:spLocks noGrp="1"/>
          </p:cNvSpPr>
          <p:nvPr>
            <p:ph idx="1"/>
          </p:nvPr>
        </p:nvSpPr>
        <p:spPr/>
        <p:txBody>
          <a:bodyPr>
            <a:normAutofit fontScale="92500" lnSpcReduction="10000"/>
          </a:bodyPr>
          <a:lstStyle/>
          <a:p>
            <a:r>
              <a:rPr lang="en-US" dirty="0"/>
              <a:t>Consider monthly returns on 3 asset classes from 1970-2014</a:t>
            </a:r>
          </a:p>
          <a:p>
            <a:endParaRPr lang="en-US" dirty="0"/>
          </a:p>
          <a:p>
            <a:r>
              <a:rPr lang="en-US" dirty="0"/>
              <a:t>Bonds: U.S. 10-Year</a:t>
            </a:r>
          </a:p>
          <a:p>
            <a:r>
              <a:rPr lang="en-US" dirty="0"/>
              <a:t>Stocks: S&amp;P 500</a:t>
            </a:r>
          </a:p>
          <a:p>
            <a:r>
              <a:rPr lang="en-US" dirty="0"/>
              <a:t>Commodities: GSCI</a:t>
            </a:r>
          </a:p>
          <a:p>
            <a:endParaRPr lang="en-US" dirty="0"/>
          </a:p>
          <a:p>
            <a:r>
              <a:rPr lang="en-US" dirty="0"/>
              <a:t>Which is riskier? Which has higher return?</a:t>
            </a:r>
          </a:p>
          <a:p>
            <a:endParaRPr lang="en-US" dirty="0"/>
          </a:p>
          <a:p>
            <a:r>
              <a:rPr lang="en-US" dirty="0"/>
              <a:t>Example: 5 year rolling window estimates</a:t>
            </a:r>
          </a:p>
          <a:p>
            <a:r>
              <a:rPr lang="en-US" dirty="0">
                <a:hlinkClick r:id="rId2"/>
              </a:rPr>
              <a:t>Source: https://www.aqr.com/cliffs-perspective/efficient-frontier-theory-for-the-long-run</a:t>
            </a:r>
            <a:endParaRPr lang="en-US" dirty="0"/>
          </a:p>
        </p:txBody>
      </p:sp>
    </p:spTree>
    <p:extLst>
      <p:ext uri="{BB962C8B-B14F-4D97-AF65-F5344CB8AC3E}">
        <p14:creationId xmlns:p14="http://schemas.microsoft.com/office/powerpoint/2010/main" val="1323278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linds(horizontal)">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8" end="8"/>
                                            </p:txEl>
                                          </p:spTgt>
                                        </p:tgtEl>
                                        <p:attrNameLst>
                                          <p:attrName>style.visibility</p:attrName>
                                        </p:attrNameLst>
                                      </p:cBhvr>
                                      <p:to>
                                        <p:strVal val="visible"/>
                                      </p:to>
                                    </p:set>
                                    <p:animEffect transition="in" filter="blinds(horizontal)">
                                      <p:cBhvr>
                                        <p:cTn id="12" dur="500"/>
                                        <p:tgtEl>
                                          <p:spTgt spid="3">
                                            <p:txEl>
                                              <p:pRg st="8" end="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animEffect transition="in" filter="blinds(horizontal)">
                                      <p:cBhvr>
                                        <p:cTn id="1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7129" y="-8045"/>
            <a:ext cx="9233648" cy="6866045"/>
          </a:xfrm>
          <a:prstGeom prst="rect">
            <a:avLst/>
          </a:prstGeom>
        </p:spPr>
      </p:pic>
    </p:spTree>
    <p:extLst>
      <p:ext uri="{BB962C8B-B14F-4D97-AF65-F5344CB8AC3E}">
        <p14:creationId xmlns:p14="http://schemas.microsoft.com/office/powerpoint/2010/main" val="1083788715"/>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4513</TotalTime>
  <Words>1291</Words>
  <Application>Microsoft Office PowerPoint</Application>
  <PresentationFormat>Widescreen</PresentationFormat>
  <Paragraphs>234</Paragraphs>
  <Slides>50</Slides>
  <Notes>31</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View</vt:lpstr>
      <vt:lpstr>Announcements</vt:lpstr>
      <vt:lpstr>News</vt:lpstr>
      <vt:lpstr>Today’s Class</vt:lpstr>
      <vt:lpstr>Advanced Mean-Variance Optimization</vt:lpstr>
      <vt:lpstr>Mean-Variance Optimization</vt:lpstr>
      <vt:lpstr>Sensitivity to Inputs</vt:lpstr>
      <vt:lpstr>Sensitivity to Inputs</vt:lpstr>
      <vt:lpstr>Estimation Risk Example  (From Assness 2014)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Examples</vt:lpstr>
      <vt:lpstr>Dealing with the Sensitivity Problem</vt:lpstr>
      <vt:lpstr>Dealing with the Sensitivity Problem</vt:lpstr>
      <vt:lpstr>PowerPoint Presentation</vt:lpstr>
      <vt:lpstr>Horse Race</vt:lpstr>
      <vt:lpstr>Horse Race</vt:lpstr>
      <vt:lpstr>Black-Litterman Model  Video link: https://mediaspace.gatech.edu/media/t/1_8zrhi5tn</vt:lpstr>
      <vt:lpstr>Black-Litterman</vt:lpstr>
      <vt:lpstr>Black-Litterman Overview</vt:lpstr>
      <vt:lpstr>Black-Litterman</vt:lpstr>
      <vt:lpstr>Black-Litterman Overview</vt:lpstr>
      <vt:lpstr>Expected Returns</vt:lpstr>
      <vt:lpstr>PowerPoint Presentation</vt:lpstr>
      <vt:lpstr>Expected Returns</vt:lpstr>
      <vt:lpstr>Expected Returns</vt:lpstr>
      <vt:lpstr>PowerPoint Presentation</vt:lpstr>
      <vt:lpstr>Precision of Expected Returns</vt:lpstr>
      <vt:lpstr>PowerPoint Presentation</vt:lpstr>
      <vt:lpstr>Manager’s Views</vt:lpstr>
      <vt:lpstr>Expressing Manager’s Views</vt:lpstr>
      <vt:lpstr>Example</vt:lpstr>
      <vt:lpstr>PowerPoint Presentation</vt:lpstr>
      <vt:lpstr>Uncertainty in Views</vt:lpstr>
      <vt:lpstr>Combine Baseline with Manager’s Views</vt:lpstr>
      <vt:lpstr>PowerPoint Presentation</vt:lpstr>
      <vt:lpstr>Combine Views with Baseline</vt:lpstr>
      <vt:lpstr>PowerPoint Presentation</vt:lpstr>
      <vt:lpstr>Posterior Distribution of Returns</vt:lpstr>
      <vt:lpstr>Portfolio Optimization</vt:lpstr>
      <vt:lpstr>Black-Litterman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Trading Securities</dc:title>
  <dc:creator>Weagley, Daniel R</dc:creator>
  <cp:lastModifiedBy>Li, Zijie</cp:lastModifiedBy>
  <cp:revision>275</cp:revision>
  <cp:lastPrinted>2016-10-06T14:44:11Z</cp:lastPrinted>
  <dcterms:created xsi:type="dcterms:W3CDTF">2016-09-10T00:55:13Z</dcterms:created>
  <dcterms:modified xsi:type="dcterms:W3CDTF">2019-11-14T00:04:02Z</dcterms:modified>
</cp:coreProperties>
</file>