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43"/>
  </p:notesMasterIdLst>
  <p:handoutMasterIdLst>
    <p:handoutMasterId r:id="rId44"/>
  </p:handoutMasterIdLst>
  <p:sldIdLst>
    <p:sldId id="527" r:id="rId2"/>
    <p:sldId id="633" r:id="rId3"/>
    <p:sldId id="634" r:id="rId4"/>
    <p:sldId id="635" r:id="rId5"/>
    <p:sldId id="364" r:id="rId6"/>
    <p:sldId id="571" r:id="rId7"/>
    <p:sldId id="546" r:id="rId8"/>
    <p:sldId id="547" r:id="rId9"/>
    <p:sldId id="548" r:id="rId10"/>
    <p:sldId id="549" r:id="rId11"/>
    <p:sldId id="552" r:id="rId12"/>
    <p:sldId id="553" r:id="rId13"/>
    <p:sldId id="554" r:id="rId14"/>
    <p:sldId id="603" r:id="rId15"/>
    <p:sldId id="555" r:id="rId16"/>
    <p:sldId id="572" r:id="rId17"/>
    <p:sldId id="556" r:id="rId18"/>
    <p:sldId id="605" r:id="rId19"/>
    <p:sldId id="609" r:id="rId20"/>
    <p:sldId id="606" r:id="rId21"/>
    <p:sldId id="601" r:id="rId22"/>
    <p:sldId id="607" r:id="rId23"/>
    <p:sldId id="573" r:id="rId24"/>
    <p:sldId id="604" r:id="rId25"/>
    <p:sldId id="598" r:id="rId26"/>
    <p:sldId id="578" r:id="rId27"/>
    <p:sldId id="579" r:id="rId28"/>
    <p:sldId id="580" r:id="rId29"/>
    <p:sldId id="581" r:id="rId30"/>
    <p:sldId id="583" r:id="rId31"/>
    <p:sldId id="584" r:id="rId32"/>
    <p:sldId id="585" r:id="rId33"/>
    <p:sldId id="586" r:id="rId34"/>
    <p:sldId id="587" r:id="rId35"/>
    <p:sldId id="588" r:id="rId36"/>
    <p:sldId id="589" r:id="rId37"/>
    <p:sldId id="590" r:id="rId38"/>
    <p:sldId id="591" r:id="rId39"/>
    <p:sldId id="592" r:id="rId40"/>
    <p:sldId id="593" r:id="rId41"/>
    <p:sldId id="59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179"/>
    <p:restoredTop sz="85714"/>
  </p:normalViewPr>
  <p:slideViewPr>
    <p:cSldViewPr snapToGrid="0" snapToObjects="1">
      <p:cViewPr varScale="1">
        <p:scale>
          <a:sx n="78" d="100"/>
          <a:sy n="78" d="100"/>
        </p:scale>
        <p:origin x="200"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A182FD-560F-AC47-AFDA-9ECB7C6D1640}" type="datetimeFigureOut">
              <a:rPr lang="en-US" smtClean="0"/>
              <a:t>11/13/19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517F6-4A76-4E41-A4A2-9DB58A206516}" type="slidenum">
              <a:rPr lang="en-US" smtClean="0"/>
              <a:t>‹#›</a:t>
            </a:fld>
            <a:endParaRPr lang="en-US"/>
          </a:p>
        </p:txBody>
      </p:sp>
    </p:spTree>
    <p:extLst>
      <p:ext uri="{BB962C8B-B14F-4D97-AF65-F5344CB8AC3E}">
        <p14:creationId xmlns:p14="http://schemas.microsoft.com/office/powerpoint/2010/main" val="584275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11-13T19:28:32.10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48 0,'-26'27,"5"-6,21-21,0 21,21-16,5 16,43-21,-16 0,16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2F366-0121-A842-A89F-9DDF18B62E8A}" type="datetimeFigureOut">
              <a:rPr lang="en-US" smtClean="0"/>
              <a:t>11/13/19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25073-765A-2C47-AFAF-70577D11F41E}" type="slidenum">
              <a:rPr lang="en-US" smtClean="0"/>
              <a:t>‹#›</a:t>
            </a:fld>
            <a:endParaRPr lang="en-US"/>
          </a:p>
        </p:txBody>
      </p:sp>
    </p:spTree>
    <p:extLst>
      <p:ext uri="{BB962C8B-B14F-4D97-AF65-F5344CB8AC3E}">
        <p14:creationId xmlns:p14="http://schemas.microsoft.com/office/powerpoint/2010/main" val="178944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225073-765A-2C47-AFAF-70577D11F41E}" type="slidenum">
              <a:rPr lang="en-US" smtClean="0"/>
              <a:t>4</a:t>
            </a:fld>
            <a:endParaRPr lang="en-US"/>
          </a:p>
        </p:txBody>
      </p:sp>
    </p:spTree>
    <p:extLst>
      <p:ext uri="{BB962C8B-B14F-4D97-AF65-F5344CB8AC3E}">
        <p14:creationId xmlns:p14="http://schemas.microsoft.com/office/powerpoint/2010/main" val="2437602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papers.ssrn.com</a:t>
            </a:r>
            <a:r>
              <a:rPr lang="en-US" dirty="0"/>
              <a:t>/sol3/</a:t>
            </a:r>
            <a:r>
              <a:rPr lang="en-US" dirty="0" err="1"/>
              <a:t>papers.cfm?abstract_id</a:t>
            </a:r>
            <a:r>
              <a:rPr lang="en-US" dirty="0"/>
              <a:t>=2340784</a:t>
            </a:r>
          </a:p>
          <a:p>
            <a:r>
              <a:rPr lang="en-US" dirty="0"/>
              <a:t>http://</a:t>
            </a:r>
            <a:r>
              <a:rPr lang="en-US" dirty="0" err="1"/>
              <a:t>papers.ssrn.com</a:t>
            </a:r>
            <a:r>
              <a:rPr lang="en-US" dirty="0"/>
              <a:t>/sol3/</a:t>
            </a:r>
            <a:r>
              <a:rPr lang="en-US" dirty="0" err="1"/>
              <a:t>papers.cfm?abstract_id</a:t>
            </a:r>
            <a:r>
              <a:rPr lang="en-US" dirty="0"/>
              <a:t>=2408231</a:t>
            </a:r>
          </a:p>
        </p:txBody>
      </p:sp>
    </p:spTree>
    <p:extLst>
      <p:ext uri="{BB962C8B-B14F-4D97-AF65-F5344CB8AC3E}">
        <p14:creationId xmlns:p14="http://schemas.microsoft.com/office/powerpoint/2010/main" val="149418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minutes</a:t>
            </a:r>
          </a:p>
        </p:txBody>
      </p:sp>
      <p:sp>
        <p:nvSpPr>
          <p:cNvPr id="4" name="Slide Number Placeholder 3"/>
          <p:cNvSpPr>
            <a:spLocks noGrp="1"/>
          </p:cNvSpPr>
          <p:nvPr>
            <p:ph type="sldNum" sz="quarter" idx="10"/>
          </p:nvPr>
        </p:nvSpPr>
        <p:spPr/>
        <p:txBody>
          <a:bodyPr/>
          <a:lstStyle/>
          <a:p>
            <a:fld id="{93225073-765A-2C47-AFAF-70577D11F41E}" type="slidenum">
              <a:rPr lang="en-US" smtClean="0"/>
              <a:t>5</a:t>
            </a:fld>
            <a:endParaRPr lang="en-US"/>
          </a:p>
        </p:txBody>
      </p:sp>
    </p:spTree>
    <p:extLst>
      <p:ext uri="{BB962C8B-B14F-4D97-AF65-F5344CB8AC3E}">
        <p14:creationId xmlns:p14="http://schemas.microsoft.com/office/powerpoint/2010/main" val="1737424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what risks? </a:t>
            </a:r>
            <a:r>
              <a:rPr lang="en-US" dirty="0" err="1"/>
              <a:t>Nondiversifiable</a:t>
            </a:r>
            <a:r>
              <a:rPr lang="en-US" baseline="0" dirty="0"/>
              <a:t> risks.</a:t>
            </a:r>
            <a:endParaRPr lang="en-US" dirty="0"/>
          </a:p>
        </p:txBody>
      </p:sp>
      <p:sp>
        <p:nvSpPr>
          <p:cNvPr id="4" name="Slide Number Placeholder 3"/>
          <p:cNvSpPr>
            <a:spLocks noGrp="1"/>
          </p:cNvSpPr>
          <p:nvPr>
            <p:ph type="sldNum" sz="quarter" idx="10"/>
          </p:nvPr>
        </p:nvSpPr>
        <p:spPr/>
        <p:txBody>
          <a:bodyPr/>
          <a:lstStyle/>
          <a:p>
            <a:fld id="{93225073-765A-2C47-AFAF-70577D11F41E}" type="slidenum">
              <a:rPr lang="en-US" smtClean="0"/>
              <a:t>6</a:t>
            </a:fld>
            <a:endParaRPr lang="en-US"/>
          </a:p>
        </p:txBody>
      </p:sp>
    </p:spTree>
    <p:extLst>
      <p:ext uri="{BB962C8B-B14F-4D97-AF65-F5344CB8AC3E}">
        <p14:creationId xmlns:p14="http://schemas.microsoft.com/office/powerpoint/2010/main" val="400903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0E03028D-84CB-4125-9E78-E9DEB138F430}" type="slidenum">
              <a:rPr lang="en-US" altLang="en-US" sz="1300" smtClean="0"/>
              <a:pPr eaLnBrk="1" hangingPunct="1"/>
              <a:t>8</a:t>
            </a:fld>
            <a:endParaRPr lang="en-US" altLang="en-US" sz="1300"/>
          </a:p>
        </p:txBody>
      </p:sp>
    </p:spTree>
    <p:extLst>
      <p:ext uri="{BB962C8B-B14F-4D97-AF65-F5344CB8AC3E}">
        <p14:creationId xmlns:p14="http://schemas.microsoft.com/office/powerpoint/2010/main" val="1100068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2433" eaLnBrk="0" hangingPunct="0">
              <a:defRPr sz="2000">
                <a:solidFill>
                  <a:schemeClr val="tx1"/>
                </a:solidFill>
                <a:latin typeface="Arial" charset="0"/>
                <a:cs typeface="Arial" charset="0"/>
              </a:defRPr>
            </a:lvl1pPr>
            <a:lvl2pPr marL="777924" indent="-299201" defTabSz="962433" eaLnBrk="0" hangingPunct="0">
              <a:defRPr sz="2000">
                <a:solidFill>
                  <a:schemeClr val="tx1"/>
                </a:solidFill>
                <a:latin typeface="Arial" charset="0"/>
                <a:cs typeface="Arial" charset="0"/>
              </a:defRPr>
            </a:lvl2pPr>
            <a:lvl3pPr marL="1196806" indent="-239361" defTabSz="962433" eaLnBrk="0" hangingPunct="0">
              <a:defRPr sz="2000">
                <a:solidFill>
                  <a:schemeClr val="tx1"/>
                </a:solidFill>
                <a:latin typeface="Arial" charset="0"/>
                <a:cs typeface="Arial" charset="0"/>
              </a:defRPr>
            </a:lvl3pPr>
            <a:lvl4pPr marL="1675529" indent="-239361" defTabSz="962433" eaLnBrk="0" hangingPunct="0">
              <a:defRPr sz="2000">
                <a:solidFill>
                  <a:schemeClr val="tx1"/>
                </a:solidFill>
                <a:latin typeface="Arial" charset="0"/>
                <a:cs typeface="Arial" charset="0"/>
              </a:defRPr>
            </a:lvl4pPr>
            <a:lvl5pPr marL="2154251" indent="-239361" defTabSz="962433" eaLnBrk="0" hangingPunct="0">
              <a:defRPr sz="2000">
                <a:solidFill>
                  <a:schemeClr val="tx1"/>
                </a:solidFill>
                <a:latin typeface="Arial" charset="0"/>
                <a:cs typeface="Arial" charset="0"/>
              </a:defRPr>
            </a:lvl5pPr>
            <a:lvl6pPr marL="2632974" indent="-239361" defTabSz="962433" eaLnBrk="0" fontAlgn="base" hangingPunct="0">
              <a:spcBef>
                <a:spcPct val="0"/>
              </a:spcBef>
              <a:spcAft>
                <a:spcPct val="0"/>
              </a:spcAft>
              <a:defRPr sz="2000">
                <a:solidFill>
                  <a:schemeClr val="tx1"/>
                </a:solidFill>
                <a:latin typeface="Arial" charset="0"/>
                <a:cs typeface="Arial" charset="0"/>
              </a:defRPr>
            </a:lvl6pPr>
            <a:lvl7pPr marL="3111696" indent="-239361" defTabSz="962433" eaLnBrk="0" fontAlgn="base" hangingPunct="0">
              <a:spcBef>
                <a:spcPct val="0"/>
              </a:spcBef>
              <a:spcAft>
                <a:spcPct val="0"/>
              </a:spcAft>
              <a:defRPr sz="2000">
                <a:solidFill>
                  <a:schemeClr val="tx1"/>
                </a:solidFill>
                <a:latin typeface="Arial" charset="0"/>
                <a:cs typeface="Arial" charset="0"/>
              </a:defRPr>
            </a:lvl7pPr>
            <a:lvl8pPr marL="3590419" indent="-239361" defTabSz="962433" eaLnBrk="0" fontAlgn="base" hangingPunct="0">
              <a:spcBef>
                <a:spcPct val="0"/>
              </a:spcBef>
              <a:spcAft>
                <a:spcPct val="0"/>
              </a:spcAft>
              <a:defRPr sz="2000">
                <a:solidFill>
                  <a:schemeClr val="tx1"/>
                </a:solidFill>
                <a:latin typeface="Arial" charset="0"/>
                <a:cs typeface="Arial" charset="0"/>
              </a:defRPr>
            </a:lvl8pPr>
            <a:lvl9pPr marL="4069141" indent="-239361" defTabSz="962433" eaLnBrk="0" fontAlgn="base" hangingPunct="0">
              <a:spcBef>
                <a:spcPct val="0"/>
              </a:spcBef>
              <a:spcAft>
                <a:spcPct val="0"/>
              </a:spcAft>
              <a:defRPr sz="2000">
                <a:solidFill>
                  <a:schemeClr val="tx1"/>
                </a:solidFill>
                <a:latin typeface="Arial" charset="0"/>
                <a:cs typeface="Arial" charset="0"/>
              </a:defRPr>
            </a:lvl9pPr>
          </a:lstStyle>
          <a:p>
            <a:pPr eaLnBrk="1" hangingPunct="1"/>
            <a:fld id="{9A0EBFAF-B666-49EE-9C64-8AE6B3F27B8C}" type="slidenum">
              <a:rPr lang="en-US" altLang="en-US" sz="1400"/>
              <a:pPr eaLnBrk="1" hangingPunct="1"/>
              <a:t>9</a:t>
            </a:fld>
            <a:endParaRPr lang="en-US" altLang="en-US" sz="1400"/>
          </a:p>
        </p:txBody>
      </p:sp>
    </p:spTree>
    <p:extLst>
      <p:ext uri="{BB962C8B-B14F-4D97-AF65-F5344CB8AC3E}">
        <p14:creationId xmlns:p14="http://schemas.microsoft.com/office/powerpoint/2010/main" val="1462125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Equities and bonds:</a:t>
            </a:r>
            <a:r>
              <a:rPr lang="en-US" baseline="0" dirty="0"/>
              <a:t> c</a:t>
            </a:r>
            <a:r>
              <a:rPr lang="en-US" dirty="0"/>
              <a:t>heap index management delivers these </a:t>
            </a:r>
            <a:r>
              <a:rPr lang="en-US" i="1" dirty="0">
                <a:solidFill>
                  <a:srgbClr val="0066FF"/>
                </a:solidFill>
              </a:rPr>
              <a:t>long-only</a:t>
            </a:r>
            <a:r>
              <a:rPr lang="en-US" dirty="0"/>
              <a:t> factors at essentially zero cost in very large size</a:t>
            </a:r>
          </a:p>
          <a:p>
            <a:r>
              <a:rPr lang="en-US" dirty="0"/>
              <a:t>Based on market capitalization weights—represent the aggregate </a:t>
            </a:r>
            <a:r>
              <a:rPr lang="en-US" i="1" dirty="0">
                <a:solidFill>
                  <a:srgbClr val="0066FF"/>
                </a:solidFill>
              </a:rPr>
              <a:t>“average”</a:t>
            </a:r>
            <a:r>
              <a:rPr lang="en-US" dirty="0"/>
              <a:t> investor</a:t>
            </a: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40" eaLnBrk="0" hangingPunct="0">
              <a:defRPr sz="1900">
                <a:solidFill>
                  <a:schemeClr val="tx1"/>
                </a:solidFill>
                <a:latin typeface="Arial" charset="0"/>
                <a:ea typeface="ＭＳ Ｐゴシック" pitchFamily="34" charset="-128"/>
              </a:defRPr>
            </a:lvl1pPr>
            <a:lvl2pPr marL="742932" indent="-285743" defTabSz="957240" eaLnBrk="0" hangingPunct="0">
              <a:defRPr sz="1900">
                <a:solidFill>
                  <a:schemeClr val="tx1"/>
                </a:solidFill>
                <a:latin typeface="Arial" charset="0"/>
                <a:ea typeface="ＭＳ Ｐゴシック" pitchFamily="34" charset="-128"/>
              </a:defRPr>
            </a:lvl2pPr>
            <a:lvl3pPr marL="1142972" indent="-228595" defTabSz="957240" eaLnBrk="0" hangingPunct="0">
              <a:defRPr sz="1900">
                <a:solidFill>
                  <a:schemeClr val="tx1"/>
                </a:solidFill>
                <a:latin typeface="Arial" charset="0"/>
                <a:ea typeface="ＭＳ Ｐゴシック" pitchFamily="34" charset="-128"/>
              </a:defRPr>
            </a:lvl3pPr>
            <a:lvl4pPr marL="1600161" indent="-228595" defTabSz="957240" eaLnBrk="0" hangingPunct="0">
              <a:defRPr sz="1900">
                <a:solidFill>
                  <a:schemeClr val="tx1"/>
                </a:solidFill>
                <a:latin typeface="Arial" charset="0"/>
                <a:ea typeface="ＭＳ Ｐゴシック" pitchFamily="34" charset="-128"/>
              </a:defRPr>
            </a:lvl4pPr>
            <a:lvl5pPr marL="2057350" indent="-228595" defTabSz="957240" eaLnBrk="0" hangingPunct="0">
              <a:defRPr sz="1900">
                <a:solidFill>
                  <a:schemeClr val="tx1"/>
                </a:solidFill>
                <a:latin typeface="Arial" charset="0"/>
                <a:ea typeface="ＭＳ Ｐゴシック" pitchFamily="34" charset="-128"/>
              </a:defRPr>
            </a:lvl5pPr>
            <a:lvl6pPr marL="2514539" indent="-228595" defTabSz="957240" eaLnBrk="0" fontAlgn="base" hangingPunct="0">
              <a:spcBef>
                <a:spcPct val="0"/>
              </a:spcBef>
              <a:spcAft>
                <a:spcPct val="0"/>
              </a:spcAft>
              <a:defRPr sz="1900">
                <a:solidFill>
                  <a:schemeClr val="tx1"/>
                </a:solidFill>
                <a:latin typeface="Arial" charset="0"/>
                <a:ea typeface="ＭＳ Ｐゴシック" pitchFamily="34" charset="-128"/>
              </a:defRPr>
            </a:lvl6pPr>
            <a:lvl7pPr marL="2971728" indent="-228595" defTabSz="957240" eaLnBrk="0" fontAlgn="base" hangingPunct="0">
              <a:spcBef>
                <a:spcPct val="0"/>
              </a:spcBef>
              <a:spcAft>
                <a:spcPct val="0"/>
              </a:spcAft>
              <a:defRPr sz="1900">
                <a:solidFill>
                  <a:schemeClr val="tx1"/>
                </a:solidFill>
                <a:latin typeface="Arial" charset="0"/>
                <a:ea typeface="ＭＳ Ｐゴシック" pitchFamily="34" charset="-128"/>
              </a:defRPr>
            </a:lvl7pPr>
            <a:lvl8pPr marL="3428916" indent="-228595" defTabSz="957240" eaLnBrk="0" fontAlgn="base" hangingPunct="0">
              <a:spcBef>
                <a:spcPct val="0"/>
              </a:spcBef>
              <a:spcAft>
                <a:spcPct val="0"/>
              </a:spcAft>
              <a:defRPr sz="1900">
                <a:solidFill>
                  <a:schemeClr val="tx1"/>
                </a:solidFill>
                <a:latin typeface="Arial" charset="0"/>
                <a:ea typeface="ＭＳ Ｐゴシック" pitchFamily="34" charset="-128"/>
              </a:defRPr>
            </a:lvl8pPr>
            <a:lvl9pPr marL="3886106" indent="-228595" defTabSz="957240" eaLnBrk="0" fontAlgn="base" hangingPunct="0">
              <a:spcBef>
                <a:spcPct val="0"/>
              </a:spcBef>
              <a:spcAft>
                <a:spcPct val="0"/>
              </a:spcAft>
              <a:defRPr sz="1900">
                <a:solidFill>
                  <a:schemeClr val="tx1"/>
                </a:solidFill>
                <a:latin typeface="Arial" charset="0"/>
                <a:ea typeface="ＭＳ Ｐゴシック" pitchFamily="34" charset="-128"/>
              </a:defRPr>
            </a:lvl9pPr>
          </a:lstStyle>
          <a:p>
            <a:pPr eaLnBrk="1" hangingPunct="1"/>
            <a:fld id="{F3496B53-90E2-4483-80F2-717C5661BFB1}" type="slidenum">
              <a:rPr lang="en-US" altLang="en-US" sz="1400"/>
              <a:pPr eaLnBrk="1" hangingPunct="1"/>
              <a:t>10</a:t>
            </a:fld>
            <a:endParaRPr lang="en-US" altLang="en-US" sz="1400"/>
          </a:p>
        </p:txBody>
      </p:sp>
    </p:spTree>
    <p:extLst>
      <p:ext uri="{BB962C8B-B14F-4D97-AF65-F5344CB8AC3E}">
        <p14:creationId xmlns:p14="http://schemas.microsoft.com/office/powerpoint/2010/main" val="407545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cs typeface="Arial" pitchFamily="34" charset="0"/>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5675" eaLnBrk="0" hangingPunct="0">
              <a:defRPr sz="1900">
                <a:solidFill>
                  <a:schemeClr val="tx1"/>
                </a:solidFill>
                <a:latin typeface="Arial" pitchFamily="34" charset="0"/>
                <a:ea typeface="ＭＳ Ｐゴシック" pitchFamily="34" charset="-128"/>
              </a:defRPr>
            </a:lvl1pPr>
            <a:lvl2pPr marL="742950" indent="-285750" defTabSz="955675" eaLnBrk="0" hangingPunct="0">
              <a:defRPr sz="1900">
                <a:solidFill>
                  <a:schemeClr val="tx1"/>
                </a:solidFill>
                <a:latin typeface="Arial" pitchFamily="34" charset="0"/>
                <a:ea typeface="ＭＳ Ｐゴシック" pitchFamily="34" charset="-128"/>
              </a:defRPr>
            </a:lvl2pPr>
            <a:lvl3pPr marL="1143000" indent="-228600" defTabSz="955675" eaLnBrk="0" hangingPunct="0">
              <a:defRPr sz="1900">
                <a:solidFill>
                  <a:schemeClr val="tx1"/>
                </a:solidFill>
                <a:latin typeface="Arial" pitchFamily="34" charset="0"/>
                <a:ea typeface="ＭＳ Ｐゴシック" pitchFamily="34" charset="-128"/>
              </a:defRPr>
            </a:lvl3pPr>
            <a:lvl4pPr marL="1600200" indent="-228600" defTabSz="955675" eaLnBrk="0" hangingPunct="0">
              <a:defRPr sz="1900">
                <a:solidFill>
                  <a:schemeClr val="tx1"/>
                </a:solidFill>
                <a:latin typeface="Arial" pitchFamily="34" charset="0"/>
                <a:ea typeface="ＭＳ Ｐゴシック" pitchFamily="34" charset="-128"/>
              </a:defRPr>
            </a:lvl4pPr>
            <a:lvl5pPr marL="2057400" indent="-228600" defTabSz="955675" eaLnBrk="0" hangingPunct="0">
              <a:defRPr sz="1900">
                <a:solidFill>
                  <a:schemeClr val="tx1"/>
                </a:solidFill>
                <a:latin typeface="Arial" pitchFamily="34" charset="0"/>
                <a:ea typeface="ＭＳ Ｐゴシック" pitchFamily="34" charset="-128"/>
              </a:defRPr>
            </a:lvl5pPr>
            <a:lvl6pPr marL="25146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55675"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fld id="{0E03028D-84CB-4125-9E78-E9DEB138F430}" type="slidenum">
              <a:rPr lang="en-US" altLang="en-US" sz="1300" smtClean="0"/>
              <a:pPr eaLnBrk="1" hangingPunct="1"/>
              <a:t>11</a:t>
            </a:fld>
            <a:endParaRPr lang="en-US" altLang="en-US" sz="1300"/>
          </a:p>
        </p:txBody>
      </p:sp>
    </p:spTree>
    <p:extLst>
      <p:ext uri="{BB962C8B-B14F-4D97-AF65-F5344CB8AC3E}">
        <p14:creationId xmlns:p14="http://schemas.microsoft.com/office/powerpoint/2010/main" val="520484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www.stock</a:t>
            </a:r>
            <a:r>
              <a:rPr lang="en-US" dirty="0"/>
              <a:t>-options-made-</a:t>
            </a:r>
            <a:r>
              <a:rPr lang="en-US" dirty="0" err="1"/>
              <a:t>easy.com</a:t>
            </a:r>
            <a:r>
              <a:rPr lang="en-US" dirty="0"/>
              <a:t>/images/wi-hedging-1.gif</a:t>
            </a:r>
          </a:p>
        </p:txBody>
      </p:sp>
    </p:spTree>
    <p:extLst>
      <p:ext uri="{BB962C8B-B14F-4D97-AF65-F5344CB8AC3E}">
        <p14:creationId xmlns:p14="http://schemas.microsoft.com/office/powerpoint/2010/main" val="185225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t>
            </a:r>
            <a:r>
              <a:rPr lang="en-US" dirty="0" err="1"/>
              <a:t>faculty.chicagobooth.edu</a:t>
            </a:r>
            <a:r>
              <a:rPr lang="en-US" dirty="0"/>
              <a:t>/</a:t>
            </a:r>
            <a:r>
              <a:rPr lang="en-US" dirty="0" err="1"/>
              <a:t>john.cochrane</a:t>
            </a:r>
            <a:r>
              <a:rPr lang="en-US" dirty="0"/>
              <a:t>/teaching/35904_Asset_Pricing/</a:t>
            </a:r>
            <a:r>
              <a:rPr lang="en-US" dirty="0" err="1"/>
              <a:t>ff_problems_answers.pdf</a:t>
            </a:r>
            <a:endParaRPr lang="en-US" dirty="0"/>
          </a:p>
        </p:txBody>
      </p:sp>
    </p:spTree>
    <p:extLst>
      <p:ext uri="{BB962C8B-B14F-4D97-AF65-F5344CB8AC3E}">
        <p14:creationId xmlns:p14="http://schemas.microsoft.com/office/powerpoint/2010/main" val="864933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a:t>11/13/19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7" name="Shape 7"/>
          <p:cNvSpPr/>
          <p:nvPr/>
        </p:nvSpPr>
        <p:spPr>
          <a:xfrm>
            <a:off x="476251" y="4634508"/>
            <a:ext cx="11249487"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321457">
              <a:defRPr sz="1200">
                <a:solidFill>
                  <a:srgbClr val="000000"/>
                </a:solidFill>
                <a:latin typeface="Helvetica"/>
                <a:ea typeface="Helvetica"/>
                <a:cs typeface="Helvetica"/>
                <a:sym typeface="Helvetica"/>
              </a:defRPr>
            </a:pPr>
            <a:endParaRPr sz="844"/>
          </a:p>
        </p:txBody>
      </p:sp>
      <p:sp>
        <p:nvSpPr>
          <p:cNvPr id="8" name="Shape 8"/>
          <p:cNvSpPr/>
          <p:nvPr/>
        </p:nvSpPr>
        <p:spPr>
          <a:xfrm>
            <a:off x="476250" y="2875359"/>
            <a:ext cx="112500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321457">
              <a:defRPr sz="1200">
                <a:solidFill>
                  <a:srgbClr val="000000"/>
                </a:solidFill>
                <a:latin typeface="Helvetica"/>
                <a:ea typeface="Helvetica"/>
                <a:cs typeface="Helvetica"/>
                <a:sym typeface="Helvetica"/>
              </a:defRPr>
            </a:pPr>
            <a:endParaRPr sz="844"/>
          </a:p>
        </p:txBody>
      </p:sp>
      <p:sp>
        <p:nvSpPr>
          <p:cNvPr id="9" name="Shape 9"/>
          <p:cNvSpPr/>
          <p:nvPr/>
        </p:nvSpPr>
        <p:spPr>
          <a:xfrm rot="16200000">
            <a:off x="6917127" y="3760055"/>
            <a:ext cx="115506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solidFill>
              <a:srgbClr val="444444">
                <a:alpha val="30000"/>
              </a:srgbClr>
            </a:solidFill>
            <a:miter lim="400000"/>
          </a:ln>
        </p:spPr>
        <p:txBody>
          <a:bodyPr lIns="0" tIns="0" rIns="0" bIns="0" anchor="ctr"/>
          <a:lstStyle/>
          <a:p>
            <a:pPr lvl="0" algn="l" defTabSz="321457">
              <a:defRPr sz="1200">
                <a:solidFill>
                  <a:srgbClr val="000000"/>
                </a:solidFill>
                <a:latin typeface="Helvetica"/>
                <a:ea typeface="Helvetica"/>
                <a:cs typeface="Helvetica"/>
                <a:sym typeface="Helvetica"/>
              </a:defRPr>
            </a:pPr>
            <a:endParaRPr sz="844"/>
          </a:p>
        </p:txBody>
      </p:sp>
      <p:sp>
        <p:nvSpPr>
          <p:cNvPr id="10" name="Shape 10"/>
          <p:cNvSpPr>
            <a:spLocks noGrp="1"/>
          </p:cNvSpPr>
          <p:nvPr>
            <p:ph type="title"/>
          </p:nvPr>
        </p:nvSpPr>
        <p:spPr>
          <a:xfrm>
            <a:off x="476250" y="2911078"/>
            <a:ext cx="6750844" cy="1696641"/>
          </a:xfrm>
          <a:prstGeom prst="rect">
            <a:avLst/>
          </a:prstGeom>
        </p:spPr>
        <p:txBody>
          <a:bodyPr/>
          <a:lstStyle>
            <a:lvl1pPr algn="l"/>
          </a:lstStyle>
          <a:p>
            <a:pPr lvl="0">
              <a:defRPr sz="1800">
                <a:solidFill>
                  <a:srgbClr val="000000"/>
                </a:solidFill>
              </a:defRPr>
            </a:pPr>
            <a:r>
              <a:rPr sz="4922">
                <a:solidFill>
                  <a:srgbClr val="D93E2B"/>
                </a:solidFill>
              </a:rPr>
              <a:t>Title Text</a:t>
            </a:r>
          </a:p>
        </p:txBody>
      </p:sp>
      <p:sp>
        <p:nvSpPr>
          <p:cNvPr id="11" name="Shape 11"/>
          <p:cNvSpPr>
            <a:spLocks noGrp="1"/>
          </p:cNvSpPr>
          <p:nvPr>
            <p:ph type="body" idx="1"/>
          </p:nvPr>
        </p:nvSpPr>
        <p:spPr>
          <a:xfrm>
            <a:off x="7762875" y="2911078"/>
            <a:ext cx="3976688" cy="1696641"/>
          </a:xfrm>
          <a:prstGeom prst="rect">
            <a:avLst/>
          </a:prstGeom>
        </p:spPr>
        <p:txBody>
          <a:bodyPr anchor="ctr"/>
          <a:lstStyle>
            <a:lvl1pPr marL="0" indent="0">
              <a:spcBef>
                <a:spcPts val="0"/>
              </a:spcBef>
              <a:buClrTx/>
              <a:buSzTx/>
              <a:buFontTx/>
              <a:buNone/>
              <a:defRPr sz="1687"/>
            </a:lvl1pPr>
            <a:lvl2pPr marL="0" indent="160729">
              <a:spcBef>
                <a:spcPts val="0"/>
              </a:spcBef>
              <a:buClrTx/>
              <a:buSzTx/>
              <a:buFontTx/>
              <a:buNone/>
              <a:defRPr sz="1687"/>
            </a:lvl2pPr>
            <a:lvl3pPr marL="0" indent="321457">
              <a:spcBef>
                <a:spcPts val="0"/>
              </a:spcBef>
              <a:buClrTx/>
              <a:buSzTx/>
              <a:buFontTx/>
              <a:buNone/>
              <a:defRPr sz="1687"/>
            </a:lvl3pPr>
            <a:lvl4pPr marL="0" indent="482186">
              <a:spcBef>
                <a:spcPts val="0"/>
              </a:spcBef>
              <a:buClrTx/>
              <a:buSzTx/>
              <a:buFontTx/>
              <a:buNone/>
              <a:defRPr sz="1687"/>
            </a:lvl4pPr>
            <a:lvl5pPr marL="0" indent="642915">
              <a:spcBef>
                <a:spcPts val="0"/>
              </a:spcBef>
              <a:buClrTx/>
              <a:buSzTx/>
              <a:buFontTx/>
              <a:buNone/>
              <a:defRPr sz="1687"/>
            </a:lvl5pPr>
          </a:lstStyle>
          <a:p>
            <a:pPr lvl="0">
              <a:defRPr sz="1800">
                <a:solidFill>
                  <a:srgbClr val="000000"/>
                </a:solidFill>
              </a:defRPr>
            </a:pPr>
            <a:r>
              <a:rPr sz="1687">
                <a:solidFill>
                  <a:srgbClr val="414141"/>
                </a:solidFill>
              </a:rPr>
              <a:t>Body Level One</a:t>
            </a:r>
          </a:p>
          <a:p>
            <a:pPr lvl="1">
              <a:defRPr sz="1800">
                <a:solidFill>
                  <a:srgbClr val="000000"/>
                </a:solidFill>
              </a:defRPr>
            </a:pPr>
            <a:r>
              <a:rPr sz="1687">
                <a:solidFill>
                  <a:srgbClr val="414141"/>
                </a:solidFill>
              </a:rPr>
              <a:t>Body Level Two</a:t>
            </a:r>
          </a:p>
          <a:p>
            <a:pPr lvl="2">
              <a:defRPr sz="1800">
                <a:solidFill>
                  <a:srgbClr val="000000"/>
                </a:solidFill>
              </a:defRPr>
            </a:pPr>
            <a:r>
              <a:rPr sz="1687">
                <a:solidFill>
                  <a:srgbClr val="414141"/>
                </a:solidFill>
              </a:rPr>
              <a:t>Body Level Three</a:t>
            </a:r>
          </a:p>
          <a:p>
            <a:pPr lvl="3">
              <a:defRPr sz="1800">
                <a:solidFill>
                  <a:srgbClr val="000000"/>
                </a:solidFill>
              </a:defRPr>
            </a:pPr>
            <a:r>
              <a:rPr sz="1687">
                <a:solidFill>
                  <a:srgbClr val="414141"/>
                </a:solidFill>
              </a:rPr>
              <a:t>Body Level Four</a:t>
            </a:r>
          </a:p>
          <a:p>
            <a:pPr lvl="4">
              <a:defRPr sz="1800">
                <a:solidFill>
                  <a:srgbClr val="000000"/>
                </a:solidFill>
              </a:defRPr>
            </a:pPr>
            <a:r>
              <a:rPr sz="1687">
                <a:solidFill>
                  <a:srgbClr val="414141"/>
                </a:solidFill>
              </a:rPr>
              <a:t>Body Level Five</a:t>
            </a:r>
          </a:p>
        </p:txBody>
      </p:sp>
    </p:spTree>
    <p:extLst>
      <p:ext uri="{BB962C8B-B14F-4D97-AF65-F5344CB8AC3E}">
        <p14:creationId xmlns:p14="http://schemas.microsoft.com/office/powerpoint/2010/main" val="204389883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408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a:t>11/13/19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a:t>11/13/19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a:t>11/13/19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a:t>11/13/19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a:t>11/13/19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a:t>11/13/19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4" r:id="rId12"/>
    <p:sldLayoutId id="2147483855" r:id="rId13"/>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a:xfrm>
            <a:off x="1261872" y="1628489"/>
            <a:ext cx="9486993" cy="5029200"/>
          </a:xfrm>
        </p:spPr>
        <p:txBody>
          <a:bodyPr>
            <a:noAutofit/>
          </a:bodyPr>
          <a:lstStyle/>
          <a:p>
            <a:r>
              <a:rPr lang="en-US" sz="2000" b="1" dirty="0"/>
              <a:t>Initial </a:t>
            </a:r>
            <a:r>
              <a:rPr lang="en-US" sz="2000" b="1" dirty="0" err="1"/>
              <a:t>StockTrak</a:t>
            </a:r>
            <a:r>
              <a:rPr lang="en-US" sz="2000" b="1" dirty="0"/>
              <a:t> assignment due Thursday, October 10</a:t>
            </a:r>
            <a:r>
              <a:rPr lang="en-US" sz="2000" b="1" baseline="30000" dirty="0"/>
              <a:t>th</a:t>
            </a:r>
            <a:r>
              <a:rPr lang="en-US" sz="2000" b="1" dirty="0"/>
              <a:t> </a:t>
            </a:r>
          </a:p>
          <a:p>
            <a:endParaRPr lang="en-US" sz="2000" b="1" dirty="0"/>
          </a:p>
        </p:txBody>
      </p:sp>
    </p:spTree>
    <p:extLst>
      <p:ext uri="{BB962C8B-B14F-4D97-AF65-F5344CB8AC3E}">
        <p14:creationId xmlns:p14="http://schemas.microsoft.com/office/powerpoint/2010/main" val="2028537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261872" y="365760"/>
            <a:ext cx="9692640" cy="841237"/>
          </a:xfrm>
        </p:spPr>
        <p:txBody>
          <a:bodyPr/>
          <a:lstStyle/>
          <a:p>
            <a:r>
              <a:rPr lang="en-US" altLang="en-US" dirty="0">
                <a:ea typeface="ＭＳ Ｐゴシック" pitchFamily="34" charset="-128"/>
              </a:rPr>
              <a:t>Factor: Definition</a:t>
            </a:r>
          </a:p>
        </p:txBody>
      </p:sp>
      <p:sp>
        <p:nvSpPr>
          <p:cNvPr id="31747" name="Content Placeholder 2"/>
          <p:cNvSpPr>
            <a:spLocks noGrp="1"/>
          </p:cNvSpPr>
          <p:nvPr>
            <p:ph idx="1"/>
          </p:nvPr>
        </p:nvSpPr>
        <p:spPr>
          <a:xfrm>
            <a:off x="1399441" y="1440079"/>
            <a:ext cx="8142387" cy="4918769"/>
          </a:xfrm>
        </p:spPr>
        <p:txBody>
          <a:bodyPr/>
          <a:lstStyle/>
          <a:p>
            <a:pPr eaLnBrk="1" hangingPunct="1"/>
            <a:r>
              <a:rPr lang="en-US" altLang="en-US" dirty="0">
                <a:ea typeface="ＭＳ Ｐゴシック" pitchFamily="34" charset="-128"/>
              </a:rPr>
              <a:t>A factor is a variable which influences the returns of assets</a:t>
            </a:r>
          </a:p>
          <a:p>
            <a:pPr eaLnBrk="1" hangingPunct="1"/>
            <a:r>
              <a:rPr lang="en-US" altLang="en-US" dirty="0">
                <a:ea typeface="ＭＳ Ｐゴシック" pitchFamily="34" charset="-128"/>
              </a:rPr>
              <a:t>Exposure to factor risk over the long run yields a </a:t>
            </a:r>
            <a:r>
              <a:rPr lang="en-US" altLang="en-US" i="1" dirty="0">
                <a:solidFill>
                  <a:srgbClr val="0066FF"/>
                </a:solidFill>
                <a:ea typeface="ＭＳ Ｐゴシック" pitchFamily="34" charset="-128"/>
              </a:rPr>
              <a:t>risk premium</a:t>
            </a:r>
          </a:p>
          <a:p>
            <a:pPr eaLnBrk="1" hangingPunct="1"/>
            <a:r>
              <a:rPr lang="en-US" altLang="en-US" dirty="0">
                <a:ea typeface="ＭＳ Ｐゴシック" pitchFamily="34" charset="-128"/>
              </a:rPr>
              <a:t>The premium does not come for free: it is compensation for bearing losses during </a:t>
            </a:r>
            <a:r>
              <a:rPr lang="en-US" altLang="en-US" i="1" dirty="0">
                <a:solidFill>
                  <a:srgbClr val="0066FF"/>
                </a:solidFill>
                <a:ea typeface="ＭＳ Ｐゴシック" pitchFamily="34" charset="-128"/>
              </a:rPr>
              <a:t>bad times</a:t>
            </a:r>
            <a:r>
              <a:rPr lang="en-US" altLang="en-US" dirty="0">
                <a:ea typeface="ＭＳ Ｐゴシック" pitchFamily="34" charset="-128"/>
              </a:rPr>
              <a:t>. Being exposed to the factor results in holding risk that other investors seek to avoid. </a:t>
            </a:r>
          </a:p>
          <a:p>
            <a:pPr eaLnBrk="1" hangingPunct="1"/>
            <a:endParaRPr lang="en-US" altLang="en-US" dirty="0">
              <a:ea typeface="ＭＳ Ｐゴシック" pitchFamily="34" charset="-128"/>
            </a:endParaRPr>
          </a:p>
          <a:p>
            <a:pPr marL="0" indent="0">
              <a:buNone/>
            </a:pPr>
            <a:r>
              <a:rPr lang="en-US" altLang="en-US" u="sng" dirty="0">
                <a:ea typeface="ＭＳ Ｐゴシック" pitchFamily="34" charset="-128"/>
              </a:rPr>
              <a:t>Types of factors</a:t>
            </a:r>
          </a:p>
          <a:p>
            <a:pPr eaLnBrk="1" hangingPunct="1"/>
            <a:r>
              <a:rPr lang="en-US" altLang="en-US" dirty="0">
                <a:ea typeface="ＭＳ Ｐゴシック" pitchFamily="34" charset="-128"/>
              </a:rPr>
              <a:t>Macro factors: economic growth, inflation, political risk, uncertainty, </a:t>
            </a:r>
            <a:r>
              <a:rPr lang="mr-IN" altLang="en-US" dirty="0">
                <a:ea typeface="ＭＳ Ｐゴシック" pitchFamily="34" charset="-128"/>
              </a:rPr>
              <a:t>…</a:t>
            </a:r>
            <a:endParaRPr lang="en-US" altLang="en-US" dirty="0">
              <a:ea typeface="ＭＳ Ｐゴシック" pitchFamily="34" charset="-128"/>
            </a:endParaRPr>
          </a:p>
          <a:p>
            <a:pPr eaLnBrk="1" hangingPunct="1"/>
            <a:r>
              <a:rPr lang="en-US" altLang="en-US" dirty="0">
                <a:ea typeface="ＭＳ Ｐゴシック" pitchFamily="34" charset="-128"/>
              </a:rPr>
              <a:t>Investment static, or simple, factors: equities, bonds, …</a:t>
            </a:r>
          </a:p>
          <a:p>
            <a:pPr eaLnBrk="1" hangingPunct="1"/>
            <a:r>
              <a:rPr lang="en-US" altLang="en-US" dirty="0">
                <a:ea typeface="ＭＳ Ｐゴシック" pitchFamily="34" charset="-128"/>
              </a:rPr>
              <a:t>Dynamic factors: value-growth, momentum, low volatility, …</a:t>
            </a:r>
          </a:p>
        </p:txBody>
      </p:sp>
      <p:sp>
        <p:nvSpPr>
          <p:cNvPr id="317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charset="0"/>
                <a:ea typeface="ＭＳ Ｐゴシック" pitchFamily="34" charset="-128"/>
              </a:defRPr>
            </a:lvl1pPr>
            <a:lvl2pPr marL="696516" indent="-267891" eaLnBrk="0" hangingPunct="0">
              <a:defRPr sz="1781">
                <a:solidFill>
                  <a:schemeClr val="tx1"/>
                </a:solidFill>
                <a:latin typeface="Arial" charset="0"/>
                <a:ea typeface="ＭＳ Ｐゴシック" pitchFamily="34" charset="-128"/>
              </a:defRPr>
            </a:lvl2pPr>
            <a:lvl3pPr marL="1071563" indent="-214313" eaLnBrk="0" hangingPunct="0">
              <a:defRPr sz="1781">
                <a:solidFill>
                  <a:schemeClr val="tx1"/>
                </a:solidFill>
                <a:latin typeface="Arial" charset="0"/>
                <a:ea typeface="ＭＳ Ｐゴシック" pitchFamily="34" charset="-128"/>
              </a:defRPr>
            </a:lvl3pPr>
            <a:lvl4pPr marL="1500188" indent="-214313" eaLnBrk="0" hangingPunct="0">
              <a:defRPr sz="1781">
                <a:solidFill>
                  <a:schemeClr val="tx1"/>
                </a:solidFill>
                <a:latin typeface="Arial" charset="0"/>
                <a:ea typeface="ＭＳ Ｐゴシック" pitchFamily="34" charset="-128"/>
              </a:defRPr>
            </a:lvl4pPr>
            <a:lvl5pPr marL="1928813" indent="-214313" eaLnBrk="0" hangingPunct="0">
              <a:defRPr sz="1781">
                <a:solidFill>
                  <a:schemeClr val="tx1"/>
                </a:solidFill>
                <a:latin typeface="Arial"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charset="0"/>
                <a:ea typeface="ＭＳ Ｐゴシック" pitchFamily="34" charset="-128"/>
              </a:defRPr>
            </a:lvl9pPr>
          </a:lstStyle>
          <a:p>
            <a:pPr eaLnBrk="1" hangingPunct="1"/>
            <a:fld id="{04DAD241-FEAB-4617-8D4B-73B209C10EDD}" type="slidenum">
              <a:rPr lang="en-US" altLang="en-US" sz="1219"/>
              <a:pPr eaLnBrk="1" hangingPunct="1"/>
              <a:t>10</a:t>
            </a:fld>
            <a:endParaRPr lang="en-US" altLang="en-US" sz="1219"/>
          </a:p>
        </p:txBody>
      </p:sp>
    </p:spTree>
    <p:extLst>
      <p:ext uri="{BB962C8B-B14F-4D97-AF65-F5344CB8AC3E}">
        <p14:creationId xmlns:p14="http://schemas.microsoft.com/office/powerpoint/2010/main" val="294158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p:cNvSpPr>
            <a:spLocks noGrp="1"/>
          </p:cNvSpPr>
          <p:nvPr>
            <p:ph type="title"/>
          </p:nvPr>
        </p:nvSpPr>
        <p:spPr/>
        <p:txBody>
          <a:bodyPr/>
          <a:lstStyle/>
          <a:p>
            <a:pPr eaLnBrk="1" hangingPunct="1"/>
            <a:r>
              <a:rPr lang="en-US" altLang="en-US">
                <a:ea typeface="ＭＳ Ｐゴシック" pitchFamily="34" charset="-128"/>
              </a:rPr>
              <a:t>CAPM</a:t>
            </a:r>
          </a:p>
        </p:txBody>
      </p:sp>
      <p:sp>
        <p:nvSpPr>
          <p:cNvPr id="2" name="Text Placeholder 1"/>
          <p:cNvSpPr>
            <a:spLocks noGrp="1"/>
          </p:cNvSpPr>
          <p:nvPr>
            <p:ph type="body" idx="1"/>
          </p:nvPr>
        </p:nvSpPr>
        <p:spPr/>
        <p:txBody>
          <a:bodyPr/>
          <a:lstStyle/>
          <a:p>
            <a:r>
              <a:rPr lang="en-US" dirty="0"/>
              <a:t>One-factor model with the market portfolio return as the factor</a:t>
            </a:r>
          </a:p>
        </p:txBody>
      </p:sp>
    </p:spTree>
    <p:extLst>
      <p:ext uri="{BB962C8B-B14F-4D97-AF65-F5344CB8AC3E}">
        <p14:creationId xmlns:p14="http://schemas.microsoft.com/office/powerpoint/2010/main" val="1233297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261872" y="365760"/>
            <a:ext cx="9692640" cy="841237"/>
          </a:xfrm>
        </p:spPr>
        <p:txBody>
          <a:bodyPr/>
          <a:lstStyle/>
          <a:p>
            <a:r>
              <a:rPr lang="en-US" altLang="en-US" dirty="0">
                <a:ea typeface="ＭＳ Ｐゴシック" pitchFamily="34" charset="-128"/>
              </a:rPr>
              <a:t>CAPM</a:t>
            </a:r>
          </a:p>
        </p:txBody>
      </p:sp>
      <p:sp>
        <p:nvSpPr>
          <p:cNvPr id="14339" name="Content Placeholder 2"/>
          <p:cNvSpPr>
            <a:spLocks noGrp="1"/>
          </p:cNvSpPr>
          <p:nvPr>
            <p:ph idx="1"/>
          </p:nvPr>
        </p:nvSpPr>
        <p:spPr>
          <a:xfrm>
            <a:off x="1261872" y="1637302"/>
            <a:ext cx="8236148" cy="4918769"/>
          </a:xfrm>
        </p:spPr>
        <p:txBody>
          <a:bodyPr/>
          <a:lstStyle/>
          <a:p>
            <a:r>
              <a:rPr lang="en-US" altLang="en-US" dirty="0">
                <a:ea typeface="ＭＳ Ｐゴシック" pitchFamily="34" charset="-128"/>
              </a:rPr>
              <a:t>The CAPM is an equilibrium model which specifies risk-return trade-offs of (1) an individual stock relative to the market portfolio and (2) the market portfolio return and risk.  It is derived assuming</a:t>
            </a:r>
          </a:p>
          <a:p>
            <a:pPr lvl="1" eaLnBrk="1" hangingPunct="1">
              <a:lnSpc>
                <a:spcPct val="90000"/>
              </a:lnSpc>
            </a:pPr>
            <a:r>
              <a:rPr lang="en-US" altLang="en-US" dirty="0">
                <a:ea typeface="Arial" pitchFamily="34" charset="0"/>
              </a:rPr>
              <a:t>Single-period investment horizon</a:t>
            </a:r>
          </a:p>
          <a:p>
            <a:pPr lvl="1" eaLnBrk="1" hangingPunct="1">
              <a:lnSpc>
                <a:spcPct val="90000"/>
              </a:lnSpc>
            </a:pPr>
            <a:r>
              <a:rPr lang="en-US" altLang="en-US" dirty="0">
                <a:ea typeface="Arial" pitchFamily="34" charset="0"/>
              </a:rPr>
              <a:t>Individual investors are price takers</a:t>
            </a:r>
          </a:p>
          <a:p>
            <a:pPr lvl="1" eaLnBrk="1" hangingPunct="1">
              <a:lnSpc>
                <a:spcPct val="90000"/>
              </a:lnSpc>
            </a:pPr>
            <a:r>
              <a:rPr lang="en-US" altLang="en-US" dirty="0">
                <a:ea typeface="Arial" pitchFamily="34" charset="0"/>
              </a:rPr>
              <a:t>Investments are limited to traded financial assets</a:t>
            </a:r>
          </a:p>
          <a:p>
            <a:pPr lvl="1" eaLnBrk="1" hangingPunct="1">
              <a:lnSpc>
                <a:spcPct val="90000"/>
              </a:lnSpc>
            </a:pPr>
            <a:r>
              <a:rPr lang="en-US" altLang="en-US" dirty="0">
                <a:ea typeface="Arial" pitchFamily="34" charset="0"/>
              </a:rPr>
              <a:t>No taxes and transaction costs</a:t>
            </a:r>
          </a:p>
          <a:p>
            <a:pPr lvl="1" eaLnBrk="1" hangingPunct="1">
              <a:lnSpc>
                <a:spcPct val="90000"/>
              </a:lnSpc>
            </a:pPr>
            <a:r>
              <a:rPr lang="en-US" altLang="en-US" dirty="0">
                <a:ea typeface="Arial" pitchFamily="34" charset="0"/>
              </a:rPr>
              <a:t>Information is costless and available to all investors</a:t>
            </a:r>
          </a:p>
          <a:p>
            <a:pPr lvl="1" eaLnBrk="1" hangingPunct="1">
              <a:lnSpc>
                <a:spcPct val="90000"/>
              </a:lnSpc>
            </a:pPr>
            <a:r>
              <a:rPr lang="en-US" altLang="en-US" dirty="0">
                <a:ea typeface="Arial" pitchFamily="34" charset="0"/>
              </a:rPr>
              <a:t>Investors are rational mean-variance optimizers</a:t>
            </a:r>
          </a:p>
          <a:p>
            <a:pPr lvl="1" eaLnBrk="1" hangingPunct="1">
              <a:lnSpc>
                <a:spcPct val="90000"/>
              </a:lnSpc>
            </a:pPr>
            <a:r>
              <a:rPr lang="en-US" altLang="en-US" dirty="0">
                <a:ea typeface="Arial" pitchFamily="34" charset="0"/>
              </a:rPr>
              <a:t>Homogeneous expectations</a:t>
            </a:r>
          </a:p>
          <a:p>
            <a:endParaRPr lang="en-US" altLang="en-US" dirty="0">
              <a:ea typeface="ＭＳ Ｐゴシック" pitchFamily="34" charset="-128"/>
            </a:endParaRPr>
          </a:p>
        </p:txBody>
      </p:sp>
      <p:sp>
        <p:nvSpPr>
          <p:cNvPr id="143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C342E21D-4C45-4A8F-8096-5B5638A9E393}" type="slidenum">
              <a:rPr lang="en-US" altLang="en-US" sz="1219"/>
              <a:pPr eaLnBrk="1" hangingPunct="1"/>
              <a:t>12</a:t>
            </a:fld>
            <a:endParaRPr lang="en-US" altLang="en-US" sz="1219"/>
          </a:p>
        </p:txBody>
      </p:sp>
    </p:spTree>
    <p:extLst>
      <p:ext uri="{BB962C8B-B14F-4D97-AF65-F5344CB8AC3E}">
        <p14:creationId xmlns:p14="http://schemas.microsoft.com/office/powerpoint/2010/main" val="108557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261872" y="365760"/>
            <a:ext cx="9692640" cy="841237"/>
          </a:xfrm>
        </p:spPr>
        <p:txBody>
          <a:bodyPr/>
          <a:lstStyle/>
          <a:p>
            <a:r>
              <a:rPr lang="en-US" altLang="en-US" dirty="0">
                <a:ea typeface="ＭＳ Ｐゴシック" pitchFamily="34" charset="-128"/>
              </a:rPr>
              <a:t>CAPM</a:t>
            </a:r>
          </a:p>
        </p:txBody>
      </p:sp>
      <p:sp>
        <p:nvSpPr>
          <p:cNvPr id="15363" name="Content Placeholder 2"/>
          <p:cNvSpPr>
            <a:spLocks noGrp="1"/>
          </p:cNvSpPr>
          <p:nvPr>
            <p:ph idx="1"/>
          </p:nvPr>
        </p:nvSpPr>
        <p:spPr>
          <a:xfrm>
            <a:off x="1283642" y="1340254"/>
            <a:ext cx="9670870" cy="4918769"/>
          </a:xfrm>
        </p:spPr>
        <p:txBody>
          <a:bodyPr>
            <a:normAutofit/>
          </a:bodyPr>
          <a:lstStyle/>
          <a:p>
            <a:r>
              <a:rPr lang="en-US" altLang="en-US" dirty="0">
                <a:ea typeface="ＭＳ Ｐゴシック" pitchFamily="34" charset="-128"/>
              </a:rPr>
              <a:t>Under mean-variance utility, investors hold the risk-free asset and the mean-variance efficient (MVE) portfolio (Two-fund separation). </a:t>
            </a:r>
          </a:p>
          <a:p>
            <a:r>
              <a:rPr lang="en-US" altLang="en-US" dirty="0">
                <a:ea typeface="ＭＳ Ｐゴシック" pitchFamily="34" charset="-128"/>
              </a:rPr>
              <a:t>The MVE, which consists only of risky assets, has the highest attainable Sharpe ratio.  </a:t>
            </a:r>
          </a:p>
          <a:p>
            <a:r>
              <a:rPr lang="en-US" altLang="en-US" dirty="0">
                <a:ea typeface="ＭＳ Ｐゴシック" pitchFamily="34" charset="-128"/>
              </a:rPr>
              <a:t>The precise holdings of the risk-free asset and the MVE are determined by an investor’s risk aversion </a:t>
            </a:r>
          </a:p>
          <a:p>
            <a:endParaRPr lang="en-US" altLang="en-US" dirty="0">
              <a:ea typeface="ＭＳ Ｐゴシック" pitchFamily="34" charset="-128"/>
            </a:endParaRPr>
          </a:p>
        </p:txBody>
      </p:sp>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28F78A12-837D-495E-92B8-42197DD891D4}" type="slidenum">
              <a:rPr lang="en-US" altLang="en-US" sz="1219"/>
              <a:pPr eaLnBrk="1" hangingPunct="1"/>
              <a:t>13</a:t>
            </a:fld>
            <a:endParaRPr lang="en-US" altLang="en-US" sz="1219"/>
          </a:p>
        </p:txBody>
      </p:sp>
      <p:sp>
        <p:nvSpPr>
          <p:cNvPr id="15365" name="Line 4"/>
          <p:cNvSpPr>
            <a:spLocks noChangeShapeType="1"/>
          </p:cNvSpPr>
          <p:nvPr/>
        </p:nvSpPr>
        <p:spPr bwMode="auto">
          <a:xfrm>
            <a:off x="4656809" y="3738165"/>
            <a:ext cx="0" cy="2928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88"/>
          </a:p>
        </p:txBody>
      </p:sp>
      <p:sp>
        <p:nvSpPr>
          <p:cNvPr id="15366" name="Line 5"/>
          <p:cNvSpPr>
            <a:spLocks noChangeShapeType="1"/>
          </p:cNvSpPr>
          <p:nvPr/>
        </p:nvSpPr>
        <p:spPr bwMode="auto">
          <a:xfrm>
            <a:off x="4656809" y="6666473"/>
            <a:ext cx="58578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88"/>
          </a:p>
        </p:txBody>
      </p:sp>
      <p:sp>
        <p:nvSpPr>
          <p:cNvPr id="15367" name="Freeform 6"/>
          <p:cNvSpPr>
            <a:spLocks/>
          </p:cNvSpPr>
          <p:nvPr/>
        </p:nvSpPr>
        <p:spPr bwMode="auto">
          <a:xfrm>
            <a:off x="5740278" y="4523348"/>
            <a:ext cx="2631281" cy="1714500"/>
          </a:xfrm>
          <a:custGeom>
            <a:avLst/>
            <a:gdLst>
              <a:gd name="T0" fmla="*/ 2147483647 w 1768"/>
              <a:gd name="T1" fmla="*/ 0 h 1152"/>
              <a:gd name="T2" fmla="*/ 2147483647 w 1768"/>
              <a:gd name="T3" fmla="*/ 2147483647 h 1152"/>
              <a:gd name="T4" fmla="*/ 2147483647 w 1768"/>
              <a:gd name="T5" fmla="*/ 2147483647 h 1152"/>
              <a:gd name="T6" fmla="*/ 0 60000 65536"/>
              <a:gd name="T7" fmla="*/ 0 60000 65536"/>
              <a:gd name="T8" fmla="*/ 0 60000 65536"/>
              <a:gd name="T9" fmla="*/ 0 w 1768"/>
              <a:gd name="T10" fmla="*/ 0 h 1152"/>
              <a:gd name="T11" fmla="*/ 1768 w 1768"/>
              <a:gd name="T12" fmla="*/ 1152 h 1152"/>
            </a:gdLst>
            <a:ahLst/>
            <a:cxnLst>
              <a:cxn ang="T6">
                <a:pos x="T0" y="T1"/>
              </a:cxn>
              <a:cxn ang="T7">
                <a:pos x="T2" y="T3"/>
              </a:cxn>
              <a:cxn ang="T8">
                <a:pos x="T4" y="T5"/>
              </a:cxn>
            </a:cxnLst>
            <a:rect l="T9" t="T10" r="T11" b="T12"/>
            <a:pathLst>
              <a:path w="1768" h="1152">
                <a:moveTo>
                  <a:pt x="1768" y="0"/>
                </a:moveTo>
                <a:cubicBezTo>
                  <a:pt x="1020" y="216"/>
                  <a:pt x="272" y="432"/>
                  <a:pt x="136" y="624"/>
                </a:cubicBezTo>
                <a:cubicBezTo>
                  <a:pt x="0" y="816"/>
                  <a:pt x="476" y="984"/>
                  <a:pt x="952" y="115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688"/>
          </a:p>
        </p:txBody>
      </p:sp>
      <p:sp>
        <p:nvSpPr>
          <p:cNvPr id="15368" name="Text Box 7"/>
          <p:cNvSpPr txBox="1">
            <a:spLocks noChangeArrowheads="1"/>
          </p:cNvSpPr>
          <p:nvPr/>
        </p:nvSpPr>
        <p:spPr bwMode="auto">
          <a:xfrm>
            <a:off x="4007272" y="3518875"/>
            <a:ext cx="64953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r>
              <a:rPr lang="en-US" altLang="en-US" sz="2250" dirty="0">
                <a:latin typeface="Times New Roman" pitchFamily="18" charset="0"/>
              </a:rPr>
              <a:t>E(r)</a:t>
            </a:r>
          </a:p>
        </p:txBody>
      </p:sp>
      <p:sp>
        <p:nvSpPr>
          <p:cNvPr id="15369" name="Text Box 8"/>
          <p:cNvSpPr txBox="1">
            <a:spLocks noChangeArrowheads="1"/>
          </p:cNvSpPr>
          <p:nvPr/>
        </p:nvSpPr>
        <p:spPr bwMode="auto">
          <a:xfrm>
            <a:off x="10499801" y="6419418"/>
            <a:ext cx="58054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r>
              <a:rPr lang="en-US" altLang="en-US" sz="2250">
                <a:latin typeface="Times New Roman" pitchFamily="18" charset="0"/>
              </a:rPr>
              <a:t>Vol</a:t>
            </a:r>
          </a:p>
        </p:txBody>
      </p:sp>
      <p:sp>
        <p:nvSpPr>
          <p:cNvPr id="15370" name="Line 9"/>
          <p:cNvSpPr>
            <a:spLocks noChangeShapeType="1"/>
          </p:cNvSpPr>
          <p:nvPr/>
        </p:nvSpPr>
        <p:spPr bwMode="auto">
          <a:xfrm flipV="1">
            <a:off x="4656809" y="4380473"/>
            <a:ext cx="2928938" cy="1809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88"/>
          </a:p>
        </p:txBody>
      </p:sp>
      <p:sp>
        <p:nvSpPr>
          <p:cNvPr id="15371" name="Line 10"/>
          <p:cNvSpPr>
            <a:spLocks noChangeShapeType="1"/>
          </p:cNvSpPr>
          <p:nvPr/>
        </p:nvSpPr>
        <p:spPr bwMode="auto">
          <a:xfrm>
            <a:off x="6156997" y="5344879"/>
            <a:ext cx="2143125" cy="4286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sz="1688"/>
          </a:p>
        </p:txBody>
      </p:sp>
      <p:sp>
        <p:nvSpPr>
          <p:cNvPr id="15372" name="Text Box 11"/>
          <p:cNvSpPr txBox="1">
            <a:spLocks noChangeArrowheads="1"/>
          </p:cNvSpPr>
          <p:nvPr/>
        </p:nvSpPr>
        <p:spPr bwMode="auto">
          <a:xfrm>
            <a:off x="8440020" y="5605328"/>
            <a:ext cx="2863284" cy="640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r>
              <a:rPr lang="en-US" altLang="en-US" sz="1781"/>
              <a:t>MVE = </a:t>
            </a:r>
          </a:p>
          <a:p>
            <a:pPr eaLnBrk="1" hangingPunct="1"/>
            <a:r>
              <a:rPr lang="en-US" altLang="en-US" sz="1781"/>
              <a:t>Max SR tangency portfolio</a:t>
            </a:r>
          </a:p>
        </p:txBody>
      </p:sp>
    </p:spTree>
    <p:extLst>
      <p:ext uri="{BB962C8B-B14F-4D97-AF65-F5344CB8AC3E}">
        <p14:creationId xmlns:p14="http://schemas.microsoft.com/office/powerpoint/2010/main" val="26011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1261872" y="365760"/>
            <a:ext cx="9692640" cy="728128"/>
          </a:xfrm>
        </p:spPr>
        <p:txBody>
          <a:bodyPr/>
          <a:lstStyle/>
          <a:p>
            <a:r>
              <a:rPr lang="en-US" altLang="en-US" dirty="0">
                <a:ea typeface="ＭＳ Ｐゴシック" pitchFamily="34" charset="-128"/>
              </a:rPr>
              <a:t>CML</a:t>
            </a:r>
          </a:p>
        </p:txBody>
      </p:sp>
      <p:sp>
        <p:nvSpPr>
          <p:cNvPr id="1030" name="Rectangle 3"/>
          <p:cNvSpPr>
            <a:spLocks noGrp="1" noChangeArrowheads="1"/>
          </p:cNvSpPr>
          <p:nvPr>
            <p:ph type="body" idx="1"/>
          </p:nvPr>
        </p:nvSpPr>
        <p:spPr>
          <a:xfrm>
            <a:off x="1261872" y="1028701"/>
            <a:ext cx="9089125" cy="5445322"/>
          </a:xfrm>
        </p:spPr>
        <p:txBody>
          <a:bodyPr>
            <a:normAutofit/>
          </a:bodyPr>
          <a:lstStyle/>
          <a:p>
            <a:r>
              <a:rPr lang="en-US" altLang="en-US" dirty="0">
                <a:ea typeface="ＭＳ Ｐゴシック" pitchFamily="34" charset="-128"/>
              </a:rPr>
              <a:t>In a CAPM world, the MVE is the “market portfolio”</a:t>
            </a:r>
          </a:p>
          <a:p>
            <a:pPr lvl="1"/>
            <a:r>
              <a:rPr lang="en-US" altLang="en-US" dirty="0">
                <a:ea typeface="ＭＳ Ｐゴシック" pitchFamily="34" charset="-128"/>
              </a:rPr>
              <a:t>Market portfolio: portfolio for which each security is held in proportion to its market value</a:t>
            </a:r>
          </a:p>
          <a:p>
            <a:r>
              <a:rPr lang="en-US" altLang="en-US" b="1" dirty="0">
                <a:ea typeface="ＭＳ Ｐゴシック" pitchFamily="34" charset="-128"/>
              </a:rPr>
              <a:t>Capital Market Line: </a:t>
            </a:r>
            <a:r>
              <a:rPr lang="en-US" altLang="en-US" dirty="0">
                <a:ea typeface="ＭＳ Ｐゴシック" pitchFamily="34" charset="-128"/>
              </a:rPr>
              <a:t>(the Capital Allocation Line when the MVE portfolio is the market)</a:t>
            </a:r>
          </a:p>
          <a:p>
            <a:endParaRPr lang="en-US" altLang="en-US" dirty="0">
              <a:ea typeface="ＭＳ Ｐゴシック" pitchFamily="34" charset="-128"/>
            </a:endParaRPr>
          </a:p>
          <a:p>
            <a:r>
              <a:rPr lang="en-US" altLang="en-US" dirty="0">
                <a:ea typeface="ＭＳ Ｐゴシック" pitchFamily="34" charset="-128"/>
              </a:rPr>
              <a:t>In a CAPM world, everyone’s complete portfolio is on the CML</a:t>
            </a:r>
          </a:p>
          <a:p>
            <a:endParaRPr lang="en-US" altLang="en-US" dirty="0">
              <a:ea typeface="ＭＳ Ｐゴシック" pitchFamily="34" charset="-128"/>
            </a:endParaRPr>
          </a:p>
          <a:p>
            <a:pPr lvl="1"/>
            <a:endParaRPr lang="en-US" altLang="en-US" dirty="0">
              <a:ea typeface="ＭＳ Ｐゴシック" pitchFamily="34" charset="-128"/>
            </a:endParaRPr>
          </a:p>
          <a:p>
            <a:pPr lvl="1"/>
            <a:endParaRPr lang="en-US" altLang="en-US" dirty="0">
              <a:ea typeface="ＭＳ Ｐゴシック" pitchFamily="34" charset="-128"/>
            </a:endParaRPr>
          </a:p>
          <a:p>
            <a:pPr lvl="1"/>
            <a:endParaRPr lang="en-US" altLang="en-US" dirty="0">
              <a:ea typeface="ＭＳ Ｐゴシック" pitchFamily="34" charset="-128"/>
            </a:endParaRPr>
          </a:p>
          <a:p>
            <a:endParaRPr lang="en-US" altLang="en-US" dirty="0">
              <a:ea typeface="ＭＳ Ｐゴシック" pitchFamily="34" charset="-128"/>
            </a:endParaRPr>
          </a:p>
          <a:p>
            <a:endParaRPr lang="en-US" altLang="en-US" dirty="0">
              <a:ea typeface="ＭＳ Ｐゴシック" pitchFamily="34" charset="-128"/>
            </a:endParaRPr>
          </a:p>
          <a:p>
            <a:endParaRPr lang="en-US" altLang="en-US" dirty="0">
              <a:ea typeface="ＭＳ Ｐゴシック" pitchFamily="34" charset="-128"/>
            </a:endParaRPr>
          </a:p>
        </p:txBody>
      </p:sp>
      <p:sp>
        <p:nvSpPr>
          <p:cNvPr id="1031" name="Rectangle 4"/>
          <p:cNvSpPr>
            <a:spLocks noChangeArrowheads="1"/>
          </p:cNvSpPr>
          <p:nvPr/>
        </p:nvSpPr>
        <p:spPr bwMode="auto">
          <a:xfrm>
            <a:off x="8355212" y="6474023"/>
            <a:ext cx="209996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20" tIns="45310" rIns="90620" bIns="45310"/>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r" eaLnBrk="1" hangingPunct="1"/>
            <a:fld id="{C15A0A12-CC25-4C71-9871-7967F70C2745}" type="slidenum">
              <a:rPr lang="en-US" altLang="en-US" sz="1219"/>
              <a:pPr algn="r" eaLnBrk="1" hangingPunct="1"/>
              <a:t>14</a:t>
            </a:fld>
            <a:endParaRPr lang="en-US" altLang="en-US" sz="1219"/>
          </a:p>
        </p:txBody>
      </p:sp>
      <p:pic>
        <p:nvPicPr>
          <p:cNvPr id="8" name="Picture 7"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4518" y="2505499"/>
            <a:ext cx="2940840" cy="578295"/>
          </a:xfrm>
          <a:prstGeom prst="rect">
            <a:avLst/>
          </a:prstGeom>
        </p:spPr>
      </p:pic>
      <p:sp>
        <p:nvSpPr>
          <p:cNvPr id="6" name="Line 4"/>
          <p:cNvSpPr>
            <a:spLocks noChangeShapeType="1"/>
          </p:cNvSpPr>
          <p:nvPr/>
        </p:nvSpPr>
        <p:spPr bwMode="auto">
          <a:xfrm>
            <a:off x="3023952" y="3710193"/>
            <a:ext cx="0" cy="29283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88"/>
          </a:p>
        </p:txBody>
      </p:sp>
      <p:sp>
        <p:nvSpPr>
          <p:cNvPr id="7" name="Line 5"/>
          <p:cNvSpPr>
            <a:spLocks noChangeShapeType="1"/>
          </p:cNvSpPr>
          <p:nvPr/>
        </p:nvSpPr>
        <p:spPr bwMode="auto">
          <a:xfrm>
            <a:off x="3023952" y="6638501"/>
            <a:ext cx="58578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688"/>
          </a:p>
        </p:txBody>
      </p:sp>
      <p:sp>
        <p:nvSpPr>
          <p:cNvPr id="9" name="Freeform 6"/>
          <p:cNvSpPr>
            <a:spLocks/>
          </p:cNvSpPr>
          <p:nvPr/>
        </p:nvSpPr>
        <p:spPr bwMode="auto">
          <a:xfrm>
            <a:off x="4107421" y="4495376"/>
            <a:ext cx="2631281" cy="1714500"/>
          </a:xfrm>
          <a:custGeom>
            <a:avLst/>
            <a:gdLst>
              <a:gd name="T0" fmla="*/ 2147483647 w 1768"/>
              <a:gd name="T1" fmla="*/ 0 h 1152"/>
              <a:gd name="T2" fmla="*/ 2147483647 w 1768"/>
              <a:gd name="T3" fmla="*/ 2147483647 h 1152"/>
              <a:gd name="T4" fmla="*/ 2147483647 w 1768"/>
              <a:gd name="T5" fmla="*/ 2147483647 h 1152"/>
              <a:gd name="T6" fmla="*/ 0 60000 65536"/>
              <a:gd name="T7" fmla="*/ 0 60000 65536"/>
              <a:gd name="T8" fmla="*/ 0 60000 65536"/>
              <a:gd name="T9" fmla="*/ 0 w 1768"/>
              <a:gd name="T10" fmla="*/ 0 h 1152"/>
              <a:gd name="T11" fmla="*/ 1768 w 1768"/>
              <a:gd name="T12" fmla="*/ 1152 h 1152"/>
            </a:gdLst>
            <a:ahLst/>
            <a:cxnLst>
              <a:cxn ang="T6">
                <a:pos x="T0" y="T1"/>
              </a:cxn>
              <a:cxn ang="T7">
                <a:pos x="T2" y="T3"/>
              </a:cxn>
              <a:cxn ang="T8">
                <a:pos x="T4" y="T5"/>
              </a:cxn>
            </a:cxnLst>
            <a:rect l="T9" t="T10" r="T11" b="T12"/>
            <a:pathLst>
              <a:path w="1768" h="1152">
                <a:moveTo>
                  <a:pt x="1768" y="0"/>
                </a:moveTo>
                <a:cubicBezTo>
                  <a:pt x="1020" y="216"/>
                  <a:pt x="272" y="432"/>
                  <a:pt x="136" y="624"/>
                </a:cubicBezTo>
                <a:cubicBezTo>
                  <a:pt x="0" y="816"/>
                  <a:pt x="476" y="984"/>
                  <a:pt x="952" y="115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sz="1688"/>
          </a:p>
        </p:txBody>
      </p:sp>
      <p:sp>
        <p:nvSpPr>
          <p:cNvPr id="10" name="Text Box 7"/>
          <p:cNvSpPr txBox="1">
            <a:spLocks noChangeArrowheads="1"/>
          </p:cNvSpPr>
          <p:nvPr/>
        </p:nvSpPr>
        <p:spPr bwMode="auto">
          <a:xfrm>
            <a:off x="2374415" y="3490903"/>
            <a:ext cx="64953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r>
              <a:rPr lang="en-US" altLang="en-US" sz="2250" dirty="0">
                <a:latin typeface="Times New Roman" pitchFamily="18" charset="0"/>
              </a:rPr>
              <a:t>E(r)</a:t>
            </a:r>
          </a:p>
        </p:txBody>
      </p:sp>
      <p:sp>
        <p:nvSpPr>
          <p:cNvPr id="11" name="Text Box 8"/>
          <p:cNvSpPr txBox="1">
            <a:spLocks noChangeArrowheads="1"/>
          </p:cNvSpPr>
          <p:nvPr/>
        </p:nvSpPr>
        <p:spPr bwMode="auto">
          <a:xfrm>
            <a:off x="8866944" y="6391446"/>
            <a:ext cx="58054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900">
                <a:solidFill>
                  <a:schemeClr val="tx1"/>
                </a:solidFill>
                <a:latin typeface="Arial" pitchFamily="34" charset="0"/>
                <a:ea typeface="ＭＳ Ｐゴシック" pitchFamily="34" charset="-128"/>
              </a:defRPr>
            </a:lvl1pPr>
            <a:lvl2pPr marL="742950" indent="-285750" eaLnBrk="0" hangingPunct="0">
              <a:defRPr sz="1900">
                <a:solidFill>
                  <a:schemeClr val="tx1"/>
                </a:solidFill>
                <a:latin typeface="Arial" pitchFamily="34" charset="0"/>
                <a:ea typeface="ＭＳ Ｐゴシック" pitchFamily="34" charset="-128"/>
              </a:defRPr>
            </a:lvl2pPr>
            <a:lvl3pPr marL="1143000" indent="-228600" eaLnBrk="0" hangingPunct="0">
              <a:defRPr sz="1900">
                <a:solidFill>
                  <a:schemeClr val="tx1"/>
                </a:solidFill>
                <a:latin typeface="Arial" pitchFamily="34" charset="0"/>
                <a:ea typeface="ＭＳ Ｐゴシック" pitchFamily="34" charset="-128"/>
              </a:defRPr>
            </a:lvl3pPr>
            <a:lvl4pPr marL="1600200" indent="-228600" eaLnBrk="0" hangingPunct="0">
              <a:defRPr sz="1900">
                <a:solidFill>
                  <a:schemeClr val="tx1"/>
                </a:solidFill>
                <a:latin typeface="Arial" pitchFamily="34" charset="0"/>
                <a:ea typeface="ＭＳ Ｐゴシック" pitchFamily="34" charset="-128"/>
              </a:defRPr>
            </a:lvl4pPr>
            <a:lvl5pPr marL="2057400" indent="-228600" eaLnBrk="0" hangingPunct="0">
              <a:defRPr sz="19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r>
              <a:rPr lang="en-US" altLang="en-US" sz="2250">
                <a:latin typeface="Times New Roman" pitchFamily="18" charset="0"/>
              </a:rPr>
              <a:t>Vol</a:t>
            </a:r>
          </a:p>
        </p:txBody>
      </p:sp>
      <p:sp>
        <p:nvSpPr>
          <p:cNvPr id="12" name="Line 9"/>
          <p:cNvSpPr>
            <a:spLocks noChangeShapeType="1"/>
          </p:cNvSpPr>
          <p:nvPr/>
        </p:nvSpPr>
        <p:spPr bwMode="auto">
          <a:xfrm flipV="1">
            <a:off x="3023952" y="4352501"/>
            <a:ext cx="2928938" cy="1809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88"/>
          </a:p>
        </p:txBody>
      </p:sp>
      <p:sp>
        <p:nvSpPr>
          <p:cNvPr id="13" name="Line 10"/>
          <p:cNvSpPr>
            <a:spLocks noChangeShapeType="1"/>
          </p:cNvSpPr>
          <p:nvPr/>
        </p:nvSpPr>
        <p:spPr bwMode="auto">
          <a:xfrm>
            <a:off x="4524140" y="5316907"/>
            <a:ext cx="2143125" cy="4286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sz="1688"/>
          </a:p>
        </p:txBody>
      </p:sp>
      <p:sp>
        <p:nvSpPr>
          <p:cNvPr id="14" name="Text Box 11"/>
          <p:cNvSpPr txBox="1">
            <a:spLocks noChangeArrowheads="1"/>
          </p:cNvSpPr>
          <p:nvPr/>
        </p:nvSpPr>
        <p:spPr bwMode="auto">
          <a:xfrm>
            <a:off x="6807163" y="5577356"/>
            <a:ext cx="2863284" cy="640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eaLnBrk="1" hangingPunct="1"/>
            <a:r>
              <a:rPr lang="en-US" altLang="en-US" sz="1781"/>
              <a:t>MVE = </a:t>
            </a:r>
          </a:p>
          <a:p>
            <a:pPr eaLnBrk="1" hangingPunct="1"/>
            <a:r>
              <a:rPr lang="en-US" altLang="en-US" sz="1781"/>
              <a:t>Max SR tangency portfolio</a:t>
            </a:r>
          </a:p>
        </p:txBody>
      </p:sp>
    </p:spTree>
    <p:extLst>
      <p:ext uri="{BB962C8B-B14F-4D97-AF65-F5344CB8AC3E}">
        <p14:creationId xmlns:p14="http://schemas.microsoft.com/office/powerpoint/2010/main" val="11668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ea typeface="ＭＳ Ｐゴシック" pitchFamily="34" charset="-128"/>
              </a:rPr>
              <a:t>CAPM</a:t>
            </a:r>
          </a:p>
        </p:txBody>
      </p:sp>
      <p:sp>
        <p:nvSpPr>
          <p:cNvPr id="16387" name="Rectangle 3"/>
          <p:cNvSpPr>
            <a:spLocks noGrp="1" noChangeArrowheads="1"/>
          </p:cNvSpPr>
          <p:nvPr>
            <p:ph type="body" idx="1"/>
          </p:nvPr>
        </p:nvSpPr>
        <p:spPr/>
        <p:txBody>
          <a:bodyPr>
            <a:normAutofit/>
          </a:bodyPr>
          <a:lstStyle/>
          <a:p>
            <a:r>
              <a:rPr lang="en-US" altLang="en-US" dirty="0">
                <a:ea typeface="ＭＳ Ｐゴシック" pitchFamily="34" charset="-128"/>
              </a:rPr>
              <a:t>The economic concept of diversification underlies the CAPM.  Investors hold the market portfolio because it diversifies away idiosyncratic risk.  </a:t>
            </a:r>
          </a:p>
          <a:p>
            <a:r>
              <a:rPr lang="en-US" altLang="en-US" dirty="0">
                <a:ea typeface="ＭＳ Ｐゴシック" pitchFamily="34" charset="-128"/>
              </a:rPr>
              <a:t>The CAPM is an equilibrium model: prices are set where supply = demand</a:t>
            </a:r>
          </a:p>
          <a:p>
            <a:pPr lvl="1"/>
            <a:r>
              <a:rPr lang="en-US" altLang="en-US" dirty="0">
                <a:ea typeface="ＭＳ Ｐゴシック" pitchFamily="34" charset="-128"/>
              </a:rPr>
              <a:t>E.g., (Supply) the number of shares outstanding = number of shares held by investors (Demand) </a:t>
            </a:r>
          </a:p>
          <a:p>
            <a:pPr lvl="1"/>
            <a:r>
              <a:rPr lang="en-US" altLang="en-US" dirty="0">
                <a:ea typeface="ＭＳ Ｐゴシック" pitchFamily="34" charset="-128"/>
              </a:rPr>
              <a:t>Market value of the asset  = aggregate investor holdings of an asset</a:t>
            </a:r>
          </a:p>
          <a:p>
            <a:pPr eaLnBrk="1" hangingPunct="1"/>
            <a:r>
              <a:rPr lang="en-US" altLang="en-US" dirty="0">
                <a:ea typeface="ＭＳ Ｐゴシック" pitchFamily="34" charset="-128"/>
              </a:rPr>
              <a:t>Example: suppose everyone’s optimal portfolio assigns </a:t>
            </a:r>
            <a:r>
              <a:rPr lang="en-US" altLang="en-US" dirty="0" err="1">
                <a:ea typeface="ＭＳ Ｐゴシック" pitchFamily="34" charset="-128"/>
              </a:rPr>
              <a:t>w</a:t>
            </a:r>
            <a:r>
              <a:rPr lang="en-US" altLang="en-US" baseline="-25000" dirty="0" err="1">
                <a:ea typeface="ＭＳ Ｐゴシック" pitchFamily="34" charset="-128"/>
              </a:rPr>
              <a:t>IBM</a:t>
            </a:r>
            <a:r>
              <a:rPr lang="en-US" altLang="en-US" dirty="0">
                <a:ea typeface="ＭＳ Ｐゴシック" pitchFamily="34" charset="-128"/>
              </a:rPr>
              <a:t> = 0</a:t>
            </a:r>
          </a:p>
          <a:p>
            <a:pPr lvl="1" eaLnBrk="1" hangingPunct="1"/>
            <a:r>
              <a:rPr lang="en-US" altLang="en-US" dirty="0">
                <a:ea typeface="Arial" pitchFamily="34" charset="0"/>
              </a:rPr>
              <a:t>This cannot be an equilibrium, someone must hold them!</a:t>
            </a:r>
          </a:p>
          <a:p>
            <a:pPr lvl="1" eaLnBrk="1" hangingPunct="1"/>
            <a:r>
              <a:rPr lang="en-US" altLang="en-US" dirty="0">
                <a:ea typeface="Arial" pitchFamily="34" charset="0"/>
              </a:rPr>
              <a:t>What happens? If no-one wants to hold it, IBM must be overpriced</a:t>
            </a:r>
          </a:p>
          <a:p>
            <a:pPr lvl="1" eaLnBrk="1" hangingPunct="1"/>
            <a:r>
              <a:rPr lang="en-US" altLang="en-US" dirty="0">
                <a:ea typeface="Arial" pitchFamily="34" charset="0"/>
              </a:rPr>
              <a:t>IBM’s expected return is too low</a:t>
            </a:r>
          </a:p>
          <a:p>
            <a:pPr lvl="1" eaLnBrk="1" hangingPunct="1"/>
            <a:r>
              <a:rPr lang="en-US" altLang="en-US" dirty="0">
                <a:ea typeface="Arial" pitchFamily="34" charset="0"/>
              </a:rPr>
              <a:t>What happens? Price falls (expected returns increase), until investors want to hold exactly the number of IBM shares outstanding.</a:t>
            </a:r>
          </a:p>
          <a:p>
            <a:pPr lvl="1" eaLnBrk="1" hangingPunct="1"/>
            <a:r>
              <a:rPr lang="en-US" altLang="en-US" dirty="0">
                <a:ea typeface="Arial" pitchFamily="34" charset="0"/>
              </a:rPr>
              <a:t>Find prices so that supply = demand (equilibrium)</a:t>
            </a:r>
          </a:p>
          <a:p>
            <a:endParaRPr lang="en-US" altLang="en-US" dirty="0">
              <a:ea typeface="Arial" pitchFamily="34" charset="0"/>
            </a:endParaRPr>
          </a:p>
          <a:p>
            <a:endParaRPr lang="en-US" altLang="en-US" dirty="0">
              <a:ea typeface="ＭＳ Ｐゴシック" pitchFamily="34" charset="-128"/>
            </a:endParaRPr>
          </a:p>
        </p:txBody>
      </p:sp>
      <p:sp>
        <p:nvSpPr>
          <p:cNvPr id="16388" name="Rectangle 4"/>
          <p:cNvSpPr>
            <a:spLocks noChangeArrowheads="1"/>
          </p:cNvSpPr>
          <p:nvPr/>
        </p:nvSpPr>
        <p:spPr bwMode="auto">
          <a:xfrm>
            <a:off x="8355212" y="6474023"/>
            <a:ext cx="209996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20" tIns="45310" rIns="90620" bIns="45310"/>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r" eaLnBrk="1" hangingPunct="1"/>
            <a:fld id="{C2A9AFE0-DBB6-4A0D-B749-D23B708F6114}" type="slidenum">
              <a:rPr lang="en-US" altLang="en-US" sz="1219"/>
              <a:pPr algn="r" eaLnBrk="1" hangingPunct="1"/>
              <a:t>15</a:t>
            </a:fld>
            <a:endParaRPr lang="en-US" altLang="en-US" sz="1219"/>
          </a:p>
        </p:txBody>
      </p:sp>
    </p:spTree>
    <p:extLst>
      <p:ext uri="{BB962C8B-B14F-4D97-AF65-F5344CB8AC3E}">
        <p14:creationId xmlns:p14="http://schemas.microsoft.com/office/powerpoint/2010/main" val="1568355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CAPM Derivation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2282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a:xfrm>
            <a:off x="1261872" y="365760"/>
            <a:ext cx="9692640" cy="728128"/>
          </a:xfrm>
        </p:spPr>
        <p:txBody>
          <a:bodyPr/>
          <a:lstStyle/>
          <a:p>
            <a:r>
              <a:rPr lang="en-US" altLang="en-US" dirty="0">
                <a:ea typeface="ＭＳ Ｐゴシック" pitchFamily="34" charset="-128"/>
              </a:rPr>
              <a:t>CAPM</a:t>
            </a:r>
          </a:p>
        </p:txBody>
      </p:sp>
      <p:sp>
        <p:nvSpPr>
          <p:cNvPr id="1030" name="Rectangle 3"/>
          <p:cNvSpPr>
            <a:spLocks noGrp="1" noChangeArrowheads="1"/>
          </p:cNvSpPr>
          <p:nvPr>
            <p:ph type="body" idx="1"/>
          </p:nvPr>
        </p:nvSpPr>
        <p:spPr>
          <a:xfrm>
            <a:off x="1261872" y="1206997"/>
            <a:ext cx="9089125" cy="5267026"/>
          </a:xfrm>
        </p:spPr>
        <p:txBody>
          <a:bodyPr>
            <a:normAutofit/>
          </a:bodyPr>
          <a:lstStyle/>
          <a:p>
            <a:r>
              <a:rPr lang="en-US" altLang="en-US" sz="2000" dirty="0">
                <a:ea typeface="ＭＳ Ｐゴシック" pitchFamily="34" charset="-128"/>
              </a:rPr>
              <a:t>The CAPM gives two risk-return results:</a:t>
            </a:r>
          </a:p>
          <a:p>
            <a:pPr lvl="1"/>
            <a:endParaRPr lang="en-US" altLang="en-US" sz="1800" dirty="0">
              <a:ea typeface="ＭＳ Ｐゴシック" pitchFamily="34" charset="-128"/>
            </a:endParaRPr>
          </a:p>
          <a:p>
            <a:pPr lvl="1"/>
            <a:r>
              <a:rPr lang="en-US" altLang="en-US" sz="1800" dirty="0">
                <a:ea typeface="ＭＳ Ｐゴシック" pitchFamily="34" charset="-128"/>
              </a:rPr>
              <a:t>The market risk premium (price of risk):	</a:t>
            </a:r>
          </a:p>
          <a:p>
            <a:pPr lvl="1"/>
            <a:endParaRPr lang="en-US" altLang="en-US" sz="1800" dirty="0">
              <a:ea typeface="ＭＳ Ｐゴシック" pitchFamily="34" charset="-128"/>
            </a:endParaRPr>
          </a:p>
          <a:p>
            <a:pPr lvl="1"/>
            <a:endParaRPr lang="en-US" altLang="en-US" sz="1800" dirty="0">
              <a:ea typeface="ＭＳ Ｐゴシック" pitchFamily="34" charset="-128"/>
            </a:endParaRPr>
          </a:p>
          <a:p>
            <a:pPr lvl="1"/>
            <a:r>
              <a:rPr lang="en-US" altLang="en-US" sz="1800" b="1" dirty="0">
                <a:ea typeface="ＭＳ Ｐゴシック" pitchFamily="34" charset="-128"/>
              </a:rPr>
              <a:t>Security Market Line: </a:t>
            </a:r>
            <a:r>
              <a:rPr lang="en-US" altLang="en-US" sz="1800" dirty="0">
                <a:ea typeface="ＭＳ Ｐゴシック" pitchFamily="34" charset="-128"/>
              </a:rPr>
              <a:t>(risk premiums of individual stocks relative to the market):</a:t>
            </a:r>
          </a:p>
          <a:p>
            <a:endParaRPr lang="en-US" altLang="en-US" sz="2000" dirty="0">
              <a:ea typeface="ＭＳ Ｐゴシック" pitchFamily="34" charset="-128"/>
            </a:endParaRPr>
          </a:p>
          <a:p>
            <a:endParaRPr lang="en-US" altLang="en-US" sz="2000" dirty="0">
              <a:ea typeface="ＭＳ Ｐゴシック" pitchFamily="34" charset="-128"/>
            </a:endParaRPr>
          </a:p>
          <a:p>
            <a:endParaRPr lang="en-US" altLang="en-US" sz="2000" dirty="0">
              <a:ea typeface="ＭＳ Ｐゴシック" pitchFamily="34" charset="-128"/>
            </a:endParaRPr>
          </a:p>
          <a:p>
            <a:pPr lvl="1"/>
            <a:r>
              <a:rPr lang="en-US" altLang="en-US" sz="1800" dirty="0">
                <a:ea typeface="ＭＳ Ｐゴシック" pitchFamily="34" charset="-128"/>
              </a:rPr>
              <a:t>Beta, which is the CAPM’s measure of risk, involves diversification benefits.  The lower the stock’s beta, the lower the covariance (or correlation) with the market portfolio, and hence the higher the diversification benefits.  Thus, low beta stocks are less risky and do not need high expected returns to be held in equilibrium. </a:t>
            </a:r>
          </a:p>
        </p:txBody>
      </p:sp>
      <p:sp>
        <p:nvSpPr>
          <p:cNvPr id="1031" name="Rectangle 4"/>
          <p:cNvSpPr>
            <a:spLocks noChangeArrowheads="1"/>
          </p:cNvSpPr>
          <p:nvPr/>
        </p:nvSpPr>
        <p:spPr bwMode="auto">
          <a:xfrm>
            <a:off x="8355212" y="6474023"/>
            <a:ext cx="209996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620" tIns="45310" rIns="90620" bIns="45310"/>
          <a:lstStyle>
            <a:lvl1pPr defTabSz="966788" eaLnBrk="0" hangingPunct="0">
              <a:defRPr sz="1900">
                <a:solidFill>
                  <a:schemeClr val="tx1"/>
                </a:solidFill>
                <a:latin typeface="Arial" pitchFamily="34" charset="0"/>
                <a:ea typeface="ＭＳ Ｐゴシック" pitchFamily="34" charset="-128"/>
              </a:defRPr>
            </a:lvl1pPr>
            <a:lvl2pPr marL="742950" indent="-285750" defTabSz="966788" eaLnBrk="0" hangingPunct="0">
              <a:defRPr sz="1900">
                <a:solidFill>
                  <a:schemeClr val="tx1"/>
                </a:solidFill>
                <a:latin typeface="Arial" pitchFamily="34" charset="0"/>
                <a:ea typeface="ＭＳ Ｐゴシック" pitchFamily="34" charset="-128"/>
              </a:defRPr>
            </a:lvl2pPr>
            <a:lvl3pPr marL="1143000" indent="-228600" defTabSz="966788" eaLnBrk="0" hangingPunct="0">
              <a:defRPr sz="1900">
                <a:solidFill>
                  <a:schemeClr val="tx1"/>
                </a:solidFill>
                <a:latin typeface="Arial" pitchFamily="34" charset="0"/>
                <a:ea typeface="ＭＳ Ｐゴシック" pitchFamily="34" charset="-128"/>
              </a:defRPr>
            </a:lvl3pPr>
            <a:lvl4pPr marL="1600200" indent="-228600" defTabSz="966788" eaLnBrk="0" hangingPunct="0">
              <a:defRPr sz="1900">
                <a:solidFill>
                  <a:schemeClr val="tx1"/>
                </a:solidFill>
                <a:latin typeface="Arial" pitchFamily="34" charset="0"/>
                <a:ea typeface="ＭＳ Ｐゴシック" pitchFamily="34" charset="-128"/>
              </a:defRPr>
            </a:lvl4pPr>
            <a:lvl5pPr marL="2057400" indent="-228600" defTabSz="966788" eaLnBrk="0" hangingPunct="0">
              <a:defRPr sz="19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1900">
                <a:solidFill>
                  <a:schemeClr val="tx1"/>
                </a:solidFill>
                <a:latin typeface="Arial" pitchFamily="34" charset="0"/>
                <a:ea typeface="ＭＳ Ｐゴシック" pitchFamily="34" charset="-128"/>
              </a:defRPr>
            </a:lvl9pPr>
          </a:lstStyle>
          <a:p>
            <a:pPr algn="r" eaLnBrk="1" hangingPunct="1"/>
            <a:fld id="{C15A0A12-CC25-4C71-9871-7967F70C2745}" type="slidenum">
              <a:rPr lang="en-US" altLang="en-US" sz="1219"/>
              <a:pPr algn="r" eaLnBrk="1" hangingPunct="1"/>
              <a:t>17</a:t>
            </a:fld>
            <a:endParaRPr lang="en-US" altLang="en-US" sz="1219"/>
          </a:p>
        </p:txBody>
      </p:sp>
      <p:graphicFrame>
        <p:nvGraphicFramePr>
          <p:cNvPr id="1026" name="Object 5"/>
          <p:cNvGraphicFramePr>
            <a:graphicFrameLocks noChangeAspect="1"/>
          </p:cNvGraphicFramePr>
          <p:nvPr>
            <p:extLst>
              <p:ext uri="{D42A27DB-BD31-4B8C-83A1-F6EECF244321}">
                <p14:modId xmlns:p14="http://schemas.microsoft.com/office/powerpoint/2010/main" val="202116425"/>
              </p:ext>
            </p:extLst>
          </p:nvPr>
        </p:nvGraphicFramePr>
        <p:xfrm>
          <a:off x="3883374" y="2234350"/>
          <a:ext cx="1760636" cy="434578"/>
        </p:xfrm>
        <a:graphic>
          <a:graphicData uri="http://schemas.openxmlformats.org/presentationml/2006/ole">
            <mc:AlternateContent xmlns:mc="http://schemas.openxmlformats.org/markup-compatibility/2006">
              <mc:Choice xmlns:v="urn:schemas-microsoft-com:vml" Requires="v">
                <p:oleObj spid="_x0000_s1025" name="Equation" r:id="rId3" imgW="1028520" imgH="253800" progId="Equation.DSMT4">
                  <p:embed/>
                </p:oleObj>
              </mc:Choice>
              <mc:Fallback>
                <p:oleObj name="Equation" r:id="rId3" imgW="1028520" imgH="253800" progId="Equation.DSMT4">
                  <p:embed/>
                  <p:pic>
                    <p:nvPicPr>
                      <p:cNvPr id="102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3374" y="2234350"/>
                        <a:ext cx="1760636" cy="434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7"/>
          <p:cNvGraphicFramePr>
            <a:graphicFrameLocks noChangeAspect="1"/>
          </p:cNvGraphicFramePr>
          <p:nvPr>
            <p:extLst>
              <p:ext uri="{D42A27DB-BD31-4B8C-83A1-F6EECF244321}">
                <p14:modId xmlns:p14="http://schemas.microsoft.com/office/powerpoint/2010/main" val="1897060262"/>
              </p:ext>
            </p:extLst>
          </p:nvPr>
        </p:nvGraphicFramePr>
        <p:xfrm>
          <a:off x="3839469" y="3467624"/>
          <a:ext cx="3609082" cy="1260574"/>
        </p:xfrm>
        <a:graphic>
          <a:graphicData uri="http://schemas.openxmlformats.org/presentationml/2006/ole">
            <mc:AlternateContent xmlns:mc="http://schemas.openxmlformats.org/markup-compatibility/2006">
              <mc:Choice xmlns:v="urn:schemas-microsoft-com:vml" Requires="v">
                <p:oleObj spid="_x0000_s1026" name="Equation" r:id="rId5" imgW="2108160" imgH="736560" progId="Equation.DSMT4">
                  <p:embed/>
                </p:oleObj>
              </mc:Choice>
              <mc:Fallback>
                <p:oleObj name="Equation" r:id="rId5" imgW="2108160" imgH="736560" progId="Equation.DSMT4">
                  <p:embed/>
                  <p:pic>
                    <p:nvPicPr>
                      <p:cNvPr id="102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9469" y="3467624"/>
                        <a:ext cx="3609082" cy="12605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37495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normAutofit fontScale="90000"/>
          </a:bodyPr>
          <a:lstStyle/>
          <a:p>
            <a:pPr lvl="0">
              <a:defRPr sz="1800">
                <a:solidFill>
                  <a:srgbClr val="000000"/>
                </a:solidFill>
              </a:defRPr>
            </a:pPr>
            <a:r>
              <a:rPr lang="en-US" sz="4922" dirty="0">
                <a:solidFill>
                  <a:srgbClr val="D93E2B"/>
                </a:solidFill>
              </a:rPr>
              <a:t>Expected Return-Beta Relationship</a:t>
            </a:r>
            <a:endParaRPr sz="4922" dirty="0">
              <a:solidFill>
                <a:srgbClr val="D93E2B"/>
              </a:solidFill>
            </a:endParaRPr>
          </a:p>
        </p:txBody>
      </p:sp>
      <p:sp>
        <p:nvSpPr>
          <p:cNvPr id="75" name="Shape 75"/>
          <p:cNvSpPr>
            <a:spLocks noGrp="1"/>
          </p:cNvSpPr>
          <p:nvPr>
            <p:ph idx="1"/>
          </p:nvPr>
        </p:nvSpPr>
        <p:spPr>
          <a:prstGeom prst="rect">
            <a:avLst/>
          </a:prstGeom>
        </p:spPr>
        <p:txBody>
          <a:bodyPr>
            <a:normAutofit/>
          </a:bodyPr>
          <a:lstStyle/>
          <a:p>
            <a:pPr eaLnBrk="1" hangingPunct="1"/>
            <a:r>
              <a:rPr lang="en-US" sz="3094" dirty="0"/>
              <a:t>CAPM holds for portfolios:</a:t>
            </a:r>
          </a:p>
          <a:p>
            <a:pPr eaLnBrk="1" hangingPunct="1"/>
            <a:endParaRPr lang="en-US" sz="3094" dirty="0"/>
          </a:p>
          <a:p>
            <a:pPr eaLnBrk="1" hangingPunct="1"/>
            <a:endParaRPr lang="en-US" sz="3094" dirty="0"/>
          </a:p>
          <a:p>
            <a:pPr eaLnBrk="1" hangingPunct="1"/>
            <a:r>
              <a:rPr lang="en-US" sz="3094" dirty="0"/>
              <a:t>For the market portfolio:</a:t>
            </a:r>
            <a:endParaRPr lang="en-US" sz="3375" dirty="0"/>
          </a:p>
        </p:txBody>
      </p:sp>
      <p:pic>
        <p:nvPicPr>
          <p:cNvPr id="2" name="Picture 1"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931" y="2404049"/>
            <a:ext cx="2652117" cy="937617"/>
          </a:xfrm>
          <a:prstGeom prst="rect">
            <a:avLst/>
          </a:prstGeom>
        </p:spPr>
      </p:pic>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378" y="2404049"/>
            <a:ext cx="2185488" cy="1097973"/>
          </a:xfrm>
          <a:prstGeom prst="rect">
            <a:avLst/>
          </a:prstGeom>
        </p:spPr>
      </p:pic>
      <p:pic>
        <p:nvPicPr>
          <p:cNvPr id="4" name="Picture 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1698" y="4251891"/>
            <a:ext cx="5080992" cy="937617"/>
          </a:xfrm>
          <a:prstGeom prst="rect">
            <a:avLst/>
          </a:prstGeom>
        </p:spPr>
      </p:pic>
      <p:pic>
        <p:nvPicPr>
          <p:cNvPr id="7" name="Picture 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2450" y="5062369"/>
            <a:ext cx="4268391" cy="937617"/>
          </a:xfrm>
          <a:prstGeom prst="rect">
            <a:avLst/>
          </a:prstGeom>
        </p:spPr>
      </p:pic>
      <p:pic>
        <p:nvPicPr>
          <p:cNvPr id="9" name="Picture 8"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2450" y="6259093"/>
            <a:ext cx="5420140" cy="371779"/>
          </a:xfrm>
          <a:prstGeom prst="rect">
            <a:avLst/>
          </a:prstGeom>
        </p:spPr>
      </p:pic>
      <p:sp>
        <p:nvSpPr>
          <p:cNvPr id="11" name="TextBox 10"/>
          <p:cNvSpPr txBox="1"/>
          <p:nvPr/>
        </p:nvSpPr>
        <p:spPr>
          <a:xfrm>
            <a:off x="7586231" y="5336802"/>
            <a:ext cx="3081769" cy="52655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latinLnBrk="1" hangingPunct="0"/>
            <a:r>
              <a:rPr lang="en-US" sz="1687" dirty="0">
                <a:solidFill>
                  <a:srgbClr val="414141"/>
                </a:solidFill>
                <a:latin typeface="Palatino"/>
                <a:ea typeface="Palatino"/>
                <a:cs typeface="Palatino"/>
                <a:sym typeface="Palatino"/>
              </a:rPr>
              <a:t>Beta of the market portfolio is 1</a:t>
            </a:r>
          </a:p>
          <a:p>
            <a:pPr algn="ctr" defTabSz="410751" latinLnBrk="1" hangingPunct="0"/>
            <a:r>
              <a:rPr lang="en-US" sz="1266" dirty="0" err="1"/>
              <a:t>Cov</a:t>
            </a:r>
            <a:r>
              <a:rPr lang="en-US" sz="1266" dirty="0"/>
              <a:t>(</a:t>
            </a:r>
            <a:r>
              <a:rPr lang="en-US" sz="1266" dirty="0" err="1"/>
              <a:t>r</a:t>
            </a:r>
            <a:r>
              <a:rPr lang="en-US" sz="1266" baseline="-25000" dirty="0" err="1"/>
              <a:t>m</a:t>
            </a:r>
            <a:r>
              <a:rPr lang="en-US" sz="1266" dirty="0" err="1"/>
              <a:t>,r</a:t>
            </a:r>
            <a:r>
              <a:rPr lang="en-US" sz="1266" baseline="-25000" dirty="0" err="1"/>
              <a:t>m</a:t>
            </a:r>
            <a:r>
              <a:rPr lang="en-US" sz="1266" dirty="0"/>
              <a:t>) / </a:t>
            </a:r>
            <a:r>
              <a:rPr lang="en-US" sz="1266" dirty="0" err="1"/>
              <a:t>Var</a:t>
            </a:r>
            <a:r>
              <a:rPr lang="en-US" sz="1266" dirty="0"/>
              <a:t>(</a:t>
            </a:r>
            <a:r>
              <a:rPr lang="en-US" sz="1266" dirty="0" err="1"/>
              <a:t>r</a:t>
            </a:r>
            <a:r>
              <a:rPr lang="en-US" sz="1266" baseline="-25000" dirty="0" err="1"/>
              <a:t>m</a:t>
            </a:r>
            <a:r>
              <a:rPr lang="en-US" sz="1266" dirty="0"/>
              <a:t>) = 1</a:t>
            </a:r>
            <a:endParaRPr lang="en-US" sz="1687" dirty="0">
              <a:solidFill>
                <a:srgbClr val="414141"/>
              </a:solidFill>
              <a:latin typeface="Palatino"/>
              <a:ea typeface="Palatino"/>
              <a:cs typeface="Palatino"/>
              <a:sym typeface="Palatino"/>
            </a:endParaRPr>
          </a:p>
        </p:txBody>
      </p:sp>
    </p:spTree>
    <p:extLst>
      <p:ext uri="{BB962C8B-B14F-4D97-AF65-F5344CB8AC3E}">
        <p14:creationId xmlns:p14="http://schemas.microsoft.com/office/powerpoint/2010/main" val="627450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CAPM Lessons</a:t>
            </a:r>
          </a:p>
        </p:txBody>
      </p:sp>
      <p:sp>
        <p:nvSpPr>
          <p:cNvPr id="3" name="Content Placeholder 2"/>
          <p:cNvSpPr>
            <a:spLocks noGrp="1"/>
          </p:cNvSpPr>
          <p:nvPr>
            <p:ph idx="1"/>
          </p:nvPr>
        </p:nvSpPr>
        <p:spPr/>
        <p:txBody>
          <a:bodyPr>
            <a:normAutofit fontScale="92500"/>
          </a:bodyPr>
          <a:lstStyle/>
          <a:p>
            <a:pPr marL="342900" indent="-342900">
              <a:buAutoNum type="arabicPeriod"/>
            </a:pPr>
            <a:r>
              <a:rPr lang="en-US" dirty="0"/>
              <a:t>Don’t hold an individual asset, hold the factor (market)</a:t>
            </a:r>
          </a:p>
          <a:p>
            <a:pPr lvl="1"/>
            <a:r>
              <a:rPr lang="en-US" sz="1900" dirty="0"/>
              <a:t>The market portfolio is efficient</a:t>
            </a:r>
          </a:p>
          <a:p>
            <a:pPr lvl="2"/>
            <a:r>
              <a:rPr lang="en-US" dirty="0"/>
              <a:t>The idea that the market portfolio is efficient has led to the rise of index funds</a:t>
            </a:r>
          </a:p>
          <a:p>
            <a:pPr lvl="2"/>
            <a:r>
              <a:rPr lang="en-US" dirty="0"/>
              <a:t>Actively managed funds underperform index funds on average</a:t>
            </a:r>
          </a:p>
          <a:p>
            <a:pPr marL="342900" indent="-342900">
              <a:buFont typeface="+mj-lt"/>
              <a:buAutoNum type="arabicPeriod"/>
            </a:pPr>
            <a:r>
              <a:rPr lang="en-US" dirty="0"/>
              <a:t>Each investor has her own optimal exposure of factor  (market) risk</a:t>
            </a:r>
          </a:p>
          <a:p>
            <a:pPr marL="342900" indent="-342900">
              <a:buFont typeface="+mj-lt"/>
              <a:buAutoNum type="arabicPeriod"/>
            </a:pPr>
            <a:r>
              <a:rPr lang="en-US" dirty="0"/>
              <a:t>The average investor holds the market</a:t>
            </a:r>
          </a:p>
          <a:p>
            <a:pPr marL="342900" indent="-342900">
              <a:buFont typeface="+mj-lt"/>
              <a:buAutoNum type="arabicPeriod"/>
            </a:pPr>
            <a:r>
              <a:rPr lang="en-US" dirty="0"/>
              <a:t>The factor risk premium has an economic story</a:t>
            </a:r>
          </a:p>
          <a:p>
            <a:pPr marL="342900" indent="-342900">
              <a:buFont typeface="+mj-lt"/>
              <a:buAutoNum type="arabicPeriod"/>
            </a:pPr>
            <a:r>
              <a:rPr lang="en-US" dirty="0"/>
              <a:t>Risk is factor (market) exposure = beta</a:t>
            </a:r>
          </a:p>
          <a:p>
            <a:pPr marL="342900" indent="-342900">
              <a:buFont typeface="+mj-lt"/>
              <a:buAutoNum type="arabicPeriod"/>
            </a:pPr>
            <a:r>
              <a:rPr lang="en-US" dirty="0"/>
              <a:t>Assets paying off in bad times (assets with low betas) have low risk premiums</a:t>
            </a:r>
          </a:p>
          <a:p>
            <a:pPr marL="617220" lvl="1" indent="-342900">
              <a:buFont typeface="+mj-lt"/>
              <a:buAutoNum type="arabicPeriod"/>
            </a:pPr>
            <a:r>
              <a:rPr lang="en-US" dirty="0"/>
              <a:t>Bad time = low (negative) market return</a:t>
            </a:r>
          </a:p>
          <a:p>
            <a:pPr marL="617220" lvl="1" indent="-342900">
              <a:buFont typeface="+mj-lt"/>
              <a:buAutoNum type="arabicPeriod"/>
            </a:pPr>
            <a:r>
              <a:rPr lang="en-US" dirty="0"/>
              <a:t>Losses during bad times are more likely with high beta assets</a:t>
            </a:r>
          </a:p>
          <a:p>
            <a:pPr marL="617220" lvl="1" indent="-342900">
              <a:buFont typeface="+mj-lt"/>
              <a:buAutoNum type="arabicPeriod"/>
            </a:pPr>
            <a:r>
              <a:rPr lang="en-US" dirty="0"/>
              <a:t>High beta assets are risky and require high expected returns to be held in equilibrium</a:t>
            </a:r>
          </a:p>
          <a:p>
            <a:pPr marL="0" indent="0">
              <a:buNone/>
            </a:pP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4226B316-B3DB-45A6-B68F-26DD7CA7C872}" type="slidenum">
              <a:rPr lang="en-US" smtClean="0"/>
              <a:pPr>
                <a:defRPr/>
              </a:pPr>
              <a:t>19</a:t>
            </a:fld>
            <a:endParaRPr lang="en-US"/>
          </a:p>
        </p:txBody>
      </p:sp>
    </p:spTree>
    <p:extLst>
      <p:ext uri="{BB962C8B-B14F-4D97-AF65-F5344CB8AC3E}">
        <p14:creationId xmlns:p14="http://schemas.microsoft.com/office/powerpoint/2010/main" val="1726278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74DA-CEAE-094C-A1DD-E8EDEA8FD9DD}"/>
              </a:ext>
            </a:extLst>
          </p:cNvPr>
          <p:cNvSpPr>
            <a:spLocks noGrp="1"/>
          </p:cNvSpPr>
          <p:nvPr>
            <p:ph type="title"/>
          </p:nvPr>
        </p:nvSpPr>
        <p:spPr/>
        <p:txBody>
          <a:bodyPr/>
          <a:lstStyle/>
          <a:p>
            <a:r>
              <a:rPr lang="en-US" dirty="0"/>
              <a:t>News (last year this time)</a:t>
            </a:r>
          </a:p>
        </p:txBody>
      </p:sp>
      <p:sp>
        <p:nvSpPr>
          <p:cNvPr id="3" name="Content Placeholder 2">
            <a:extLst>
              <a:ext uri="{FF2B5EF4-FFF2-40B4-BE49-F238E27FC236}">
                <a16:creationId xmlns:a16="http://schemas.microsoft.com/office/drawing/2014/main" id="{E056FBE8-6268-F24D-98BD-EE906A7C7E43}"/>
              </a:ext>
            </a:extLst>
          </p:cNvPr>
          <p:cNvSpPr>
            <a:spLocks noGrp="1"/>
          </p:cNvSpPr>
          <p:nvPr>
            <p:ph idx="1"/>
          </p:nvPr>
        </p:nvSpPr>
        <p:spPr>
          <a:xfrm>
            <a:off x="497711" y="1828800"/>
            <a:ext cx="9359521" cy="5029200"/>
          </a:xfrm>
        </p:spPr>
        <p:txBody>
          <a:bodyPr>
            <a:normAutofit lnSpcReduction="10000"/>
          </a:bodyPr>
          <a:lstStyle/>
          <a:p>
            <a:r>
              <a:rPr lang="en-US" dirty="0"/>
              <a:t>Market correction:</a:t>
            </a:r>
          </a:p>
          <a:p>
            <a:pPr lvl="1"/>
            <a:r>
              <a:rPr lang="en-US" dirty="0"/>
              <a:t>DJIA, S&amp;P 500, NASDAQ down 3-4% yesterday</a:t>
            </a:r>
          </a:p>
          <a:p>
            <a:pPr lvl="1"/>
            <a:r>
              <a:rPr lang="en-US" dirty="0"/>
              <a:t>FANG stocks had their worst day ever</a:t>
            </a:r>
          </a:p>
          <a:p>
            <a:pPr lvl="2"/>
            <a:r>
              <a:rPr lang="en-US" dirty="0"/>
              <a:t>6% decline</a:t>
            </a:r>
          </a:p>
          <a:p>
            <a:pPr lvl="2"/>
            <a:r>
              <a:rPr lang="en-US" dirty="0"/>
              <a:t>$125B loss in market value</a:t>
            </a:r>
          </a:p>
          <a:p>
            <a:pPr lvl="3"/>
            <a:r>
              <a:rPr lang="en-US" dirty="0"/>
              <a:t>“The money lost is more than roughly 460 companies in the S&amp;P 500 are individually worth.” – Bloomberg</a:t>
            </a:r>
          </a:p>
          <a:p>
            <a:pPr lvl="3"/>
            <a:r>
              <a:rPr lang="en-US" dirty="0"/>
              <a:t>“The drop extended the group’s decline since their July peak to 15 percent. Still, up 24 percent since January, their gains easily beat the 4 percent for the S&amp;P 500.”</a:t>
            </a:r>
          </a:p>
          <a:p>
            <a:pPr lvl="3"/>
            <a:r>
              <a:rPr lang="en-US" dirty="0"/>
              <a:t>“What’s clear is that as the broad market catered, the most liquid and best performing stocks such as FANG were vulnerable to profit taking.”</a:t>
            </a:r>
          </a:p>
          <a:p>
            <a:pPr lvl="1"/>
            <a:r>
              <a:rPr lang="en-US" dirty="0"/>
              <a:t>Why? </a:t>
            </a:r>
          </a:p>
          <a:p>
            <a:pPr lvl="2"/>
            <a:r>
              <a:rPr lang="en-US" b="1" dirty="0"/>
              <a:t>U.S.- China trade war</a:t>
            </a:r>
          </a:p>
          <a:p>
            <a:pPr lvl="2"/>
            <a:r>
              <a:rPr lang="en-US" dirty="0"/>
              <a:t>Falling margins and reduced profits for U.S. corporations</a:t>
            </a:r>
          </a:p>
          <a:p>
            <a:pPr lvl="2"/>
            <a:r>
              <a:rPr lang="en-US" dirty="0"/>
              <a:t>Slow down of stock buybacks by corporations</a:t>
            </a:r>
          </a:p>
          <a:p>
            <a:pPr lvl="2"/>
            <a:r>
              <a:rPr lang="en-US" dirty="0"/>
              <a:t>End of accommodative Fed policies</a:t>
            </a:r>
          </a:p>
          <a:p>
            <a:pPr lvl="3"/>
            <a:r>
              <a:rPr lang="en-US" dirty="0"/>
              <a:t>Trump: the Fed has “gone crazy”</a:t>
            </a:r>
          </a:p>
          <a:p>
            <a:pPr lvl="3"/>
            <a:r>
              <a:rPr lang="en-US" dirty="0"/>
              <a:t>Trump’s advisor: don’t worry the Fed is still independent</a:t>
            </a:r>
          </a:p>
          <a:p>
            <a:pPr lvl="2"/>
            <a:r>
              <a:rPr lang="en-US" dirty="0"/>
              <a:t>Doesn’t seem like panic: risky currencies like </a:t>
            </a:r>
            <a:r>
              <a:rPr lang="en-US" b="1" dirty="0"/>
              <a:t>Turkish</a:t>
            </a:r>
            <a:r>
              <a:rPr lang="en-US" dirty="0"/>
              <a:t> Lira, South African rand appreciated</a:t>
            </a:r>
          </a:p>
          <a:p>
            <a:pPr lvl="2"/>
            <a:r>
              <a:rPr lang="en-US" dirty="0"/>
              <a:t>Other concerns: Italy, </a:t>
            </a:r>
            <a:r>
              <a:rPr lang="en-US" b="1" dirty="0"/>
              <a:t>China</a:t>
            </a:r>
            <a:r>
              <a:rPr lang="en-US" dirty="0"/>
              <a:t>, Saudi Arabia, Brazil, </a:t>
            </a:r>
            <a:r>
              <a:rPr lang="en-US" b="1" dirty="0"/>
              <a:t>U.S. midterms</a:t>
            </a:r>
            <a:r>
              <a:rPr lang="en-US" dirty="0"/>
              <a:t>, </a:t>
            </a:r>
            <a:r>
              <a:rPr lang="en-US" b="1" dirty="0"/>
              <a:t>Brexit negotiations</a:t>
            </a:r>
            <a:r>
              <a:rPr lang="en-US" dirty="0"/>
              <a:t>…</a:t>
            </a:r>
          </a:p>
        </p:txBody>
      </p:sp>
    </p:spTree>
    <p:extLst>
      <p:ext uri="{BB962C8B-B14F-4D97-AF65-F5344CB8AC3E}">
        <p14:creationId xmlns:p14="http://schemas.microsoft.com/office/powerpoint/2010/main" val="367694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 calcmode="lin" valueType="num">
                                      <p:cBhvr additive="base">
                                        <p:cTn id="5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 calcmode="lin" valueType="num">
                                      <p:cBhvr additive="base">
                                        <p:cTn id="6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 calcmode="lin" valueType="num">
                                      <p:cBhvr additive="base">
                                        <p:cTn id="6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6" end="16"/>
                                            </p:txEl>
                                          </p:spTgt>
                                        </p:tgtEl>
                                        <p:attrNameLst>
                                          <p:attrName>style.visibility</p:attrName>
                                        </p:attrNameLst>
                                      </p:cBhvr>
                                      <p:to>
                                        <p:strVal val="visible"/>
                                      </p:to>
                                    </p:set>
                                    <p:anim calcmode="lin" valueType="num">
                                      <p:cBhvr additive="base">
                                        <p:cTn id="6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1872" y="2869475"/>
            <a:ext cx="9692640" cy="1325562"/>
          </a:xfrm>
        </p:spPr>
        <p:txBody>
          <a:bodyPr/>
          <a:lstStyle/>
          <a:p>
            <a:r>
              <a:rPr lang="en-US" dirty="0"/>
              <a:t>Market Risk Premium</a:t>
            </a:r>
          </a:p>
        </p:txBody>
      </p:sp>
    </p:spTree>
    <p:extLst>
      <p:ext uri="{BB962C8B-B14F-4D97-AF65-F5344CB8AC3E}">
        <p14:creationId xmlns:p14="http://schemas.microsoft.com/office/powerpoint/2010/main" val="1416787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stretch>
            <a:fillRect/>
          </a:stretch>
        </p:blipFill>
        <p:spPr>
          <a:xfrm>
            <a:off x="2273278" y="255773"/>
            <a:ext cx="7066666" cy="5515103"/>
          </a:xfrm>
          <a:prstGeom prst="rect">
            <a:avLst/>
          </a:prstGeom>
        </p:spPr>
      </p:pic>
      <p:sp>
        <p:nvSpPr>
          <p:cNvPr id="3" name="TextBox 2"/>
          <p:cNvSpPr txBox="1"/>
          <p:nvPr/>
        </p:nvSpPr>
        <p:spPr>
          <a:xfrm>
            <a:off x="2273277" y="5770877"/>
            <a:ext cx="4201623" cy="7213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algn="ctr" defTabSz="410751" latinLnBrk="1" hangingPunct="0"/>
            <a:r>
              <a:rPr lang="en-US" sz="1687" dirty="0">
                <a:solidFill>
                  <a:srgbClr val="414141"/>
                </a:solidFill>
                <a:latin typeface="Palatino"/>
                <a:ea typeface="Palatino"/>
                <a:cs typeface="Palatino"/>
                <a:sym typeface="Palatino"/>
              </a:rPr>
              <a:t>VIX vs. S&amp;P 500 snapshot</a:t>
            </a:r>
          </a:p>
          <a:p>
            <a:pPr algn="ctr" defTabSz="410751" latinLnBrk="1" hangingPunct="0"/>
            <a:r>
              <a:rPr lang="en-US" sz="1266" dirty="0"/>
              <a:t>Remember: price and expected return are </a:t>
            </a:r>
          </a:p>
          <a:p>
            <a:pPr algn="ctr" defTabSz="410751" latinLnBrk="1" hangingPunct="0"/>
            <a:r>
              <a:rPr lang="en-US" sz="1266" dirty="0"/>
              <a:t>Inversely related</a:t>
            </a:r>
            <a:endParaRPr lang="en-US" sz="1687" dirty="0">
              <a:solidFill>
                <a:srgbClr val="414141"/>
              </a:solidFill>
              <a:latin typeface="Palatino"/>
              <a:ea typeface="Palatino"/>
              <a:cs typeface="Palatino"/>
              <a:sym typeface="Palatino"/>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119914814"/>
              </p:ext>
            </p:extLst>
          </p:nvPr>
        </p:nvGraphicFramePr>
        <p:xfrm>
          <a:off x="80843" y="2662260"/>
          <a:ext cx="1760636" cy="434578"/>
        </p:xfrm>
        <a:graphic>
          <a:graphicData uri="http://schemas.openxmlformats.org/presentationml/2006/ole">
            <mc:AlternateContent xmlns:mc="http://schemas.openxmlformats.org/markup-compatibility/2006">
              <mc:Choice xmlns:v="urn:schemas-microsoft-com:vml" Requires="v">
                <p:oleObj spid="_x0000_s2049" name="Equation" r:id="rId5" imgW="1028520" imgH="253800" progId="Equation.DSMT4">
                  <p:embed/>
                </p:oleObj>
              </mc:Choice>
              <mc:Fallback>
                <p:oleObj name="Equation" r:id="rId5" imgW="1028520" imgH="253800" progId="Equation.DSMT4">
                  <p:embed/>
                  <p:pic>
                    <p:nvPicPr>
                      <p:cNvPr id="6"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843" y="2662260"/>
                        <a:ext cx="1760636" cy="434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Box 6"/>
          <p:cNvSpPr txBox="1"/>
          <p:nvPr/>
        </p:nvSpPr>
        <p:spPr>
          <a:xfrm>
            <a:off x="53753" y="2037356"/>
            <a:ext cx="2230605" cy="646331"/>
          </a:xfrm>
          <a:prstGeom prst="rect">
            <a:avLst/>
          </a:prstGeom>
          <a:noFill/>
        </p:spPr>
        <p:txBody>
          <a:bodyPr wrap="square" rtlCol="0">
            <a:spAutoFit/>
          </a:bodyPr>
          <a:lstStyle/>
          <a:p>
            <a:r>
              <a:rPr lang="en-US"/>
              <a:t>Market Risk Premium:</a:t>
            </a:r>
          </a:p>
        </p:txBody>
      </p:sp>
    </p:spTree>
    <p:extLst>
      <p:ext uri="{BB962C8B-B14F-4D97-AF65-F5344CB8AC3E}">
        <p14:creationId xmlns:p14="http://schemas.microsoft.com/office/powerpoint/2010/main" val="1330640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61872" y="2869475"/>
            <a:ext cx="9692640" cy="1325562"/>
          </a:xfrm>
        </p:spPr>
        <p:txBody>
          <a:bodyPr/>
          <a:lstStyle/>
          <a:p>
            <a:r>
              <a:rPr lang="en-US" dirty="0"/>
              <a:t>Security Market Line (SML)</a:t>
            </a:r>
          </a:p>
        </p:txBody>
      </p:sp>
    </p:spTree>
    <p:extLst>
      <p:ext uri="{BB962C8B-B14F-4D97-AF65-F5344CB8AC3E}">
        <p14:creationId xmlns:p14="http://schemas.microsoft.com/office/powerpoint/2010/main" val="743541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Plotting the SML</a:t>
            </a:r>
            <a:endParaRPr sz="4922" dirty="0">
              <a:solidFill>
                <a:srgbClr val="D93E2B"/>
              </a:solidFill>
            </a:endParaRPr>
          </a:p>
        </p:txBody>
      </p:sp>
      <p:sp>
        <p:nvSpPr>
          <p:cNvPr id="3" name="Content Placeholder 2"/>
          <p:cNvSpPr>
            <a:spLocks noGrp="1"/>
          </p:cNvSpPr>
          <p:nvPr>
            <p:ph idx="1"/>
          </p:nvPr>
        </p:nvSpPr>
        <p:spPr/>
        <p:txBody>
          <a:bodyPr/>
          <a:lstStyle/>
          <a:p>
            <a:endParaRPr lang="en-US"/>
          </a:p>
        </p:txBody>
      </p:sp>
      <p:pic>
        <p:nvPicPr>
          <p:cNvPr id="4" name="Content Placeholder 5" descr="9.2.bmp"/>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90618" y="1719652"/>
            <a:ext cx="5524885" cy="4985826"/>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7188040" y="2193531"/>
            <a:ext cx="3507371" cy="219579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defTabSz="410751" latinLnBrk="1" hangingPunct="0"/>
            <a:r>
              <a:rPr lang="en-US" sz="1600" dirty="0">
                <a:ea typeface="Palatino"/>
                <a:cs typeface="Palatino"/>
                <a:sym typeface="Palatino"/>
              </a:rPr>
              <a:t>SML plots the expected return</a:t>
            </a:r>
          </a:p>
          <a:p>
            <a:pPr defTabSz="410751" latinLnBrk="1" hangingPunct="0"/>
            <a:r>
              <a:rPr lang="en-US" sz="1600" dirty="0"/>
              <a:t>for </a:t>
            </a:r>
            <a:r>
              <a:rPr lang="en-US" sz="1600" b="1" dirty="0"/>
              <a:t>all assets </a:t>
            </a:r>
            <a:r>
              <a:rPr lang="en-US" sz="1600" dirty="0"/>
              <a:t>in relationship to </a:t>
            </a:r>
            <a:r>
              <a:rPr lang="en-US" sz="1600" i="1" dirty="0"/>
              <a:t>beta</a:t>
            </a:r>
          </a:p>
          <a:p>
            <a:pPr defTabSz="410751" latinLnBrk="1" hangingPunct="0"/>
            <a:endParaRPr lang="en-US" dirty="0">
              <a:ea typeface="Palatino"/>
              <a:cs typeface="Palatino"/>
              <a:sym typeface="Palatino"/>
            </a:endParaRPr>
          </a:p>
          <a:p>
            <a:pPr defTabSz="410751" latinLnBrk="1" hangingPunct="0"/>
            <a:r>
              <a:rPr lang="en-US" sz="1600" dirty="0">
                <a:ea typeface="Palatino"/>
                <a:cs typeface="Palatino"/>
                <a:sym typeface="Palatino"/>
              </a:rPr>
              <a:t>Notice the difference </a:t>
            </a:r>
          </a:p>
          <a:p>
            <a:pPr defTabSz="410751" latinLnBrk="1" hangingPunct="0"/>
            <a:r>
              <a:rPr lang="en-US" sz="1600" dirty="0">
                <a:ea typeface="Palatino"/>
                <a:cs typeface="Palatino"/>
                <a:sym typeface="Palatino"/>
              </a:rPr>
              <a:t>between the CML and the SML:</a:t>
            </a:r>
          </a:p>
          <a:p>
            <a:pPr defTabSz="410751" latinLnBrk="1" hangingPunct="0"/>
            <a:r>
              <a:rPr lang="en-US" sz="1400" dirty="0"/>
              <a:t>CML plots the expected returns</a:t>
            </a:r>
          </a:p>
          <a:p>
            <a:pPr defTabSz="410751" latinLnBrk="1" hangingPunct="0"/>
            <a:r>
              <a:rPr lang="en-US" sz="1400" dirty="0">
                <a:ea typeface="Palatino"/>
                <a:cs typeface="Palatino"/>
                <a:sym typeface="Palatino"/>
              </a:rPr>
              <a:t>for the optimal combinations</a:t>
            </a:r>
          </a:p>
          <a:p>
            <a:pPr defTabSz="410751" latinLnBrk="1" hangingPunct="0"/>
            <a:r>
              <a:rPr lang="en-US" sz="1400" dirty="0"/>
              <a:t>of the market and risk-free</a:t>
            </a:r>
          </a:p>
          <a:p>
            <a:pPr defTabSz="410751" latinLnBrk="1" hangingPunct="0"/>
            <a:r>
              <a:rPr lang="en-US" sz="1400" dirty="0">
                <a:ea typeface="Palatino"/>
                <a:cs typeface="Palatino"/>
                <a:sym typeface="Palatino"/>
              </a:rPr>
              <a:t>in relationship to </a:t>
            </a:r>
            <a:r>
              <a:rPr lang="en-US" sz="1400" i="1" dirty="0">
                <a:ea typeface="Palatino"/>
                <a:cs typeface="Palatino"/>
                <a:sym typeface="Palatino"/>
              </a:rPr>
              <a:t>portfolio SD</a:t>
            </a:r>
          </a:p>
        </p:txBody>
      </p:sp>
    </p:spTree>
    <p:extLst>
      <p:ext uri="{BB962C8B-B14F-4D97-AF65-F5344CB8AC3E}">
        <p14:creationId xmlns:p14="http://schemas.microsoft.com/office/powerpoint/2010/main" val="1299132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Simple Example</a:t>
            </a:r>
            <a:endParaRPr sz="4922" dirty="0">
              <a:solidFill>
                <a:srgbClr val="D93E2B"/>
              </a:solidFill>
            </a:endParaRPr>
          </a:p>
        </p:txBody>
      </p:sp>
      <p:sp>
        <p:nvSpPr>
          <p:cNvPr id="75" name="Shape 75"/>
          <p:cNvSpPr>
            <a:spLocks noGrp="1"/>
          </p:cNvSpPr>
          <p:nvPr>
            <p:ph idx="1"/>
          </p:nvPr>
        </p:nvSpPr>
        <p:spPr>
          <a:prstGeom prst="rect">
            <a:avLst/>
          </a:prstGeom>
        </p:spPr>
        <p:txBody>
          <a:bodyPr>
            <a:normAutofit fontScale="85000" lnSpcReduction="20000"/>
          </a:bodyPr>
          <a:lstStyle/>
          <a:p>
            <a:pPr lvl="0"/>
            <a:r>
              <a:rPr lang="en-US" sz="3375" dirty="0"/>
              <a:t>Apple</a:t>
            </a:r>
          </a:p>
          <a:p>
            <a:pPr lvl="1"/>
            <a:r>
              <a:rPr lang="en-US" sz="2953" dirty="0"/>
              <a:t>Beta = 1.26</a:t>
            </a:r>
          </a:p>
          <a:p>
            <a:r>
              <a:rPr lang="en-US" sz="3375" dirty="0" err="1"/>
              <a:t>Wal-mart</a:t>
            </a:r>
            <a:endParaRPr lang="en-US" sz="3375" dirty="0"/>
          </a:p>
          <a:p>
            <a:pPr lvl="1"/>
            <a:r>
              <a:rPr lang="en-US" sz="2953" dirty="0"/>
              <a:t>Beta = 0.40</a:t>
            </a:r>
          </a:p>
          <a:p>
            <a:r>
              <a:rPr lang="en-US" sz="3375" dirty="0"/>
              <a:t>These are approx. their estimated betas. Do they make sense?</a:t>
            </a:r>
          </a:p>
          <a:p>
            <a:r>
              <a:rPr lang="en-US" sz="3375" dirty="0"/>
              <a:t>Assume the expected return on the market is 11% and risk-free rate is 3%</a:t>
            </a:r>
          </a:p>
          <a:p>
            <a:pPr lvl="0"/>
            <a:r>
              <a:rPr lang="en-US" sz="3375" dirty="0"/>
              <a:t>Find the CAPM expected return for these two stocks</a:t>
            </a:r>
          </a:p>
          <a:p>
            <a:endParaRPr lang="en-US" sz="3375" dirty="0"/>
          </a:p>
        </p:txBody>
      </p:sp>
    </p:spTree>
    <p:extLst>
      <p:ext uri="{BB962C8B-B14F-4D97-AF65-F5344CB8AC3E}">
        <p14:creationId xmlns:p14="http://schemas.microsoft.com/office/powerpoint/2010/main" val="580956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answer</a:t>
            </a:r>
          </a:p>
        </p:txBody>
      </p:sp>
      <p:sp>
        <p:nvSpPr>
          <p:cNvPr id="3" name="Content Placeholder 2"/>
          <p:cNvSpPr>
            <a:spLocks noGrp="1"/>
          </p:cNvSpPr>
          <p:nvPr>
            <p:ph idx="1"/>
          </p:nvPr>
        </p:nvSpPr>
        <p:spPr/>
        <p:txBody>
          <a:bodyPr/>
          <a:lstStyle/>
          <a:p>
            <a:endParaRPr lang="en-US"/>
          </a:p>
        </p:txBody>
      </p:sp>
      <p:pic>
        <p:nvPicPr>
          <p:cNvPr id="9" name="Picture 8"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183" y="2701740"/>
            <a:ext cx="884039" cy="303609"/>
          </a:xfrm>
          <a:prstGeom prst="rect">
            <a:avLst/>
          </a:prstGeom>
        </p:spPr>
      </p:pic>
      <p:pic>
        <p:nvPicPr>
          <p:cNvPr id="10" name="Picture 9"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183" y="4714050"/>
            <a:ext cx="1428750" cy="241102"/>
          </a:xfrm>
          <a:prstGeom prst="rect">
            <a:avLst/>
          </a:prstGeom>
        </p:spPr>
      </p:pic>
      <p:pic>
        <p:nvPicPr>
          <p:cNvPr id="11" name="Picture 10"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404" y="1852452"/>
            <a:ext cx="4036219" cy="339328"/>
          </a:xfrm>
          <a:prstGeom prst="rect">
            <a:avLst/>
          </a:prstGeom>
        </p:spPr>
      </p:pic>
      <p:pic>
        <p:nvPicPr>
          <p:cNvPr id="7" name="Picture 6">
            <a:extLst>
              <a:ext uri="{FF2B5EF4-FFF2-40B4-BE49-F238E27FC236}">
                <a16:creationId xmlns:a16="http://schemas.microsoft.com/office/drawing/2014/main" id="{2AECAE21-0B7A-0E48-ACE0-83C8E0E30AC7}"/>
              </a:ext>
            </a:extLst>
          </p:cNvPr>
          <p:cNvPicPr>
            <a:picLocks noChangeAspect="1"/>
          </p:cNvPicPr>
          <p:nvPr/>
        </p:nvPicPr>
        <p:blipFill>
          <a:blip r:embed="rId5"/>
          <a:stretch>
            <a:fillRect/>
          </a:stretch>
        </p:blipFill>
        <p:spPr>
          <a:xfrm>
            <a:off x="1504442" y="5693908"/>
            <a:ext cx="9207500" cy="469900"/>
          </a:xfrm>
          <a:prstGeom prst="rect">
            <a:avLst/>
          </a:prstGeom>
        </p:spPr>
      </p:pic>
      <p:pic>
        <p:nvPicPr>
          <p:cNvPr id="8" name="Picture 7">
            <a:extLst>
              <a:ext uri="{FF2B5EF4-FFF2-40B4-BE49-F238E27FC236}">
                <a16:creationId xmlns:a16="http://schemas.microsoft.com/office/drawing/2014/main" id="{8971CA0F-277D-0F45-8AAE-2AD6D17AF296}"/>
              </a:ext>
            </a:extLst>
          </p:cNvPr>
          <p:cNvPicPr>
            <a:picLocks noChangeAspect="1"/>
          </p:cNvPicPr>
          <p:nvPr/>
        </p:nvPicPr>
        <p:blipFill>
          <a:blip r:embed="rId6"/>
          <a:stretch>
            <a:fillRect/>
          </a:stretch>
        </p:blipFill>
        <p:spPr>
          <a:xfrm>
            <a:off x="1504442" y="3550329"/>
            <a:ext cx="9652000" cy="469900"/>
          </a:xfrm>
          <a:prstGeom prst="rect">
            <a:avLst/>
          </a:prstGeom>
        </p:spPr>
      </p:pic>
    </p:spTree>
    <p:extLst>
      <p:ext uri="{BB962C8B-B14F-4D97-AF65-F5344CB8AC3E}">
        <p14:creationId xmlns:p14="http://schemas.microsoft.com/office/powerpoint/2010/main" val="118080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SML and Alpha</a:t>
            </a:r>
            <a:endParaRPr sz="4922" dirty="0">
              <a:solidFill>
                <a:srgbClr val="D93E2B"/>
              </a:solidFill>
            </a:endParaRPr>
          </a:p>
        </p:txBody>
      </p:sp>
      <p:sp>
        <p:nvSpPr>
          <p:cNvPr id="75" name="Shape 75"/>
          <p:cNvSpPr>
            <a:spLocks noGrp="1"/>
          </p:cNvSpPr>
          <p:nvPr>
            <p:ph idx="1"/>
          </p:nvPr>
        </p:nvSpPr>
        <p:spPr>
          <a:prstGeom prst="rect">
            <a:avLst/>
          </a:prstGeom>
        </p:spPr>
        <p:txBody>
          <a:bodyPr>
            <a:normAutofit lnSpcReduction="10000"/>
          </a:bodyPr>
          <a:lstStyle/>
          <a:p>
            <a:pPr lvl="0"/>
            <a:endParaRPr lang="en-US" sz="3375" dirty="0"/>
          </a:p>
          <a:p>
            <a:pPr lvl="0"/>
            <a:endParaRPr lang="en-US" sz="3375" dirty="0"/>
          </a:p>
          <a:p>
            <a:pPr lvl="0"/>
            <a:r>
              <a:rPr lang="en-US" sz="2800" dirty="0"/>
              <a:t>CAPM predicts that alpha is </a:t>
            </a:r>
            <a:r>
              <a:rPr lang="en-US" sz="2800" b="1" dirty="0"/>
              <a:t>zero</a:t>
            </a:r>
            <a:r>
              <a:rPr lang="en-US" sz="2800" dirty="0"/>
              <a:t> for all securities</a:t>
            </a:r>
          </a:p>
          <a:p>
            <a:r>
              <a:rPr lang="en-US" sz="2980" dirty="0"/>
              <a:t>In the real world, securities may have non-zero alphas:</a:t>
            </a:r>
          </a:p>
          <a:p>
            <a:pPr lvl="1"/>
            <a:r>
              <a:rPr lang="en-US" sz="2600" dirty="0"/>
              <a:t>If a security has an expected return greater (smaller) than predicted by the CAPM, we say it has positive (negative) CAPM-alpha</a:t>
            </a:r>
            <a:endParaRPr sz="3375" dirty="0"/>
          </a:p>
        </p:txBody>
      </p:sp>
      <p:pic>
        <p:nvPicPr>
          <p:cNvPr id="2" name="Picture 1"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8186" y="1884247"/>
            <a:ext cx="8203507" cy="582679"/>
          </a:xfrm>
          <a:prstGeom prst="rect">
            <a:avLst/>
          </a:prstGeom>
        </p:spPr>
      </p:pic>
    </p:spTree>
    <p:extLst>
      <p:ext uri="{BB962C8B-B14F-4D97-AF65-F5344CB8AC3E}">
        <p14:creationId xmlns:p14="http://schemas.microsoft.com/office/powerpoint/2010/main" val="1949447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CAPM and Alpha</a:t>
            </a:r>
            <a:endParaRPr sz="4922" dirty="0">
              <a:solidFill>
                <a:srgbClr val="D93E2B"/>
              </a:solidFill>
            </a:endParaRPr>
          </a:p>
        </p:txBody>
      </p:sp>
      <p:sp>
        <p:nvSpPr>
          <p:cNvPr id="2" name="Content Placeholder 1"/>
          <p:cNvSpPr>
            <a:spLocks noGrp="1"/>
          </p:cNvSpPr>
          <p:nvPr>
            <p:ph idx="1"/>
          </p:nvPr>
        </p:nvSpPr>
        <p:spPr/>
        <p:txBody>
          <a:bodyPr/>
          <a:lstStyle/>
          <a:p>
            <a:endParaRPr lang="en-US"/>
          </a:p>
        </p:txBody>
      </p:sp>
      <p:pic>
        <p:nvPicPr>
          <p:cNvPr id="4" name="Content Placeholder 5" descr="9.3.bmp"/>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43766" y="1695292"/>
            <a:ext cx="5491422" cy="4896187"/>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987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Simple Example</a:t>
            </a:r>
            <a:endParaRPr sz="4922" dirty="0">
              <a:solidFill>
                <a:srgbClr val="D93E2B"/>
              </a:solidFill>
            </a:endParaRPr>
          </a:p>
        </p:txBody>
      </p:sp>
      <p:sp>
        <p:nvSpPr>
          <p:cNvPr id="75" name="Shape 75"/>
          <p:cNvSpPr>
            <a:spLocks noGrp="1"/>
          </p:cNvSpPr>
          <p:nvPr>
            <p:ph idx="1"/>
          </p:nvPr>
        </p:nvSpPr>
        <p:spPr>
          <a:prstGeom prst="rect">
            <a:avLst/>
          </a:prstGeom>
        </p:spPr>
        <p:txBody>
          <a:bodyPr>
            <a:normAutofit fontScale="92500" lnSpcReduction="10000"/>
          </a:bodyPr>
          <a:lstStyle/>
          <a:p>
            <a:pPr lvl="0"/>
            <a:r>
              <a:rPr lang="en-US" sz="3375" dirty="0"/>
              <a:t>Apple</a:t>
            </a:r>
          </a:p>
          <a:p>
            <a:pPr lvl="1"/>
            <a:r>
              <a:rPr lang="en-US" sz="2953" dirty="0"/>
              <a:t>Expected return = 7%</a:t>
            </a:r>
          </a:p>
          <a:p>
            <a:r>
              <a:rPr lang="en-US" sz="3375" dirty="0" err="1"/>
              <a:t>Wal-mart</a:t>
            </a:r>
            <a:endParaRPr lang="en-US" sz="3375" dirty="0"/>
          </a:p>
          <a:p>
            <a:pPr lvl="1"/>
            <a:r>
              <a:rPr lang="en-US" sz="2953" dirty="0"/>
              <a:t>Expected return = 7%</a:t>
            </a:r>
          </a:p>
          <a:p>
            <a:endParaRPr lang="en-US" sz="3375" dirty="0"/>
          </a:p>
          <a:p>
            <a:pPr lvl="0"/>
            <a:r>
              <a:rPr lang="en-US" sz="3375" dirty="0"/>
              <a:t>Find the alphas for these two stocks.</a:t>
            </a:r>
          </a:p>
          <a:p>
            <a:pPr lvl="0"/>
            <a:r>
              <a:rPr lang="en-US" sz="3375" dirty="0"/>
              <a:t>Alpha = Actual Expected return </a:t>
            </a:r>
            <a:r>
              <a:rPr lang="mr-IN" sz="3375" dirty="0"/>
              <a:t>–</a:t>
            </a:r>
            <a:r>
              <a:rPr lang="en-US" sz="3375" dirty="0"/>
              <a:t> CAPM Expected Return</a:t>
            </a:r>
          </a:p>
          <a:p>
            <a:endParaRPr lang="en-US" sz="3375" dirty="0"/>
          </a:p>
        </p:txBody>
      </p:sp>
    </p:spTree>
    <p:extLst>
      <p:ext uri="{BB962C8B-B14F-4D97-AF65-F5344CB8AC3E}">
        <p14:creationId xmlns:p14="http://schemas.microsoft.com/office/powerpoint/2010/main" val="1315653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answer</a:t>
            </a:r>
          </a:p>
        </p:txBody>
      </p:sp>
      <p:sp>
        <p:nvSpPr>
          <p:cNvPr id="5" name="Content Placeholder 4"/>
          <p:cNvSpPr>
            <a:spLocks noGrp="1"/>
          </p:cNvSpPr>
          <p:nvPr>
            <p:ph idx="1"/>
          </p:nvPr>
        </p:nvSpPr>
        <p:spPr/>
        <p:txBody>
          <a:bodyPr/>
          <a:lstStyle/>
          <a:p>
            <a:endParaRPr lang="en-US" dirty="0"/>
          </a:p>
        </p:txBody>
      </p:sp>
      <p:pic>
        <p:nvPicPr>
          <p:cNvPr id="9" name="Picture 8"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183" y="3014230"/>
            <a:ext cx="884039" cy="303609"/>
          </a:xfrm>
          <a:prstGeom prst="rect">
            <a:avLst/>
          </a:prstGeom>
        </p:spPr>
      </p:pic>
      <p:pic>
        <p:nvPicPr>
          <p:cNvPr id="10" name="Picture 9"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183" y="4714050"/>
            <a:ext cx="1428750" cy="241102"/>
          </a:xfrm>
          <a:prstGeom prst="rect">
            <a:avLst/>
          </a:prstGeom>
        </p:spPr>
      </p:pic>
      <p:pic>
        <p:nvPicPr>
          <p:cNvPr id="6" name="Picture 5">
            <a:extLst>
              <a:ext uri="{FF2B5EF4-FFF2-40B4-BE49-F238E27FC236}">
                <a16:creationId xmlns:a16="http://schemas.microsoft.com/office/drawing/2014/main" id="{8C973AC0-7D4C-0045-8C38-3EAC4DAF97F1}"/>
              </a:ext>
            </a:extLst>
          </p:cNvPr>
          <p:cNvPicPr>
            <a:picLocks noChangeAspect="1"/>
          </p:cNvPicPr>
          <p:nvPr/>
        </p:nvPicPr>
        <p:blipFill>
          <a:blip r:embed="rId4"/>
          <a:stretch>
            <a:fillRect/>
          </a:stretch>
        </p:blipFill>
        <p:spPr>
          <a:xfrm>
            <a:off x="2478558" y="1734705"/>
            <a:ext cx="7023100" cy="1168400"/>
          </a:xfrm>
          <a:prstGeom prst="rect">
            <a:avLst/>
          </a:prstGeom>
        </p:spPr>
      </p:pic>
      <p:pic>
        <p:nvPicPr>
          <p:cNvPr id="3" name="Picture 2">
            <a:extLst>
              <a:ext uri="{FF2B5EF4-FFF2-40B4-BE49-F238E27FC236}">
                <a16:creationId xmlns:a16="http://schemas.microsoft.com/office/drawing/2014/main" id="{B874DF7F-4D66-354F-BBCF-23A7F528FDE0}"/>
              </a:ext>
            </a:extLst>
          </p:cNvPr>
          <p:cNvPicPr>
            <a:picLocks noChangeAspect="1"/>
          </p:cNvPicPr>
          <p:nvPr/>
        </p:nvPicPr>
        <p:blipFill>
          <a:blip r:embed="rId5"/>
          <a:stretch>
            <a:fillRect/>
          </a:stretch>
        </p:blipFill>
        <p:spPr>
          <a:xfrm>
            <a:off x="1949450" y="3543691"/>
            <a:ext cx="8293100" cy="431800"/>
          </a:xfrm>
          <a:prstGeom prst="rect">
            <a:avLst/>
          </a:prstGeom>
        </p:spPr>
      </p:pic>
      <p:pic>
        <p:nvPicPr>
          <p:cNvPr id="4" name="Picture 3">
            <a:extLst>
              <a:ext uri="{FF2B5EF4-FFF2-40B4-BE49-F238E27FC236}">
                <a16:creationId xmlns:a16="http://schemas.microsoft.com/office/drawing/2014/main" id="{96C35E92-494C-5144-9FEA-A1DB5647E7D0}"/>
              </a:ext>
            </a:extLst>
          </p:cNvPr>
          <p:cNvPicPr>
            <a:picLocks noChangeAspect="1"/>
          </p:cNvPicPr>
          <p:nvPr/>
        </p:nvPicPr>
        <p:blipFill>
          <a:blip r:embed="rId6"/>
          <a:stretch>
            <a:fillRect/>
          </a:stretch>
        </p:blipFill>
        <p:spPr>
          <a:xfrm>
            <a:off x="1949450" y="5351744"/>
            <a:ext cx="7543800" cy="431800"/>
          </a:xfrm>
          <a:prstGeom prst="rect">
            <a:avLst/>
          </a:prstGeom>
        </p:spPr>
      </p:pic>
    </p:spTree>
    <p:extLst>
      <p:ext uri="{BB962C8B-B14F-4D97-AF65-F5344CB8AC3E}">
        <p14:creationId xmlns:p14="http://schemas.microsoft.com/office/powerpoint/2010/main" val="170232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74DA-CEAE-094C-A1DD-E8EDEA8FD9DD}"/>
              </a:ext>
            </a:extLst>
          </p:cNvPr>
          <p:cNvSpPr>
            <a:spLocks noGrp="1"/>
          </p:cNvSpPr>
          <p:nvPr>
            <p:ph type="title"/>
          </p:nvPr>
        </p:nvSpPr>
        <p:spPr>
          <a:xfrm>
            <a:off x="1261872" y="365760"/>
            <a:ext cx="9692640" cy="499654"/>
          </a:xfrm>
        </p:spPr>
        <p:txBody>
          <a:bodyPr>
            <a:normAutofit fontScale="90000"/>
          </a:bodyPr>
          <a:lstStyle/>
          <a:p>
            <a:r>
              <a:rPr lang="en-US" dirty="0"/>
              <a:t>New News</a:t>
            </a:r>
          </a:p>
        </p:txBody>
      </p:sp>
      <p:sp>
        <p:nvSpPr>
          <p:cNvPr id="3" name="Content Placeholder 2">
            <a:extLst>
              <a:ext uri="{FF2B5EF4-FFF2-40B4-BE49-F238E27FC236}">
                <a16:creationId xmlns:a16="http://schemas.microsoft.com/office/drawing/2014/main" id="{E056FBE8-6268-F24D-98BD-EE906A7C7E43}"/>
              </a:ext>
            </a:extLst>
          </p:cNvPr>
          <p:cNvSpPr>
            <a:spLocks noGrp="1"/>
          </p:cNvSpPr>
          <p:nvPr>
            <p:ph idx="1"/>
          </p:nvPr>
        </p:nvSpPr>
        <p:spPr>
          <a:xfrm>
            <a:off x="497711" y="1828800"/>
            <a:ext cx="9359521" cy="5029200"/>
          </a:xfrm>
        </p:spPr>
        <p:txBody>
          <a:bodyPr>
            <a:normAutofit/>
          </a:bodyPr>
          <a:lstStyle/>
          <a:p>
            <a:pPr fontAlgn="base"/>
            <a:r>
              <a:rPr lang="en-US" dirty="0"/>
              <a:t>“A combination of liquidity strains, insufficient support from the Federal Reserve and uncertainty surrounding political-economic issues could combine to impose pressure on markets in coming weeks, Ben </a:t>
            </a:r>
            <a:r>
              <a:rPr lang="en-US" dirty="0" err="1"/>
              <a:t>Emons</a:t>
            </a:r>
            <a:r>
              <a:rPr lang="en-US" dirty="0"/>
              <a:t>, a managing director of macro strategy at Medley Global Advisors, told Bloomberg Television.”</a:t>
            </a:r>
          </a:p>
          <a:p>
            <a:r>
              <a:rPr lang="en-US" dirty="0"/>
              <a:t>S&amp;P 500 down 1.3% mid-day</a:t>
            </a:r>
          </a:p>
          <a:p>
            <a:pPr lvl="1"/>
            <a:r>
              <a:rPr lang="en-US" dirty="0"/>
              <a:t>Only up &lt;2% in the past year</a:t>
            </a:r>
          </a:p>
          <a:p>
            <a:r>
              <a:rPr lang="en-US" dirty="0"/>
              <a:t>FAANG – FB, AMZN, NFLX down about 5% in the past month</a:t>
            </a:r>
          </a:p>
          <a:p>
            <a:endParaRPr lang="en-US" dirty="0"/>
          </a:p>
          <a:p>
            <a:r>
              <a:rPr lang="en-US" dirty="0"/>
              <a:t>ETF providers down month-to-date</a:t>
            </a:r>
          </a:p>
          <a:p>
            <a:pPr lvl="1"/>
            <a:r>
              <a:rPr lang="en-US" dirty="0"/>
              <a:t>BlackRock -6.8%</a:t>
            </a:r>
          </a:p>
          <a:p>
            <a:pPr lvl="1"/>
            <a:r>
              <a:rPr lang="en-US" dirty="0"/>
              <a:t>Invesco -8.5%</a:t>
            </a:r>
          </a:p>
          <a:p>
            <a:pPr lvl="1"/>
            <a:r>
              <a:rPr lang="en-US" dirty="0"/>
              <a:t>WisdomTree -8.3%</a:t>
            </a:r>
          </a:p>
          <a:p>
            <a:pPr lvl="1"/>
            <a:r>
              <a:rPr lang="en-US" dirty="0"/>
              <a:t>Fell more today…</a:t>
            </a:r>
          </a:p>
          <a:p>
            <a:pPr lvl="1"/>
            <a:r>
              <a:rPr lang="en-US" dirty="0"/>
              <a:t>Why?</a:t>
            </a:r>
          </a:p>
          <a:p>
            <a:endParaRPr lang="en-US" dirty="0"/>
          </a:p>
        </p:txBody>
      </p:sp>
      <p:pic>
        <p:nvPicPr>
          <p:cNvPr id="4" name="Picture 3">
            <a:extLst>
              <a:ext uri="{FF2B5EF4-FFF2-40B4-BE49-F238E27FC236}">
                <a16:creationId xmlns:a16="http://schemas.microsoft.com/office/drawing/2014/main" id="{A70F1939-C99F-1A47-BBB0-69B34C5D470E}"/>
              </a:ext>
            </a:extLst>
          </p:cNvPr>
          <p:cNvPicPr>
            <a:picLocks noChangeAspect="1"/>
          </p:cNvPicPr>
          <p:nvPr/>
        </p:nvPicPr>
        <p:blipFill>
          <a:blip r:embed="rId2"/>
          <a:stretch>
            <a:fillRect/>
          </a:stretch>
        </p:blipFill>
        <p:spPr>
          <a:xfrm>
            <a:off x="6944179" y="2992246"/>
            <a:ext cx="3310164" cy="3683417"/>
          </a:xfrm>
          <a:prstGeom prst="rect">
            <a:avLst/>
          </a:prstGeom>
        </p:spPr>
      </p:pic>
      <p:pic>
        <p:nvPicPr>
          <p:cNvPr id="7" name="Picture 6" descr="A close up of a logo&#10;&#10;Description automatically generated">
            <a:extLst>
              <a:ext uri="{FF2B5EF4-FFF2-40B4-BE49-F238E27FC236}">
                <a16:creationId xmlns:a16="http://schemas.microsoft.com/office/drawing/2014/main" id="{107B0465-6531-7748-8EB9-0339710683F4}"/>
              </a:ext>
            </a:extLst>
          </p:cNvPr>
          <p:cNvPicPr>
            <a:picLocks noChangeAspect="1"/>
          </p:cNvPicPr>
          <p:nvPr/>
        </p:nvPicPr>
        <p:blipFill>
          <a:blip r:embed="rId3"/>
          <a:stretch>
            <a:fillRect/>
          </a:stretch>
        </p:blipFill>
        <p:spPr>
          <a:xfrm>
            <a:off x="497711" y="865414"/>
            <a:ext cx="5805118" cy="880606"/>
          </a:xfrm>
          <a:prstGeom prst="rect">
            <a:avLst/>
          </a:prstGeom>
        </p:spPr>
      </p:pic>
    </p:spTree>
    <p:extLst>
      <p:ext uri="{BB962C8B-B14F-4D97-AF65-F5344CB8AC3E}">
        <p14:creationId xmlns:p14="http://schemas.microsoft.com/office/powerpoint/2010/main" val="24206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 calcmode="lin" valueType="num">
                                      <p:cBhvr additive="base">
                                        <p:cTn id="3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03770" y="2779712"/>
            <a:ext cx="8429625" cy="8572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algn="ctr" defTabSz="584200">
              <a:lnSpc>
                <a:spcPct val="90000"/>
              </a:lnSpc>
              <a:spcBef>
                <a:spcPts val="1600"/>
              </a:spcBef>
              <a:defRPr sz="7000">
                <a:solidFill>
                  <a:srgbClr val="D93E2B"/>
                </a:solidFill>
                <a:latin typeface="+mn-lt"/>
                <a:ea typeface="+mn-ea"/>
                <a:cs typeface="+mn-cs"/>
                <a:sym typeface="Bodoni SvtyTwo ITC TT-Book"/>
              </a:defRPr>
            </a:lvl1pPr>
            <a:lvl2pPr indent="228600" algn="ctr" defTabSz="584200">
              <a:lnSpc>
                <a:spcPct val="90000"/>
              </a:lnSpc>
              <a:spcBef>
                <a:spcPts val="1600"/>
              </a:spcBef>
              <a:defRPr sz="7000">
                <a:solidFill>
                  <a:srgbClr val="D93E2B"/>
                </a:solidFill>
                <a:latin typeface="+mn-lt"/>
                <a:ea typeface="+mn-ea"/>
                <a:cs typeface="+mn-cs"/>
                <a:sym typeface="Bodoni SvtyTwo ITC TT-Book"/>
              </a:defRPr>
            </a:lvl2pPr>
            <a:lvl3pPr indent="457200" algn="ctr" defTabSz="584200">
              <a:lnSpc>
                <a:spcPct val="90000"/>
              </a:lnSpc>
              <a:spcBef>
                <a:spcPts val="1600"/>
              </a:spcBef>
              <a:defRPr sz="7000">
                <a:solidFill>
                  <a:srgbClr val="D93E2B"/>
                </a:solidFill>
                <a:latin typeface="+mn-lt"/>
                <a:ea typeface="+mn-ea"/>
                <a:cs typeface="+mn-cs"/>
                <a:sym typeface="Bodoni SvtyTwo ITC TT-Book"/>
              </a:defRPr>
            </a:lvl3pPr>
            <a:lvl4pPr indent="685800" algn="ctr" defTabSz="584200">
              <a:lnSpc>
                <a:spcPct val="90000"/>
              </a:lnSpc>
              <a:spcBef>
                <a:spcPts val="1600"/>
              </a:spcBef>
              <a:defRPr sz="7000">
                <a:solidFill>
                  <a:srgbClr val="D93E2B"/>
                </a:solidFill>
                <a:latin typeface="+mn-lt"/>
                <a:ea typeface="+mn-ea"/>
                <a:cs typeface="+mn-cs"/>
                <a:sym typeface="Bodoni SvtyTwo ITC TT-Book"/>
              </a:defRPr>
            </a:lvl4pPr>
            <a:lvl5pPr indent="914400" algn="ctr" defTabSz="584200">
              <a:lnSpc>
                <a:spcPct val="90000"/>
              </a:lnSpc>
              <a:spcBef>
                <a:spcPts val="1600"/>
              </a:spcBef>
              <a:defRPr sz="7000">
                <a:solidFill>
                  <a:srgbClr val="D93E2B"/>
                </a:solidFill>
                <a:latin typeface="+mn-lt"/>
                <a:ea typeface="+mn-ea"/>
                <a:cs typeface="+mn-cs"/>
                <a:sym typeface="Bodoni SvtyTwo ITC TT-Book"/>
              </a:defRPr>
            </a:lvl5pPr>
            <a:lvl6pPr indent="1143000" algn="ctr" defTabSz="584200">
              <a:lnSpc>
                <a:spcPct val="90000"/>
              </a:lnSpc>
              <a:spcBef>
                <a:spcPts val="1600"/>
              </a:spcBef>
              <a:defRPr sz="7000">
                <a:solidFill>
                  <a:srgbClr val="D93E2B"/>
                </a:solidFill>
                <a:latin typeface="+mn-lt"/>
                <a:ea typeface="+mn-ea"/>
                <a:cs typeface="+mn-cs"/>
                <a:sym typeface="Bodoni SvtyTwo ITC TT-Book"/>
              </a:defRPr>
            </a:lvl6pPr>
            <a:lvl7pPr indent="1371600" algn="ctr" defTabSz="584200">
              <a:lnSpc>
                <a:spcPct val="90000"/>
              </a:lnSpc>
              <a:spcBef>
                <a:spcPts val="1600"/>
              </a:spcBef>
              <a:defRPr sz="7000">
                <a:solidFill>
                  <a:srgbClr val="D93E2B"/>
                </a:solidFill>
                <a:latin typeface="+mn-lt"/>
                <a:ea typeface="+mn-ea"/>
                <a:cs typeface="+mn-cs"/>
                <a:sym typeface="Bodoni SvtyTwo ITC TT-Book"/>
              </a:defRPr>
            </a:lvl7pPr>
            <a:lvl8pPr indent="1600200" algn="ctr" defTabSz="584200">
              <a:lnSpc>
                <a:spcPct val="90000"/>
              </a:lnSpc>
              <a:spcBef>
                <a:spcPts val="1600"/>
              </a:spcBef>
              <a:defRPr sz="7000">
                <a:solidFill>
                  <a:srgbClr val="D93E2B"/>
                </a:solidFill>
                <a:latin typeface="+mn-lt"/>
                <a:ea typeface="+mn-ea"/>
                <a:cs typeface="+mn-cs"/>
                <a:sym typeface="Bodoni SvtyTwo ITC TT-Book"/>
              </a:defRPr>
            </a:lvl8pPr>
            <a:lvl9pPr indent="1828800" algn="ctr" defTabSz="584200">
              <a:lnSpc>
                <a:spcPct val="90000"/>
              </a:lnSpc>
              <a:spcBef>
                <a:spcPts val="1600"/>
              </a:spcBef>
              <a:defRPr sz="7000">
                <a:solidFill>
                  <a:srgbClr val="D93E2B"/>
                </a:solidFill>
                <a:latin typeface="+mn-lt"/>
                <a:ea typeface="+mn-ea"/>
                <a:cs typeface="+mn-cs"/>
                <a:sym typeface="Bodoni SvtyTwo ITC TT-Book"/>
              </a:defRPr>
            </a:lvl9pPr>
          </a:lstStyle>
          <a:p>
            <a:endParaRPr lang="en-US" sz="4922" dirty="0"/>
          </a:p>
        </p:txBody>
      </p:sp>
      <p:sp>
        <p:nvSpPr>
          <p:cNvPr id="5" name="Title 4"/>
          <p:cNvSpPr>
            <a:spLocks noGrp="1"/>
          </p:cNvSpPr>
          <p:nvPr>
            <p:ph type="title"/>
          </p:nvPr>
        </p:nvSpPr>
        <p:spPr>
          <a:xfrm>
            <a:off x="1098586" y="2779712"/>
            <a:ext cx="9692640" cy="1325562"/>
          </a:xfrm>
        </p:spPr>
        <p:txBody>
          <a:bodyPr/>
          <a:lstStyle/>
          <a:p>
            <a:r>
              <a:rPr lang="en-US"/>
              <a:t>Testing the CAPM</a:t>
            </a:r>
          </a:p>
        </p:txBody>
      </p:sp>
    </p:spTree>
    <p:extLst>
      <p:ext uri="{BB962C8B-B14F-4D97-AF65-F5344CB8AC3E}">
        <p14:creationId xmlns:p14="http://schemas.microsoft.com/office/powerpoint/2010/main" val="1343229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the CAPM</a:t>
            </a:r>
          </a:p>
        </p:txBody>
      </p:sp>
      <p:sp>
        <p:nvSpPr>
          <p:cNvPr id="3" name="Content Placeholder 2"/>
          <p:cNvSpPr>
            <a:spLocks noGrp="1"/>
          </p:cNvSpPr>
          <p:nvPr>
            <p:ph idx="1"/>
          </p:nvPr>
        </p:nvSpPr>
        <p:spPr/>
        <p:txBody>
          <a:bodyPr>
            <a:normAutofit fontScale="92500" lnSpcReduction="10000"/>
          </a:bodyPr>
          <a:lstStyle/>
          <a:p>
            <a:r>
              <a:rPr lang="en-US" dirty="0"/>
              <a:t>To test the CAPM, we test whether or not alpha is equal to zero for a set of test assets</a:t>
            </a:r>
          </a:p>
          <a:p>
            <a:r>
              <a:rPr lang="en-US" dirty="0"/>
              <a:t>To do this, we compare the test assets’ average excess returns to the return we would expect based on the asset’s estimated beta and the market average excess return </a:t>
            </a:r>
          </a:p>
          <a:p>
            <a:endParaRPr lang="en-US" dirty="0"/>
          </a:p>
          <a:p>
            <a:endParaRPr lang="en-US" dirty="0"/>
          </a:p>
          <a:p>
            <a:r>
              <a:rPr lang="en-US" dirty="0"/>
              <a:t>Individual assets are very volatile, which makes estimating coefficients with any precision difficult</a:t>
            </a:r>
          </a:p>
          <a:p>
            <a:r>
              <a:rPr lang="en-US" dirty="0"/>
              <a:t>Instead, typically, sort stocks into portfolios based on some characteristic like past beta, firm size and/or book-to-market and use the portfolios as our test assets</a:t>
            </a:r>
          </a:p>
          <a:p>
            <a:pPr lvl="1"/>
            <a:r>
              <a:rPr lang="en-US" dirty="0"/>
              <a:t>E.g., a portfolio of high b/m stocks, a portfolio of mid b/m stocks and a portfolio of low b/m stocks.</a:t>
            </a:r>
          </a:p>
        </p:txBody>
      </p:sp>
      <p:pic>
        <p:nvPicPr>
          <p:cNvPr id="5" name="Picture 4">
            <a:extLst>
              <a:ext uri="{FF2B5EF4-FFF2-40B4-BE49-F238E27FC236}">
                <a16:creationId xmlns:a16="http://schemas.microsoft.com/office/drawing/2014/main" id="{0FF0B5A3-A289-F14E-8FF1-91E0B0CD5B65}"/>
              </a:ext>
            </a:extLst>
          </p:cNvPr>
          <p:cNvPicPr>
            <a:picLocks noChangeAspect="1"/>
          </p:cNvPicPr>
          <p:nvPr/>
        </p:nvPicPr>
        <p:blipFill>
          <a:blip r:embed="rId2"/>
          <a:stretch>
            <a:fillRect/>
          </a:stretch>
        </p:blipFill>
        <p:spPr>
          <a:xfrm>
            <a:off x="2915230" y="3347357"/>
            <a:ext cx="5549900" cy="571500"/>
          </a:xfrm>
          <a:prstGeom prst="rect">
            <a:avLst/>
          </a:prstGeom>
        </p:spPr>
      </p:pic>
    </p:spTree>
    <p:extLst>
      <p:ext uri="{BB962C8B-B14F-4D97-AF65-F5344CB8AC3E}">
        <p14:creationId xmlns:p14="http://schemas.microsoft.com/office/powerpoint/2010/main" val="13151009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14-09-25 15.36.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56339"/>
            <a:ext cx="9144000" cy="6563524"/>
          </a:xfrm>
          <a:prstGeom prst="rect">
            <a:avLst/>
          </a:prstGeom>
        </p:spPr>
      </p:pic>
      <p:sp>
        <p:nvSpPr>
          <p:cNvPr id="4" name="TextBox 3"/>
          <p:cNvSpPr txBox="1"/>
          <p:nvPr/>
        </p:nvSpPr>
        <p:spPr>
          <a:xfrm>
            <a:off x="8506117" y="6399236"/>
            <a:ext cx="2158797" cy="3317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latinLnBrk="1" hangingPunct="0"/>
            <a:r>
              <a:rPr lang="en-US" sz="1687" dirty="0" err="1">
                <a:solidFill>
                  <a:srgbClr val="414141"/>
                </a:solidFill>
                <a:latin typeface="Palatino"/>
                <a:ea typeface="Palatino"/>
                <a:cs typeface="Palatino"/>
                <a:sym typeface="Palatino"/>
              </a:rPr>
              <a:t>Fama</a:t>
            </a:r>
            <a:r>
              <a:rPr lang="en-US" sz="1687" dirty="0">
                <a:solidFill>
                  <a:srgbClr val="414141"/>
                </a:solidFill>
                <a:latin typeface="Palatino"/>
                <a:ea typeface="Palatino"/>
                <a:cs typeface="Palatino"/>
                <a:sym typeface="Palatino"/>
              </a:rPr>
              <a:t> &amp; French (2004)</a:t>
            </a:r>
          </a:p>
        </p:txBody>
      </p:sp>
    </p:spTree>
    <p:extLst>
      <p:ext uri="{BB962C8B-B14F-4D97-AF65-F5344CB8AC3E}">
        <p14:creationId xmlns:p14="http://schemas.microsoft.com/office/powerpoint/2010/main" val="999383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14-09-25 14.34.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527602"/>
          </a:xfrm>
          <a:prstGeom prst="rect">
            <a:avLst/>
          </a:prstGeom>
        </p:spPr>
      </p:pic>
      <p:sp>
        <p:nvSpPr>
          <p:cNvPr id="4" name="TextBox 3"/>
          <p:cNvSpPr txBox="1"/>
          <p:nvPr/>
        </p:nvSpPr>
        <p:spPr>
          <a:xfrm>
            <a:off x="8506117" y="6399236"/>
            <a:ext cx="2158797" cy="3317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latinLnBrk="1" hangingPunct="0"/>
            <a:r>
              <a:rPr lang="en-US" sz="1687" dirty="0" err="1">
                <a:solidFill>
                  <a:srgbClr val="414141"/>
                </a:solidFill>
                <a:latin typeface="Palatino"/>
                <a:ea typeface="Palatino"/>
                <a:cs typeface="Palatino"/>
                <a:sym typeface="Palatino"/>
              </a:rPr>
              <a:t>Fama</a:t>
            </a:r>
            <a:r>
              <a:rPr lang="en-US" sz="1687" dirty="0">
                <a:solidFill>
                  <a:srgbClr val="414141"/>
                </a:solidFill>
                <a:latin typeface="Palatino"/>
                <a:ea typeface="Palatino"/>
                <a:cs typeface="Palatino"/>
                <a:sym typeface="Palatino"/>
              </a:rPr>
              <a:t> &amp; French (2004)</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342E5B6B-810C-884A-B830-CDC9B443F27F}"/>
                  </a:ext>
                </a:extLst>
              </p14:cNvPr>
              <p14:cNvContentPartPr/>
              <p14:nvPr/>
            </p14:nvContentPartPr>
            <p14:xfrm>
              <a:off x="1785437" y="5443284"/>
              <a:ext cx="86040" cy="34560"/>
            </p14:xfrm>
          </p:contentPart>
        </mc:Choice>
        <mc:Fallback>
          <p:pic>
            <p:nvPicPr>
              <p:cNvPr id="6" name="Ink 5">
                <a:extLst>
                  <a:ext uri="{FF2B5EF4-FFF2-40B4-BE49-F238E27FC236}">
                    <a16:creationId xmlns:a16="http://schemas.microsoft.com/office/drawing/2014/main" id="{342E5B6B-810C-884A-B830-CDC9B443F27F}"/>
                  </a:ext>
                </a:extLst>
              </p:cNvPr>
              <p:cNvPicPr/>
              <p:nvPr/>
            </p:nvPicPr>
            <p:blipFill>
              <a:blip r:embed="rId4"/>
              <a:stretch>
                <a:fillRect/>
              </a:stretch>
            </p:blipFill>
            <p:spPr>
              <a:xfrm>
                <a:off x="1731797" y="5335284"/>
                <a:ext cx="193680" cy="250200"/>
              </a:xfrm>
              <a:prstGeom prst="rect">
                <a:avLst/>
              </a:prstGeom>
            </p:spPr>
          </p:pic>
        </mc:Fallback>
      </mc:AlternateContent>
    </p:spTree>
    <p:extLst>
      <p:ext uri="{BB962C8B-B14F-4D97-AF65-F5344CB8AC3E}">
        <p14:creationId xmlns:p14="http://schemas.microsoft.com/office/powerpoint/2010/main" val="1168561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Plot</a:t>
            </a:r>
          </a:p>
        </p:txBody>
      </p:sp>
      <p:sp>
        <p:nvSpPr>
          <p:cNvPr id="3" name="Text Placeholder 2"/>
          <p:cNvSpPr>
            <a:spLocks noGrp="1"/>
          </p:cNvSpPr>
          <p:nvPr>
            <p:ph idx="1"/>
          </p:nvPr>
        </p:nvSpPr>
        <p:spPr/>
        <p:txBody>
          <a:bodyPr>
            <a:normAutofit/>
          </a:bodyPr>
          <a:lstStyle/>
          <a:p>
            <a:r>
              <a:rPr lang="en-US" dirty="0"/>
              <a:t>Each year, sort stocks into 10 portfolios based on their B/M</a:t>
            </a:r>
          </a:p>
          <a:p>
            <a:pPr lvl="1"/>
            <a:r>
              <a:rPr lang="en-US" dirty="0"/>
              <a:t>B/M = Book value of equity/ market value of equity</a:t>
            </a:r>
          </a:p>
          <a:p>
            <a:r>
              <a:rPr lang="en-US" dirty="0"/>
              <a:t>Calculate the value-weighted return for each of the 10 portfolios each month over the next year</a:t>
            </a:r>
          </a:p>
          <a:p>
            <a:pPr lvl="1"/>
            <a:r>
              <a:rPr lang="en-US" dirty="0"/>
              <a:t>Value-weighted: each stock’s weight is proportional to its market value</a:t>
            </a:r>
          </a:p>
          <a:p>
            <a:r>
              <a:rPr lang="en-US" dirty="0"/>
              <a:t>Create a time-series over the entire sample period for each decile portfolio  </a:t>
            </a:r>
          </a:p>
          <a:p>
            <a:r>
              <a:rPr lang="en-US" dirty="0"/>
              <a:t>Regress each portfolio’s returns on a market index to estimate beta. [this is the x-axis]</a:t>
            </a:r>
          </a:p>
          <a:p>
            <a:pPr lvl="1"/>
            <a:r>
              <a:rPr lang="en-US" dirty="0"/>
              <a:t>Use returns for the entire sample period</a:t>
            </a:r>
          </a:p>
          <a:p>
            <a:r>
              <a:rPr lang="en-US" dirty="0"/>
              <a:t>Calculate the average monthly return and annualize it [this is the y-axis]</a:t>
            </a:r>
          </a:p>
          <a:p>
            <a:pPr lvl="1"/>
            <a:r>
              <a:rPr lang="en-US" dirty="0"/>
              <a:t>Use returns for the entire sample period</a:t>
            </a:r>
          </a:p>
          <a:p>
            <a:endParaRPr lang="en-US" dirty="0"/>
          </a:p>
        </p:txBody>
      </p:sp>
    </p:spTree>
    <p:extLst>
      <p:ext uri="{BB962C8B-B14F-4D97-AF65-F5344CB8AC3E}">
        <p14:creationId xmlns:p14="http://schemas.microsoft.com/office/powerpoint/2010/main" val="1283246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a:p>
        </p:txBody>
      </p:sp>
      <p:pic>
        <p:nvPicPr>
          <p:cNvPr id="4" name="Picture 3" descr="Screenshot 2015-09-28 10.24.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2497" y="1848446"/>
            <a:ext cx="8864336" cy="4017719"/>
          </a:xfrm>
          <a:prstGeom prst="rect">
            <a:avLst/>
          </a:prstGeom>
        </p:spPr>
      </p:pic>
      <p:sp>
        <p:nvSpPr>
          <p:cNvPr id="5" name="TextBox 4"/>
          <p:cNvSpPr txBox="1"/>
          <p:nvPr/>
        </p:nvSpPr>
        <p:spPr>
          <a:xfrm>
            <a:off x="6035669" y="6501257"/>
            <a:ext cx="4503991" cy="3317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35719" tIns="35719" rIns="35719" bIns="35719" numCol="1" spcCol="38100" rtlCol="0" anchor="ctr">
            <a:spAutoFit/>
          </a:bodyPr>
          <a:lstStyle/>
          <a:p>
            <a:pPr algn="ctr" defTabSz="410751" latinLnBrk="1" hangingPunct="0"/>
            <a:r>
              <a:rPr lang="en-US" sz="1687" dirty="0">
                <a:solidFill>
                  <a:srgbClr val="414141"/>
                </a:solidFill>
                <a:latin typeface="Palatino"/>
                <a:ea typeface="Palatino"/>
                <a:cs typeface="Palatino"/>
                <a:sym typeface="Palatino"/>
              </a:rPr>
              <a:t>From</a:t>
            </a:r>
            <a:r>
              <a:rPr lang="en-US" sz="1266" dirty="0"/>
              <a:t> solutions to</a:t>
            </a:r>
            <a:r>
              <a:rPr lang="en-US" sz="1687" dirty="0">
                <a:solidFill>
                  <a:srgbClr val="414141"/>
                </a:solidFill>
                <a:latin typeface="Palatino"/>
                <a:ea typeface="Palatino"/>
                <a:cs typeface="Palatino"/>
                <a:sym typeface="Palatino"/>
              </a:rPr>
              <a:t> </a:t>
            </a:r>
            <a:r>
              <a:rPr lang="en-US" sz="1687" i="1" dirty="0">
                <a:solidFill>
                  <a:srgbClr val="414141"/>
                </a:solidFill>
                <a:latin typeface="Palatino"/>
                <a:ea typeface="Palatino"/>
                <a:cs typeface="Palatino"/>
                <a:sym typeface="Palatino"/>
              </a:rPr>
              <a:t>Asset Pricing </a:t>
            </a:r>
            <a:r>
              <a:rPr lang="en-US" sz="1687" dirty="0">
                <a:solidFill>
                  <a:srgbClr val="414141"/>
                </a:solidFill>
                <a:latin typeface="Palatino"/>
                <a:ea typeface="Palatino"/>
                <a:cs typeface="Palatino"/>
                <a:sym typeface="Palatino"/>
              </a:rPr>
              <a:t>by John Cochrane</a:t>
            </a:r>
          </a:p>
        </p:txBody>
      </p:sp>
    </p:spTree>
    <p:extLst>
      <p:ext uri="{BB962C8B-B14F-4D97-AF65-F5344CB8AC3E}">
        <p14:creationId xmlns:p14="http://schemas.microsoft.com/office/powerpoint/2010/main" val="338011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CAPM Evidence</a:t>
            </a:r>
            <a:endParaRPr sz="4922" dirty="0">
              <a:solidFill>
                <a:srgbClr val="D93E2B"/>
              </a:solidFill>
            </a:endParaRPr>
          </a:p>
        </p:txBody>
      </p:sp>
      <p:sp>
        <p:nvSpPr>
          <p:cNvPr id="75" name="Shape 75"/>
          <p:cNvSpPr>
            <a:spLocks noGrp="1"/>
          </p:cNvSpPr>
          <p:nvPr>
            <p:ph idx="1"/>
          </p:nvPr>
        </p:nvSpPr>
        <p:spPr>
          <a:prstGeom prst="rect">
            <a:avLst/>
          </a:prstGeom>
        </p:spPr>
        <p:txBody>
          <a:bodyPr>
            <a:normAutofit fontScale="92500" lnSpcReduction="10000"/>
          </a:bodyPr>
          <a:lstStyle/>
          <a:p>
            <a:r>
              <a:rPr lang="en-US" sz="3375" dirty="0"/>
              <a:t>There is little evidence that expected returns are increasing in estimated betas</a:t>
            </a:r>
          </a:p>
          <a:p>
            <a:endParaRPr lang="en-US" sz="3375" dirty="0"/>
          </a:p>
          <a:p>
            <a:r>
              <a:rPr lang="en-US" sz="3375" dirty="0"/>
              <a:t>Why?</a:t>
            </a:r>
          </a:p>
          <a:p>
            <a:pPr lvl="1"/>
            <a:r>
              <a:rPr lang="en-US" sz="2883" dirty="0"/>
              <a:t>Econometric issues</a:t>
            </a:r>
          </a:p>
          <a:p>
            <a:pPr lvl="1"/>
            <a:r>
              <a:rPr lang="en-US" sz="2883" dirty="0"/>
              <a:t>Many of the CAPM assumptions do not hold</a:t>
            </a:r>
          </a:p>
          <a:p>
            <a:pPr lvl="2"/>
            <a:r>
              <a:rPr lang="en-US" sz="2461" dirty="0"/>
              <a:t>Investors do not have homogenous beliefs</a:t>
            </a:r>
          </a:p>
          <a:p>
            <a:pPr lvl="2"/>
            <a:r>
              <a:rPr lang="en-US" sz="2461" dirty="0"/>
              <a:t>May care about more than mean and standard deviation of returns</a:t>
            </a:r>
          </a:p>
          <a:p>
            <a:pPr lvl="2"/>
            <a:r>
              <a:rPr lang="en-US" sz="2461" dirty="0"/>
              <a:t>There are transaction costs</a:t>
            </a:r>
          </a:p>
          <a:p>
            <a:pPr lvl="2"/>
            <a:endParaRPr sz="2461" dirty="0"/>
          </a:p>
        </p:txBody>
      </p:sp>
    </p:spTree>
    <p:extLst>
      <p:ext uri="{BB962C8B-B14F-4D97-AF65-F5344CB8AC3E}">
        <p14:creationId xmlns:p14="http://schemas.microsoft.com/office/powerpoint/2010/main" val="617889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Why Does the CAPM Fail?</a:t>
            </a:r>
            <a:endParaRPr sz="4922" dirty="0">
              <a:solidFill>
                <a:srgbClr val="D93E2B"/>
              </a:solidFill>
            </a:endParaRPr>
          </a:p>
        </p:txBody>
      </p:sp>
      <p:sp>
        <p:nvSpPr>
          <p:cNvPr id="75" name="Shape 75"/>
          <p:cNvSpPr>
            <a:spLocks noGrp="1"/>
          </p:cNvSpPr>
          <p:nvPr>
            <p:ph idx="1"/>
          </p:nvPr>
        </p:nvSpPr>
        <p:spPr>
          <a:prstGeom prst="rect">
            <a:avLst/>
          </a:prstGeom>
        </p:spPr>
        <p:txBody>
          <a:bodyPr>
            <a:normAutofit fontScale="92500" lnSpcReduction="20000"/>
          </a:bodyPr>
          <a:lstStyle/>
          <a:p>
            <a:r>
              <a:rPr lang="en-US" sz="3375" dirty="0"/>
              <a:t>Betas can change over time</a:t>
            </a:r>
          </a:p>
          <a:p>
            <a:pPr lvl="0"/>
            <a:r>
              <a:rPr lang="en-US" sz="3375" dirty="0"/>
              <a:t>Betas can change in response to economic conditions (conditional CAPM)</a:t>
            </a:r>
          </a:p>
          <a:p>
            <a:pPr lvl="0"/>
            <a:r>
              <a:rPr lang="en-US" sz="3375" dirty="0"/>
              <a:t>There may be other risk factors that are priced that the market factor does not capture</a:t>
            </a:r>
          </a:p>
          <a:p>
            <a:pPr lvl="1"/>
            <a:r>
              <a:rPr lang="en-US" sz="2953" dirty="0"/>
              <a:t>There are stock characteristics that predict returns better than the CAPM (book-to-market, size, momentum, firm investment and profitability, liquidity)</a:t>
            </a:r>
          </a:p>
          <a:p>
            <a:pPr lvl="1"/>
            <a:r>
              <a:rPr lang="en-US" sz="2953" dirty="0"/>
              <a:t>Are they capturing other risks?</a:t>
            </a:r>
          </a:p>
          <a:p>
            <a:pPr lvl="0"/>
            <a:endParaRPr sz="3375" dirty="0"/>
          </a:p>
        </p:txBody>
      </p:sp>
    </p:spTree>
    <p:extLst>
      <p:ext uri="{BB962C8B-B14F-4D97-AF65-F5344CB8AC3E}">
        <p14:creationId xmlns:p14="http://schemas.microsoft.com/office/powerpoint/2010/main" val="1781325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hape 53"/>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Why Study the CAPM?</a:t>
            </a:r>
            <a:endParaRPr sz="4922" dirty="0">
              <a:solidFill>
                <a:srgbClr val="D93E2B"/>
              </a:solidFill>
            </a:endParaRPr>
          </a:p>
        </p:txBody>
      </p:sp>
      <p:sp>
        <p:nvSpPr>
          <p:cNvPr id="54" name="Shape 54"/>
          <p:cNvSpPr>
            <a:spLocks noGrp="1"/>
          </p:cNvSpPr>
          <p:nvPr>
            <p:ph idx="1"/>
          </p:nvPr>
        </p:nvSpPr>
        <p:spPr>
          <a:prstGeom prst="rect">
            <a:avLst/>
          </a:prstGeom>
        </p:spPr>
        <p:txBody>
          <a:bodyPr>
            <a:normAutofit fontScale="92500" lnSpcReduction="10000"/>
          </a:bodyPr>
          <a:lstStyle/>
          <a:p>
            <a:pPr lvl="0"/>
            <a:r>
              <a:rPr lang="en-US" sz="3375" dirty="0"/>
              <a:t>To build a framework for thinking about risk and return</a:t>
            </a:r>
          </a:p>
          <a:p>
            <a:pPr lvl="1"/>
            <a:r>
              <a:rPr lang="en-US" sz="2883" dirty="0"/>
              <a:t>Investors care about the risk in their entire portfolio (the risk exposure of their entire wealth) </a:t>
            </a:r>
          </a:p>
          <a:p>
            <a:pPr lvl="2"/>
            <a:r>
              <a:rPr lang="en-US" sz="2461" dirty="0"/>
              <a:t>Not SD of individual asset returns</a:t>
            </a:r>
          </a:p>
          <a:p>
            <a:pPr lvl="1"/>
            <a:r>
              <a:rPr lang="en-US" sz="2883" dirty="0"/>
              <a:t>Investors like assets that payoff when their wealth (portfolio) is relatively low more than assets that payoff when their wealth (portfolio) is relatively high</a:t>
            </a:r>
          </a:p>
          <a:p>
            <a:pPr lvl="1"/>
            <a:r>
              <a:rPr lang="en-US" sz="2883" dirty="0"/>
              <a:t>Lower expected returns for assets that payoff in bad times</a:t>
            </a:r>
          </a:p>
          <a:p>
            <a:pPr lvl="0"/>
            <a:endParaRPr dirty="0"/>
          </a:p>
        </p:txBody>
      </p:sp>
    </p:spTree>
    <p:extLst>
      <p:ext uri="{BB962C8B-B14F-4D97-AF65-F5344CB8AC3E}">
        <p14:creationId xmlns:p14="http://schemas.microsoft.com/office/powerpoint/2010/main" val="675903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hape 59"/>
          <p:cNvSpPr>
            <a:spLocks noGrp="1"/>
          </p:cNvSpPr>
          <p:nvPr>
            <p:ph type="title"/>
          </p:nvPr>
        </p:nvSpPr>
        <p:spPr>
          <a:prstGeom prst="rect">
            <a:avLst/>
          </a:prstGeom>
        </p:spPr>
        <p:txBody>
          <a:bodyPr/>
          <a:lstStyle/>
          <a:p>
            <a:pPr lvl="0">
              <a:defRPr sz="1800">
                <a:solidFill>
                  <a:srgbClr val="000000"/>
                </a:solidFill>
              </a:defRPr>
            </a:pPr>
            <a:r>
              <a:rPr lang="en-US" sz="4922" dirty="0">
                <a:solidFill>
                  <a:srgbClr val="D93E2B"/>
                </a:solidFill>
              </a:rPr>
              <a:t>Why Study The CAPM?</a:t>
            </a:r>
            <a:endParaRPr sz="4922" dirty="0">
              <a:solidFill>
                <a:srgbClr val="D93E2B"/>
              </a:solidFill>
            </a:endParaRPr>
          </a:p>
        </p:txBody>
      </p:sp>
      <p:sp>
        <p:nvSpPr>
          <p:cNvPr id="60" name="Shape 60"/>
          <p:cNvSpPr>
            <a:spLocks noGrp="1"/>
          </p:cNvSpPr>
          <p:nvPr>
            <p:ph idx="1"/>
          </p:nvPr>
        </p:nvSpPr>
        <p:spPr>
          <a:prstGeom prst="rect">
            <a:avLst/>
          </a:prstGeom>
        </p:spPr>
        <p:txBody>
          <a:bodyPr>
            <a:normAutofit fontScale="92500" lnSpcReduction="10000"/>
          </a:bodyPr>
          <a:lstStyle/>
          <a:p>
            <a:pPr lvl="0"/>
            <a:r>
              <a:rPr lang="en-US" sz="3094" dirty="0"/>
              <a:t>CAPM is widely used by firms to calculate costs of capital</a:t>
            </a:r>
          </a:p>
          <a:p>
            <a:pPr lvl="0"/>
            <a:r>
              <a:rPr lang="en-US" sz="3094" dirty="0"/>
              <a:t>Mutual fund investors appear to use CAPM-alpha as a measure of mutual fund managers skill. Invest more in funds with higher CAPM-alpha.</a:t>
            </a:r>
          </a:p>
          <a:p>
            <a:pPr lvl="1"/>
            <a:r>
              <a:rPr lang="en-US" sz="2250" dirty="0" err="1"/>
              <a:t>Berk</a:t>
            </a:r>
            <a:r>
              <a:rPr lang="en-US" sz="2250" dirty="0"/>
              <a:t> and Van </a:t>
            </a:r>
            <a:r>
              <a:rPr lang="en-US" sz="2250" dirty="0" err="1"/>
              <a:t>Binsbergen</a:t>
            </a:r>
            <a:r>
              <a:rPr lang="en-US" sz="2250" dirty="0"/>
              <a:t> (2014) Barber, Huang and </a:t>
            </a:r>
            <a:r>
              <a:rPr lang="en-US" sz="2250" dirty="0" err="1"/>
              <a:t>Odean</a:t>
            </a:r>
            <a:r>
              <a:rPr lang="en-US" sz="2250" dirty="0"/>
              <a:t> (2014)</a:t>
            </a:r>
          </a:p>
          <a:p>
            <a:r>
              <a:rPr lang="en-US" sz="3305" dirty="0"/>
              <a:t>CAPM betas are ubiquitous in the financial world</a:t>
            </a:r>
            <a:endParaRPr sz="3305" dirty="0"/>
          </a:p>
        </p:txBody>
      </p:sp>
    </p:spTree>
    <p:extLst>
      <p:ext uri="{BB962C8B-B14F-4D97-AF65-F5344CB8AC3E}">
        <p14:creationId xmlns:p14="http://schemas.microsoft.com/office/powerpoint/2010/main" val="187247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1E63-95E3-8E4E-A6BE-981D1FB71563}"/>
              </a:ext>
            </a:extLst>
          </p:cNvPr>
          <p:cNvSpPr>
            <a:spLocks noGrp="1"/>
          </p:cNvSpPr>
          <p:nvPr>
            <p:ph type="title"/>
          </p:nvPr>
        </p:nvSpPr>
        <p:spPr>
          <a:xfrm>
            <a:off x="326571" y="365760"/>
            <a:ext cx="10940143" cy="581297"/>
          </a:xfrm>
        </p:spPr>
        <p:txBody>
          <a:bodyPr>
            <a:normAutofit/>
          </a:bodyPr>
          <a:lstStyle/>
          <a:p>
            <a:pPr fontAlgn="base"/>
            <a:r>
              <a:rPr lang="en-US" sz="2800" b="1" dirty="0" err="1"/>
              <a:t>WeWork</a:t>
            </a:r>
            <a:r>
              <a:rPr lang="en-US" sz="2800" b="1" dirty="0"/>
              <a:t> Investors Turned Off by ‘Sloppy’ IPO Filings (WSJ)</a:t>
            </a:r>
          </a:p>
        </p:txBody>
      </p:sp>
      <p:sp>
        <p:nvSpPr>
          <p:cNvPr id="3" name="Content Placeholder 2">
            <a:extLst>
              <a:ext uri="{FF2B5EF4-FFF2-40B4-BE49-F238E27FC236}">
                <a16:creationId xmlns:a16="http://schemas.microsoft.com/office/drawing/2014/main" id="{5337707C-3B7B-8547-80E2-057E57F086B6}"/>
              </a:ext>
            </a:extLst>
          </p:cNvPr>
          <p:cNvSpPr>
            <a:spLocks noGrp="1"/>
          </p:cNvSpPr>
          <p:nvPr>
            <p:ph idx="1"/>
          </p:nvPr>
        </p:nvSpPr>
        <p:spPr>
          <a:xfrm>
            <a:off x="1261872" y="1094015"/>
            <a:ext cx="8595360" cy="5600700"/>
          </a:xfrm>
        </p:spPr>
        <p:txBody>
          <a:bodyPr>
            <a:normAutofit lnSpcReduction="10000"/>
          </a:bodyPr>
          <a:lstStyle/>
          <a:p>
            <a:pPr fontAlgn="base"/>
            <a:r>
              <a:rPr lang="en-US" dirty="0"/>
              <a:t>Numerous current and former We employees believe the IPO prospectus was poorly written and delivered a muddled message about their business. </a:t>
            </a:r>
            <a:r>
              <a:rPr lang="en-US" b="1" dirty="0"/>
              <a:t>They cite the document’s dedication, “to the energy of we—greater than any one of us but inside each of us.”</a:t>
            </a:r>
          </a:p>
          <a:p>
            <a:r>
              <a:rPr lang="en-US" b="1" dirty="0"/>
              <a:t>The document leaves unanswered some basic questions about the company’s finances</a:t>
            </a:r>
            <a:r>
              <a:rPr lang="en-US" dirty="0"/>
              <a:t>. For example: How many new workstations did We deliver in the first half of this year? The prospectus filed in August said 273,000. Barely a month later, an amended version said 106,000. What was the total gross cost? In August, We said $1.3 billion. In September: $800 million. The reason for the dramatic changes is that the first version was wrong, people familiar with the matter said.</a:t>
            </a:r>
          </a:p>
          <a:p>
            <a:pPr fontAlgn="base"/>
            <a:r>
              <a:rPr lang="en-US" b="1" dirty="0"/>
              <a:t>Several metrics that analysts and investors said were crucial to assessing how the company’s breakneck growth is affecting its profitability and cash burn weren’t disclosed in the prospectus</a:t>
            </a:r>
            <a:r>
              <a:rPr lang="en-US" dirty="0"/>
              <a:t>. For example: What does it take for an individual location to be profitable? How much future revenue is the company committed to sharing with landlords?</a:t>
            </a:r>
          </a:p>
          <a:p>
            <a:pPr fontAlgn="base"/>
            <a:r>
              <a:rPr lang="en-US" dirty="0"/>
              <a:t>“</a:t>
            </a:r>
            <a:r>
              <a:rPr lang="en-US" b="1" dirty="0"/>
              <a:t>There is no mention that Mr. Neumann sold hundreds of millions of dollars of stock since </a:t>
            </a:r>
            <a:r>
              <a:rPr lang="en-US" b="1" dirty="0" err="1"/>
              <a:t>WeWork</a:t>
            </a:r>
            <a:r>
              <a:rPr lang="en-US" b="1" dirty="0"/>
              <a:t> </a:t>
            </a:r>
            <a:r>
              <a:rPr lang="en-US" dirty="0"/>
              <a:t>was formed in 2010, as the Journal has reported.” Not required, but somewhat expected.</a:t>
            </a:r>
          </a:p>
        </p:txBody>
      </p:sp>
    </p:spTree>
    <p:extLst>
      <p:ext uri="{BB962C8B-B14F-4D97-AF65-F5344CB8AC3E}">
        <p14:creationId xmlns:p14="http://schemas.microsoft.com/office/powerpoint/2010/main" val="2562170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a:spLocks noGrp="1"/>
          </p:cNvSpPr>
          <p:nvPr>
            <p:ph type="title"/>
          </p:nvPr>
        </p:nvSpPr>
        <p:spPr>
          <a:prstGeom prst="rect">
            <a:avLst/>
          </a:prstGeom>
        </p:spPr>
        <p:txBody>
          <a:bodyPr/>
          <a:lstStyle/>
          <a:p>
            <a:pPr lvl="0">
              <a:defRPr sz="1800">
                <a:solidFill>
                  <a:srgbClr val="000000"/>
                </a:solidFill>
              </a:defRPr>
            </a:pPr>
            <a:r>
              <a:rPr sz="4922" dirty="0">
                <a:solidFill>
                  <a:srgbClr val="D93E2B"/>
                </a:solidFill>
              </a:rPr>
              <a:t>Summary</a:t>
            </a:r>
          </a:p>
        </p:txBody>
      </p:sp>
      <p:sp>
        <p:nvSpPr>
          <p:cNvPr id="75" name="Shape 75"/>
          <p:cNvSpPr>
            <a:spLocks noGrp="1"/>
          </p:cNvSpPr>
          <p:nvPr>
            <p:ph idx="1"/>
          </p:nvPr>
        </p:nvSpPr>
        <p:spPr>
          <a:prstGeom prst="rect">
            <a:avLst/>
          </a:prstGeom>
        </p:spPr>
        <p:txBody>
          <a:bodyPr>
            <a:normAutofit lnSpcReduction="10000"/>
          </a:bodyPr>
          <a:lstStyle/>
          <a:p>
            <a:pPr lvl="0"/>
            <a:r>
              <a:rPr lang="en-US" sz="3375" dirty="0"/>
              <a:t>Investor’s make investment decisions in relation to their entire portfolio</a:t>
            </a:r>
          </a:p>
          <a:p>
            <a:pPr lvl="0"/>
            <a:r>
              <a:rPr lang="en-US" sz="3375" dirty="0"/>
              <a:t>Risks that affect the riskiness of their portfolio will be priced, idiosyncratic risks will not</a:t>
            </a:r>
          </a:p>
          <a:p>
            <a:pPr lvl="0"/>
            <a:r>
              <a:rPr lang="en-US" sz="3375" dirty="0"/>
              <a:t>Each security and portfolio will have the same ratio of risk premium to covariance with the market portfolio</a:t>
            </a:r>
            <a:endParaRPr sz="3375" dirty="0"/>
          </a:p>
        </p:txBody>
      </p:sp>
    </p:spTree>
    <p:extLst>
      <p:ext uri="{BB962C8B-B14F-4D97-AF65-F5344CB8AC3E}">
        <p14:creationId xmlns:p14="http://schemas.microsoft.com/office/powerpoint/2010/main" val="24298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p:cNvSpPr>
          <p:nvPr>
            <p:ph type="title"/>
          </p:nvPr>
        </p:nvSpPr>
        <p:spPr>
          <a:prstGeom prst="rect">
            <a:avLst/>
          </a:prstGeom>
        </p:spPr>
        <p:txBody>
          <a:bodyPr/>
          <a:lstStyle/>
          <a:p>
            <a:pPr lvl="0">
              <a:defRPr sz="1800">
                <a:solidFill>
                  <a:srgbClr val="000000"/>
                </a:solidFill>
              </a:defRPr>
            </a:pPr>
            <a:r>
              <a:rPr sz="4922">
                <a:solidFill>
                  <a:srgbClr val="D93E2B"/>
                </a:solidFill>
              </a:rPr>
              <a:t>Next Class</a:t>
            </a:r>
          </a:p>
        </p:txBody>
      </p:sp>
      <p:sp>
        <p:nvSpPr>
          <p:cNvPr id="78" name="Shape 78"/>
          <p:cNvSpPr>
            <a:spLocks noGrp="1"/>
          </p:cNvSpPr>
          <p:nvPr>
            <p:ph idx="1"/>
          </p:nvPr>
        </p:nvSpPr>
        <p:spPr>
          <a:prstGeom prst="rect">
            <a:avLst/>
          </a:prstGeom>
        </p:spPr>
        <p:txBody>
          <a:bodyPr>
            <a:normAutofit/>
          </a:bodyPr>
          <a:lstStyle/>
          <a:p>
            <a:r>
              <a:rPr lang="en-US" sz="3600" dirty="0"/>
              <a:t>Extending the theory: </a:t>
            </a:r>
          </a:p>
          <a:p>
            <a:pPr lvl="1"/>
            <a:r>
              <a:rPr lang="en-US" sz="3400" dirty="0"/>
              <a:t>Consumption CAPM</a:t>
            </a:r>
          </a:p>
          <a:p>
            <a:pPr lvl="1"/>
            <a:r>
              <a:rPr lang="en-US" sz="3400" dirty="0"/>
              <a:t>More general stochastic discount factor (pricing kernel) approach</a:t>
            </a:r>
          </a:p>
          <a:p>
            <a:pPr lvl="0">
              <a:defRPr sz="1800">
                <a:solidFill>
                  <a:srgbClr val="000000"/>
                </a:solidFill>
              </a:defRPr>
            </a:pPr>
            <a:r>
              <a:rPr lang="en-US" sz="3375" dirty="0">
                <a:solidFill>
                  <a:srgbClr val="414141"/>
                </a:solidFill>
              </a:rPr>
              <a:t>Portfolio Optimization with a CAPM prior (Black-</a:t>
            </a:r>
            <a:r>
              <a:rPr lang="en-US" sz="3375" dirty="0" err="1">
                <a:solidFill>
                  <a:srgbClr val="414141"/>
                </a:solidFill>
              </a:rPr>
              <a:t>Litterman</a:t>
            </a:r>
            <a:r>
              <a:rPr lang="en-US" sz="3375" dirty="0">
                <a:solidFill>
                  <a:srgbClr val="414141"/>
                </a:solidFill>
              </a:rPr>
              <a:t>)</a:t>
            </a:r>
            <a:endParaRPr sz="3375" dirty="0">
              <a:solidFill>
                <a:srgbClr val="414141"/>
              </a:solidFill>
            </a:endParaRPr>
          </a:p>
        </p:txBody>
      </p:sp>
    </p:spTree>
    <p:extLst>
      <p:ext uri="{BB962C8B-B14F-4D97-AF65-F5344CB8AC3E}">
        <p14:creationId xmlns:p14="http://schemas.microsoft.com/office/powerpoint/2010/main" val="37054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a:spLocks noGrp="1"/>
          </p:cNvSpPr>
          <p:nvPr>
            <p:ph type="title"/>
          </p:nvPr>
        </p:nvSpPr>
        <p:spPr>
          <a:prstGeom prst="rect">
            <a:avLst/>
          </a:prstGeom>
        </p:spPr>
        <p:txBody>
          <a:bodyPr anchor="ctr">
            <a:normAutofit/>
          </a:bodyPr>
          <a:lstStyle/>
          <a:p>
            <a:pPr lvl="0">
              <a:defRPr sz="1800">
                <a:solidFill>
                  <a:srgbClr val="000000"/>
                </a:solidFill>
              </a:defRPr>
            </a:pPr>
            <a:r>
              <a:rPr lang="en-US" sz="4922" dirty="0">
                <a:solidFill>
                  <a:srgbClr val="D93E2B"/>
                </a:solidFill>
              </a:rPr>
              <a:t>Factor Theory</a:t>
            </a:r>
            <a:endParaRPr sz="4922" dirty="0">
              <a:solidFill>
                <a:srgbClr val="D93E2B"/>
              </a:solidFill>
            </a:endParaRP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408517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Question</a:t>
            </a:r>
          </a:p>
        </p:txBody>
      </p:sp>
      <p:sp>
        <p:nvSpPr>
          <p:cNvPr id="3" name="Content Placeholder 2"/>
          <p:cNvSpPr>
            <a:spLocks noGrp="1"/>
          </p:cNvSpPr>
          <p:nvPr>
            <p:ph idx="1"/>
          </p:nvPr>
        </p:nvSpPr>
        <p:spPr/>
        <p:txBody>
          <a:bodyPr>
            <a:normAutofit/>
          </a:bodyPr>
          <a:lstStyle/>
          <a:p>
            <a:r>
              <a:rPr lang="en-US" sz="2800" dirty="0"/>
              <a:t>What should determine our expected return on an asset?</a:t>
            </a:r>
          </a:p>
          <a:p>
            <a:endParaRPr lang="en-US" sz="2800" dirty="0"/>
          </a:p>
          <a:p>
            <a:r>
              <a:rPr lang="en-US" sz="2800" dirty="0"/>
              <a:t>Risk: </a:t>
            </a:r>
          </a:p>
          <a:p>
            <a:pPr lvl="1"/>
            <a:r>
              <a:rPr lang="en-US" sz="2600" dirty="0"/>
              <a:t>Idiosyncratic risk or exposure to systematic risks?</a:t>
            </a:r>
          </a:p>
          <a:p>
            <a:pPr lvl="1"/>
            <a:r>
              <a:rPr lang="en-US" sz="2600" dirty="0"/>
              <a:t>Systematic risks </a:t>
            </a:r>
            <a:r>
              <a:rPr lang="mr-IN" sz="2600" dirty="0"/>
              <a:t>–</a:t>
            </a:r>
            <a:r>
              <a:rPr lang="en-US" sz="2600" dirty="0"/>
              <a:t> we can diversify away idiosyncratic risks</a:t>
            </a:r>
          </a:p>
        </p:txBody>
      </p:sp>
    </p:spTree>
    <p:extLst>
      <p:ext uri="{BB962C8B-B14F-4D97-AF65-F5344CB8AC3E}">
        <p14:creationId xmlns:p14="http://schemas.microsoft.com/office/powerpoint/2010/main" val="12338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a:ea typeface="ＭＳ Ｐゴシック" pitchFamily="34" charset="-128"/>
              </a:rPr>
              <a:t>Outline</a:t>
            </a:r>
          </a:p>
        </p:txBody>
      </p:sp>
      <p:sp>
        <p:nvSpPr>
          <p:cNvPr id="11267" name="Content Placeholder 2"/>
          <p:cNvSpPr>
            <a:spLocks noGrp="1"/>
          </p:cNvSpPr>
          <p:nvPr>
            <p:ph idx="1"/>
          </p:nvPr>
        </p:nvSpPr>
        <p:spPr/>
        <p:txBody>
          <a:bodyPr/>
          <a:lstStyle/>
          <a:p>
            <a:r>
              <a:rPr lang="en-US" altLang="en-US" dirty="0">
                <a:ea typeface="ＭＳ Ｐゴシック" pitchFamily="34" charset="-128"/>
              </a:rPr>
              <a:t>Factors = Nutrients</a:t>
            </a:r>
          </a:p>
          <a:p>
            <a:r>
              <a:rPr lang="en-US" altLang="en-US" dirty="0">
                <a:ea typeface="ＭＳ Ｐゴシック" pitchFamily="34" charset="-128"/>
              </a:rPr>
              <a:t>CAPM</a:t>
            </a:r>
          </a:p>
          <a:p>
            <a:r>
              <a:rPr lang="en-US" altLang="en-US" dirty="0">
                <a:ea typeface="ＭＳ Ｐゴシック" pitchFamily="34" charset="-128"/>
              </a:rPr>
              <a:t>Testing the CAPM</a:t>
            </a:r>
          </a:p>
          <a:p>
            <a:endParaRPr lang="en-US" altLang="en-US" dirty="0">
              <a:ea typeface="ＭＳ Ｐゴシック" pitchFamily="34" charset="-128"/>
            </a:endParaRPr>
          </a:p>
        </p:txBody>
      </p:sp>
      <p:sp>
        <p:nvSpPr>
          <p:cNvPr id="112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781">
                <a:solidFill>
                  <a:schemeClr val="tx1"/>
                </a:solidFill>
                <a:latin typeface="Arial" pitchFamily="34" charset="0"/>
                <a:ea typeface="ＭＳ Ｐゴシック" pitchFamily="34" charset="-128"/>
              </a:defRPr>
            </a:lvl1pPr>
            <a:lvl2pPr marL="696516" indent="-267891" eaLnBrk="0" hangingPunct="0">
              <a:defRPr sz="1781">
                <a:solidFill>
                  <a:schemeClr val="tx1"/>
                </a:solidFill>
                <a:latin typeface="Arial" pitchFamily="34" charset="0"/>
                <a:ea typeface="ＭＳ Ｐゴシック" pitchFamily="34" charset="-128"/>
              </a:defRPr>
            </a:lvl2pPr>
            <a:lvl3pPr marL="1071563" indent="-214313" eaLnBrk="0" hangingPunct="0">
              <a:defRPr sz="1781">
                <a:solidFill>
                  <a:schemeClr val="tx1"/>
                </a:solidFill>
                <a:latin typeface="Arial" pitchFamily="34" charset="0"/>
                <a:ea typeface="ＭＳ Ｐゴシック" pitchFamily="34" charset="-128"/>
              </a:defRPr>
            </a:lvl3pPr>
            <a:lvl4pPr marL="1500188" indent="-214313" eaLnBrk="0" hangingPunct="0">
              <a:defRPr sz="1781">
                <a:solidFill>
                  <a:schemeClr val="tx1"/>
                </a:solidFill>
                <a:latin typeface="Arial" pitchFamily="34" charset="0"/>
                <a:ea typeface="ＭＳ Ｐゴシック" pitchFamily="34" charset="-128"/>
              </a:defRPr>
            </a:lvl4pPr>
            <a:lvl5pPr marL="1928813" indent="-214313" eaLnBrk="0" hangingPunct="0">
              <a:defRPr sz="1781">
                <a:solidFill>
                  <a:schemeClr val="tx1"/>
                </a:solidFill>
                <a:latin typeface="Arial" pitchFamily="34" charset="0"/>
                <a:ea typeface="ＭＳ Ｐゴシック" pitchFamily="34" charset="-128"/>
              </a:defRPr>
            </a:lvl5pPr>
            <a:lvl6pPr marL="235743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6pPr>
            <a:lvl7pPr marL="278606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7pPr>
            <a:lvl8pPr marL="3214688" indent="-214313" eaLnBrk="0" fontAlgn="base" hangingPunct="0">
              <a:spcBef>
                <a:spcPct val="0"/>
              </a:spcBef>
              <a:spcAft>
                <a:spcPct val="0"/>
              </a:spcAft>
              <a:defRPr sz="1781">
                <a:solidFill>
                  <a:schemeClr val="tx1"/>
                </a:solidFill>
                <a:latin typeface="Arial" pitchFamily="34" charset="0"/>
                <a:ea typeface="ＭＳ Ｐゴシック" pitchFamily="34" charset="-128"/>
              </a:defRPr>
            </a:lvl8pPr>
            <a:lvl9pPr marL="3643313" indent="-214313" eaLnBrk="0" fontAlgn="base" hangingPunct="0">
              <a:spcBef>
                <a:spcPct val="0"/>
              </a:spcBef>
              <a:spcAft>
                <a:spcPct val="0"/>
              </a:spcAft>
              <a:defRPr sz="1781">
                <a:solidFill>
                  <a:schemeClr val="tx1"/>
                </a:solidFill>
                <a:latin typeface="Arial" pitchFamily="34" charset="0"/>
                <a:ea typeface="ＭＳ Ｐゴシック" pitchFamily="34" charset="-128"/>
              </a:defRPr>
            </a:lvl9pPr>
          </a:lstStyle>
          <a:p>
            <a:pPr eaLnBrk="1" hangingPunct="1"/>
            <a:fld id="{952BA903-86C7-4B55-90A1-443F77EC6030}" type="slidenum">
              <a:rPr lang="en-US" altLang="en-US" sz="1219"/>
              <a:pPr eaLnBrk="1" hangingPunct="1"/>
              <a:t>7</a:t>
            </a:fld>
            <a:endParaRPr lang="en-US" altLang="en-US" sz="1219"/>
          </a:p>
        </p:txBody>
      </p:sp>
    </p:spTree>
    <p:extLst>
      <p:ext uri="{BB962C8B-B14F-4D97-AF65-F5344CB8AC3E}">
        <p14:creationId xmlns:p14="http://schemas.microsoft.com/office/powerpoint/2010/main" val="1817478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4"/>
          <p:cNvSpPr>
            <a:spLocks noGrp="1"/>
          </p:cNvSpPr>
          <p:nvPr>
            <p:ph type="title"/>
          </p:nvPr>
        </p:nvSpPr>
        <p:spPr/>
        <p:txBody>
          <a:bodyPr/>
          <a:lstStyle/>
          <a:p>
            <a:pPr eaLnBrk="1" hangingPunct="1"/>
            <a:r>
              <a:rPr lang="en-US" altLang="en-US" dirty="0">
                <a:ea typeface="ＭＳ Ｐゴシック" pitchFamily="34" charset="-128"/>
              </a:rPr>
              <a:t>Factors = Nutrients</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55664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1785937" y="1099841"/>
            <a:ext cx="8560594" cy="4918769"/>
          </a:xfrm>
        </p:spPr>
        <p:txBody>
          <a:bodyPr>
            <a:normAutofit lnSpcReduction="10000"/>
          </a:bodyPr>
          <a:lstStyle/>
          <a:p>
            <a:pPr eaLnBrk="1" hangingPunct="1">
              <a:buFont typeface="Arial" charset="0"/>
              <a:buNone/>
            </a:pPr>
            <a:r>
              <a:rPr lang="en-US" altLang="en-US" dirty="0"/>
              <a:t>Nutrient Analogy</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Nutrients = Factors: Foods are different ways to access nutrients </a:t>
            </a:r>
          </a:p>
          <a:p>
            <a:pPr eaLnBrk="1" hangingPunct="1"/>
            <a:r>
              <a:rPr lang="en-US" altLang="en-US" dirty="0"/>
              <a:t>Foods = Assets: Peas, wheat, rice all have fiber just like certain sovereign bonds, corporate bonds, stocks, CDS all have credit risk</a:t>
            </a:r>
          </a:p>
          <a:p>
            <a:pPr eaLnBrk="1" hangingPunct="1"/>
            <a:r>
              <a:rPr lang="en-US" altLang="en-US" dirty="0"/>
              <a:t>Male/Female/Child = Investors: Each investor has an optimal mix of factors with different liabilities and risk aversions</a:t>
            </a:r>
          </a:p>
          <a:p>
            <a:pPr eaLnBrk="1" hangingPunct="1"/>
            <a:endParaRPr lang="en-US" altLang="en-US" dirty="0"/>
          </a:p>
          <a:p>
            <a:pPr eaLnBrk="1" hangingPunct="1">
              <a:buFont typeface="Arial" charset="0"/>
              <a:buNone/>
            </a:pPr>
            <a:endParaRPr lang="en-US" altLang="en-US" dirty="0"/>
          </a:p>
          <a:p>
            <a:pPr eaLnBrk="1" hangingPunct="1"/>
            <a:endParaRPr lang="en-US" altLang="en-US" dirty="0"/>
          </a:p>
          <a:p>
            <a:pPr eaLnBrk="1" hangingPunct="1"/>
            <a:endParaRPr lang="en-US" altLang="en-US" dirty="0"/>
          </a:p>
        </p:txBody>
      </p:sp>
      <p:sp>
        <p:nvSpPr>
          <p:cNvPr id="4100" name="Line 10"/>
          <p:cNvSpPr>
            <a:spLocks noChangeShapeType="1"/>
          </p:cNvSpPr>
          <p:nvPr/>
        </p:nvSpPr>
        <p:spPr bwMode="auto">
          <a:xfrm>
            <a:off x="1595438" y="967383"/>
            <a:ext cx="9001125"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88"/>
          </a:p>
        </p:txBody>
      </p:sp>
      <p:sp>
        <p:nvSpPr>
          <p:cNvPr id="4101" name="Title 1"/>
          <p:cNvSpPr>
            <a:spLocks noGrp="1"/>
          </p:cNvSpPr>
          <p:nvPr>
            <p:ph type="title"/>
          </p:nvPr>
        </p:nvSpPr>
        <p:spPr>
          <a:xfrm>
            <a:off x="1261872" y="365760"/>
            <a:ext cx="9692640" cy="601623"/>
          </a:xfrm>
        </p:spPr>
        <p:txBody>
          <a:bodyPr>
            <a:normAutofit fontScale="90000"/>
          </a:bodyPr>
          <a:lstStyle/>
          <a:p>
            <a:pPr eaLnBrk="1" hangingPunct="1"/>
            <a:r>
              <a:rPr lang="en-US" altLang="en-US" dirty="0"/>
              <a:t>Factors = Nutrients</a:t>
            </a:r>
          </a:p>
        </p:txBody>
      </p:sp>
      <p:pic>
        <p:nvPicPr>
          <p:cNvPr id="41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7" y="1569006"/>
            <a:ext cx="8084344" cy="2451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364" eaLnBrk="0" hangingPunct="0">
              <a:defRPr sz="1781">
                <a:solidFill>
                  <a:schemeClr val="tx1"/>
                </a:solidFill>
                <a:latin typeface="Arial" charset="0"/>
                <a:cs typeface="Arial" charset="0"/>
              </a:defRPr>
            </a:lvl1pPr>
            <a:lvl2pPr marL="696516" indent="-267891" defTabSz="906364" eaLnBrk="0" hangingPunct="0">
              <a:defRPr sz="1781">
                <a:solidFill>
                  <a:schemeClr val="tx1"/>
                </a:solidFill>
                <a:latin typeface="Arial" charset="0"/>
                <a:cs typeface="Arial" charset="0"/>
              </a:defRPr>
            </a:lvl2pPr>
            <a:lvl3pPr marL="1071563" indent="-214313" defTabSz="906364" eaLnBrk="0" hangingPunct="0">
              <a:defRPr sz="1781">
                <a:solidFill>
                  <a:schemeClr val="tx1"/>
                </a:solidFill>
                <a:latin typeface="Arial" charset="0"/>
                <a:cs typeface="Arial" charset="0"/>
              </a:defRPr>
            </a:lvl3pPr>
            <a:lvl4pPr marL="1500188" indent="-214313" defTabSz="906364" eaLnBrk="0" hangingPunct="0">
              <a:defRPr sz="1781">
                <a:solidFill>
                  <a:schemeClr val="tx1"/>
                </a:solidFill>
                <a:latin typeface="Arial" charset="0"/>
                <a:cs typeface="Arial" charset="0"/>
              </a:defRPr>
            </a:lvl4pPr>
            <a:lvl5pPr marL="1928813" indent="-214313" defTabSz="906364" eaLnBrk="0" hangingPunct="0">
              <a:defRPr sz="1781">
                <a:solidFill>
                  <a:schemeClr val="tx1"/>
                </a:solidFill>
                <a:latin typeface="Arial" charset="0"/>
                <a:cs typeface="Arial" charset="0"/>
              </a:defRPr>
            </a:lvl5pPr>
            <a:lvl6pPr marL="2357438" indent="-214313" defTabSz="906364" eaLnBrk="0" fontAlgn="base" hangingPunct="0">
              <a:spcBef>
                <a:spcPct val="0"/>
              </a:spcBef>
              <a:spcAft>
                <a:spcPct val="0"/>
              </a:spcAft>
              <a:defRPr sz="1781">
                <a:solidFill>
                  <a:schemeClr val="tx1"/>
                </a:solidFill>
                <a:latin typeface="Arial" charset="0"/>
                <a:cs typeface="Arial" charset="0"/>
              </a:defRPr>
            </a:lvl6pPr>
            <a:lvl7pPr marL="2786063" indent="-214313" defTabSz="906364" eaLnBrk="0" fontAlgn="base" hangingPunct="0">
              <a:spcBef>
                <a:spcPct val="0"/>
              </a:spcBef>
              <a:spcAft>
                <a:spcPct val="0"/>
              </a:spcAft>
              <a:defRPr sz="1781">
                <a:solidFill>
                  <a:schemeClr val="tx1"/>
                </a:solidFill>
                <a:latin typeface="Arial" charset="0"/>
                <a:cs typeface="Arial" charset="0"/>
              </a:defRPr>
            </a:lvl7pPr>
            <a:lvl8pPr marL="3214688" indent="-214313" defTabSz="906364" eaLnBrk="0" fontAlgn="base" hangingPunct="0">
              <a:spcBef>
                <a:spcPct val="0"/>
              </a:spcBef>
              <a:spcAft>
                <a:spcPct val="0"/>
              </a:spcAft>
              <a:defRPr sz="1781">
                <a:solidFill>
                  <a:schemeClr val="tx1"/>
                </a:solidFill>
                <a:latin typeface="Arial" charset="0"/>
                <a:cs typeface="Arial" charset="0"/>
              </a:defRPr>
            </a:lvl8pPr>
            <a:lvl9pPr marL="3643313" indent="-214313" defTabSz="906364" eaLnBrk="0" fontAlgn="base" hangingPunct="0">
              <a:spcBef>
                <a:spcPct val="0"/>
              </a:spcBef>
              <a:spcAft>
                <a:spcPct val="0"/>
              </a:spcAft>
              <a:defRPr sz="1781">
                <a:solidFill>
                  <a:schemeClr val="tx1"/>
                </a:solidFill>
                <a:latin typeface="Arial" charset="0"/>
                <a:cs typeface="Arial" charset="0"/>
              </a:defRPr>
            </a:lvl9pPr>
          </a:lstStyle>
          <a:p>
            <a:pPr eaLnBrk="1" hangingPunct="1"/>
            <a:fld id="{CF7AAD4E-FB4E-4038-B24B-E87BBB8B50A4}" type="slidenum">
              <a:rPr lang="en-US" altLang="en-US" sz="1219"/>
              <a:pPr eaLnBrk="1" hangingPunct="1"/>
              <a:t>9</a:t>
            </a:fld>
            <a:endParaRPr lang="en-US" altLang="en-US" sz="1219"/>
          </a:p>
        </p:txBody>
      </p:sp>
    </p:spTree>
    <p:extLst>
      <p:ext uri="{BB962C8B-B14F-4D97-AF65-F5344CB8AC3E}">
        <p14:creationId xmlns:p14="http://schemas.microsoft.com/office/powerpoint/2010/main" val="115783967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4755</TotalTime>
  <Words>2200</Words>
  <Application>Microsoft Office PowerPoint</Application>
  <PresentationFormat>Widescreen</PresentationFormat>
  <Paragraphs>270</Paragraphs>
  <Slides>41</Slides>
  <Notes>10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View</vt:lpstr>
      <vt:lpstr>Announcements</vt:lpstr>
      <vt:lpstr>News (last year this time)</vt:lpstr>
      <vt:lpstr>New News</vt:lpstr>
      <vt:lpstr>WeWork Investors Turned Off by ‘Sloppy’ IPO Filings (WSJ)</vt:lpstr>
      <vt:lpstr>Factor Theory</vt:lpstr>
      <vt:lpstr>Today’s Question</vt:lpstr>
      <vt:lpstr>Outline</vt:lpstr>
      <vt:lpstr>Factors = Nutrients</vt:lpstr>
      <vt:lpstr>Factors = Nutrients</vt:lpstr>
      <vt:lpstr>Factor: Definition</vt:lpstr>
      <vt:lpstr>CAPM</vt:lpstr>
      <vt:lpstr>CAPM</vt:lpstr>
      <vt:lpstr>CAPM</vt:lpstr>
      <vt:lpstr>CML</vt:lpstr>
      <vt:lpstr>CAPM</vt:lpstr>
      <vt:lpstr>CAPM Derivation</vt:lpstr>
      <vt:lpstr>CAPM</vt:lpstr>
      <vt:lpstr>Expected Return-Beta Relationship</vt:lpstr>
      <vt:lpstr>CAPM Lessons</vt:lpstr>
      <vt:lpstr>Market Risk Premium</vt:lpstr>
      <vt:lpstr>PowerPoint Presentation</vt:lpstr>
      <vt:lpstr>Security Market Line (SML)</vt:lpstr>
      <vt:lpstr>Plotting the SML</vt:lpstr>
      <vt:lpstr>Simple Example</vt:lpstr>
      <vt:lpstr>Example answer</vt:lpstr>
      <vt:lpstr>SML and Alpha</vt:lpstr>
      <vt:lpstr>CAPM and Alpha</vt:lpstr>
      <vt:lpstr>Simple Example</vt:lpstr>
      <vt:lpstr>Example answer</vt:lpstr>
      <vt:lpstr>Testing the CAPM</vt:lpstr>
      <vt:lpstr>Testing the CAPM</vt:lpstr>
      <vt:lpstr>PowerPoint Presentation</vt:lpstr>
      <vt:lpstr>PowerPoint Presentation</vt:lpstr>
      <vt:lpstr>Description of Plot</vt:lpstr>
      <vt:lpstr>PowerPoint Presentation</vt:lpstr>
      <vt:lpstr>CAPM Evidence</vt:lpstr>
      <vt:lpstr>Why Does the CAPM Fail?</vt:lpstr>
      <vt:lpstr>Why Study the CAPM?</vt:lpstr>
      <vt:lpstr>Why Study The CAPM?</vt:lpstr>
      <vt:lpstr>Summary</vt:lpstr>
      <vt:lpstr>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Securities</dc:title>
  <dc:creator>Weagley, Daniel R</dc:creator>
  <cp:lastModifiedBy>Li, Zijie</cp:lastModifiedBy>
  <cp:revision>279</cp:revision>
  <cp:lastPrinted>2019-10-08T18:42:01Z</cp:lastPrinted>
  <dcterms:created xsi:type="dcterms:W3CDTF">2016-09-10T00:55:13Z</dcterms:created>
  <dcterms:modified xsi:type="dcterms:W3CDTF">2019-11-13T19:28:39Z</dcterms:modified>
</cp:coreProperties>
</file>