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0" r:id="rId3"/>
    <p:sldId id="258" r:id="rId4"/>
    <p:sldId id="261" r:id="rId5"/>
    <p:sldId id="263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D6D45-0354-4C00-89AE-E9F55146AC98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6734A-845F-4A69-9CBF-70756BFEF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206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D2D-ECFD-413A-9B8C-C5BDC91B7AE8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5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D2D-ECFD-413A-9B8C-C5BDC91B7AE8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09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D2D-ECFD-413A-9B8C-C5BDC91B7AE8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441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D2D-ECFD-413A-9B8C-C5BDC91B7AE8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850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D2D-ECFD-413A-9B8C-C5BDC91B7AE8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535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D2D-ECFD-413A-9B8C-C5BDC91B7AE8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215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D2D-ECFD-413A-9B8C-C5BDC91B7AE8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411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D2D-ECFD-413A-9B8C-C5BDC91B7AE8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52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D2D-ECFD-413A-9B8C-C5BDC91B7AE8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44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D2D-ECFD-413A-9B8C-C5BDC91B7AE8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9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D2D-ECFD-413A-9B8C-C5BDC91B7AE8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20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D2D-ECFD-413A-9B8C-C5BDC91B7AE8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16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D2D-ECFD-413A-9B8C-C5BDC91B7AE8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0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D2D-ECFD-413A-9B8C-C5BDC91B7AE8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54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D2D-ECFD-413A-9B8C-C5BDC91B7AE8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08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D2D-ECFD-413A-9B8C-C5BDC91B7AE8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96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48D2D-ECFD-413A-9B8C-C5BDC91B7AE8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4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标题 13"/>
          <p:cNvSpPr>
            <a:spLocks noGrp="1"/>
          </p:cNvSpPr>
          <p:nvPr>
            <p:ph type="subTitle" idx="1"/>
          </p:nvPr>
        </p:nvSpPr>
        <p:spPr>
          <a:xfrm>
            <a:off x="7689273" y="4050836"/>
            <a:ext cx="1584730" cy="382622"/>
          </a:xfrm>
        </p:spPr>
        <p:txBody>
          <a:bodyPr/>
          <a:lstStyle/>
          <a:p>
            <a:r>
              <a:rPr lang="zh-CN" altLang="en-US" dirty="0"/>
              <a:t>毕业设计答辩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工会日常工作管理系统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381443" y="4433458"/>
            <a:ext cx="2216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指导教师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管军霖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学生姓名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韩康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答辩日期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3024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箭头: 虚尾 2"/>
          <p:cNvSpPr/>
          <p:nvPr/>
        </p:nvSpPr>
        <p:spPr>
          <a:xfrm>
            <a:off x="5582741" y="3114076"/>
            <a:ext cx="6374797" cy="236365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7552" y="467972"/>
            <a:ext cx="3174230" cy="629616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Itim" panose="00000500000000000000" pitchFamily="2" charset="-34"/>
                <a:ea typeface="微软雅黑" panose="020B0503020204020204" pitchFamily="34" charset="-122"/>
                <a:cs typeface="Itim" panose="00000500000000000000" pitchFamily="2" charset="-34"/>
              </a:rPr>
              <a:t>CONTENTS</a:t>
            </a:r>
            <a:endParaRPr lang="zh-CN" altLang="en-US" sz="3200" dirty="0">
              <a:latin typeface="Itim" panose="00000500000000000000" pitchFamily="2" charset="-34"/>
              <a:ea typeface="微软雅黑" panose="020B0503020204020204" pitchFamily="34" charset="-122"/>
              <a:cs typeface="Itim" panose="00000500000000000000" pitchFamily="2" charset="-3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4" y="1464626"/>
            <a:ext cx="4716606" cy="4829289"/>
          </a:xfrm>
          <a:prstGeom prst="roundRect">
            <a:avLst>
              <a:gd name="adj" fmla="val 18136"/>
            </a:avLst>
          </a:prstGeom>
        </p:spPr>
      </p:pic>
      <p:sp>
        <p:nvSpPr>
          <p:cNvPr id="5" name="文本框 4"/>
          <p:cNvSpPr txBox="1"/>
          <p:nvPr/>
        </p:nvSpPr>
        <p:spPr>
          <a:xfrm>
            <a:off x="6996547" y="2580200"/>
            <a:ext cx="23945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SzPct val="80000"/>
              <a:buFont typeface="Wingdings 3" panose="05040102010807070707" pitchFamily="18" charset="2"/>
              <a:buChar char="u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宋刻本秀楷繁体" panose="02000000000000000000" pitchFamily="2" charset="-122"/>
                <a:ea typeface="方正宋刻本秀楷繁体" panose="02000000000000000000" pitchFamily="2" charset="-122"/>
              </a:rPr>
              <a:t>设计概况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方正宋刻本秀楷繁体" panose="02000000000000000000" pitchFamily="2" charset="-122"/>
              <a:ea typeface="方正宋刻本秀楷繁体" panose="02000000000000000000" pitchFamily="2" charset="-122"/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SzPct val="85000"/>
              <a:buFont typeface="Wingdings 3" panose="05040102010807070707" pitchFamily="18" charset="2"/>
              <a:buChar char="u"/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方正宋刻本秀楷繁体" panose="02000000000000000000" pitchFamily="2" charset="-122"/>
              <a:ea typeface="方正宋刻本秀楷繁体" panose="02000000000000000000" pitchFamily="2" charset="-122"/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SzPct val="85000"/>
              <a:buFont typeface="Wingdings 3" panose="05040102010807070707" pitchFamily="18" charset="2"/>
              <a:buChar char="u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宋刻本秀楷繁体" panose="02000000000000000000" pitchFamily="2" charset="-122"/>
                <a:ea typeface="方正宋刻本秀楷繁体" panose="02000000000000000000" pitchFamily="2" charset="-122"/>
              </a:rPr>
              <a:t>开发细节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方正宋刻本秀楷繁体" panose="02000000000000000000" pitchFamily="2" charset="-122"/>
              <a:ea typeface="方正宋刻本秀楷繁体" panose="02000000000000000000" pitchFamily="2" charset="-122"/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SzPct val="85000"/>
              <a:buFont typeface="Wingdings 3" panose="05040102010807070707" pitchFamily="18" charset="2"/>
              <a:buChar char="u"/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方正宋刻本秀楷繁体" panose="02000000000000000000" pitchFamily="2" charset="-122"/>
              <a:ea typeface="方正宋刻本秀楷繁体" panose="02000000000000000000" pitchFamily="2" charset="-122"/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SzPct val="85000"/>
              <a:buFont typeface="Wingdings 3" panose="05040102010807070707" pitchFamily="18" charset="2"/>
              <a:buChar char="u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宋刻本秀楷繁体" panose="02000000000000000000" pitchFamily="2" charset="-122"/>
                <a:ea typeface="方正宋刻本秀楷繁体" panose="02000000000000000000" pitchFamily="2" charset="-122"/>
              </a:rPr>
              <a:t>过程难点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方正宋刻本秀楷繁体" panose="02000000000000000000" pitchFamily="2" charset="-122"/>
              <a:ea typeface="方正宋刻本秀楷繁体" panose="02000000000000000000" pitchFamily="2" charset="-122"/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SzPct val="85000"/>
              <a:buFont typeface="Wingdings 3" panose="05040102010807070707" pitchFamily="18" charset="2"/>
              <a:buChar char="u"/>
            </a:pP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方正宋刻本秀楷繁体" panose="02000000000000000000" pitchFamily="2" charset="-122"/>
              <a:ea typeface="方正宋刻本秀楷繁体" panose="02000000000000000000" pitchFamily="2" charset="-122"/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SzPct val="85000"/>
              <a:buFont typeface="Wingdings 3" panose="05040102010807070707" pitchFamily="18" charset="2"/>
              <a:buChar char="u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宋刻本秀楷繁体" panose="02000000000000000000" pitchFamily="2" charset="-122"/>
                <a:ea typeface="方正宋刻本秀楷繁体" panose="02000000000000000000" pitchFamily="2" charset="-122"/>
              </a:rPr>
              <a:t>前景展望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SzPct val="85000"/>
              <a:buFont typeface="Wingdings 3" panose="05040102010807070707" pitchFamily="18" charset="2"/>
              <a:buChar char="u"/>
            </a:pP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方正宋刻本秀楷繁体" panose="02000000000000000000" pitchFamily="2" charset="-122"/>
              <a:ea typeface="方正宋刻本秀楷繁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391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1052944"/>
            <a:ext cx="2952557" cy="74044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工会是什么</a:t>
            </a:r>
            <a:r>
              <a:rPr lang="en-US" altLang="zh-CN" sz="40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?</a:t>
            </a:r>
            <a:endParaRPr lang="zh-CN" altLang="en-US" sz="4000" b="1" dirty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7334" y="2881745"/>
            <a:ext cx="3854528" cy="1801091"/>
          </a:xfrm>
        </p:spPr>
        <p:txBody>
          <a:bodyPr>
            <a:normAutofit/>
          </a:bodyPr>
          <a:lstStyle/>
          <a:p>
            <a:pPr marL="265113" indent="-265113">
              <a:buSzPct val="60000"/>
              <a:buFont typeface="Wingdings 3" panose="05040102010807070707" pitchFamily="18" charset="2"/>
              <a:buChar char="u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劳动者利益的代表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65113" indent="-265113">
              <a:buSzPct val="60000"/>
              <a:buFont typeface="Wingdings 3" panose="05040102010807070707" pitchFamily="18" charset="2"/>
              <a:buChar char="u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代表劳动者的利益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65113" indent="-265113">
              <a:buSzPct val="60000"/>
              <a:buFont typeface="Wingdings 3" panose="05040102010807070707" pitchFamily="18" charset="2"/>
              <a:buChar char="u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为劳动者谋取福利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8" name="内容占位符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844" y="2199122"/>
            <a:ext cx="4513262" cy="3166335"/>
          </a:xfrm>
          <a:prstGeom prst="round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459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0088" y="840221"/>
            <a:ext cx="2515417" cy="831273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latin typeface="方正宋刻本秀楷繁体" panose="02000000000000000000" pitchFamily="2" charset="-122"/>
                <a:ea typeface="方正宋刻本秀楷繁体" panose="02000000000000000000" pitchFamily="2" charset="-122"/>
              </a:rPr>
              <a:t>开发背景</a:t>
            </a:r>
          </a:p>
        </p:txBody>
      </p:sp>
      <p:sp>
        <p:nvSpPr>
          <p:cNvPr id="9" name="圆角矩形 4"/>
          <p:cNvSpPr/>
          <p:nvPr/>
        </p:nvSpPr>
        <p:spPr>
          <a:xfrm>
            <a:off x="427702" y="2141699"/>
            <a:ext cx="9099755" cy="3320469"/>
          </a:xfrm>
          <a:prstGeom prst="roundRect">
            <a:avLst>
              <a:gd name="adj" fmla="val 2953"/>
            </a:avLst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/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5"/>
          <p:cNvSpPr>
            <a:spLocks noChangeArrowheads="1"/>
          </p:cNvSpPr>
          <p:nvPr/>
        </p:nvSpPr>
        <p:spPr bwMode="auto">
          <a:xfrm>
            <a:off x="684213" y="2357438"/>
            <a:ext cx="2303462" cy="51077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服务广大群众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559675" y="11690"/>
            <a:ext cx="4632325" cy="1944831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852488" y="2422255"/>
            <a:ext cx="7904094" cy="2432680"/>
            <a:chOff x="852488" y="2422255"/>
            <a:chExt cx="7904094" cy="2432680"/>
          </a:xfrm>
        </p:grpSpPr>
        <p:grpSp>
          <p:nvGrpSpPr>
            <p:cNvPr id="7" name="组合 6"/>
            <p:cNvGrpSpPr/>
            <p:nvPr/>
          </p:nvGrpSpPr>
          <p:grpSpPr>
            <a:xfrm>
              <a:off x="6453120" y="2440691"/>
              <a:ext cx="2303462" cy="2414244"/>
              <a:chOff x="700088" y="2269855"/>
              <a:chExt cx="2303462" cy="2414244"/>
            </a:xfrm>
          </p:grpSpPr>
          <p:sp>
            <p:nvSpPr>
              <p:cNvPr id="5" name="矩形: 圆顶角 4"/>
              <p:cNvSpPr/>
              <p:nvPr/>
            </p:nvSpPr>
            <p:spPr>
              <a:xfrm>
                <a:off x="700088" y="2269855"/>
                <a:ext cx="2303462" cy="613045"/>
              </a:xfrm>
              <a:prstGeom prst="round2Same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凝聚职工力量</a:t>
                </a:r>
              </a:p>
            </p:txBody>
          </p:sp>
          <p:sp>
            <p:nvSpPr>
              <p:cNvPr id="6" name="矩形: 对角圆角 5"/>
              <p:cNvSpPr/>
              <p:nvPr/>
            </p:nvSpPr>
            <p:spPr>
              <a:xfrm>
                <a:off x="700088" y="2882900"/>
                <a:ext cx="2303173" cy="1801199"/>
              </a:xfrm>
              <a:prstGeom prst="round2DiagRect">
                <a:avLst>
                  <a:gd name="adj1" fmla="val 641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74650" lvl="1" indent="-285750">
                  <a:lnSpc>
                    <a:spcPct val="170000"/>
                  </a:lnSpc>
                  <a:buClr>
                    <a:schemeClr val="accent1"/>
                  </a:buClr>
                  <a:buFont typeface="微软雅黑" panose="020B0503020204020204" pitchFamily="34" charset="-122"/>
                  <a:buChar char="•"/>
                </a:pPr>
                <a:r>
                  <a:rPr lang="zh-CN" altLang="en-US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职工福利发放</a:t>
                </a:r>
                <a:endParaRPr lang="en-US" altLang="zh-CN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74650" lvl="1" indent="-285750">
                  <a:lnSpc>
                    <a:spcPct val="170000"/>
                  </a:lnSpc>
                  <a:buClr>
                    <a:schemeClr val="accent1"/>
                  </a:buClr>
                  <a:buFont typeface="微软雅黑" panose="020B0503020204020204" pitchFamily="34" charset="-122"/>
                  <a:buChar char="•"/>
                </a:pPr>
                <a:r>
                  <a:rPr lang="zh-CN" altLang="en-US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职工家属福利</a:t>
                </a:r>
                <a:endParaRPr lang="en-US" altLang="zh-CN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74650" lvl="1" indent="-285750">
                  <a:lnSpc>
                    <a:spcPct val="170000"/>
                  </a:lnSpc>
                  <a:buClr>
                    <a:schemeClr val="accent1"/>
                  </a:buClr>
                  <a:buFont typeface="微软雅黑" panose="020B0503020204020204" pitchFamily="34" charset="-122"/>
                  <a:buChar char="•"/>
                </a:pPr>
                <a:r>
                  <a:rPr lang="zh-CN" altLang="en-US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其他福利信息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652804" y="2440691"/>
              <a:ext cx="2303462" cy="2395808"/>
              <a:chOff x="699799" y="2288290"/>
              <a:chExt cx="2303462" cy="2395808"/>
            </a:xfrm>
          </p:grpSpPr>
          <p:sp>
            <p:nvSpPr>
              <p:cNvPr id="18" name="矩形: 圆顶角 17"/>
              <p:cNvSpPr/>
              <p:nvPr/>
            </p:nvSpPr>
            <p:spPr>
              <a:xfrm>
                <a:off x="699799" y="2288290"/>
                <a:ext cx="2303462" cy="613045"/>
              </a:xfrm>
              <a:prstGeom prst="round2Same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提高职工效率</a:t>
                </a:r>
              </a:p>
            </p:txBody>
          </p:sp>
          <p:sp>
            <p:nvSpPr>
              <p:cNvPr id="19" name="矩形: 对角圆角 18"/>
              <p:cNvSpPr/>
              <p:nvPr/>
            </p:nvSpPr>
            <p:spPr>
              <a:xfrm>
                <a:off x="700088" y="2901335"/>
                <a:ext cx="2303173" cy="1782763"/>
              </a:xfrm>
              <a:prstGeom prst="round2DiagRect">
                <a:avLst>
                  <a:gd name="adj1" fmla="val 8069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74650" lvl="1" indent="-285750">
                  <a:lnSpc>
                    <a:spcPct val="170000"/>
                  </a:lnSpc>
                  <a:buClr>
                    <a:schemeClr val="accent1"/>
                  </a:buClr>
                  <a:buFont typeface="微软雅黑" panose="020B0503020204020204" pitchFamily="34" charset="-122"/>
                  <a:buChar char="•"/>
                </a:pPr>
                <a:r>
                  <a:rPr lang="zh-CN" altLang="en-US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浏览架构信息</a:t>
                </a:r>
                <a:endParaRPr lang="en-US" altLang="zh-CN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74650" lvl="1" indent="-285750">
                  <a:lnSpc>
                    <a:spcPct val="170000"/>
                  </a:lnSpc>
                  <a:buClr>
                    <a:schemeClr val="accent1"/>
                  </a:buClr>
                  <a:buFont typeface="微软雅黑" panose="020B0503020204020204" pitchFamily="34" charset="-122"/>
                  <a:buChar char="•"/>
                </a:pPr>
                <a:r>
                  <a:rPr lang="zh-CN" altLang="en-US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查看工会法规</a:t>
                </a:r>
                <a:endParaRPr lang="en-US" altLang="zh-CN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74650" lvl="1" indent="-285750">
                  <a:lnSpc>
                    <a:spcPct val="170000"/>
                  </a:lnSpc>
                  <a:buClr>
                    <a:schemeClr val="accent1"/>
                  </a:buClr>
                  <a:buFont typeface="微软雅黑" panose="020B0503020204020204" pitchFamily="34" charset="-122"/>
                  <a:buChar char="•"/>
                </a:pPr>
                <a:r>
                  <a:rPr lang="zh-CN" altLang="en-US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浏览福利信息</a:t>
                </a: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52488" y="2422255"/>
              <a:ext cx="2303462" cy="2414244"/>
              <a:chOff x="700088" y="2269855"/>
              <a:chExt cx="2303462" cy="2414244"/>
            </a:xfrm>
          </p:grpSpPr>
          <p:sp>
            <p:nvSpPr>
              <p:cNvPr id="21" name="矩形: 圆顶角 20"/>
              <p:cNvSpPr/>
              <p:nvPr/>
            </p:nvSpPr>
            <p:spPr>
              <a:xfrm>
                <a:off x="700088" y="2269855"/>
                <a:ext cx="2303462" cy="613045"/>
              </a:xfrm>
              <a:prstGeom prst="round2Same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服务广大群众</a:t>
                </a:r>
              </a:p>
            </p:txBody>
          </p:sp>
          <p:sp>
            <p:nvSpPr>
              <p:cNvPr id="22" name="矩形: 对角圆角 21"/>
              <p:cNvSpPr/>
              <p:nvPr/>
            </p:nvSpPr>
            <p:spPr>
              <a:xfrm>
                <a:off x="700088" y="2882900"/>
                <a:ext cx="2303173" cy="1801199"/>
              </a:xfrm>
              <a:prstGeom prst="round2DiagRect">
                <a:avLst>
                  <a:gd name="adj1" fmla="val 641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74650" lvl="1" indent="-285750">
                  <a:lnSpc>
                    <a:spcPct val="170000"/>
                  </a:lnSpc>
                  <a:buClr>
                    <a:schemeClr val="accent1"/>
                  </a:buClr>
                  <a:buFont typeface="微软雅黑" panose="020B0503020204020204" pitchFamily="34" charset="-122"/>
                  <a:buChar char="•"/>
                </a:pPr>
                <a:r>
                  <a:rPr lang="zh-CN" altLang="en-US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方便管理员</a:t>
                </a:r>
                <a:endParaRPr lang="en-US" altLang="zh-CN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74650" lvl="1" indent="-285750">
                  <a:lnSpc>
                    <a:spcPct val="170000"/>
                  </a:lnSpc>
                  <a:buClr>
                    <a:schemeClr val="accent1"/>
                  </a:buClr>
                  <a:buFont typeface="微软雅黑" panose="020B0503020204020204" pitchFamily="34" charset="-122"/>
                  <a:buChar char="•"/>
                </a:pPr>
                <a:r>
                  <a:rPr lang="zh-CN" altLang="en-US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职工信息查看</a:t>
                </a:r>
                <a:endParaRPr lang="en-US" altLang="zh-CN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74650" lvl="1" indent="-285750">
                  <a:lnSpc>
                    <a:spcPct val="170000"/>
                  </a:lnSpc>
                  <a:buClr>
                    <a:schemeClr val="accent1"/>
                  </a:buClr>
                  <a:buFont typeface="微软雅黑" panose="020B0503020204020204" pitchFamily="34" charset="-122"/>
                  <a:buChar char="•"/>
                </a:pPr>
                <a:r>
                  <a:rPr lang="zh-CN" altLang="en-US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浏览最新公告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84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94" y="899652"/>
            <a:ext cx="7780319" cy="5221393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77335" y="722671"/>
            <a:ext cx="3348976" cy="771289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Itim" panose="00000500000000000000" pitchFamily="2" charset="-34"/>
                <a:cs typeface="Itim" panose="00000500000000000000" pitchFamily="2" charset="-34"/>
              </a:rPr>
              <a:t>MVC Architecture</a:t>
            </a:r>
            <a:endParaRPr lang="zh-CN" altLang="en-US" sz="32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1830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315" y="699192"/>
            <a:ext cx="3271211" cy="62345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方正宋刻本秀楷繁体" panose="02000000000000000000" pitchFamily="2" charset="-122"/>
                <a:ea typeface="方正宋刻本秀楷繁体" panose="02000000000000000000" pitchFamily="2" charset="-122"/>
              </a:rPr>
              <a:t>开发遇到的难点：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t="3173" r="2552" b="6337"/>
          <a:stretch/>
        </p:blipFill>
        <p:spPr>
          <a:xfrm>
            <a:off x="4045526" y="1620290"/>
            <a:ext cx="7273637" cy="3561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思想气泡: 云 6"/>
          <p:cNvSpPr/>
          <p:nvPr/>
        </p:nvSpPr>
        <p:spPr>
          <a:xfrm>
            <a:off x="5472546" y="401551"/>
            <a:ext cx="2618509" cy="1218739"/>
          </a:xfrm>
          <a:prstGeom prst="cloudCallout">
            <a:avLst>
              <a:gd name="adj1" fmla="val -30357"/>
              <a:gd name="adj2" fmla="val 14548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方正苏新诗柳楷简体-yolan" panose="02000000000000000000" pitchFamily="2" charset="-122"/>
                <a:ea typeface="方正苏新诗柳楷简体-yolan" panose="02000000000000000000" pitchFamily="2" charset="-122"/>
                <a:cs typeface="方正苏新诗柳楷简体-yolan" panose="02000000000000000000" pitchFamily="2" charset="-122"/>
              </a:rPr>
              <a:t>我该如何呈现出来呢？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方正苏新诗柳楷简体-yolan" panose="02000000000000000000" pitchFamily="2" charset="-122"/>
              <a:ea typeface="方正苏新诗柳楷简体-yolan" panose="02000000000000000000" pitchFamily="2" charset="-122"/>
              <a:cs typeface="方正苏新诗柳楷简体-yolan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277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014489" cy="64813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方正宋刻本秀楷繁体" panose="02000000000000000000" pitchFamily="2" charset="-122"/>
                <a:ea typeface="方正宋刻本秀楷繁体" panose="02000000000000000000" pitchFamily="2" charset="-122"/>
              </a:rPr>
              <a:t>前景展望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77334" y="1722726"/>
            <a:ext cx="8696325" cy="4237037"/>
            <a:chOff x="531236" y="1362508"/>
            <a:chExt cx="8696325" cy="4237037"/>
          </a:xfrm>
        </p:grpSpPr>
        <p:sp>
          <p:nvSpPr>
            <p:cNvPr id="5" name="弦形 4"/>
            <p:cNvSpPr/>
            <p:nvPr/>
          </p:nvSpPr>
          <p:spPr>
            <a:xfrm>
              <a:off x="531236" y="2016557"/>
              <a:ext cx="8696325" cy="3582988"/>
            </a:xfrm>
            <a:prstGeom prst="chord">
              <a:avLst>
                <a:gd name="adj1" fmla="val 11162654"/>
                <a:gd name="adj2" fmla="val 21200315"/>
              </a:avLst>
            </a:prstGeom>
            <a:gradFill>
              <a:gsLst>
                <a:gs pos="0">
                  <a:sysClr val="window" lastClr="FFFFFF">
                    <a:lumMod val="75000"/>
                  </a:sysClr>
                </a:gs>
                <a:gs pos="53000">
                  <a:sysClr val="window" lastClr="FFFFFF">
                    <a:lumMod val="75000"/>
                  </a:sysClr>
                </a:gs>
                <a:gs pos="100000">
                  <a:sysClr val="window" lastClr="FFFFFF"/>
                </a:gs>
              </a:gsLst>
              <a:lin ang="5400000" scaled="0"/>
            </a:gradFill>
            <a:ln w="12700">
              <a:noFill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19" name="椭圆形标注 8"/>
            <p:cNvSpPr/>
            <p:nvPr/>
          </p:nvSpPr>
          <p:spPr>
            <a:xfrm>
              <a:off x="724912" y="1814945"/>
              <a:ext cx="1150937" cy="1008063"/>
            </a:xfrm>
            <a:prstGeom prst="wedgeEllipseCallout">
              <a:avLst>
                <a:gd name="adj1" fmla="val -25559"/>
                <a:gd name="adj2" fmla="val 62981"/>
              </a:avLst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>
              <a:outerShdw blurRad="76200" dir="3180000" sx="90000" sy="-19000" rotWithShape="0">
                <a:prstClr val="black">
                  <a:alpha val="15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69373" y="2157845"/>
              <a:ext cx="1044575" cy="369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创新性</a:t>
              </a:r>
            </a:p>
          </p:txBody>
        </p:sp>
        <p:sp>
          <p:nvSpPr>
            <p:cNvPr id="7" name="椭圆形标注 9"/>
            <p:cNvSpPr/>
            <p:nvPr/>
          </p:nvSpPr>
          <p:spPr>
            <a:xfrm>
              <a:off x="2518786" y="1499033"/>
              <a:ext cx="1152525" cy="1008062"/>
            </a:xfrm>
            <a:prstGeom prst="wedgeEllipseCallout">
              <a:avLst>
                <a:gd name="adj1" fmla="val -25559"/>
                <a:gd name="adj2" fmla="val 62981"/>
              </a:avLst>
            </a:prstGeom>
            <a:solidFill>
              <a:srgbClr val="92D050"/>
            </a:solidFill>
            <a:ln w="12700">
              <a:solidFill>
                <a:sysClr val="window" lastClr="FFFFFF"/>
              </a:solidFill>
            </a:ln>
            <a:effectLst>
              <a:outerShdw blurRad="76200" dir="3180000" sx="90000" sy="-19000" rotWithShape="0">
                <a:prstClr val="black">
                  <a:alpha val="15000"/>
                </a:prstClr>
              </a:outerShdw>
            </a:effec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8" name="椭圆形标注 10"/>
            <p:cNvSpPr/>
            <p:nvPr/>
          </p:nvSpPr>
          <p:spPr>
            <a:xfrm>
              <a:off x="4206298" y="1362508"/>
              <a:ext cx="1150938" cy="1008062"/>
            </a:xfrm>
            <a:prstGeom prst="wedgeEllipseCallout">
              <a:avLst>
                <a:gd name="adj1" fmla="val -25559"/>
                <a:gd name="adj2" fmla="val 62981"/>
              </a:avLst>
            </a:prstGeom>
            <a:solidFill>
              <a:srgbClr val="00B0F0"/>
            </a:solidFill>
            <a:ln w="12700">
              <a:solidFill>
                <a:sysClr val="window" lastClr="FFFFFF"/>
              </a:solidFill>
            </a:ln>
            <a:effectLst>
              <a:outerShdw blurRad="76200" dir="3180000" sx="90000" sy="-19000" rotWithShape="0">
                <a:prstClr val="black">
                  <a:alpha val="15000"/>
                </a:prstClr>
              </a:outerShdw>
            </a:effec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9" name="椭圆形标注 11"/>
            <p:cNvSpPr/>
            <p:nvPr/>
          </p:nvSpPr>
          <p:spPr>
            <a:xfrm>
              <a:off x="6000173" y="1499033"/>
              <a:ext cx="1150938" cy="1008062"/>
            </a:xfrm>
            <a:prstGeom prst="wedgeEllipseCallout">
              <a:avLst>
                <a:gd name="adj1" fmla="val -25559"/>
                <a:gd name="adj2" fmla="val 62981"/>
              </a:avLst>
            </a:prstGeom>
            <a:solidFill>
              <a:srgbClr val="C0504D">
                <a:lumMod val="60000"/>
                <a:lumOff val="40000"/>
              </a:srgbClr>
            </a:solidFill>
            <a:ln w="12700">
              <a:solidFill>
                <a:sysClr val="window" lastClr="FFFFFF"/>
              </a:solidFill>
            </a:ln>
            <a:effectLst>
              <a:outerShdw blurRad="76200" dir="3180000" sx="90000" sy="-19000" rotWithShape="0">
                <a:prstClr val="black">
                  <a:alpha val="15000"/>
                </a:prstClr>
              </a:outerShdw>
            </a:effec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10" name="椭圆形标注 12"/>
            <p:cNvSpPr/>
            <p:nvPr/>
          </p:nvSpPr>
          <p:spPr>
            <a:xfrm>
              <a:off x="7673398" y="1875270"/>
              <a:ext cx="1152525" cy="1008063"/>
            </a:xfrm>
            <a:prstGeom prst="wedgeEllipseCallout">
              <a:avLst>
                <a:gd name="adj1" fmla="val -25559"/>
                <a:gd name="adj2" fmla="val 62981"/>
              </a:avLst>
            </a:prstGeom>
            <a:solidFill>
              <a:sysClr val="window" lastClr="FFFFFF">
                <a:lumMod val="65000"/>
              </a:sysClr>
            </a:solidFill>
            <a:ln w="12700">
              <a:solidFill>
                <a:sysClr val="window" lastClr="FFFFFF"/>
              </a:solidFill>
            </a:ln>
            <a:effectLst>
              <a:outerShdw blurRad="76200" dir="3180000" sx="90000" sy="-19000" rotWithShape="0">
                <a:prstClr val="black">
                  <a:alpha val="15000"/>
                </a:prstClr>
              </a:outerShdw>
            </a:effec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1236" y="3145270"/>
              <a:ext cx="1439862" cy="36988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420361" y="3145270"/>
              <a:ext cx="1439862" cy="36988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691823" y="1830820"/>
              <a:ext cx="877888" cy="3714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效益性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4045961" y="3145270"/>
              <a:ext cx="1439862" cy="36988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801736" y="3145270"/>
              <a:ext cx="1439862" cy="36988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261861" y="1686358"/>
              <a:ext cx="1108075" cy="3714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可复制性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017636" y="1830820"/>
              <a:ext cx="1108075" cy="3714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可延续性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7817861" y="2191183"/>
              <a:ext cx="877887" cy="369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影响性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3E9ECC9F-60DF-4B3B-BD01-1D59E8354ED8}"/>
              </a:ext>
            </a:extLst>
          </p:cNvPr>
          <p:cNvSpPr/>
          <p:nvPr/>
        </p:nvSpPr>
        <p:spPr>
          <a:xfrm>
            <a:off x="7532159" y="3505488"/>
            <a:ext cx="1439862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167445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7552" y="2646219"/>
            <a:ext cx="3700703" cy="1385453"/>
          </a:xfrm>
        </p:spPr>
        <p:txBody>
          <a:bodyPr>
            <a:noAutofit/>
          </a:bodyPr>
          <a:lstStyle/>
          <a:p>
            <a:pPr algn="ctr"/>
            <a:r>
              <a:rPr lang="en-US" altLang="zh-CN" sz="8800" dirty="0">
                <a:solidFill>
                  <a:schemeClr val="accent2">
                    <a:lumMod val="50000"/>
                  </a:schemeClr>
                </a:solidFill>
                <a:latin typeface="Lobster" panose="02000506000000020003" pitchFamily="2" charset="0"/>
              </a:rPr>
              <a:t>The End</a:t>
            </a:r>
            <a:endParaRPr lang="zh-CN" altLang="en-US" sz="8800" dirty="0">
              <a:solidFill>
                <a:schemeClr val="accent2">
                  <a:lumMod val="50000"/>
                </a:schemeClr>
              </a:solidFill>
              <a:latin typeface="Lobster" panose="02000506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18691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799</TotalTime>
  <Words>114</Words>
  <Application>Microsoft Office PowerPoint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Microsoft YaHei UI</vt:lpstr>
      <vt:lpstr>等线</vt:lpstr>
      <vt:lpstr>方正宋刻本秀楷繁体</vt:lpstr>
      <vt:lpstr>方正宋刻本秀楷简体</vt:lpstr>
      <vt:lpstr>方正苏新诗柳楷简体-yolan</vt:lpstr>
      <vt:lpstr>方正姚体</vt:lpstr>
      <vt:lpstr>华文新魏</vt:lpstr>
      <vt:lpstr>微软雅黑</vt:lpstr>
      <vt:lpstr>Arial</vt:lpstr>
      <vt:lpstr>Itim</vt:lpstr>
      <vt:lpstr>Lao UI</vt:lpstr>
      <vt:lpstr>Lobster</vt:lpstr>
      <vt:lpstr>Trebuchet MS</vt:lpstr>
      <vt:lpstr>Wingdings</vt:lpstr>
      <vt:lpstr>Wingdings 3</vt:lpstr>
      <vt:lpstr>平面</vt:lpstr>
      <vt:lpstr>工会日常工作管理系统</vt:lpstr>
      <vt:lpstr>目录 CONTENTS</vt:lpstr>
      <vt:lpstr>工会是什么?</vt:lpstr>
      <vt:lpstr>开发背景</vt:lpstr>
      <vt:lpstr>MVC Architecture</vt:lpstr>
      <vt:lpstr>开发遇到的难点：</vt:lpstr>
      <vt:lpstr>前景展望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汤姆</dc:creator>
  <cp:lastModifiedBy>汤姆</cp:lastModifiedBy>
  <cp:revision>58</cp:revision>
  <dcterms:created xsi:type="dcterms:W3CDTF">2017-04-18T03:19:17Z</dcterms:created>
  <dcterms:modified xsi:type="dcterms:W3CDTF">2017-06-03T05:36:29Z</dcterms:modified>
</cp:coreProperties>
</file>