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6c67f6f9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6c67f6f9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6c67f6f9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6c67f6f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06c67f6f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06c67f6f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6c67f6f9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6c67f6f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06c67f6f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06c67f6f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06c67f6f9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06c67f6f9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6c67f6f9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6c67f6f9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6c67f6f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6c67f6f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06c67f6f9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06c67f6f9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06c67f6f9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06c67f6f9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06c67f6f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06c67f6f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06c67f6f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06c67f6f9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06c67f6f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06c67f6f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6c67f6f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06c67f6f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06c67f6f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06c67f6f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06c67f6f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06c67f6f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06c67f6f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06c67f6f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6c67f6f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06c67f6f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06c67f6f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06c67f6f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3225" y="1188925"/>
            <a:ext cx="87918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CS 544 Final Project</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World Happiness Report 2021</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Yung-Chieh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1531950" y="673475"/>
            <a:ext cx="60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pic>
        <p:nvPicPr>
          <p:cNvPr id="116" name="Google Shape;116;p22"/>
          <p:cNvPicPr preferRelativeResize="0"/>
          <p:nvPr/>
        </p:nvPicPr>
        <p:blipFill>
          <a:blip r:embed="rId3">
            <a:alphaModFix/>
          </a:blip>
          <a:stretch>
            <a:fillRect/>
          </a:stretch>
        </p:blipFill>
        <p:spPr>
          <a:xfrm>
            <a:off x="2303913" y="735438"/>
            <a:ext cx="4531983" cy="367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1531950" y="673475"/>
            <a:ext cx="607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#6 Scatter plot for two-way table between Ladder score and GDP per capita</a:t>
            </a:r>
            <a:endParaRPr b="1" sz="2000">
              <a:solidFill>
                <a:schemeClr val="dk1"/>
              </a:solidFill>
              <a:latin typeface="Roboto"/>
              <a:ea typeface="Roboto"/>
              <a:cs typeface="Roboto"/>
              <a:sym typeface="Roboto"/>
            </a:endParaRPr>
          </a:p>
        </p:txBody>
      </p:sp>
      <p:pic>
        <p:nvPicPr>
          <p:cNvPr id="122" name="Google Shape;122;p23"/>
          <p:cNvPicPr preferRelativeResize="0"/>
          <p:nvPr/>
        </p:nvPicPr>
        <p:blipFill>
          <a:blip r:embed="rId3">
            <a:alphaModFix/>
          </a:blip>
          <a:stretch>
            <a:fillRect/>
          </a:stretch>
        </p:blipFill>
        <p:spPr>
          <a:xfrm>
            <a:off x="2520463" y="1473875"/>
            <a:ext cx="4103066" cy="336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1524550" y="673475"/>
            <a:ext cx="655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We can conclude that Ladder Score increases when GDP per capita increases. It’s a Proportional relationship</a:t>
            </a:r>
            <a:endParaRPr sz="2000">
              <a:solidFill>
                <a:schemeClr val="dk1"/>
              </a:solidFill>
              <a:latin typeface="Roboto"/>
              <a:ea typeface="Roboto"/>
              <a:cs typeface="Roboto"/>
              <a:sym typeface="Roboto"/>
            </a:endParaRPr>
          </a:p>
        </p:txBody>
      </p:sp>
      <p:pic>
        <p:nvPicPr>
          <p:cNvPr id="128" name="Google Shape;128;p24"/>
          <p:cNvPicPr preferRelativeResize="0"/>
          <p:nvPr/>
        </p:nvPicPr>
        <p:blipFill>
          <a:blip r:embed="rId3">
            <a:alphaModFix/>
          </a:blip>
          <a:stretch>
            <a:fillRect/>
          </a:stretch>
        </p:blipFill>
        <p:spPr>
          <a:xfrm>
            <a:off x="2520463" y="1473875"/>
            <a:ext cx="4103066" cy="336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1531950" y="673475"/>
            <a:ext cx="607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#7 Random samples(sample size = 5, 10, 20) and Central Limit Theorem for 149 Ladder Scores Using Discrete Uniform Distribution</a:t>
            </a:r>
            <a:endParaRPr b="1" sz="2000">
              <a:solidFill>
                <a:schemeClr val="dk1"/>
              </a:solidFill>
              <a:latin typeface="Roboto"/>
              <a:ea typeface="Roboto"/>
              <a:cs typeface="Roboto"/>
              <a:sym typeface="Roboto"/>
            </a:endParaRPr>
          </a:p>
        </p:txBody>
      </p:sp>
      <p:pic>
        <p:nvPicPr>
          <p:cNvPr id="134" name="Google Shape;134;p25"/>
          <p:cNvPicPr preferRelativeResize="0"/>
          <p:nvPr/>
        </p:nvPicPr>
        <p:blipFill>
          <a:blip r:embed="rId3">
            <a:alphaModFix/>
          </a:blip>
          <a:stretch>
            <a:fillRect/>
          </a:stretch>
        </p:blipFill>
        <p:spPr>
          <a:xfrm>
            <a:off x="1664950" y="1781675"/>
            <a:ext cx="5814101" cy="305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1531950" y="673475"/>
            <a:ext cx="60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pic>
        <p:nvPicPr>
          <p:cNvPr id="140" name="Google Shape;140;p26"/>
          <p:cNvPicPr preferRelativeResize="0"/>
          <p:nvPr/>
        </p:nvPicPr>
        <p:blipFill>
          <a:blip r:embed="rId3">
            <a:alphaModFix/>
          </a:blip>
          <a:stretch>
            <a:fillRect/>
          </a:stretch>
        </p:blipFill>
        <p:spPr>
          <a:xfrm>
            <a:off x="2902587" y="1772818"/>
            <a:ext cx="3334625" cy="159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1531950" y="673475"/>
            <a:ext cx="60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pic>
        <p:nvPicPr>
          <p:cNvPr id="146" name="Google Shape;146;p27"/>
          <p:cNvPicPr preferRelativeResize="0"/>
          <p:nvPr/>
        </p:nvPicPr>
        <p:blipFill>
          <a:blip r:embed="rId3">
            <a:alphaModFix/>
          </a:blip>
          <a:stretch>
            <a:fillRect/>
          </a:stretch>
        </p:blipFill>
        <p:spPr>
          <a:xfrm>
            <a:off x="1184125" y="52950"/>
            <a:ext cx="2915875" cy="2509125"/>
          </a:xfrm>
          <a:prstGeom prst="rect">
            <a:avLst/>
          </a:prstGeom>
          <a:noFill/>
          <a:ln>
            <a:noFill/>
          </a:ln>
        </p:spPr>
      </p:pic>
      <p:pic>
        <p:nvPicPr>
          <p:cNvPr id="147" name="Google Shape;147;p27"/>
          <p:cNvPicPr preferRelativeResize="0"/>
          <p:nvPr/>
        </p:nvPicPr>
        <p:blipFill>
          <a:blip r:embed="rId4">
            <a:alphaModFix/>
          </a:blip>
          <a:stretch>
            <a:fillRect/>
          </a:stretch>
        </p:blipFill>
        <p:spPr>
          <a:xfrm>
            <a:off x="4794411" y="52950"/>
            <a:ext cx="2813438" cy="2509125"/>
          </a:xfrm>
          <a:prstGeom prst="rect">
            <a:avLst/>
          </a:prstGeom>
          <a:noFill/>
          <a:ln>
            <a:noFill/>
          </a:ln>
        </p:spPr>
      </p:pic>
      <p:pic>
        <p:nvPicPr>
          <p:cNvPr id="148" name="Google Shape;148;p27"/>
          <p:cNvPicPr preferRelativeResize="0"/>
          <p:nvPr/>
        </p:nvPicPr>
        <p:blipFill>
          <a:blip r:embed="rId5">
            <a:alphaModFix/>
          </a:blip>
          <a:stretch>
            <a:fillRect/>
          </a:stretch>
        </p:blipFill>
        <p:spPr>
          <a:xfrm>
            <a:off x="1235338" y="2610865"/>
            <a:ext cx="2813450" cy="2466036"/>
          </a:xfrm>
          <a:prstGeom prst="rect">
            <a:avLst/>
          </a:prstGeom>
          <a:noFill/>
          <a:ln>
            <a:noFill/>
          </a:ln>
        </p:spPr>
      </p:pic>
      <p:pic>
        <p:nvPicPr>
          <p:cNvPr id="149" name="Google Shape;149;p27"/>
          <p:cNvPicPr preferRelativeResize="0"/>
          <p:nvPr/>
        </p:nvPicPr>
        <p:blipFill>
          <a:blip r:embed="rId6">
            <a:alphaModFix/>
          </a:blip>
          <a:stretch>
            <a:fillRect/>
          </a:stretch>
        </p:blipFill>
        <p:spPr>
          <a:xfrm>
            <a:off x="4343762" y="3591475"/>
            <a:ext cx="3714750" cy="50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1531950" y="673475"/>
            <a:ext cx="6075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#8 Simple Random Sampling</a:t>
            </a:r>
            <a:endParaRPr b="1" sz="2000">
              <a:solidFill>
                <a:schemeClr val="dk1"/>
              </a:solidFill>
              <a:latin typeface="Roboto"/>
              <a:ea typeface="Roboto"/>
              <a:cs typeface="Roboto"/>
              <a:sym typeface="Roboto"/>
            </a:endParaRPr>
          </a:p>
          <a:p>
            <a:pPr indent="0" lvl="0" marL="0" rtl="0" algn="l">
              <a:spcBef>
                <a:spcPts val="0"/>
              </a:spcBef>
              <a:spcAft>
                <a:spcPts val="0"/>
              </a:spcAft>
              <a:buNone/>
            </a:pPr>
            <a:r>
              <a:rPr b="1" lang="en" sz="2000">
                <a:solidFill>
                  <a:schemeClr val="dk1"/>
                </a:solidFill>
                <a:latin typeface="Roboto"/>
                <a:ea typeface="Roboto"/>
                <a:cs typeface="Roboto"/>
                <a:sym typeface="Roboto"/>
              </a:rPr>
              <a:t>(A simple sample random of size 20 is drawn from the ladder score without placement.)</a:t>
            </a:r>
            <a:endParaRPr b="1" sz="2000">
              <a:solidFill>
                <a:schemeClr val="dk1"/>
              </a:solidFill>
              <a:latin typeface="Roboto"/>
              <a:ea typeface="Roboto"/>
              <a:cs typeface="Roboto"/>
              <a:sym typeface="Roboto"/>
            </a:endParaRPr>
          </a:p>
          <a:p>
            <a:pPr indent="0" lvl="0" marL="0" rtl="0" algn="l">
              <a:spcBef>
                <a:spcPts val="0"/>
              </a:spcBef>
              <a:spcAft>
                <a:spcPts val="0"/>
              </a:spcAft>
              <a:buNone/>
            </a:pPr>
            <a:r>
              <a:rPr b="1" lang="en" sz="2000">
                <a:solidFill>
                  <a:schemeClr val="dk1"/>
                </a:solidFill>
                <a:latin typeface="Roboto"/>
                <a:ea typeface="Roboto"/>
                <a:cs typeface="Roboto"/>
                <a:sym typeface="Roboto"/>
              </a:rPr>
              <a:t>(The data of the selected sample and the frequency of municipalities in each region are shown below.)</a:t>
            </a:r>
            <a:endParaRPr b="1" sz="2000">
              <a:solidFill>
                <a:schemeClr val="dk1"/>
              </a:solidFill>
              <a:latin typeface="Roboto"/>
              <a:ea typeface="Roboto"/>
              <a:cs typeface="Roboto"/>
              <a:sym typeface="Roboto"/>
            </a:endParaRPr>
          </a:p>
        </p:txBody>
      </p:sp>
      <p:pic>
        <p:nvPicPr>
          <p:cNvPr id="155" name="Google Shape;155;p28"/>
          <p:cNvPicPr preferRelativeResize="0"/>
          <p:nvPr/>
        </p:nvPicPr>
        <p:blipFill>
          <a:blip r:embed="rId3">
            <a:alphaModFix/>
          </a:blip>
          <a:stretch>
            <a:fillRect/>
          </a:stretch>
        </p:blipFill>
        <p:spPr>
          <a:xfrm>
            <a:off x="2202388" y="2397275"/>
            <a:ext cx="4739236" cy="244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1531950" y="673475"/>
            <a:ext cx="60759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#9 Systematic Sampling</a:t>
            </a:r>
            <a:endParaRPr b="1" sz="2000">
              <a:solidFill>
                <a:schemeClr val="dk1"/>
              </a:solidFill>
              <a:latin typeface="Roboto"/>
              <a:ea typeface="Roboto"/>
              <a:cs typeface="Roboto"/>
              <a:sym typeface="Roboto"/>
            </a:endParaRPr>
          </a:p>
          <a:p>
            <a:pPr indent="0" lvl="0" marL="0" rtl="0" algn="l">
              <a:spcBef>
                <a:spcPts val="0"/>
              </a:spcBef>
              <a:spcAft>
                <a:spcPts val="0"/>
              </a:spcAft>
              <a:buNone/>
            </a:pPr>
            <a:r>
              <a:rPr b="1" lang="en" sz="2000">
                <a:solidFill>
                  <a:schemeClr val="dk1"/>
                </a:solidFill>
                <a:latin typeface="Roboto"/>
                <a:ea typeface="Roboto"/>
                <a:cs typeface="Roboto"/>
                <a:sym typeface="Roboto"/>
              </a:rPr>
              <a:t>For a sample of size 20, the data is divided into 7 groups. From the first group, a random item is selected. The rows of the systematic sample are now computed by taking every 7th item. The selected sample is indexed from these rows. The frequency of municipalities in each region is shown below.</a:t>
            </a:r>
            <a:endParaRPr b="1" sz="20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nvSpPr>
        <p:spPr>
          <a:xfrm>
            <a:off x="1531950" y="673475"/>
            <a:ext cx="60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pic>
        <p:nvPicPr>
          <p:cNvPr id="166" name="Google Shape;166;p30"/>
          <p:cNvPicPr preferRelativeResize="0"/>
          <p:nvPr/>
        </p:nvPicPr>
        <p:blipFill>
          <a:blip r:embed="rId3">
            <a:alphaModFix/>
          </a:blip>
          <a:stretch>
            <a:fillRect/>
          </a:stretch>
        </p:blipFill>
        <p:spPr>
          <a:xfrm>
            <a:off x="1752600" y="1109663"/>
            <a:ext cx="5638800" cy="2924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nvSpPr>
        <p:spPr>
          <a:xfrm>
            <a:off x="1531950" y="673475"/>
            <a:ext cx="607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#10 Cluster Sampling</a:t>
            </a:r>
            <a:endParaRPr b="1" sz="2000">
              <a:solidFill>
                <a:schemeClr val="dk1"/>
              </a:solidFill>
              <a:latin typeface="Roboto"/>
              <a:ea typeface="Roboto"/>
              <a:cs typeface="Roboto"/>
              <a:sym typeface="Roboto"/>
            </a:endParaRPr>
          </a:p>
          <a:p>
            <a:pPr indent="0" lvl="0" marL="0" rtl="0" algn="l">
              <a:spcBef>
                <a:spcPts val="0"/>
              </a:spcBef>
              <a:spcAft>
                <a:spcPts val="0"/>
              </a:spcAft>
              <a:buNone/>
            </a:pPr>
            <a:r>
              <a:rPr b="1" lang="en" sz="2000">
                <a:solidFill>
                  <a:schemeClr val="dk1"/>
                </a:solidFill>
                <a:latin typeface="Roboto"/>
                <a:ea typeface="Roboto"/>
                <a:cs typeface="Roboto"/>
                <a:sym typeface="Roboto"/>
              </a:rPr>
              <a:t>Cluster of size 4. Clustered by the region.</a:t>
            </a:r>
            <a:endParaRPr b="1" sz="2000">
              <a:solidFill>
                <a:schemeClr val="dk1"/>
              </a:solidFill>
              <a:latin typeface="Roboto"/>
              <a:ea typeface="Roboto"/>
              <a:cs typeface="Roboto"/>
              <a:sym typeface="Roboto"/>
            </a:endParaRPr>
          </a:p>
        </p:txBody>
      </p:sp>
      <p:pic>
        <p:nvPicPr>
          <p:cNvPr id="172" name="Google Shape;172;p31"/>
          <p:cNvPicPr preferRelativeResize="0"/>
          <p:nvPr/>
        </p:nvPicPr>
        <p:blipFill>
          <a:blip r:embed="rId3">
            <a:alphaModFix/>
          </a:blip>
          <a:stretch>
            <a:fillRect/>
          </a:stretch>
        </p:blipFill>
        <p:spPr>
          <a:xfrm>
            <a:off x="1543050" y="1473875"/>
            <a:ext cx="6057900" cy="321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1531950" y="673475"/>
            <a:ext cx="6075900" cy="360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Data set Overview</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The World Happiness Report is a landmark survey of the state of global happiness.</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The happiness scores and rankings use data from the Gallup World Poll . The columns following the happiness score estimate the extent to which each of six factors – economic production, social support, life expectancy, freedom, absence of corruption, and generosity.</a:t>
            </a:r>
            <a:endParaRPr sz="20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nvSpPr>
        <p:spPr>
          <a:xfrm>
            <a:off x="1531950" y="673475"/>
            <a:ext cx="6075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#11 Ordering Data</a:t>
            </a:r>
            <a:endParaRPr b="1" sz="2000">
              <a:solidFill>
                <a:schemeClr val="dk1"/>
              </a:solidFill>
              <a:latin typeface="Roboto"/>
              <a:ea typeface="Roboto"/>
              <a:cs typeface="Roboto"/>
              <a:sym typeface="Roboto"/>
            </a:endParaRPr>
          </a:p>
          <a:p>
            <a:pPr indent="0" lvl="0" marL="0" rtl="0" algn="l">
              <a:spcBef>
                <a:spcPts val="0"/>
              </a:spcBef>
              <a:spcAft>
                <a:spcPts val="0"/>
              </a:spcAft>
              <a:buNone/>
            </a:pPr>
            <a:r>
              <a:rPr b="1" lang="en" sz="2000">
                <a:solidFill>
                  <a:schemeClr val="dk1"/>
                </a:solidFill>
                <a:latin typeface="Roboto"/>
                <a:ea typeface="Roboto"/>
                <a:cs typeface="Roboto"/>
                <a:sym typeface="Roboto"/>
              </a:rPr>
              <a:t>The dataset is ordered in the descending order by the first letter of the region. The sizes are each stratum of the seven regions is explicitly specified in the following.</a:t>
            </a:r>
            <a:endParaRPr b="1" sz="2000">
              <a:solidFill>
                <a:schemeClr val="dk1"/>
              </a:solidFill>
              <a:latin typeface="Roboto"/>
              <a:ea typeface="Roboto"/>
              <a:cs typeface="Roboto"/>
              <a:sym typeface="Roboto"/>
            </a:endParaRPr>
          </a:p>
        </p:txBody>
      </p:sp>
      <p:pic>
        <p:nvPicPr>
          <p:cNvPr id="178" name="Google Shape;178;p32"/>
          <p:cNvPicPr preferRelativeResize="0"/>
          <p:nvPr/>
        </p:nvPicPr>
        <p:blipFill>
          <a:blip r:embed="rId3">
            <a:alphaModFix/>
          </a:blip>
          <a:stretch>
            <a:fillRect/>
          </a:stretch>
        </p:blipFill>
        <p:spPr>
          <a:xfrm>
            <a:off x="2428588" y="2397275"/>
            <a:ext cx="4286822" cy="244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485775" y="261938"/>
            <a:ext cx="8172450" cy="461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1531950" y="673475"/>
            <a:ext cx="607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#1 How many countries are in this data set?</a:t>
            </a:r>
            <a:endParaRPr b="1"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149 Countries</a:t>
            </a:r>
            <a:endParaRPr sz="2000">
              <a:solidFill>
                <a:schemeClr val="dk1"/>
              </a:solidFill>
              <a:latin typeface="Roboto"/>
              <a:ea typeface="Roboto"/>
              <a:cs typeface="Roboto"/>
              <a:sym typeface="Roboto"/>
            </a:endParaRPr>
          </a:p>
        </p:txBody>
      </p:sp>
      <p:pic>
        <p:nvPicPr>
          <p:cNvPr id="80" name="Google Shape;80;p16"/>
          <p:cNvPicPr preferRelativeResize="0"/>
          <p:nvPr/>
        </p:nvPicPr>
        <p:blipFill>
          <a:blip r:embed="rId3">
            <a:alphaModFix/>
          </a:blip>
          <a:stretch>
            <a:fillRect/>
          </a:stretch>
        </p:blipFill>
        <p:spPr>
          <a:xfrm>
            <a:off x="3106425" y="2001805"/>
            <a:ext cx="2931150" cy="113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1531950" y="673475"/>
            <a:ext cx="60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#2 Categorical data by country region</a:t>
            </a:r>
            <a:endParaRPr b="1" sz="2000">
              <a:solidFill>
                <a:schemeClr val="dk1"/>
              </a:solidFill>
              <a:latin typeface="Roboto"/>
              <a:ea typeface="Roboto"/>
              <a:cs typeface="Roboto"/>
              <a:sym typeface="Roboto"/>
            </a:endParaRPr>
          </a:p>
        </p:txBody>
      </p:sp>
      <p:pic>
        <p:nvPicPr>
          <p:cNvPr id="86" name="Google Shape;86;p17"/>
          <p:cNvPicPr preferRelativeResize="0"/>
          <p:nvPr/>
        </p:nvPicPr>
        <p:blipFill>
          <a:blip r:embed="rId3">
            <a:alphaModFix/>
          </a:blip>
          <a:stretch>
            <a:fillRect/>
          </a:stretch>
        </p:blipFill>
        <p:spPr>
          <a:xfrm>
            <a:off x="1501250" y="1233525"/>
            <a:ext cx="6141499" cy="267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1531950" y="673475"/>
            <a:ext cx="60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#3 Barplot for categorical data by country region</a:t>
            </a:r>
            <a:endParaRPr b="1" sz="2000">
              <a:solidFill>
                <a:schemeClr val="dk1"/>
              </a:solidFill>
              <a:latin typeface="Roboto"/>
              <a:ea typeface="Roboto"/>
              <a:cs typeface="Roboto"/>
              <a:sym typeface="Roboto"/>
            </a:endParaRPr>
          </a:p>
        </p:txBody>
      </p:sp>
      <p:pic>
        <p:nvPicPr>
          <p:cNvPr id="92" name="Google Shape;92;p18"/>
          <p:cNvPicPr preferRelativeResize="0"/>
          <p:nvPr/>
        </p:nvPicPr>
        <p:blipFill>
          <a:blip r:embed="rId3">
            <a:alphaModFix/>
          </a:blip>
          <a:stretch>
            <a:fillRect/>
          </a:stretch>
        </p:blipFill>
        <p:spPr>
          <a:xfrm>
            <a:off x="2353663" y="1296275"/>
            <a:ext cx="4432478" cy="367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1531950" y="673475"/>
            <a:ext cx="60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#4 Numerical data by ladder score</a:t>
            </a:r>
            <a:endParaRPr b="1" sz="2000">
              <a:solidFill>
                <a:schemeClr val="dk1"/>
              </a:solidFill>
              <a:latin typeface="Roboto"/>
              <a:ea typeface="Roboto"/>
              <a:cs typeface="Roboto"/>
              <a:sym typeface="Roboto"/>
            </a:endParaRPr>
          </a:p>
        </p:txBody>
      </p:sp>
      <p:pic>
        <p:nvPicPr>
          <p:cNvPr id="98" name="Google Shape;98;p19"/>
          <p:cNvPicPr preferRelativeResize="0"/>
          <p:nvPr/>
        </p:nvPicPr>
        <p:blipFill>
          <a:blip r:embed="rId3">
            <a:alphaModFix/>
          </a:blip>
          <a:stretch>
            <a:fillRect/>
          </a:stretch>
        </p:blipFill>
        <p:spPr>
          <a:xfrm>
            <a:off x="851813" y="1230464"/>
            <a:ext cx="7436174" cy="305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1531950" y="673475"/>
            <a:ext cx="607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#5 Stem plot, Histogram and Boxplot for numerical data by ladder score</a:t>
            </a:r>
            <a:endParaRPr b="1" sz="2000">
              <a:solidFill>
                <a:schemeClr val="dk1"/>
              </a:solidFill>
              <a:latin typeface="Roboto"/>
              <a:ea typeface="Roboto"/>
              <a:cs typeface="Roboto"/>
              <a:sym typeface="Roboto"/>
            </a:endParaRPr>
          </a:p>
        </p:txBody>
      </p:sp>
      <p:pic>
        <p:nvPicPr>
          <p:cNvPr id="104" name="Google Shape;104;p20"/>
          <p:cNvPicPr preferRelativeResize="0"/>
          <p:nvPr/>
        </p:nvPicPr>
        <p:blipFill>
          <a:blip r:embed="rId3">
            <a:alphaModFix/>
          </a:blip>
          <a:stretch>
            <a:fillRect/>
          </a:stretch>
        </p:blipFill>
        <p:spPr>
          <a:xfrm>
            <a:off x="2887225" y="1515275"/>
            <a:ext cx="3365325" cy="326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1531950" y="673475"/>
            <a:ext cx="60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pic>
        <p:nvPicPr>
          <p:cNvPr id="110" name="Google Shape;110;p21"/>
          <p:cNvPicPr preferRelativeResize="0"/>
          <p:nvPr/>
        </p:nvPicPr>
        <p:blipFill>
          <a:blip r:embed="rId3">
            <a:alphaModFix/>
          </a:blip>
          <a:stretch>
            <a:fillRect/>
          </a:stretch>
        </p:blipFill>
        <p:spPr>
          <a:xfrm>
            <a:off x="2402938" y="735438"/>
            <a:ext cx="4338134" cy="367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