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1"/>
  </p:notesMasterIdLst>
  <p:sldIdLst>
    <p:sldId id="257" r:id="rId3"/>
    <p:sldId id="286" r:id="rId4"/>
    <p:sldId id="349" r:id="rId5"/>
    <p:sldId id="287" r:id="rId6"/>
    <p:sldId id="288" r:id="rId7"/>
    <p:sldId id="364" r:id="rId8"/>
    <p:sldId id="365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AB6EC-C6CF-4391-87DE-9AD943EE816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83D8C-7B55-4BE9-B7B5-D95590CE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3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5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3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500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0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59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0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51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6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7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74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3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7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5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35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7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6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7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0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6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0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2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1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2994-721F-46C4-AE5F-A5DC6FAF7A56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730ED-83DF-44DB-8237-2A46C07F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inance" TargetMode="External"/><Relationship Id="rId2" Type="http://schemas.openxmlformats.org/officeDocument/2006/relationships/hyperlink" Target="http://finance.yahoo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arxiv.org/abs/1010.300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dofbasketball.com/world_cup_stats/medals_by_year.htm" TargetMode="External"/><Relationship Id="rId2" Type="http://schemas.openxmlformats.org/officeDocument/2006/relationships/hyperlink" Target="http://www.landofbasketball.com/championships/year_by_year.htm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94114"/>
            <a:ext cx="8689976" cy="2509213"/>
          </a:xfrm>
        </p:spPr>
        <p:txBody>
          <a:bodyPr/>
          <a:lstStyle/>
          <a:p>
            <a:r>
              <a:rPr lang="en-US" dirty="0"/>
              <a:t> MET CS688 C1 </a:t>
            </a:r>
            <a:br>
              <a:rPr lang="en-US" dirty="0"/>
            </a:br>
            <a:r>
              <a:rPr lang="en-US" sz="5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 </a:t>
            </a:r>
            <a:r>
              <a:rPr lang="en-US" sz="5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nalytics and </a:t>
            </a:r>
            <a:r>
              <a:rPr lang="en-US" sz="5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279529"/>
            <a:ext cx="8689976" cy="223630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spc="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sz="3600" spc="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latko </a:t>
            </a:r>
            <a:r>
              <a:rPr lang="en-US" sz="4000" spc="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3600" spc="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asilkoski</a:t>
            </a:r>
          </a:p>
          <a:p>
            <a:r>
              <a:rPr lang="en-US" sz="3600" dirty="0"/>
              <a:t>T</a:t>
            </a:r>
            <a:r>
              <a:rPr lang="en-US" sz="3200" dirty="0"/>
              <a:t>erm</a:t>
            </a:r>
            <a:r>
              <a:rPr lang="en-US" sz="3600" dirty="0"/>
              <a:t> P</a:t>
            </a:r>
            <a:r>
              <a:rPr lang="en-US" sz="3200" dirty="0"/>
              <a:t>rojects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155" y="292893"/>
            <a:ext cx="1378820" cy="136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63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3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Outline of the CS688 Final Term Projects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326" y="1600201"/>
            <a:ext cx="10337074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>
                <a:ea typeface="Times New Roman"/>
                <a:cs typeface="Times New Roman"/>
              </a:rPr>
              <a:t>Term Project Presentation Date is on the Final Exam Date that you can find online when the Final Exam Dates will be announced . </a:t>
            </a:r>
            <a:endParaRPr lang="en-US" sz="1800" dirty="0">
              <a:latin typeface="Cambria"/>
              <a:ea typeface="Times New Roman"/>
              <a:cs typeface="Times New Roman"/>
            </a:endParaRPr>
          </a:p>
          <a:p>
            <a:pPr lvl="1" fontAlgn="t"/>
            <a:r>
              <a:rPr lang="en-US" sz="1800" b="1" dirty="0">
                <a:cs typeface="Times New Roman"/>
              </a:rPr>
              <a:t>You can also present during the last class </a:t>
            </a:r>
          </a:p>
          <a:p>
            <a:pPr lvl="1" fontAlgn="t"/>
            <a:r>
              <a:rPr lang="en-US" sz="1800" b="1" dirty="0">
                <a:cs typeface="Times New Roman"/>
              </a:rPr>
              <a:t>Or before if needed (please arrange this early)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ea typeface="Times New Roman"/>
                <a:cs typeface="Times New Roman"/>
              </a:rPr>
              <a:t>Each presentation is for at most 15 minutes </a:t>
            </a:r>
          </a:p>
          <a:p>
            <a:pPr marL="0">
              <a:spcBef>
                <a:spcPts val="0"/>
              </a:spcBef>
              <a:buNone/>
            </a:pPr>
            <a:endParaRPr lang="en-US" sz="1800" b="1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26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General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Term project topics.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Searching and Ranking a set of given web pages term project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Tweeter stock market sentiment analysis term project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Sports Data Analytics term project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The Web site scrapping term project</a:t>
            </a:r>
          </a:p>
          <a:p>
            <a:pPr lvl="1">
              <a:buFont typeface="+mj-lt"/>
              <a:buAutoNum type="arabicPeriod"/>
            </a:pPr>
            <a:r>
              <a:rPr lang="en-US" sz="2000" dirty="0" err="1"/>
              <a:t>IIoT</a:t>
            </a:r>
            <a:r>
              <a:rPr lang="en-US" sz="2000" dirty="0"/>
              <a:t> forecasting term project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ea typeface="Times New Roman"/>
                <a:cs typeface="Times New Roman"/>
              </a:rPr>
              <a:t>TED Talks Text Summarization</a:t>
            </a:r>
            <a:endParaRPr lang="en-US" sz="2000" dirty="0"/>
          </a:p>
          <a:p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752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3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CS688 Final Term Project  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459149" y="1219200"/>
            <a:ext cx="9435830" cy="5486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You can choose one out of these term projects</a:t>
            </a:r>
            <a:r>
              <a:rPr lang="en-US" sz="2000" b="1" dirty="0">
                <a:ea typeface="Times New Roman"/>
                <a:cs typeface="Times New Roman"/>
              </a:rPr>
              <a:t>: </a:t>
            </a:r>
            <a:endParaRPr lang="en-US" sz="2000" dirty="0">
              <a:ea typeface="Times New Roman"/>
              <a:cs typeface="Times New Roman"/>
            </a:endParaRPr>
          </a:p>
          <a:p>
            <a:pPr marL="342900" indent="-342900" fontAlgn="base"/>
            <a:r>
              <a:rPr lang="en-US" sz="1600" dirty="0">
                <a:ea typeface="Times New Roman"/>
                <a:cs typeface="Times New Roman"/>
              </a:rPr>
              <a:t>1) Searching and Ranking a set of given web pages term project. Dataset: Your choice of 10 URLs (suggestion 2-3 sets of similar subject URLs)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>
                <a:ea typeface="Times New Roman"/>
                <a:cs typeface="Times New Roman"/>
              </a:rPr>
              <a:t>Download the HTML content of these web pages, extract the text content, perform preprocessing and content analysis to rank (hierarchical clustering) these pages for similarity. 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Visually display the 75 most frequent words. Use </a:t>
            </a:r>
            <a:r>
              <a:rPr lang="en-US" sz="1600" i="1" dirty="0" err="1"/>
              <a:t>gvisBubbleChart</a:t>
            </a:r>
            <a:r>
              <a:rPr lang="en-US" sz="1600" dirty="0"/>
              <a:t> function to visually display the 3 most frequent words (in 3 different colors) in each of the 10 web pages (x axis) while the y axis represents the frequency count of the words. Specify the size of the bubble to represent the word frequency.</a:t>
            </a:r>
            <a:endParaRPr lang="en-US" sz="1600" dirty="0">
              <a:ea typeface="Times New Roman"/>
              <a:cs typeface="Times New Roman"/>
            </a:endParaRPr>
          </a:p>
          <a:p>
            <a:pPr marL="342900" indent="-342900" fontAlgn="base"/>
            <a:r>
              <a:rPr lang="en-US" sz="1600" dirty="0">
                <a:ea typeface="Times New Roman"/>
                <a:cs typeface="Times New Roman"/>
              </a:rPr>
              <a:t>2) Tweeter stock market sentiment analysis term project. Dataset: Your choice of 6 stocks, 3 largest gainer and 3 loser stocks for the day. (suggestions: </a:t>
            </a:r>
            <a:r>
              <a:rPr lang="en-US" sz="1600" dirty="0">
                <a:ea typeface="Times New Roman"/>
                <a:cs typeface="Times New Roman"/>
                <a:hlinkClick r:id="rId2"/>
              </a:rPr>
              <a:t>http://finance.yahoo.com/</a:t>
            </a:r>
            <a:r>
              <a:rPr lang="en-US" sz="1600" dirty="0">
                <a:ea typeface="Times New Roman"/>
                <a:cs typeface="Times New Roman"/>
              </a:rPr>
              <a:t> ; </a:t>
            </a:r>
            <a:r>
              <a:rPr lang="en-US" sz="1600" dirty="0">
                <a:ea typeface="Times New Roman"/>
                <a:cs typeface="Times New Roman"/>
                <a:hlinkClick r:id="rId3"/>
              </a:rPr>
              <a:t>http://www.google.com/finance</a:t>
            </a:r>
            <a:r>
              <a:rPr lang="en-US" sz="1600" dirty="0">
                <a:ea typeface="Times New Roman"/>
                <a:cs typeface="Times New Roman"/>
              </a:rPr>
              <a:t> )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>
                <a:ea typeface="Times New Roman"/>
                <a:cs typeface="Times New Roman"/>
              </a:rPr>
              <a:t>Use the R Twitter API, to perform stock market sentiment analysis. 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dirty="0"/>
              <a:t>Make necessary addition (if needed) to the lexicons (the positive and negative word lists), and compute the sentiment score of all the tweets for each gainers (losers) set. 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dirty="0"/>
              <a:t>Plot a bar chart of the sentiment. Use </a:t>
            </a:r>
            <a:r>
              <a:rPr lang="en-US" i="1" dirty="0" err="1"/>
              <a:t>googleVis</a:t>
            </a:r>
            <a:r>
              <a:rPr lang="en-US" dirty="0"/>
              <a:t> R Package to create a candlestick plot of the stock prices for the stocks used for this project and compare them with a chart or table obtained from an online financial source. 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 marL="342900" indent="-342900" fontAlgn="base"/>
            <a:endParaRPr lang="en-US" sz="1600" dirty="0"/>
          </a:p>
          <a:p>
            <a:pPr marL="342900" indent="-342900" fontAlgn="base"/>
            <a:r>
              <a:rPr lang="en-US" sz="1600" dirty="0"/>
              <a:t>Note that a similar kind of analysis (on a large scale) published in 2010 under the title "Twitter mood predicts the stock market" (</a:t>
            </a:r>
            <a:r>
              <a:rPr lang="en-US" sz="1600" u="sng" dirty="0">
                <a:hlinkClick r:id="rId4"/>
              </a:rPr>
              <a:t>http://arxiv.org/abs/1010.3003</a:t>
            </a:r>
            <a:r>
              <a:rPr lang="en-US" sz="1600" dirty="0"/>
              <a:t>) brought to  the authors a multimillion dollar fortune. </a:t>
            </a:r>
          </a:p>
          <a:p>
            <a:pPr fontAlgn="base"/>
            <a:endParaRPr lang="en-US" sz="20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2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3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CS688 Final Term Project  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459149" y="1219200"/>
            <a:ext cx="9610928" cy="5486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You can choose one out of these term projects</a:t>
            </a:r>
            <a:r>
              <a:rPr lang="en-US" b="1" dirty="0">
                <a:ea typeface="Times New Roman"/>
                <a:cs typeface="Times New Roman"/>
              </a:rPr>
              <a:t>: </a:t>
            </a:r>
            <a:endParaRPr lang="en-US" dirty="0">
              <a:ea typeface="Times New Roman"/>
              <a:cs typeface="Times New Roman"/>
            </a:endParaRPr>
          </a:p>
          <a:p>
            <a:pPr marL="342900" indent="-342900" fontAlgn="base"/>
            <a:endParaRPr lang="en-US" sz="1600" dirty="0"/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Times New Roman"/>
                <a:cs typeface="Times New Roman"/>
              </a:rPr>
              <a:t>3) Sports Data Analytics term project. Suggested Dataset: The websites: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 marL="2286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Times New Roman"/>
                <a:cs typeface="Times New Roman"/>
              </a:rPr>
              <a:t> </a:t>
            </a:r>
            <a:r>
              <a:rPr lang="en-US" sz="1600" u="sng" dirty="0">
                <a:solidFill>
                  <a:srgbClr val="0000FF"/>
                </a:solidFill>
                <a:ea typeface="Times New Roman"/>
                <a:cs typeface="Times New Roman"/>
                <a:hlinkClick r:id="rId2"/>
              </a:rPr>
              <a:t>http://www.landofbasketball.com/championships/year_by_year.htm</a:t>
            </a:r>
            <a:endParaRPr lang="en-US" sz="1600" u="sng" dirty="0">
              <a:solidFill>
                <a:srgbClr val="0000FF"/>
              </a:solidFill>
              <a:ea typeface="Times New Roman"/>
              <a:cs typeface="Times New Roman"/>
            </a:endParaRPr>
          </a:p>
          <a:p>
            <a:pPr marL="228600" fontAlgn="base"/>
            <a:r>
              <a:rPr lang="en-US" sz="1600" u="sng" dirty="0">
                <a:hlinkClick r:id="rId3"/>
              </a:rPr>
              <a:t>http://www.landofbasketball.com/world_cup_stats/medals_by_year.htm</a:t>
            </a:r>
            <a:endParaRPr lang="en-US" sz="1600" dirty="0"/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a typeface="Times New Roman"/>
                <a:cs typeface="Times New Roman"/>
              </a:rPr>
              <a:t>Use the </a:t>
            </a:r>
            <a:r>
              <a:rPr lang="en-US" sz="1600" dirty="0" err="1">
                <a:ea typeface="Times New Roman"/>
                <a:cs typeface="Times New Roman"/>
              </a:rPr>
              <a:t>SportsAnalytics</a:t>
            </a:r>
            <a:r>
              <a:rPr lang="en-US" sz="1600" dirty="0">
                <a:ea typeface="Times New Roman"/>
                <a:cs typeface="Times New Roman"/>
              </a:rPr>
              <a:t> API for R, to accomplish several sports analytics tasks. </a:t>
            </a: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 </a:t>
            </a: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Retrieve the NBA data for the 2007-2008 season.</a:t>
            </a: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Subset the data for your favorite team. Show the code you used to find: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the best three point percentage?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played the largest number of minutes?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Which player has the most "Steals"?</a:t>
            </a: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Show 5 teams for the 2007-2008 season that have the most wins in descending order. </a:t>
            </a: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Use at least 5 Google charts (your choice) to show relevant data from this dataset.</a:t>
            </a: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Use </a:t>
            </a:r>
            <a:r>
              <a:rPr lang="en-US" sz="1600" dirty="0" err="1">
                <a:solidFill>
                  <a:srgbClr val="000000"/>
                </a:solidFill>
                <a:ea typeface="Times New Roman"/>
                <a:cs typeface="Times New Roman"/>
              </a:rPr>
              <a:t>gvisGeoChart</a:t>
            </a: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 function to display the location on the world map all of the Basketball World Cup Champion countries that you can find at: </a:t>
            </a:r>
          </a:p>
          <a:p>
            <a:pPr lvl="1" fontAlgn="base"/>
            <a:r>
              <a:rPr lang="en-US" sz="1600" u="sng" dirty="0">
                <a:hlinkClick r:id="rId3"/>
              </a:rPr>
              <a:t>http://www.landofbasketball.com/world_cup_stats/medals_by_year.htm</a:t>
            </a:r>
            <a:endParaRPr lang="en-US" sz="1600" dirty="0"/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endParaRPr lang="en-US" sz="1600" dirty="0">
              <a:cs typeface="Times New Roman"/>
            </a:endParaRPr>
          </a:p>
          <a:p>
            <a:pPr fontAlgn="base"/>
            <a:r>
              <a:rPr lang="en-US" sz="1600" dirty="0">
                <a:cs typeface="Times New Roman"/>
              </a:rPr>
              <a:t>Alternatively, you can choose another sport to perform similar </a:t>
            </a:r>
            <a:r>
              <a:rPr lang="en-US" sz="1600" dirty="0">
                <a:ea typeface="Times New Roman"/>
                <a:cs typeface="Times New Roman"/>
              </a:rPr>
              <a:t>sports analytics tasks</a:t>
            </a:r>
            <a:r>
              <a:rPr lang="en-US" sz="1600" dirty="0">
                <a:cs typeface="Times New Roman"/>
              </a:rPr>
              <a:t>. </a:t>
            </a:r>
          </a:p>
          <a:p>
            <a:pPr marL="342900" indent="-342900" fontAlgn="base"/>
            <a:endParaRPr lang="en-US" sz="1600" dirty="0">
              <a:cs typeface="Times New Roman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cs typeface="Times New Roman"/>
            </a:endParaRPr>
          </a:p>
          <a:p>
            <a:pPr fontAlgn="base"/>
            <a:endParaRPr lang="en-US" dirty="0"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18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3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CS688 Final Term Project  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459149" y="1219200"/>
            <a:ext cx="9610928" cy="5486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You can choose one out of these term projects</a:t>
            </a:r>
            <a:r>
              <a:rPr lang="en-US" b="1" dirty="0">
                <a:ea typeface="Times New Roman"/>
                <a:cs typeface="Times New Roman"/>
              </a:rPr>
              <a:t>: </a:t>
            </a:r>
            <a:endParaRPr lang="en-US" dirty="0">
              <a:ea typeface="Times New Roman"/>
              <a:cs typeface="Times New Roman"/>
            </a:endParaRPr>
          </a:p>
          <a:p>
            <a:pPr marL="342900" indent="-342900" fontAlgn="base"/>
            <a:r>
              <a:rPr lang="en-US" sz="1600" dirty="0">
                <a:ea typeface="Times New Roman"/>
                <a:cs typeface="Times New Roman"/>
              </a:rPr>
              <a:t>4) The Web site scrapping term project: Dataset: A website of a movie theater of your choice. 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Use the R URL connectivity to a website to access a specific movie theater showtimes of your choice and</a:t>
            </a: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 i</a:t>
            </a:r>
            <a:r>
              <a:rPr lang="en-US" sz="1600" dirty="0"/>
              <a:t>mport the HTML content of the showtimes web page into an R object called “Showtimes” </a:t>
            </a:r>
            <a:endParaRPr lang="en-US" sz="16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Create an R list object called "Program" that will contain all of the movie titles currently playing in the theater. 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Identify and graph all of the links from the R object “Showtimes” to the other web pages. 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Scrape particular text content of your choice (such as review or something similar) from this retrieved web pages and use all the relevant text mining steps. 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Use </a:t>
            </a:r>
            <a:r>
              <a:rPr lang="en-US" sz="1600" i="1" dirty="0" err="1"/>
              <a:t>gvisBubbleChart</a:t>
            </a:r>
            <a:r>
              <a:rPr lang="en-US" sz="1600" dirty="0"/>
              <a:t> function to visually display the 3 most frequent words (in 3 different colors) in each of the retrieved web pages. Use pages as x axis while the y axis represents the frequency count of the words. Specify the size of the bubble to represent the word frequency.</a:t>
            </a:r>
          </a:p>
          <a:p>
            <a:pPr lvl="1" fontAlgn="base"/>
            <a:endParaRPr lang="en-US" sz="16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342900" indent="-342900" fontAlgn="base"/>
            <a:r>
              <a:rPr lang="en-US" sz="1600" dirty="0">
                <a:ea typeface="Times New Roman"/>
                <a:cs typeface="Times New Roman"/>
              </a:rPr>
              <a:t>5) </a:t>
            </a:r>
            <a:r>
              <a:rPr lang="en-US" altLang="ja-JP" sz="1600" dirty="0" err="1">
                <a:cs typeface="Times New Roman"/>
              </a:rPr>
              <a:t>IIoT</a:t>
            </a:r>
            <a:r>
              <a:rPr lang="en-US" altLang="ja-JP" sz="1600" dirty="0">
                <a:cs typeface="Times New Roman"/>
              </a:rPr>
              <a:t> forecasting term project</a:t>
            </a:r>
            <a:r>
              <a:rPr lang="en-US" sz="1600" dirty="0">
                <a:ea typeface="Times New Roman"/>
                <a:cs typeface="Times New Roman"/>
              </a:rPr>
              <a:t>. The goal is re-work the </a:t>
            </a:r>
            <a:r>
              <a:rPr lang="en-US" sz="1600" dirty="0" err="1">
                <a:ea typeface="Times New Roman"/>
                <a:cs typeface="Times New Roman"/>
              </a:rPr>
              <a:t>IIoT</a:t>
            </a:r>
            <a:r>
              <a:rPr lang="en-US" sz="1600" dirty="0">
                <a:ea typeface="Times New Roman"/>
                <a:cs typeface="Times New Roman"/>
              </a:rPr>
              <a:t> lab project to get the best energy consumption prediction (R-squared) for the month of February 2017 only. Some of the ideas you may want to explore are: 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Think of extracting and flagging seasons and possibly holidays from the time stamp and add them as additional dependent data columns.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Consider ways to capture floating holidays such as Presidents Day or Washington's Birthday celebrated on the third Monday of February.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In addition, implement changes in the neural network parameters to optimize the neural network prediction.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altLang="ja-JP" sz="1600" dirty="0"/>
              <a:t>D</a:t>
            </a:r>
            <a:r>
              <a:rPr lang="en-US" altLang="ja-JP" sz="1600" dirty="0">
                <a:cs typeface="Times New Roman"/>
              </a:rPr>
              <a:t>eploy your predictive </a:t>
            </a:r>
            <a:r>
              <a:rPr lang="en-US" altLang="ja-JP" sz="1600" dirty="0" err="1">
                <a:cs typeface="Times New Roman"/>
              </a:rPr>
              <a:t>IIoT</a:t>
            </a:r>
            <a:r>
              <a:rPr lang="en-US" altLang="ja-JP" sz="1600" dirty="0">
                <a:cs typeface="Times New Roman"/>
              </a:rPr>
              <a:t> </a:t>
            </a:r>
            <a:r>
              <a:rPr lang="en-US" altLang="ja-JP" sz="1600">
                <a:cs typeface="Times New Roman"/>
              </a:rPr>
              <a:t>analytics on </a:t>
            </a:r>
            <a:r>
              <a:rPr lang="en-US" altLang="ja-JP" sz="1600" dirty="0">
                <a:cs typeface="Times New Roman"/>
              </a:rPr>
              <a:t>the FCX cloud platform.</a:t>
            </a:r>
            <a:r>
              <a:rPr lang="en-US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cs typeface="Times New Roman"/>
            </a:endParaRPr>
          </a:p>
          <a:p>
            <a:pPr fontAlgn="base"/>
            <a:endParaRPr lang="en-US" dirty="0"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99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3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CS688 Final Term Project  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459149" y="1219200"/>
            <a:ext cx="9610928" cy="5486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You can choose one out of these term projects</a:t>
            </a:r>
            <a:r>
              <a:rPr lang="en-US" b="1" dirty="0">
                <a:ea typeface="Times New Roman"/>
                <a:cs typeface="Times New Roman"/>
              </a:rPr>
              <a:t>: </a:t>
            </a:r>
            <a:endParaRPr lang="en-US" dirty="0">
              <a:ea typeface="Times New Roman"/>
              <a:cs typeface="Times New Roman"/>
            </a:endParaRPr>
          </a:p>
          <a:p>
            <a:pPr marL="342900" indent="-342900" fontAlgn="base"/>
            <a:r>
              <a:rPr lang="en-US" sz="1600" dirty="0">
                <a:ea typeface="Times New Roman"/>
                <a:cs typeface="Times New Roman"/>
              </a:rPr>
              <a:t>6) Text Summarization: Dataset: Visit TED Talks website </a:t>
            </a:r>
            <a:r>
              <a:rPr lang="en-US" sz="1600" dirty="0">
                <a:hlinkClick r:id="rId2"/>
              </a:rPr>
              <a:t>https://www.ted.com/talks</a:t>
            </a:r>
            <a:r>
              <a:rPr lang="en-US" sz="1600" dirty="0">
                <a:ea typeface="Times New Roman"/>
                <a:cs typeface="Times New Roman"/>
              </a:rPr>
              <a:t> and download the text of 10 talks of your choice. 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Download the talks as text files, </a:t>
            </a:r>
            <a:r>
              <a:rPr lang="en-US" sz="1600" dirty="0">
                <a:ea typeface="Times New Roman"/>
                <a:cs typeface="Times New Roman"/>
              </a:rPr>
              <a:t>extract the text content, perform preprocessing if needed, and c</a:t>
            </a:r>
            <a:r>
              <a:rPr lang="en-US" sz="1600" dirty="0"/>
              <a:t>reate corpus from these multiple documents. 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Visually display the most frequent words and p</a:t>
            </a:r>
            <a:r>
              <a:rPr lang="en-US" sz="1600" dirty="0">
                <a:ea typeface="Times New Roman"/>
                <a:cs typeface="Times New Roman"/>
              </a:rPr>
              <a:t>erform content analysis to rank (hierarchical clustering) these talks for similarity.</a:t>
            </a:r>
            <a:endParaRPr lang="en-US" sz="1600" dirty="0"/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/>
              <a:t>Use provided Document Summarization code to summarize </a:t>
            </a:r>
            <a:r>
              <a:rPr lang="en-US" sz="1600" dirty="0">
                <a:ea typeface="Times New Roman"/>
                <a:cs typeface="Times New Roman"/>
              </a:rPr>
              <a:t>the text of 10 TED talks of your choice. For each document determine the number of “topics” and the “number of </a:t>
            </a:r>
            <a:r>
              <a:rPr lang="en-US" sz="1600" dirty="0"/>
              <a:t>most important sentences</a:t>
            </a:r>
            <a:r>
              <a:rPr lang="en-US" sz="1600" dirty="0">
                <a:ea typeface="Times New Roman"/>
                <a:cs typeface="Times New Roman"/>
              </a:rPr>
              <a:t>” that provide best summarization for each document. Consult the slides on </a:t>
            </a:r>
            <a:r>
              <a:rPr lang="en-US" sz="1600" dirty="0"/>
              <a:t>Document Summarization for the meaning of these terms. </a:t>
            </a:r>
          </a:p>
          <a:p>
            <a:pPr marL="742950" lvl="1" indent="-285750" fontAlgn="base">
              <a:buFont typeface="Symbol"/>
              <a:buChar char=""/>
            </a:pPr>
            <a:r>
              <a:rPr lang="en-US" sz="1600" dirty="0">
                <a:cs typeface="Times New Roman"/>
              </a:rPr>
              <a:t>For one document, visually highlight by hand the summary sentences in the full text and save the file in a supporting format of your choice (i.e. MS word, </a:t>
            </a:r>
            <a:r>
              <a:rPr lang="en-US" sz="1600">
                <a:cs typeface="Times New Roman"/>
              </a:rPr>
              <a:t>pdf etc.)</a:t>
            </a:r>
            <a:endParaRPr lang="en-US" sz="1600" dirty="0">
              <a:cs typeface="Times New Roman"/>
            </a:endParaRPr>
          </a:p>
          <a:p>
            <a:pPr lvl="1" fontAlgn="base"/>
            <a:endParaRPr lang="en-US" sz="1600" dirty="0">
              <a:cs typeface="Times New Roman"/>
            </a:endParaRPr>
          </a:p>
          <a:p>
            <a:pPr marL="342900" indent="-342900" fontAlgn="base"/>
            <a:endParaRPr lang="en-US" sz="1600" dirty="0">
              <a:cs typeface="Times New Roman"/>
            </a:endParaRPr>
          </a:p>
          <a:p>
            <a:pPr fontAlgn="base"/>
            <a:endParaRPr lang="en-US" dirty="0"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77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3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Preparing and analyzing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409" y="1600200"/>
            <a:ext cx="9873574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Symbol"/>
              <a:buChar char=""/>
            </a:pP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If you use data of your choice indicate and document clearly what you have used, especially if the data content changes over time (i.e. stock quotes). 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endParaRPr lang="en-US" sz="18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Document the import the data set into R if necessary, for the project. 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endParaRPr lang="en-US" sz="18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Document the steps for the import into R if necessary, for the project and if any preprocessing had to be done prior or after the import.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endParaRPr lang="en-US" sz="18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Please keep the naming convention of the R objects if indicated. 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endParaRPr lang="en-US" sz="18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Save these R objects (only if indicated) and include them as files in your submission of the term project. 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endParaRPr lang="en-US" sz="18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r>
              <a:rPr lang="en-US" sz="1800" dirty="0">
                <a:solidFill>
                  <a:srgbClr val="000000"/>
                </a:solidFill>
                <a:ea typeface="Times New Roman"/>
                <a:cs typeface="Times New Roman"/>
              </a:rPr>
              <a:t>All the term projects are worth 100 points. </a:t>
            </a: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Symbol"/>
              <a:buChar char=""/>
            </a:pPr>
            <a:endParaRPr lang="en-US" sz="1800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544830">
              <a:spcBef>
                <a:spcPts val="0"/>
              </a:spcBef>
            </a:pPr>
            <a:endParaRPr lang="en-US" sz="1600" dirty="0">
              <a:latin typeface="Cambria"/>
              <a:ea typeface="Times New Roman"/>
              <a:cs typeface="Times New Roman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75862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1283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Symbol</vt:lpstr>
      <vt:lpstr>Tw Cen MT</vt:lpstr>
      <vt:lpstr>Droplet</vt:lpstr>
      <vt:lpstr>Office Theme</vt:lpstr>
      <vt:lpstr> MET CS688 C1  Web Analytics and Mining</vt:lpstr>
      <vt:lpstr>Outline of the CS688 Final Term Projects  </vt:lpstr>
      <vt:lpstr>General Information</vt:lpstr>
      <vt:lpstr>CS688 Final Term Project  </vt:lpstr>
      <vt:lpstr>CS688 Final Term Project  </vt:lpstr>
      <vt:lpstr>CS688 Final Term Project  </vt:lpstr>
      <vt:lpstr>CS688 Final Term Project  </vt:lpstr>
      <vt:lpstr>Preparing and analyzing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CS688 OL Web Analytics and Mining (2016 Spring 2)</dc:title>
  <dc:creator>Vasilkoski Zlatko</dc:creator>
  <cp:lastModifiedBy>Zlatko Vasilkoski</cp:lastModifiedBy>
  <cp:revision>237</cp:revision>
  <dcterms:created xsi:type="dcterms:W3CDTF">2016-09-06T14:38:06Z</dcterms:created>
  <dcterms:modified xsi:type="dcterms:W3CDTF">2020-04-07T19:41:19Z</dcterms:modified>
</cp:coreProperties>
</file>