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5" r:id="rId3"/>
    <p:sldId id="273" r:id="rId4"/>
    <p:sldId id="257" r:id="rId5"/>
    <p:sldId id="258" r:id="rId6"/>
    <p:sldId id="275" r:id="rId7"/>
    <p:sldId id="261" r:id="rId8"/>
    <p:sldId id="267" r:id="rId9"/>
    <p:sldId id="285" r:id="rId10"/>
    <p:sldId id="286" r:id="rId11"/>
    <p:sldId id="278" r:id="rId12"/>
    <p:sldId id="276" r:id="rId13"/>
    <p:sldId id="263" r:id="rId14"/>
    <p:sldId id="280" r:id="rId15"/>
    <p:sldId id="287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of Proposed system</a:t>
            </a: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Sheet1!$B$2:$B$18</c:f>
              <c:numCache>
                <c:formatCode>General</c:formatCode>
                <c:ptCount val="17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  <c:pt idx="5">
                  <c:v>0.06</c:v>
                </c:pt>
                <c:pt idx="6">
                  <c:v>0.06</c:v>
                </c:pt>
                <c:pt idx="7">
                  <c:v>0.06</c:v>
                </c:pt>
                <c:pt idx="8">
                  <c:v>0.06</c:v>
                </c:pt>
                <c:pt idx="9">
                  <c:v>0.06</c:v>
                </c:pt>
                <c:pt idx="10">
                  <c:v>0.06</c:v>
                </c:pt>
                <c:pt idx="11">
                  <c:v>0.06</c:v>
                </c:pt>
                <c:pt idx="12">
                  <c:v>0.06</c:v>
                </c:pt>
                <c:pt idx="13">
                  <c:v>0.06</c:v>
                </c:pt>
                <c:pt idx="14">
                  <c:v>0.06</c:v>
                </c:pt>
                <c:pt idx="15">
                  <c:v>0.06</c:v>
                </c:pt>
                <c:pt idx="1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08-4E85-B1F1-B6B89483D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342351"/>
        <c:axId val="32341935"/>
      </c:barChart>
      <c:catAx>
        <c:axId val="3234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200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devisions</a:t>
                </a:r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341935"/>
        <c:crosses val="autoZero"/>
        <c:auto val="1"/>
        <c:lblAlgn val="ctr"/>
        <c:lblOffset val="100"/>
        <c:noMultiLvlLbl val="0"/>
      </c:catAx>
      <c:valAx>
        <c:axId val="3234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Utilization</a:t>
                </a:r>
                <a:r>
                  <a:rPr lang="en-US" sz="1200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</a:t>
                </a:r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34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for the already established system</a:t>
            </a:r>
            <a:r>
              <a:rPr lang="en-US" baseline="0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150</c:v>
                </c:pt>
                <c:pt idx="16">
                  <c:v>155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0.01</c:v>
                </c:pt>
                <c:pt idx="1">
                  <c:v>0.03</c:v>
                </c:pt>
                <c:pt idx="2">
                  <c:v>0.03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0.03</c:v>
                </c:pt>
                <c:pt idx="11">
                  <c:v>0.03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1-40F4-9AB3-6AF2C3A09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3495615"/>
        <c:axId val="1343496447"/>
      </c:barChart>
      <c:catAx>
        <c:axId val="134349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200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devision</a:t>
                </a:r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496447"/>
        <c:crosses val="autoZero"/>
        <c:auto val="1"/>
        <c:lblAlgn val="ctr"/>
        <c:lblOffset val="100"/>
        <c:noMultiLvlLbl val="1"/>
      </c:catAx>
      <c:valAx>
        <c:axId val="134349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Utilization factor </a:t>
                </a:r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49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>
                <a:solidFill>
                  <a:schemeClr val="tx1"/>
                </a:solidFill>
              </a:rPr>
              <a:t>Graph</a:t>
            </a:r>
            <a:r>
              <a:rPr lang="en-US" sz="1200" baseline="0">
                <a:solidFill>
                  <a:schemeClr val="tx1"/>
                </a:solidFill>
              </a:rPr>
              <a:t> for the already estabilshed system</a:t>
            </a:r>
            <a:endParaRPr lang="en-US" sz="1200">
              <a:solidFill>
                <a:schemeClr val="tx1"/>
              </a:solidFill>
            </a:endParaRPr>
          </a:p>
          <a:p>
            <a:pPr algn="ctr" rtl="0">
              <a:defRPr sz="1100"/>
            </a:pPr>
            <a:r>
              <a:rPr lang="en-US" sz="1200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150</c:v>
                </c:pt>
                <c:pt idx="16">
                  <c:v>155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0.01</c:v>
                </c:pt>
                <c:pt idx="1">
                  <c:v>0.03</c:v>
                </c:pt>
                <c:pt idx="2">
                  <c:v>0.03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0.03</c:v>
                </c:pt>
                <c:pt idx="11">
                  <c:v>0.03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F-4446-8C3C-3BE859AE9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3495615"/>
        <c:axId val="1343496447"/>
      </c:lineChart>
      <c:catAx>
        <c:axId val="134349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Time devision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43496447"/>
        <c:crosses val="autoZero"/>
        <c:auto val="1"/>
        <c:lblAlgn val="ctr"/>
        <c:lblOffset val="100"/>
        <c:noMultiLvlLbl val="1"/>
      </c:catAx>
      <c:valAx>
        <c:axId val="134349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Utilization factor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4349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of the</a:t>
            </a:r>
            <a:r>
              <a:rPr lang="en-US" sz="12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Sheet1!$B$2:$B$18</c:f>
              <c:numCache>
                <c:formatCode>General</c:formatCode>
                <c:ptCount val="17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  <c:pt idx="5">
                  <c:v>0.06</c:v>
                </c:pt>
                <c:pt idx="6">
                  <c:v>0.06</c:v>
                </c:pt>
                <c:pt idx="7">
                  <c:v>0.06</c:v>
                </c:pt>
                <c:pt idx="8">
                  <c:v>0.06</c:v>
                </c:pt>
                <c:pt idx="9">
                  <c:v>0.06</c:v>
                </c:pt>
                <c:pt idx="10">
                  <c:v>0.06</c:v>
                </c:pt>
                <c:pt idx="11">
                  <c:v>0.06</c:v>
                </c:pt>
                <c:pt idx="12">
                  <c:v>0.06</c:v>
                </c:pt>
                <c:pt idx="13">
                  <c:v>0.06</c:v>
                </c:pt>
                <c:pt idx="14">
                  <c:v>0.06</c:v>
                </c:pt>
                <c:pt idx="15">
                  <c:v>0.06</c:v>
                </c:pt>
                <c:pt idx="16">
                  <c:v>0.06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32-4BC7-9530-3671F413C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42351"/>
        <c:axId val="32341935"/>
      </c:scatterChart>
      <c:valAx>
        <c:axId val="3234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200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u="none" strike="noStrike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divisions</a:t>
                </a:r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1935"/>
        <c:crosses val="autoZero"/>
        <c:crossBetween val="midCat"/>
      </c:valAx>
      <c:valAx>
        <c:axId val="3234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Utilization factor</a:t>
                </a:r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2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5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24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2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D244-F48A-4F29-9F75-A7B9709A32C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3D1544-BB13-4F35-89B2-E6FD6FF1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A7D4-154D-4358-9C64-9EC8A9663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93" y="2151523"/>
            <a:ext cx="6815669" cy="151553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Crypto Flash</a:t>
            </a:r>
            <a:b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A world of wonders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97ABA-31AD-42EB-85FC-08C548DA0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822" y="4626403"/>
            <a:ext cx="9144000" cy="2430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BY</a:t>
            </a:r>
            <a:b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Team </a:t>
            </a:r>
            <a:r>
              <a:rPr lang="en-US" altLang="en-US" sz="24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TG_Magnificent</a:t>
            </a: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369225-41F8-7C7F-4B4A-C804417D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172" y="3285868"/>
            <a:ext cx="2273301" cy="15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1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FE20-33C0-81F8-0014-84D5BE8E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50795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SYSTEM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11C9-10F9-0BC2-4EE7-1F62D73A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3978"/>
            <a:ext cx="9419166" cy="6336631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established system is analyzed using queue theory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 ​​ = ​ λ /μ </a:t>
            </a: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where λ = 0.3333, 0.2 and 0.1 respectively for three time instances</a:t>
            </a:r>
            <a:r>
              <a:rPr lang="en-US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µ = 10 </a:t>
            </a:r>
            <a:endParaRPr lang="en-US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0.3333/10, for inter-arrival time of 3 minutes</a:t>
            </a:r>
            <a:endParaRPr lang="en-US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 = 0.2/10., for inter-arrival time of 5 minutes</a:t>
            </a:r>
            <a:endParaRPr lang="en-US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 = 0.1/10., for inter-arrival time of 10 minutes </a:t>
            </a:r>
            <a:endParaRPr lang="en-US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 1 = (7:30AM - 9:30AM and 4:30PM – 6:30PM) ρ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0.03​</a:t>
            </a:r>
            <a:endParaRPr lang="en-US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 2 =) 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9:31AM to 4:29PM) ρ = 0.02</a:t>
            </a:r>
            <a:endParaRPr lang="en-US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 3 = 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​(6:30AM - 7:29AM and 6:31PM – 10PM) </a:t>
            </a:r>
            <a:r>
              <a:rPr lang="en-US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 = 0.01</a:t>
            </a:r>
            <a:endParaRPr lang="en-US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3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FE20-33C0-81F8-0014-84D5BE8E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4379"/>
            <a:ext cx="8596668" cy="10587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SYSTEM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11C9-10F9-0BC2-4EE7-1F62D73A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3768"/>
            <a:ext cx="8596668" cy="4174958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computed for the three instances as follows:</a:t>
            </a:r>
            <a:endParaRPr lang="en-US" sz="2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λ/ µ , where λ = 0.66666 (1/6) customers per minutes arrive at the shuttle stance</a:t>
            </a:r>
            <a:r>
              <a:rPr lang="en-US" sz="28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2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µ = 10 customer per minutes second are served</a:t>
            </a:r>
            <a:endParaRPr lang="en-US" sz="2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0.06</a:t>
            </a: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solidFill>
                <a:srgbClr val="000000"/>
              </a:solidFill>
              <a:latin typeface="Garamond" panose="020204040303010108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3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3979-D681-D0DE-F73A-BF38A6CD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855" y="977942"/>
            <a:ext cx="4416986" cy="13208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Proposed System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B046D2-28DB-BC4A-7AAF-0AF445AAE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365700"/>
              </p:ext>
            </p:extLst>
          </p:nvPr>
        </p:nvGraphicFramePr>
        <p:xfrm>
          <a:off x="4975668" y="1930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222DA3-89D8-8C0E-32B2-ED6AA536B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355171"/>
              </p:ext>
            </p:extLst>
          </p:nvPr>
        </p:nvGraphicFramePr>
        <p:xfrm>
          <a:off x="228156" y="1822826"/>
          <a:ext cx="4747512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222DA3-89D8-8C0E-32B2-ED6AA536B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615393"/>
              </p:ext>
            </p:extLst>
          </p:nvPr>
        </p:nvGraphicFramePr>
        <p:xfrm>
          <a:off x="228156" y="4393365"/>
          <a:ext cx="4747512" cy="2464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9B046D2-28DB-BC4A-7AAF-0AF445AAE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752289"/>
              </p:ext>
            </p:extLst>
          </p:nvPr>
        </p:nvGraphicFramePr>
        <p:xfrm>
          <a:off x="4975668" y="4393365"/>
          <a:ext cx="4572000" cy="246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3B3D8D8-2D94-DBB9-993B-67D0BF98CF2E}"/>
              </a:ext>
            </a:extLst>
          </p:cNvPr>
          <p:cNvSpPr txBox="1">
            <a:spLocks/>
          </p:cNvSpPr>
          <p:nvPr/>
        </p:nvSpPr>
        <p:spPr>
          <a:xfrm>
            <a:off x="544157" y="977942"/>
            <a:ext cx="427649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Established System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4EE155-A3D3-40C6-1ACD-A538922AD03C}"/>
              </a:ext>
            </a:extLst>
          </p:cNvPr>
          <p:cNvSpPr txBox="1">
            <a:spLocks/>
          </p:cNvSpPr>
          <p:nvPr/>
        </p:nvSpPr>
        <p:spPr>
          <a:xfrm>
            <a:off x="544157" y="393031"/>
            <a:ext cx="872723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Garamond" panose="02020404030301010803" pitchFamily="18" charset="0"/>
              </a:rPr>
              <a:t>SYSTEM EVALUATION</a:t>
            </a:r>
          </a:p>
        </p:txBody>
      </p:sp>
    </p:spTree>
    <p:extLst>
      <p:ext uri="{BB962C8B-B14F-4D97-AF65-F5344CB8AC3E}">
        <p14:creationId xmlns:p14="http://schemas.microsoft.com/office/powerpoint/2010/main" val="21396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39C2-C5B6-469F-8B81-AC7D78BE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ECBC-6EFB-4055-9148-AACCB60E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326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To conclude, Crypto flash uses web3.0 in quick payment of a services and thus this fulfills SDG 9</a:t>
            </a: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653" y="229962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2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D200-CEEF-4D03-B964-3FA77B79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91770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D93B-5696-4CA3-8014-FF456D7A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398292"/>
            <a:ext cx="9862329" cy="8232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653" y="0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1D211-1140-92D5-0346-E82299175C17}"/>
              </a:ext>
            </a:extLst>
          </p:cNvPr>
          <p:cNvSpPr txBox="1"/>
          <p:nvPr/>
        </p:nvSpPr>
        <p:spPr>
          <a:xfrm>
            <a:off x="826420" y="854765"/>
            <a:ext cx="98623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More ideas and concepts on block chain.</a:t>
            </a:r>
          </a:p>
          <a:p>
            <a:pPr algn="just"/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Better programming language.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FB065E-04D8-571C-9565-F8E005FAEF37}"/>
              </a:ext>
            </a:extLst>
          </p:cNvPr>
          <p:cNvSpPr txBox="1">
            <a:spLocks/>
          </p:cNvSpPr>
          <p:nvPr/>
        </p:nvSpPr>
        <p:spPr>
          <a:xfrm>
            <a:off x="677330" y="1516485"/>
            <a:ext cx="8596670" cy="1000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2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D200-CEEF-4D03-B964-3FA77B79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91770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 RERENCES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D93B-5696-4CA3-8014-FF456D7A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398292"/>
            <a:ext cx="9862329" cy="8232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653" y="0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1D211-1140-92D5-0346-E82299175C17}"/>
              </a:ext>
            </a:extLst>
          </p:cNvPr>
          <p:cNvSpPr txBox="1"/>
          <p:nvPr/>
        </p:nvSpPr>
        <p:spPr>
          <a:xfrm>
            <a:off x="826420" y="854765"/>
            <a:ext cx="9862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https://github.com/Jerryblessed/Crypto-Flash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FB065E-04D8-571C-9565-F8E005FAEF37}"/>
              </a:ext>
            </a:extLst>
          </p:cNvPr>
          <p:cNvSpPr txBox="1">
            <a:spLocks/>
          </p:cNvSpPr>
          <p:nvPr/>
        </p:nvSpPr>
        <p:spPr>
          <a:xfrm>
            <a:off x="677330" y="1516485"/>
            <a:ext cx="8596670" cy="1000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8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ank you to our Student Ambassadors! | Student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60" y="1712060"/>
            <a:ext cx="8128000" cy="42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169" y="51255"/>
            <a:ext cx="989796" cy="10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8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4826-5F7C-4D1D-8C8B-E615F5AD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4889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BE25-A84D-4085-BA2B-00C2A12A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6484"/>
            <a:ext cx="8596668" cy="5791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INTRODUCTION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PROBLEM STATEMENT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AIM AND OBJECTIVES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PROJECT’S UNIQUENESS</a:t>
            </a:r>
          </a:p>
          <a:p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 METHODOLOGY </a:t>
            </a:r>
          </a:p>
          <a:p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SYSTEM DESIGN: HOW THE CRYPTO FLASH WORKS</a:t>
            </a:r>
          </a:p>
          <a:p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SYSTEM EVALUATION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CONCLUSION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LIMITATION AND RECOMMENDATION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REFRENCES</a:t>
            </a: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23" y="606047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3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E425-117F-D72A-893F-AEF3B1A9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27A1-7C25-E3F0-948D-563DD652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253"/>
            <a:ext cx="9601196" cy="2711115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The purpose for development of the block chain application is to provide a faster and more secured way of transacting business.</a:t>
            </a: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A9D7528E-FCCB-5067-66E3-06CBC297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681" y="606047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7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D152-AE61-42A9-A0FD-2C55B06D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F88B-18BF-4322-B587-A7961582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369"/>
            <a:ext cx="9601196" cy="37476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The of waiting on a queue for a very long time to get a thing. </a:t>
            </a:r>
            <a:r>
              <a:rPr lang="en-US" sz="40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E.g</a:t>
            </a: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 Transportation, Super-Market, P2P transactions etc.</a:t>
            </a: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23" y="711199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3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B0CB-3113-4121-A5F4-29BD6467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AIM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E381-1677-4F48-9F4F-DCC1440FD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94" y="1581489"/>
            <a:ext cx="9950113" cy="43521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AIM: </a:t>
            </a:r>
            <a:r>
              <a:rPr lang="en-GB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This project is to develop and implement a blockchain application. </a:t>
            </a: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OBJECTIVE: </a:t>
            </a:r>
            <a:r>
              <a:rPr lang="en-GB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The objectives of this project are to:</a:t>
            </a: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en-GB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Connecting react application to the blockchain.</a:t>
            </a: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en-GB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Pairing Meta mask to Ethereum wallet.</a:t>
            </a: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en-GB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Evaluate the performance of the blockchain application. </a:t>
            </a: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334" y="606047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9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986C-3F59-205D-66DD-447638EC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PROJECT’S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D130-6D95-B7CB-1835-F0970640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3939"/>
            <a:ext cx="9450641" cy="36244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  <a:cs typeface="Times New Roman" panose="02020603050405020304" pitchFamily="18" charset="0"/>
              </a:rPr>
              <a:t>Usage of web 3.0</a:t>
            </a:r>
          </a:p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ED7E-3CF3-4227-BE5D-6041105A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83" y="159502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58F6-BF22-42F0-BB06-74F82DEE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3" y="1087284"/>
            <a:ext cx="9601196" cy="56112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Use of react, Vite.js, Node.js, Virtual Studio</a:t>
            </a:r>
          </a:p>
          <a:p>
            <a:pPr marL="0" indent="0">
              <a:buNone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Code, Meta mask extension and a web browser.</a:t>
            </a:r>
          </a:p>
          <a:p>
            <a:pPr marL="0" indent="0">
              <a:buNone/>
            </a:pP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879" y="711199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8A84-14F2-4EC2-878F-B28A9B13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55" y="55728"/>
            <a:ext cx="9905395" cy="130386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Times New Roman" panose="02020603050405020304" pitchFamily="18" charset="0"/>
              </a:rPr>
              <a:t>SYSTEM DESIGN: HOW CRPTO FLASH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4577-4652-4991-8A5D-E682E5A4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55" y="1459832"/>
            <a:ext cx="9725523" cy="57270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  <a:cs typeface="Times New Roman" panose="02020603050405020304" pitchFamily="18" charset="0"/>
              </a:rPr>
              <a:t>Localhost via CLI.</a:t>
            </a:r>
          </a:p>
          <a:p>
            <a:r>
              <a:rPr lang="en-US" sz="2800" dirty="0">
                <a:latin typeface="Garamond" panose="02020404030301010803" pitchFamily="18" charset="0"/>
                <a:cs typeface="Times New Roman" panose="02020603050405020304" pitchFamily="18" charset="0"/>
              </a:rPr>
              <a:t>One can buy a hosting and a domain to lunch it to the internet</a:t>
            </a: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598" y="707662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8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30D7-AA70-8EDC-27BC-4C199AAD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1" y="647030"/>
            <a:ext cx="10367209" cy="878752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 Flash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CBC575FB-F9F7-4A5D-B227-A121B528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53" y="87813"/>
            <a:ext cx="742347" cy="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B6BE095-FE96-842C-5DE9-632BBEB0F125}"/>
              </a:ext>
            </a:extLst>
          </p:cNvPr>
          <p:cNvSpPr txBox="1">
            <a:spLocks/>
          </p:cNvSpPr>
          <p:nvPr/>
        </p:nvSpPr>
        <p:spPr>
          <a:xfrm>
            <a:off x="705850" y="24522"/>
            <a:ext cx="10367209" cy="87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US" sz="4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18478-3D1D-E9C7-084D-940F55D4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0" y="1525782"/>
            <a:ext cx="10156589" cy="41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4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</TotalTime>
  <Words>445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Garamond</vt:lpstr>
      <vt:lpstr>Times New Roman</vt:lpstr>
      <vt:lpstr>Trebuchet MS</vt:lpstr>
      <vt:lpstr>Wingdings 3</vt:lpstr>
      <vt:lpstr>Facet</vt:lpstr>
      <vt:lpstr>Crypto Flash A world of wonders</vt:lpstr>
      <vt:lpstr>OUTLINE</vt:lpstr>
      <vt:lpstr>INTRODUCTION</vt:lpstr>
      <vt:lpstr>PROBLEM STATEMENT</vt:lpstr>
      <vt:lpstr>AIM AND OBJECTIVE</vt:lpstr>
      <vt:lpstr>PROJECT’S UNIQUENESS</vt:lpstr>
      <vt:lpstr>METHODOLOGY </vt:lpstr>
      <vt:lpstr>SYSTEM DESIGN: HOW CRPTO FLASH WORKS</vt:lpstr>
      <vt:lpstr>Crypto Flash</vt:lpstr>
      <vt:lpstr>SYSTEM EVALUATION</vt:lpstr>
      <vt:lpstr>SYSTEM EVALUATION</vt:lpstr>
      <vt:lpstr>Proposed System</vt:lpstr>
      <vt:lpstr>CONCLUSION</vt:lpstr>
      <vt:lpstr> RECOMMENDATION</vt:lpstr>
      <vt:lpstr> RERENCES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Covenant University Shuttle Management System</dc:title>
  <dc:creator>Jeremiah Ope</dc:creator>
  <cp:lastModifiedBy>Jeremiah Ope</cp:lastModifiedBy>
  <cp:revision>34</cp:revision>
  <dcterms:created xsi:type="dcterms:W3CDTF">2022-06-20T17:07:40Z</dcterms:created>
  <dcterms:modified xsi:type="dcterms:W3CDTF">2022-07-18T04:04:51Z</dcterms:modified>
</cp:coreProperties>
</file>