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3" r:id="rId3"/>
    <p:sldId id="264" r:id="rId4"/>
    <p:sldId id="265" r:id="rId5"/>
    <p:sldId id="266" r:id="rId6"/>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themeOverride" Target="../theme/themeOverrid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themeOverride" Target="../theme/themeOverrid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1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baseline="0">
                <a:solidFill>
                  <a:schemeClr val="tx1"/>
                </a:solidFill>
                <a:latin typeface="Times New Roman" panose="02020603050405020304" pitchFamily="18" charset="0"/>
                <a:cs typeface="Times New Roman" panose="02020603050405020304" pitchFamily="18" charset="0"/>
              </a:rPr>
              <a:t>Bar chart of Proposed system</a:t>
            </a:r>
            <a:endParaRPr lang="en-US" sz="120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delete val="1"/>
          </c:dLbls>
          <c:val>
            <c:numRef>
              <c:f>Sheet1!$B$2:$B$18</c:f>
              <c:numCache>
                <c:formatCode>General</c:formatCode>
                <c:ptCount val="17"/>
                <c:pt idx="0">
                  <c:v>0.06</c:v>
                </c:pt>
                <c:pt idx="1">
                  <c:v>0.06</c:v>
                </c:pt>
                <c:pt idx="2">
                  <c:v>0.06</c:v>
                </c:pt>
                <c:pt idx="3">
                  <c:v>0.06</c:v>
                </c:pt>
                <c:pt idx="4">
                  <c:v>0.06</c:v>
                </c:pt>
                <c:pt idx="5">
                  <c:v>0.06</c:v>
                </c:pt>
                <c:pt idx="6">
                  <c:v>0.06</c:v>
                </c:pt>
                <c:pt idx="7">
                  <c:v>0.06</c:v>
                </c:pt>
                <c:pt idx="8">
                  <c:v>0.06</c:v>
                </c:pt>
                <c:pt idx="9">
                  <c:v>0.06</c:v>
                </c:pt>
                <c:pt idx="10">
                  <c:v>0.06</c:v>
                </c:pt>
                <c:pt idx="11">
                  <c:v>0.06</c:v>
                </c:pt>
                <c:pt idx="12">
                  <c:v>0.06</c:v>
                </c:pt>
                <c:pt idx="13">
                  <c:v>0.06</c:v>
                </c:pt>
                <c:pt idx="14">
                  <c:v>0.06</c:v>
                </c:pt>
                <c:pt idx="15">
                  <c:v>0.06</c:v>
                </c:pt>
                <c:pt idx="16">
                  <c:v>0.06</c:v>
                </c:pt>
              </c:numCache>
            </c:numRef>
          </c:val>
        </c:ser>
        <c:dLbls>
          <c:showLegendKey val="0"/>
          <c:showVal val="0"/>
          <c:showCatName val="0"/>
          <c:showSerName val="0"/>
          <c:showPercent val="0"/>
          <c:showBubbleSize val="0"/>
        </c:dLbls>
        <c:gapWidth val="150"/>
        <c:axId val="32342351"/>
        <c:axId val="32341935"/>
      </c:barChart>
      <c:catAx>
        <c:axId val="323423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200">
                    <a:solidFill>
                      <a:schemeClr val="tx1"/>
                    </a:solidFill>
                    <a:latin typeface="Times New Roman" panose="02020603050405020304" pitchFamily="18" charset="0"/>
                    <a:cs typeface="Times New Roman" panose="02020603050405020304" pitchFamily="18" charset="0"/>
                  </a:rPr>
                  <a:t>Time</a:t>
                </a:r>
                <a:r>
                  <a:rPr lang="en-US" sz="1200" baseline="0">
                    <a:solidFill>
                      <a:schemeClr val="tx1"/>
                    </a:solidFill>
                    <a:latin typeface="Times New Roman" panose="02020603050405020304" pitchFamily="18" charset="0"/>
                    <a:cs typeface="Times New Roman" panose="02020603050405020304" pitchFamily="18" charset="0"/>
                  </a:rPr>
                  <a:t> devisions</a:t>
                </a:r>
                <a:endParaRPr lang="en-US" sz="120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32341935"/>
        <c:crosses val="autoZero"/>
        <c:auto val="1"/>
        <c:lblAlgn val="ctr"/>
        <c:lblOffset val="100"/>
        <c:noMultiLvlLbl val="0"/>
      </c:catAx>
      <c:valAx>
        <c:axId val="32341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solidFill>
                      <a:schemeClr val="tx1"/>
                    </a:solidFill>
                    <a:latin typeface="Times New Roman" panose="02020603050405020304" pitchFamily="18" charset="0"/>
                    <a:cs typeface="Times New Roman" panose="02020603050405020304" pitchFamily="18" charset="0"/>
                  </a:rPr>
                  <a:t>Utilization</a:t>
                </a:r>
                <a:r>
                  <a:rPr lang="en-US" sz="1200" baseline="0">
                    <a:solidFill>
                      <a:schemeClr val="tx1"/>
                    </a:solidFill>
                    <a:latin typeface="Times New Roman" panose="02020603050405020304" pitchFamily="18" charset="0"/>
                    <a:cs typeface="Times New Roman" panose="02020603050405020304" pitchFamily="18" charset="0"/>
                  </a:rPr>
                  <a:t> factor</a:t>
                </a:r>
                <a:endParaRPr lang="en-US" sz="120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32342351"/>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1200" baseline="0">
                <a:solidFill>
                  <a:schemeClr val="tx1"/>
                </a:solidFill>
                <a:latin typeface="Times New Roman" panose="02020603050405020304" pitchFamily="18" charset="0"/>
                <a:cs typeface="Times New Roman" panose="02020603050405020304" pitchFamily="18" charset="0"/>
              </a:rPr>
              <a:t>Bar chart for the already established system</a:t>
            </a:r>
            <a:r>
              <a:rPr lang="en-US" baseline="0">
                <a:solidFill>
                  <a:schemeClr val="tx1"/>
                </a:solidFill>
              </a:rPr>
              <a:t> </a:t>
            </a:r>
            <a:endParaRPr lang="en-US">
              <a:solidFill>
                <a:schemeClr val="tx1"/>
              </a:solidFill>
            </a:endParaRPr>
          </a:p>
        </c:rich>
      </c:tx>
      <c:layout/>
      <c:overlay val="0"/>
      <c:spPr>
        <a:noFill/>
        <a:ln>
          <a:noFill/>
        </a:ln>
        <a:effectLst/>
      </c:spPr>
    </c:title>
    <c:autoTitleDeleted val="0"/>
    <c:plotArea>
      <c:layout/>
      <c:barChart>
        <c:barDir val="col"/>
        <c:grouping val="clustered"/>
        <c:varyColors val="0"/>
        <c:ser>
          <c:idx val="0"/>
          <c:order val="0"/>
          <c:spPr>
            <a:solidFill>
              <a:schemeClr val="accent1"/>
            </a:solidFill>
            <a:ln w="19050" cap="rnd">
              <a:solidFill>
                <a:schemeClr val="accent1"/>
              </a:solidFill>
              <a:round/>
            </a:ln>
            <a:effectLst/>
          </c:spPr>
          <c:invertIfNegative val="0"/>
          <c:dLbls>
            <c:delete val="1"/>
          </c:dLbls>
          <c:cat>
            <c:numRef>
              <c:f>Sheet1!$B$2:$B$25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150</c:v>
                </c:pt>
                <c:pt idx="16">
                  <c:v>155</c:v>
                </c:pt>
              </c:numCache>
            </c:numRef>
          </c:cat>
          <c:val>
            <c:numRef>
              <c:f>Sheet1!$C$2:$C$25</c:f>
              <c:numCache>
                <c:formatCode>General</c:formatCode>
                <c:ptCount val="24"/>
                <c:pt idx="0">
                  <c:v>0.01</c:v>
                </c:pt>
                <c:pt idx="1">
                  <c:v>0.03</c:v>
                </c:pt>
                <c:pt idx="2">
                  <c:v>0.03</c:v>
                </c:pt>
                <c:pt idx="3">
                  <c:v>0.02</c:v>
                </c:pt>
                <c:pt idx="4">
                  <c:v>0.02</c:v>
                </c:pt>
                <c:pt idx="5">
                  <c:v>0.02</c:v>
                </c:pt>
                <c:pt idx="6">
                  <c:v>0.02</c:v>
                </c:pt>
                <c:pt idx="7">
                  <c:v>0.02</c:v>
                </c:pt>
                <c:pt idx="8">
                  <c:v>0.02</c:v>
                </c:pt>
                <c:pt idx="9">
                  <c:v>0.02</c:v>
                </c:pt>
                <c:pt idx="10">
                  <c:v>0.03</c:v>
                </c:pt>
                <c:pt idx="11">
                  <c:v>0.03</c:v>
                </c:pt>
                <c:pt idx="12">
                  <c:v>0.01</c:v>
                </c:pt>
                <c:pt idx="13">
                  <c:v>0.01</c:v>
                </c:pt>
                <c:pt idx="14">
                  <c:v>0.01</c:v>
                </c:pt>
                <c:pt idx="15">
                  <c:v>0.01</c:v>
                </c:pt>
                <c:pt idx="16">
                  <c:v>0.01</c:v>
                </c:pt>
              </c:numCache>
            </c:numRef>
          </c:val>
        </c:ser>
        <c:dLbls>
          <c:showLegendKey val="0"/>
          <c:showVal val="0"/>
          <c:showCatName val="0"/>
          <c:showSerName val="0"/>
          <c:showPercent val="0"/>
          <c:showBubbleSize val="0"/>
        </c:dLbls>
        <c:gapWidth val="150"/>
        <c:axId val="1343495615"/>
        <c:axId val="1343496447"/>
      </c:barChart>
      <c:catAx>
        <c:axId val="13434956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200">
                    <a:solidFill>
                      <a:schemeClr val="tx1"/>
                    </a:solidFill>
                    <a:latin typeface="Times New Roman" panose="02020603050405020304" pitchFamily="18" charset="0"/>
                    <a:cs typeface="Times New Roman" panose="02020603050405020304" pitchFamily="18" charset="0"/>
                  </a:rPr>
                  <a:t>Time</a:t>
                </a:r>
                <a:r>
                  <a:rPr lang="en-US" sz="1200" baseline="0">
                    <a:solidFill>
                      <a:schemeClr val="tx1"/>
                    </a:solidFill>
                    <a:latin typeface="Times New Roman" panose="02020603050405020304" pitchFamily="18" charset="0"/>
                    <a:cs typeface="Times New Roman" panose="02020603050405020304" pitchFamily="18" charset="0"/>
                  </a:rPr>
                  <a:t> devision</a:t>
                </a:r>
                <a:endParaRPr lang="en-US" sz="120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43496447"/>
        <c:crosses val="autoZero"/>
        <c:auto val="1"/>
        <c:lblAlgn val="ctr"/>
        <c:lblOffset val="100"/>
        <c:noMultiLvlLbl val="1"/>
      </c:catAx>
      <c:valAx>
        <c:axId val="13434964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200" baseline="0">
                    <a:solidFill>
                      <a:schemeClr val="tx1"/>
                    </a:solidFill>
                    <a:latin typeface="Times New Roman" panose="02020603050405020304" pitchFamily="18" charset="0"/>
                    <a:cs typeface="Times New Roman" panose="02020603050405020304" pitchFamily="18" charset="0"/>
                  </a:rPr>
                  <a:t>Utilization factor </a:t>
                </a:r>
                <a:endParaRPr lang="en-US" sz="120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43495615"/>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en-US" sz="11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solidFill>
                  <a:schemeClr val="tx1"/>
                </a:solidFill>
              </a:rPr>
              <a:t>Graph</a:t>
            </a:r>
            <a:r>
              <a:rPr lang="en-US" sz="1200" baseline="0">
                <a:solidFill>
                  <a:schemeClr val="tx1"/>
                </a:solidFill>
              </a:rPr>
              <a:t> for the already estabilshed system</a:t>
            </a:r>
            <a:endParaRPr lang="en-US" sz="1200">
              <a:solidFill>
                <a:schemeClr val="tx1"/>
              </a:solidFill>
            </a:endParaRPr>
          </a:p>
          <a:p>
            <a:pPr algn="ctr" rtl="0">
              <a:defRPr lang="en-US" sz="11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solidFill>
                  <a:schemeClr val="tx1"/>
                </a:solidFill>
              </a:rPr>
              <a:t> </a:t>
            </a:r>
            <a:endParaRPr lang="en-US" sz="1200">
              <a:solidFill>
                <a:schemeClr val="tx1"/>
              </a:solidFill>
            </a:endParaRPr>
          </a:p>
        </c:rich>
      </c:tx>
      <c:layout/>
      <c:overlay val="0"/>
      <c:spPr>
        <a:noFill/>
        <a:ln>
          <a:noFill/>
        </a:ln>
        <a:effectLst/>
      </c:spPr>
    </c:title>
    <c:autoTitleDeleted val="0"/>
    <c:plotArea>
      <c:layout/>
      <c:lineChart>
        <c:grouping val="standard"/>
        <c:varyColors val="0"/>
        <c:ser>
          <c:idx val="0"/>
          <c:order val="0"/>
          <c:spPr>
            <a:ln w="19050" cap="rnd">
              <a:solidFill>
                <a:schemeClr val="accent1"/>
              </a:solidFill>
              <a:round/>
            </a:ln>
            <a:effectLst/>
          </c:spPr>
          <c:marker>
            <c:symbol val="none"/>
          </c:marker>
          <c:dLbls>
            <c:delete val="1"/>
          </c:dLbls>
          <c:cat>
            <c:numRef>
              <c:f>Sheet1!$B$2:$B$25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150</c:v>
                </c:pt>
                <c:pt idx="16">
                  <c:v>155</c:v>
                </c:pt>
              </c:numCache>
            </c:numRef>
          </c:cat>
          <c:val>
            <c:numRef>
              <c:f>Sheet1!$C$2:$C$25</c:f>
              <c:numCache>
                <c:formatCode>General</c:formatCode>
                <c:ptCount val="24"/>
                <c:pt idx="0">
                  <c:v>0.01</c:v>
                </c:pt>
                <c:pt idx="1">
                  <c:v>0.03</c:v>
                </c:pt>
                <c:pt idx="2">
                  <c:v>0.03</c:v>
                </c:pt>
                <c:pt idx="3">
                  <c:v>0.02</c:v>
                </c:pt>
                <c:pt idx="4">
                  <c:v>0.02</c:v>
                </c:pt>
                <c:pt idx="5">
                  <c:v>0.02</c:v>
                </c:pt>
                <c:pt idx="6">
                  <c:v>0.02</c:v>
                </c:pt>
                <c:pt idx="7">
                  <c:v>0.02</c:v>
                </c:pt>
                <c:pt idx="8">
                  <c:v>0.02</c:v>
                </c:pt>
                <c:pt idx="9">
                  <c:v>0.02</c:v>
                </c:pt>
                <c:pt idx="10">
                  <c:v>0.03</c:v>
                </c:pt>
                <c:pt idx="11">
                  <c:v>0.03</c:v>
                </c:pt>
                <c:pt idx="12">
                  <c:v>0.01</c:v>
                </c:pt>
                <c:pt idx="13">
                  <c:v>0.01</c:v>
                </c:pt>
                <c:pt idx="14">
                  <c:v>0.01</c:v>
                </c:pt>
                <c:pt idx="15">
                  <c:v>0.01</c:v>
                </c:pt>
                <c:pt idx="16">
                  <c:v>0.01</c:v>
                </c:pt>
              </c:numCache>
            </c:numRef>
          </c:val>
          <c:smooth val="0"/>
        </c:ser>
        <c:dLbls>
          <c:showLegendKey val="0"/>
          <c:showVal val="0"/>
          <c:showCatName val="0"/>
          <c:showSerName val="0"/>
          <c:showPercent val="0"/>
          <c:showBubbleSize val="0"/>
        </c:dLbls>
        <c:marker val="0"/>
        <c:smooth val="0"/>
        <c:axId val="1343495615"/>
        <c:axId val="1343496447"/>
      </c:lineChart>
      <c:catAx>
        <c:axId val="13434956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solidFill>
                      <a:schemeClr val="tx1"/>
                    </a:solidFill>
                  </a:rPr>
                  <a:t>Time devision</a:t>
                </a:r>
                <a:endParaRPr lang="en-US" sz="1200">
                  <a:solidFill>
                    <a:schemeClr val="tx1"/>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1343496447"/>
        <c:crosses val="autoZero"/>
        <c:auto val="1"/>
        <c:lblAlgn val="ctr"/>
        <c:lblOffset val="100"/>
        <c:noMultiLvlLbl val="1"/>
      </c:catAx>
      <c:valAx>
        <c:axId val="13434964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solidFill>
                      <a:schemeClr val="tx1"/>
                    </a:solidFill>
                  </a:rPr>
                  <a:t>Utilization factor </a:t>
                </a:r>
                <a:endParaRPr lang="en-US" sz="1200">
                  <a:solidFill>
                    <a:schemeClr val="tx1"/>
                  </a:solidFill>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1343495615"/>
        <c:crosses val="autoZero"/>
        <c:crossBetween val="between"/>
      </c:valAx>
      <c:spPr>
        <a:noFill/>
        <a:ln>
          <a:noFill/>
        </a:ln>
        <a:effectLst/>
      </c:spPr>
    </c:plotArea>
    <c:plotVisOnly val="1"/>
    <c:dispBlanksAs val="gap"/>
    <c:showDLblsOverMax val="0"/>
  </c:chart>
  <c:spPr>
    <a:noFill/>
    <a:ln>
      <a:noFill/>
    </a:ln>
    <a:effectLst/>
  </c:spPr>
  <c:txPr>
    <a:bodyPr/>
    <a:lstStyle/>
    <a:p>
      <a:pPr>
        <a:defRPr lang="en-US" sz="1100">
          <a:latin typeface="Times New Roman" panose="02020603050405020304" pitchFamily="18" charset="0"/>
          <a:cs typeface="Times New Roman" panose="02020603050405020304" pitchFamily="18" charset="0"/>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1200">
                <a:solidFill>
                  <a:schemeClr val="tx1"/>
                </a:solidFill>
                <a:latin typeface="Times New Roman" panose="02020603050405020304" pitchFamily="18" charset="0"/>
                <a:cs typeface="Times New Roman" panose="02020603050405020304" pitchFamily="18" charset="0"/>
              </a:rPr>
              <a:t>Chart of the</a:t>
            </a:r>
            <a:r>
              <a:rPr lang="en-US" sz="1200" baseline="0">
                <a:solidFill>
                  <a:schemeClr val="tx1"/>
                </a:solidFill>
                <a:latin typeface="Times New Roman" panose="02020603050405020304" pitchFamily="18" charset="0"/>
                <a:cs typeface="Times New Roman" panose="02020603050405020304" pitchFamily="18" charset="0"/>
              </a:rPr>
              <a:t> proposed system</a:t>
            </a:r>
            <a:r>
              <a:rPr lang="en-US"/>
              <a:t> </a:t>
            </a:r>
            <a:endParaRPr lang="en-US"/>
          </a:p>
        </c:rich>
      </c:tx>
      <c:layout/>
      <c:overlay val="0"/>
      <c:spPr>
        <a:noFill/>
        <a:ln>
          <a:noFill/>
        </a:ln>
        <a:effectLst/>
      </c:spPr>
    </c:title>
    <c:autoTitleDeleted val="0"/>
    <c:plotArea>
      <c:layout/>
      <c:scatterChart>
        <c:scatterStyle val="lineMarker"/>
        <c:varyColors val="0"/>
        <c:ser>
          <c:idx val="0"/>
          <c:order val="0"/>
          <c:spPr>
            <a:ln w="19050" cap="rnd">
              <a:solidFill>
                <a:schemeClr val="accent1"/>
              </a:solidFill>
              <a:round/>
            </a:ln>
            <a:effectLst/>
          </c:spPr>
          <c:marker>
            <c:symbol val="none"/>
          </c:marker>
          <c:dLbls>
            <c:delete val="1"/>
          </c:dLbls>
          <c:yVal>
            <c:numRef>
              <c:f>Sheet1!$B$2:$B$18</c:f>
              <c:numCache>
                <c:formatCode>General</c:formatCode>
                <c:ptCount val="17"/>
                <c:pt idx="0">
                  <c:v>0.06</c:v>
                </c:pt>
                <c:pt idx="1">
                  <c:v>0.06</c:v>
                </c:pt>
                <c:pt idx="2">
                  <c:v>0.06</c:v>
                </c:pt>
                <c:pt idx="3">
                  <c:v>0.06</c:v>
                </c:pt>
                <c:pt idx="4">
                  <c:v>0.06</c:v>
                </c:pt>
                <c:pt idx="5">
                  <c:v>0.06</c:v>
                </c:pt>
                <c:pt idx="6">
                  <c:v>0.06</c:v>
                </c:pt>
                <c:pt idx="7">
                  <c:v>0.06</c:v>
                </c:pt>
                <c:pt idx="8">
                  <c:v>0.06</c:v>
                </c:pt>
                <c:pt idx="9">
                  <c:v>0.06</c:v>
                </c:pt>
                <c:pt idx="10">
                  <c:v>0.06</c:v>
                </c:pt>
                <c:pt idx="11">
                  <c:v>0.06</c:v>
                </c:pt>
                <c:pt idx="12">
                  <c:v>0.06</c:v>
                </c:pt>
                <c:pt idx="13">
                  <c:v>0.06</c:v>
                </c:pt>
                <c:pt idx="14">
                  <c:v>0.06</c:v>
                </c:pt>
                <c:pt idx="15">
                  <c:v>0.06</c:v>
                </c:pt>
                <c:pt idx="16">
                  <c:v>0.06</c:v>
                </c:pt>
              </c:numCache>
            </c:numRef>
          </c:yVal>
          <c:smooth val="0"/>
        </c:ser>
        <c:dLbls>
          <c:showLegendKey val="0"/>
          <c:showVal val="0"/>
          <c:showCatName val="0"/>
          <c:showSerName val="0"/>
          <c:showPercent val="0"/>
          <c:showBubbleSize val="0"/>
        </c:dLbls>
        <c:axId val="32342351"/>
        <c:axId val="32341935"/>
      </c:scatterChart>
      <c:valAx>
        <c:axId val="323423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200">
                    <a:solidFill>
                      <a:schemeClr val="tx1"/>
                    </a:solidFill>
                    <a:latin typeface="Times New Roman" panose="02020603050405020304" pitchFamily="18" charset="0"/>
                    <a:cs typeface="Times New Roman" panose="02020603050405020304" pitchFamily="18" charset="0"/>
                  </a:rPr>
                  <a:t>Time</a:t>
                </a:r>
                <a:r>
                  <a:rPr lang="en-US" sz="1200" baseline="0">
                    <a:solidFill>
                      <a:schemeClr val="tx1"/>
                    </a:solidFill>
                    <a:latin typeface="Times New Roman" panose="02020603050405020304" pitchFamily="18" charset="0"/>
                    <a:cs typeface="Times New Roman" panose="02020603050405020304" pitchFamily="18" charset="0"/>
                  </a:rPr>
                  <a:t> </a:t>
                </a:r>
                <a:r>
                  <a:rPr lang="en-US" sz="1200" b="0" i="0" u="none" strike="noStrike" baseline="0">
                    <a:solidFill>
                      <a:schemeClr val="tx1"/>
                    </a:solidFill>
                    <a:effectLst/>
                    <a:latin typeface="Times New Roman" panose="02020603050405020304" pitchFamily="18" charset="0"/>
                    <a:cs typeface="Times New Roman" panose="02020603050405020304" pitchFamily="18" charset="0"/>
                  </a:rPr>
                  <a:t>divisions</a:t>
                </a:r>
                <a:endParaRPr lang="en-US" sz="120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2341935"/>
        <c:crosses val="autoZero"/>
        <c:crossBetween val="midCat"/>
      </c:valAx>
      <c:valAx>
        <c:axId val="32341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200" b="0" i="0" u="none" strike="noStrike" baseline="0">
                    <a:solidFill>
                      <a:schemeClr val="tx1"/>
                    </a:solidFill>
                    <a:effectLst/>
                    <a:latin typeface="Times New Roman" panose="02020603050405020304" pitchFamily="18" charset="0"/>
                    <a:cs typeface="Times New Roman" panose="02020603050405020304" pitchFamily="18" charset="0"/>
                  </a:rPr>
                  <a:t>Utilization factor</a:t>
                </a:r>
                <a:endParaRPr lang="en-US" sz="120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2342351"/>
        <c:crosses val="autoZero"/>
        <c:crossBetween val="midCat"/>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2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104872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US"/>
          </a:p>
        </p:txBody>
      </p:sp>
      <p:sp>
        <p:nvSpPr>
          <p:cNvPr id="104872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2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2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p:sp>
        <p:nvSpPr>
          <p:cNvPr id="1048620" name="Slide Image Placeholder 1"/>
          <p:cNvSpPr/>
          <p:nvPr>
            <p:ph type="sldImg" idx="2"/>
          </p:nvPr>
        </p:nvSpPr>
        <p:spPr/>
      </p:sp>
      <p:sp>
        <p:nvSpPr>
          <p:cNvPr id="1048621"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p:sp>
        <p:nvSpPr>
          <p:cNvPr id="1048628" name="Slide Image Placeholder 1"/>
          <p:cNvSpPr/>
          <p:nvPr>
            <p:ph type="sldImg" idx="2"/>
          </p:nvPr>
        </p:nvSpPr>
        <p:spPr/>
      </p:sp>
      <p:sp>
        <p:nvSpPr>
          <p:cNvPr id="1048629"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39" name="Slide Image Placeholder 1"/>
          <p:cNvSpPr/>
          <p:nvPr>
            <p:ph type="sldImg" idx="2"/>
          </p:nvPr>
        </p:nvSpPr>
        <p:spPr/>
      </p:sp>
      <p:sp>
        <p:nvSpPr>
          <p:cNvPr id="1048640"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p:sp>
        <p:nvSpPr>
          <p:cNvPr id="1048657" name="Slide Image Placeholder 1"/>
          <p:cNvSpPr/>
          <p:nvPr>
            <p:ph type="sldImg" idx="2"/>
          </p:nvPr>
        </p:nvSpPr>
        <p:spPr/>
      </p:sp>
      <p:sp>
        <p:nvSpPr>
          <p:cNvPr id="1048658"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2" name=""/>
        <p:cNvGrpSpPr/>
        <p:nvPr/>
      </p:nvGrpSpPr>
      <p:grpSpPr>
        <a:xfrm>
          <a:off x="0" y="0"/>
          <a:ext cx="0" cy="0"/>
          <a:chOff x="0" y="0"/>
          <a:chExt cx="0" cy="0"/>
        </a:xfrm>
      </p:grpSpPr>
      <p:sp>
        <p:nvSpPr>
          <p:cNvPr id="1048598"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600"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01" name="Footer Placeholder 4"/>
          <p:cNvSpPr>
            <a:spLocks noGrp="1"/>
          </p:cNvSpPr>
          <p:nvPr>
            <p:ph type="ftr" sz="quarter" idx="11"/>
          </p:nvPr>
        </p:nvSpPr>
        <p:spPr/>
        <p:txBody>
          <a:bodyPr/>
          <a:p>
            <a:endParaRPr lang="en-US"/>
          </a:p>
        </p:txBody>
      </p:sp>
      <p:sp>
        <p:nvSpPr>
          <p:cNvPr id="1048602"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77" name=""/>
        <p:cNvGrpSpPr/>
        <p:nvPr/>
      </p:nvGrpSpPr>
      <p:grpSpPr>
        <a:xfrm>
          <a:off x="0" y="0"/>
          <a:ext cx="0" cy="0"/>
          <a:chOff x="0" y="0"/>
          <a:chExt cx="0" cy="0"/>
        </a:xfrm>
      </p:grpSpPr>
      <p:sp>
        <p:nvSpPr>
          <p:cNvPr id="1048713" name="Title 1"/>
          <p:cNvSpPr>
            <a:spLocks noGrp="1"/>
          </p:cNvSpPr>
          <p:nvPr>
            <p:ph type="title"/>
          </p:nvPr>
        </p:nvSpPr>
        <p:spPr/>
        <p:txBody>
          <a:bodyPr/>
          <a:p>
            <a:r>
              <a:rPr lang="en-US" smtClean="0"/>
              <a:t>Click to edit Master title style</a:t>
            </a:r>
            <a:endParaRPr lang="en-US"/>
          </a:p>
        </p:txBody>
      </p:sp>
      <p:sp>
        <p:nvSpPr>
          <p:cNvPr id="1048714"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5" name="Date Placeholder 3"/>
          <p:cNvSpPr>
            <a:spLocks noGrp="1"/>
          </p:cNvSpPr>
          <p:nvPr>
            <p:ph type="dt" sz="half" idx="10"/>
          </p:nvPr>
        </p:nvSpPr>
        <p:spPr/>
        <p:txBody>
          <a:bodyPr/>
          <a:p>
            <a:fld id="{63A1C593-65D0-4073-BCC9-577B9352EA97}" type="datetimeFigureOut">
              <a:rPr lang="en-US" smtClean="0"/>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74" name=""/>
        <p:cNvGrpSpPr/>
        <p:nvPr/>
      </p:nvGrpSpPr>
      <p:grpSpPr>
        <a:xfrm>
          <a:off x="0" y="0"/>
          <a:ext cx="0" cy="0"/>
          <a:chOff x="0" y="0"/>
          <a:chExt cx="0" cy="0"/>
        </a:xfrm>
      </p:grpSpPr>
      <p:sp>
        <p:nvSpPr>
          <p:cNvPr id="104869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98"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07" name="Title 1"/>
          <p:cNvSpPr>
            <a:spLocks noGrp="1"/>
          </p:cNvSpPr>
          <p:nvPr>
            <p:ph type="title"/>
          </p:nvPr>
        </p:nvSpPr>
        <p:spPr/>
        <p:txBody>
          <a:bodyPr/>
          <a:p>
            <a:r>
              <a:rPr lang="en-US" smtClean="0"/>
              <a:t>Click to edit Master title style</a:t>
            </a:r>
            <a:endParaRPr lang="en-US"/>
          </a:p>
        </p:txBody>
      </p:sp>
      <p:sp>
        <p:nvSpPr>
          <p:cNvPr id="104860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0" name="Footer Placeholder 4"/>
          <p:cNvSpPr>
            <a:spLocks noGrp="1"/>
          </p:cNvSpPr>
          <p:nvPr>
            <p:ph type="ftr" sz="quarter" idx="11"/>
          </p:nvPr>
        </p:nvSpPr>
        <p:spPr/>
        <p:txBody>
          <a:bodyPr/>
          <a:p>
            <a:endParaRPr lang="en-US"/>
          </a:p>
        </p:txBody>
      </p:sp>
      <p:sp>
        <p:nvSpPr>
          <p:cNvPr id="104861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76" name=""/>
        <p:cNvGrpSpPr/>
        <p:nvPr/>
      </p:nvGrpSpPr>
      <p:grpSpPr>
        <a:xfrm>
          <a:off x="0" y="0"/>
          <a:ext cx="0" cy="0"/>
          <a:chOff x="0" y="0"/>
          <a:chExt cx="0" cy="0"/>
        </a:xfrm>
      </p:grpSpPr>
      <p:sp>
        <p:nvSpPr>
          <p:cNvPr id="1048708"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70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1048710" name="Date Placeholder 3"/>
          <p:cNvSpPr>
            <a:spLocks noGrp="1"/>
          </p:cNvSpPr>
          <p:nvPr>
            <p:ph type="dt" sz="half" idx="10"/>
          </p:nvPr>
        </p:nvSpPr>
        <p:spPr/>
        <p:txBody>
          <a:bodyPr/>
          <a:p>
            <a:fld id="{63A1C593-65D0-4073-BCC9-577B9352EA97}" type="datetimeFigureOut">
              <a:rPr lang="en-US" smtClean="0"/>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37"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sz="half" idx="1"/>
          </p:nvPr>
        </p:nvSpPr>
        <p:spPr>
          <a:xfrm>
            <a:off x="838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83" name="Content Placeholder 3"/>
          <p:cNvSpPr>
            <a:spLocks noGrp="1"/>
          </p:cNvSpPr>
          <p:nvPr>
            <p:ph sz="half" idx="2"/>
          </p:nvPr>
        </p:nvSpPr>
        <p:spPr>
          <a:xfrm>
            <a:off x="6172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84" name="Date Placeholder 4"/>
          <p:cNvSpPr>
            <a:spLocks noGrp="1"/>
          </p:cNvSpPr>
          <p:nvPr>
            <p:ph type="dt" sz="half" idx="10"/>
          </p:nvPr>
        </p:nvSpPr>
        <p:spPr/>
        <p:txBody>
          <a:bodyPr/>
          <a:p>
            <a:fld id="{63A1C593-65D0-4073-BCC9-577B9352EA97}" type="datetimeFigureOut">
              <a:rPr lang="en-US" smtClean="0"/>
            </a:fld>
            <a:endParaRPr lang="en-US"/>
          </a:p>
        </p:txBody>
      </p:sp>
      <p:sp>
        <p:nvSpPr>
          <p:cNvPr id="1048585" name="Footer Placeholder 5"/>
          <p:cNvSpPr>
            <a:spLocks noGrp="1"/>
          </p:cNvSpPr>
          <p:nvPr>
            <p:ph type="ftr" sz="quarter" idx="11"/>
          </p:nvPr>
        </p:nvSpPr>
        <p:spPr/>
        <p:txBody>
          <a:bodyPr/>
          <a:p>
            <a:endParaRPr lang="en-US"/>
          </a:p>
        </p:txBody>
      </p:sp>
      <p:sp>
        <p:nvSpPr>
          <p:cNvPr id="1048586"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73" name=""/>
        <p:cNvGrpSpPr/>
        <p:nvPr/>
      </p:nvGrpSpPr>
      <p:grpSpPr>
        <a:xfrm>
          <a:off x="0" y="0"/>
          <a:ext cx="0" cy="0"/>
          <a:chOff x="0" y="0"/>
          <a:chExt cx="0" cy="0"/>
        </a:xfrm>
      </p:grpSpPr>
      <p:sp>
        <p:nvSpPr>
          <p:cNvPr id="1048689"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9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91" name="Content Placeholder 3"/>
          <p:cNvSpPr>
            <a:spLocks noGrp="1"/>
          </p:cNvSpPr>
          <p:nvPr>
            <p:ph sz="half" idx="2"/>
          </p:nvPr>
        </p:nvSpPr>
        <p:spPr>
          <a:xfrm>
            <a:off x="839788" y="2505075"/>
            <a:ext cx="515778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93" name="Content Placeholder 5"/>
          <p:cNvSpPr>
            <a:spLocks noGrp="1"/>
          </p:cNvSpPr>
          <p:nvPr>
            <p:ph sz="quarter" idx="4"/>
          </p:nvPr>
        </p:nvSpPr>
        <p:spPr>
          <a:xfrm>
            <a:off x="6172200" y="2505075"/>
            <a:ext cx="5183188"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4"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95" name="Footer Placeholder 7"/>
          <p:cNvSpPr>
            <a:spLocks noGrp="1"/>
          </p:cNvSpPr>
          <p:nvPr>
            <p:ph type="ftr" sz="quarter" idx="11"/>
          </p:nvPr>
        </p:nvSpPr>
        <p:spPr/>
        <p:txBody>
          <a:bodyPr/>
          <a:p>
            <a:endParaRPr lang="en-US"/>
          </a:p>
        </p:txBody>
      </p:sp>
      <p:sp>
        <p:nvSpPr>
          <p:cNvPr id="1048696"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0" name=""/>
        <p:cNvGrpSpPr/>
        <p:nvPr/>
      </p:nvGrpSpPr>
      <p:grpSpPr>
        <a:xfrm>
          <a:off x="0" y="0"/>
          <a:ext cx="0" cy="0"/>
          <a:chOff x="0" y="0"/>
          <a:chExt cx="0" cy="0"/>
        </a:xfrm>
      </p:grpSpPr>
      <p:sp>
        <p:nvSpPr>
          <p:cNvPr id="1048590" name="Title 1"/>
          <p:cNvSpPr>
            <a:spLocks noGrp="1"/>
          </p:cNvSpPr>
          <p:nvPr>
            <p:ph type="title"/>
          </p:nvPr>
        </p:nvSpPr>
        <p:spPr/>
        <p:txBody>
          <a:bodyPr/>
          <a:p>
            <a:r>
              <a:rPr lang="en-US" smtClean="0"/>
              <a:t>Click to edit Master title style</a:t>
            </a:r>
            <a:endParaRPr lang="en-US"/>
          </a:p>
        </p:txBody>
      </p:sp>
      <p:sp>
        <p:nvSpPr>
          <p:cNvPr id="1048591" name="Date Placeholder 2"/>
          <p:cNvSpPr>
            <a:spLocks noGrp="1"/>
          </p:cNvSpPr>
          <p:nvPr>
            <p:ph type="dt" sz="half" idx="10"/>
          </p:nvPr>
        </p:nvSpPr>
        <p:spPr/>
        <p:txBody>
          <a:bodyPr/>
          <a:p>
            <a:fld id="{63A1C593-65D0-4073-BCC9-577B9352EA97}" type="datetimeFigureOut">
              <a:rPr lang="en-US" smtClean="0"/>
            </a:fld>
            <a:endParaRPr lang="en-US"/>
          </a:p>
        </p:txBody>
      </p:sp>
      <p:sp>
        <p:nvSpPr>
          <p:cNvPr id="1048592" name="Footer Placeholder 3"/>
          <p:cNvSpPr>
            <a:spLocks noGrp="1"/>
          </p:cNvSpPr>
          <p:nvPr>
            <p:ph type="ftr" sz="quarter" idx="11"/>
          </p:nvPr>
        </p:nvSpPr>
        <p:spPr/>
        <p:txBody>
          <a:bodyPr/>
          <a:p>
            <a:endParaRPr lang="en-US"/>
          </a:p>
        </p:txBody>
      </p:sp>
      <p:sp>
        <p:nvSpPr>
          <p:cNvPr id="1048593"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66" name=""/>
        <p:cNvGrpSpPr/>
        <p:nvPr/>
      </p:nvGrpSpPr>
      <p:grpSpPr>
        <a:xfrm>
          <a:off x="0" y="0"/>
          <a:ext cx="0" cy="0"/>
          <a:chOff x="0" y="0"/>
          <a:chExt cx="0" cy="0"/>
        </a:xfrm>
      </p:grpSpPr>
      <p:sp>
        <p:nvSpPr>
          <p:cNvPr id="1048669" name="Date Placeholder 1"/>
          <p:cNvSpPr>
            <a:spLocks noGrp="1"/>
          </p:cNvSpPr>
          <p:nvPr>
            <p:ph type="dt" sz="half" idx="10"/>
          </p:nvPr>
        </p:nvSpPr>
        <p:spPr/>
        <p:txBody>
          <a:bodyPr/>
          <a:p>
            <a:fld id="{63A1C593-65D0-4073-BCC9-577B9352EA97}" type="datetimeFigureOut">
              <a:rPr lang="en-US" smtClean="0"/>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78" name=""/>
        <p:cNvGrpSpPr/>
        <p:nvPr/>
      </p:nvGrpSpPr>
      <p:grpSpPr>
        <a:xfrm>
          <a:off x="0" y="0"/>
          <a:ext cx="0" cy="0"/>
          <a:chOff x="0" y="0"/>
          <a:chExt cx="0" cy="0"/>
        </a:xfrm>
      </p:grpSpPr>
      <p:sp>
        <p:nvSpPr>
          <p:cNvPr id="1048718"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71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2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21" name="Date Placeholder 4"/>
          <p:cNvSpPr>
            <a:spLocks noGrp="1"/>
          </p:cNvSpPr>
          <p:nvPr>
            <p:ph type="dt" sz="half" idx="10"/>
          </p:nvPr>
        </p:nvSpPr>
        <p:spPr/>
        <p:txBody>
          <a:bodyPr/>
          <a:p>
            <a:fld id="{63A1C593-65D0-4073-BCC9-577B9352EA97}" type="datetimeFigureOut">
              <a:rPr lang="en-US" smtClean="0"/>
            </a:fld>
            <a:endParaRPr lang="en-US"/>
          </a:p>
        </p:txBody>
      </p:sp>
      <p:sp>
        <p:nvSpPr>
          <p:cNvPr id="1048722" name="Footer Placeholder 5"/>
          <p:cNvSpPr>
            <a:spLocks noGrp="1"/>
          </p:cNvSpPr>
          <p:nvPr>
            <p:ph type="ftr" sz="quarter" idx="11"/>
          </p:nvPr>
        </p:nvSpPr>
        <p:spPr/>
        <p:txBody>
          <a:bodyPr/>
          <a:p>
            <a:endParaRPr lang="en-US"/>
          </a:p>
        </p:txBody>
      </p:sp>
      <p:sp>
        <p:nvSpPr>
          <p:cNvPr id="1048723"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75" name=""/>
        <p:cNvGrpSpPr/>
        <p:nvPr/>
      </p:nvGrpSpPr>
      <p:grpSpPr>
        <a:xfrm>
          <a:off x="0" y="0"/>
          <a:ext cx="0" cy="0"/>
          <a:chOff x="0" y="0"/>
          <a:chExt cx="0" cy="0"/>
        </a:xfrm>
      </p:grpSpPr>
      <p:sp>
        <p:nvSpPr>
          <p:cNvPr id="104870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70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0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705" name="Date Placeholder 4"/>
          <p:cNvSpPr>
            <a:spLocks noGrp="1"/>
          </p:cNvSpPr>
          <p:nvPr>
            <p:ph type="dt" sz="half" idx="10"/>
          </p:nvPr>
        </p:nvSpPr>
        <p:spPr/>
        <p:txBody>
          <a:bodyPr/>
          <a:p>
            <a:fld id="{63A1C593-65D0-4073-BCC9-577B9352EA97}" type="datetimeFigureOut">
              <a:rPr lang="en-US" smtClean="0"/>
            </a:fld>
            <a:endParaRPr lang="en-US"/>
          </a:p>
        </p:txBody>
      </p:sp>
      <p:sp>
        <p:nvSpPr>
          <p:cNvPr id="1048706" name="Footer Placeholder 5"/>
          <p:cNvSpPr>
            <a:spLocks noGrp="1"/>
          </p:cNvSpPr>
          <p:nvPr>
            <p:ph type="ftr" sz="quarter" idx="11"/>
          </p:nvPr>
        </p:nvSpPr>
        <p:spPr/>
        <p:txBody>
          <a:bodyPr/>
          <a:p>
            <a:endParaRPr lang="en-US"/>
          </a:p>
        </p:txBody>
      </p:sp>
      <p:sp>
        <p:nvSpPr>
          <p:cNvPr id="104870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5"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p:sp>
        <p:nvSpPr>
          <p:cNvPr id="1048605" name="Title 1"/>
          <p:cNvSpPr>
            <a:spLocks noGrp="1"/>
          </p:cNvSpPr>
          <p:nvPr>
            <p:ph type="ctrTitle"/>
          </p:nvPr>
        </p:nvSpPr>
        <p:spPr>
          <a:xfrm>
            <a:off x="1524000" y="1122363"/>
            <a:ext cx="9144000" cy="921798"/>
          </a:xfrm>
        </p:spPr>
        <p:txBody>
          <a:bodyPr>
            <a:normAutofit/>
          </a:bodyPr>
          <a:p>
            <a:r>
              <a:rPr lang="en-US" b="1">
                <a:latin typeface="Bahnschrift SemiBold SemiCondensed" panose="020B0502040204020203" charset="0"/>
                <a:cs typeface="Bahnschrift SemiBold SemiCondensed" panose="020B0502040204020203" charset="0"/>
              </a:rPr>
              <a:t>Business </a:t>
            </a:r>
            <a:r>
              <a:rPr lang="en-US" b="1">
                <a:latin typeface="Bahnschrift SemiBold SemiCondensed" panose="020B0502040204020203" charset="0"/>
                <a:cs typeface="Bahnschrift SemiBold SemiCondensed" panose="020B0502040204020203" charset="0"/>
              </a:rPr>
              <a:t>P</a:t>
            </a:r>
            <a:r>
              <a:rPr lang="en-US" b="1">
                <a:latin typeface="Bahnschrift SemiBold SemiCondensed" panose="020B0502040204020203" charset="0"/>
                <a:cs typeface="Bahnschrift SemiBold SemiCondensed" panose="020B0502040204020203" charset="0"/>
              </a:rPr>
              <a:t>l</a:t>
            </a:r>
            <a:r>
              <a:rPr lang="en-US" b="1">
                <a:latin typeface="Bahnschrift SemiBold SemiCondensed" panose="020B0502040204020203" charset="0"/>
                <a:cs typeface="Bahnschrift SemiBold SemiCondensed" panose="020B0502040204020203" charset="0"/>
              </a:rPr>
              <a:t>a</a:t>
            </a:r>
            <a:r>
              <a:rPr lang="en-US" b="1">
                <a:latin typeface="Bahnschrift SemiBold SemiCondensed" panose="020B0502040204020203" charset="0"/>
                <a:cs typeface="Bahnschrift SemiBold SemiCondensed" panose="020B0502040204020203" charset="0"/>
              </a:rPr>
              <a:t>n</a:t>
            </a:r>
            <a:endParaRPr lang="en-US" b="1">
              <a:latin typeface="Bahnschrift SemiBold SemiCondensed" panose="020B0502040204020203" charset="0"/>
              <a:cs typeface="Bahnschrift SemiBold SemiCondensed" panose="020B0502040204020203" charset="0"/>
            </a:endParaRPr>
          </a:p>
        </p:txBody>
      </p:sp>
      <p:sp>
        <p:nvSpPr>
          <p:cNvPr id="1048606" name="Subtitle 2"/>
          <p:cNvSpPr>
            <a:spLocks noGrp="1"/>
          </p:cNvSpPr>
          <p:nvPr>
            <p:ph type="subTitle" idx="1"/>
          </p:nvPr>
        </p:nvSpPr>
        <p:spPr>
          <a:xfrm>
            <a:off x="1524000" y="2426460"/>
            <a:ext cx="9144000" cy="3917504"/>
          </a:xfrm>
        </p:spPr>
        <p:txBody>
          <a:bodyPr>
            <a:normAutofit/>
          </a:bodyPr>
          <a:p>
            <a:r>
              <a:rPr lang="en-US"/>
              <a:t>Business</a:t>
            </a:r>
            <a:r>
              <a:rPr lang="en-US"/>
              <a:t> </a:t>
            </a:r>
            <a:r>
              <a:rPr lang="en-US"/>
              <a:t>T</a:t>
            </a:r>
            <a:r>
              <a:rPr lang="en-US"/>
              <a:t>i</a:t>
            </a:r>
            <a:r>
              <a:rPr lang="en-US"/>
              <a:t>t</a:t>
            </a:r>
            <a:r>
              <a:rPr lang="en-US"/>
              <a:t>l</a:t>
            </a:r>
            <a:r>
              <a:rPr lang="en-US"/>
              <a:t>e</a:t>
            </a:r>
            <a:r>
              <a:rPr lang="en-US"/>
              <a:t>: Institute based shuttle management system (IBTROS)</a:t>
            </a:r>
            <a:endParaRPr lang="en-US"/>
          </a:p>
          <a:p>
            <a:r>
              <a:rPr lang="en-US"/>
              <a:t>N</a:t>
            </a:r>
            <a:r>
              <a:rPr lang="en-US"/>
              <a:t>a</a:t>
            </a:r>
            <a:r>
              <a:rPr lang="en-US"/>
              <a:t>m</a:t>
            </a:r>
            <a:r>
              <a:rPr lang="en-US"/>
              <a:t>e</a:t>
            </a:r>
            <a:r>
              <a:rPr lang="en-US"/>
              <a:t>: Jeremiah Ope</a:t>
            </a:r>
            <a:endParaRPr lang="en-US"/>
          </a:p>
          <a:p>
            <a:r>
              <a:rPr lang="en-US"/>
              <a:t>Phone </a:t>
            </a:r>
            <a:r>
              <a:rPr lang="en-US"/>
              <a:t>n</a:t>
            </a:r>
            <a:r>
              <a:rPr lang="en-US"/>
              <a:t>u</a:t>
            </a:r>
            <a:r>
              <a:rPr lang="en-US"/>
              <a:t>m</a:t>
            </a:r>
            <a:r>
              <a:rPr lang="en-US"/>
              <a:t>ber</a:t>
            </a:r>
            <a:r>
              <a:rPr lang="en-US"/>
              <a:t>:</a:t>
            </a:r>
            <a:r>
              <a:rPr lang="en-US"/>
              <a:t> </a:t>
            </a:r>
            <a:r>
              <a:rPr lang="en-US"/>
              <a:t>0</a:t>
            </a:r>
            <a:r>
              <a:rPr lang="en-US"/>
              <a:t>9</a:t>
            </a:r>
            <a:r>
              <a:rPr lang="en-US"/>
              <a:t>0</a:t>
            </a:r>
            <a:r>
              <a:rPr lang="en-US"/>
              <a:t>5</a:t>
            </a:r>
            <a:r>
              <a:rPr lang="en-US"/>
              <a:t>3</a:t>
            </a:r>
            <a:r>
              <a:rPr lang="en-US"/>
              <a:t>5</a:t>
            </a:r>
            <a:r>
              <a:rPr lang="en-US"/>
              <a:t>1</a:t>
            </a:r>
            <a:r>
              <a:rPr lang="en-US"/>
              <a:t>7</a:t>
            </a:r>
            <a:r>
              <a:rPr lang="en-US"/>
              <a:t>4</a:t>
            </a:r>
            <a:r>
              <a:rPr lang="en-US"/>
              <a:t>6</a:t>
            </a:r>
            <a:r>
              <a:rPr lang="en-US"/>
              <a:t>1</a:t>
            </a:r>
            <a:endParaRPr lang="en-US"/>
          </a:p>
          <a:p>
            <a:r>
              <a:rPr lang="en-US"/>
              <a:t>S</a:t>
            </a:r>
            <a:r>
              <a:rPr lang="en-US"/>
              <a:t>t</a:t>
            </a:r>
            <a:r>
              <a:rPr lang="en-US"/>
              <a:t>a</a:t>
            </a:r>
            <a:r>
              <a:rPr lang="en-US"/>
              <a:t>t</a:t>
            </a:r>
            <a:r>
              <a:rPr lang="en-US"/>
              <a:t>e</a:t>
            </a:r>
            <a:r>
              <a:rPr lang="en-US"/>
              <a:t> </a:t>
            </a:r>
            <a:r>
              <a:rPr lang="en-US"/>
              <a:t>c</a:t>
            </a:r>
            <a:r>
              <a:rPr lang="en-US"/>
              <a:t>o</a:t>
            </a:r>
            <a:r>
              <a:rPr lang="en-US"/>
              <a:t>d</a:t>
            </a:r>
            <a:r>
              <a:rPr lang="en-US"/>
              <a:t>e</a:t>
            </a:r>
            <a:r>
              <a:rPr lang="en-US"/>
              <a:t>:</a:t>
            </a:r>
            <a:r>
              <a:rPr lang="en-US"/>
              <a:t> </a:t>
            </a:r>
            <a:r>
              <a:rPr lang="en-US"/>
              <a:t>F</a:t>
            </a:r>
            <a:r>
              <a:rPr lang="en-US"/>
              <a:t>C</a:t>
            </a:r>
            <a:r>
              <a:rPr lang="en-US"/>
              <a:t>/</a:t>
            </a:r>
            <a:r>
              <a:rPr lang="en-US"/>
              <a:t>2</a:t>
            </a:r>
            <a:r>
              <a:rPr lang="en-US"/>
              <a:t>3</a:t>
            </a:r>
            <a:r>
              <a:rPr lang="en-US"/>
              <a:t>A</a:t>
            </a:r>
            <a:r>
              <a:rPr lang="en-US"/>
              <a:t>/</a:t>
            </a:r>
            <a:r>
              <a:rPr lang="en-US"/>
              <a:t>1</a:t>
            </a:r>
            <a:r>
              <a:rPr lang="en-US"/>
              <a:t>7</a:t>
            </a:r>
            <a:r>
              <a:rPr lang="en-US"/>
              <a:t>2</a:t>
            </a:r>
            <a:r>
              <a:rPr lang="en-US"/>
              <a:t>9</a:t>
            </a:r>
            <a:endParaRPr lang="en-US"/>
          </a:p>
          <a:p>
            <a:r>
              <a:rPr lang="en-US"/>
              <a:t>C</a:t>
            </a:r>
            <a:r>
              <a:rPr lang="en-US"/>
              <a:t>a</a:t>
            </a:r>
            <a:r>
              <a:rPr lang="en-US"/>
              <a:t>l</a:t>
            </a:r>
            <a:r>
              <a:rPr lang="en-US"/>
              <a:t>l</a:t>
            </a:r>
            <a:r>
              <a:rPr lang="en-US"/>
              <a:t>-</a:t>
            </a:r>
            <a:r>
              <a:rPr lang="en-US"/>
              <a:t>U</a:t>
            </a:r>
            <a:r>
              <a:rPr lang="en-US"/>
              <a:t>p</a:t>
            </a:r>
            <a:r>
              <a:rPr lang="en-US"/>
              <a:t> </a:t>
            </a:r>
            <a:r>
              <a:rPr lang="en-US"/>
              <a:t>n</a:t>
            </a:r>
            <a:r>
              <a:rPr lang="en-US"/>
              <a:t>u</a:t>
            </a:r>
            <a:r>
              <a:rPr lang="en-US"/>
              <a:t>m</a:t>
            </a:r>
            <a:r>
              <a:rPr lang="en-US"/>
              <a:t>b</a:t>
            </a:r>
            <a:r>
              <a:rPr lang="en-US"/>
              <a:t>e</a:t>
            </a:r>
            <a:r>
              <a:rPr lang="en-US"/>
              <a:t>r</a:t>
            </a:r>
            <a:r>
              <a:rPr lang="en-US"/>
              <a:t>:</a:t>
            </a:r>
            <a:r>
              <a:rPr lang="en-US"/>
              <a:t> </a:t>
            </a:r>
            <a:r>
              <a:rPr lang="en-US"/>
              <a:t>N</a:t>
            </a:r>
            <a:r>
              <a:rPr lang="en-US"/>
              <a:t>Y</a:t>
            </a:r>
            <a:r>
              <a:rPr lang="en-US"/>
              <a:t>S</a:t>
            </a:r>
            <a:r>
              <a:rPr lang="en-US"/>
              <a:t>C</a:t>
            </a:r>
            <a:r>
              <a:rPr lang="en-US"/>
              <a:t>/</a:t>
            </a:r>
            <a:r>
              <a:rPr lang="en-US"/>
              <a:t>C</a:t>
            </a:r>
            <a:r>
              <a:rPr lang="en-US"/>
              <a:t>V</a:t>
            </a:r>
            <a:r>
              <a:rPr lang="en-US"/>
              <a:t>U</a:t>
            </a:r>
            <a:r>
              <a:rPr lang="en-US"/>
              <a:t>/</a:t>
            </a:r>
            <a:r>
              <a:rPr lang="en-US"/>
              <a:t>2</a:t>
            </a:r>
            <a:r>
              <a:rPr lang="en-US"/>
              <a:t>0</a:t>
            </a:r>
            <a:r>
              <a:rPr lang="en-US"/>
              <a:t>2</a:t>
            </a:r>
            <a:r>
              <a:rPr lang="en-US"/>
              <a:t>3</a:t>
            </a:r>
            <a:r>
              <a:rPr lang="en-US"/>
              <a:t>/</a:t>
            </a:r>
            <a:r>
              <a:rPr lang="en-US"/>
              <a:t>0</a:t>
            </a:r>
            <a:r>
              <a:rPr lang="en-US"/>
              <a:t>0</a:t>
            </a:r>
            <a:r>
              <a:rPr lang="en-US"/>
              <a:t>4</a:t>
            </a:r>
            <a:r>
              <a:rPr lang="en-US"/>
              <a:t>0</a:t>
            </a:r>
            <a:r>
              <a:rPr lang="en-US"/>
              <a:t>8</a:t>
            </a:r>
            <a:r>
              <a:rPr lang="en-US"/>
              <a:t>6</a:t>
            </a:r>
            <a:endParaRPr lang="en-US"/>
          </a:p>
          <a:p>
            <a:r>
              <a:rPr lang="en-US"/>
              <a:t>E</a:t>
            </a:r>
            <a:r>
              <a:rPr lang="en-US"/>
              <a:t>m</a:t>
            </a:r>
            <a:r>
              <a:rPr lang="en-US"/>
              <a:t>a</a:t>
            </a:r>
            <a:r>
              <a:rPr lang="en-US"/>
              <a:t>i</a:t>
            </a:r>
            <a:r>
              <a:rPr lang="en-US"/>
              <a:t>l</a:t>
            </a:r>
            <a:r>
              <a:rPr lang="en-US"/>
              <a:t>:</a:t>
            </a:r>
            <a:r>
              <a:rPr lang="en-US"/>
              <a:t> </a:t>
            </a:r>
            <a:r>
              <a:rPr lang="en-US"/>
              <a:t>j</a:t>
            </a:r>
            <a:r>
              <a:rPr lang="en-US"/>
              <a:t>e</a:t>
            </a:r>
            <a:r>
              <a:rPr lang="en-US"/>
              <a:t>r</a:t>
            </a:r>
            <a:r>
              <a:rPr lang="en-US"/>
              <a:t>e</a:t>
            </a:r>
            <a:r>
              <a:rPr lang="en-US"/>
              <a:t>m</a:t>
            </a:r>
            <a:r>
              <a:rPr lang="en-US"/>
              <a:t>i</a:t>
            </a:r>
            <a:r>
              <a:rPr lang="en-US"/>
              <a:t>a</a:t>
            </a:r>
            <a:r>
              <a:rPr lang="en-US"/>
              <a:t>h</a:t>
            </a:r>
            <a:r>
              <a:rPr lang="en-US"/>
              <a:t>.</a:t>
            </a:r>
            <a:r>
              <a:rPr lang="en-US"/>
              <a:t>o</a:t>
            </a:r>
            <a:r>
              <a:rPr lang="en-US"/>
              <a:t>p</a:t>
            </a:r>
            <a:r>
              <a:rPr lang="en-US"/>
              <a:t>e</a:t>
            </a:r>
            <a:r>
              <a:rPr lang="en-US"/>
              <a:t>@</a:t>
            </a:r>
            <a:r>
              <a:rPr lang="en-US"/>
              <a:t>s</a:t>
            </a:r>
            <a:r>
              <a:rPr lang="en-US"/>
              <a:t>t</a:t>
            </a:r>
            <a:r>
              <a:rPr lang="en-US"/>
              <a:t>u</a:t>
            </a:r>
            <a:r>
              <a:rPr lang="en-US"/>
              <a:t>.</a:t>
            </a:r>
            <a:r>
              <a:rPr lang="en-US"/>
              <a:t>c</a:t>
            </a:r>
            <a:r>
              <a:rPr lang="en-US"/>
              <a:t>u</a:t>
            </a:r>
            <a:r>
              <a:rPr lang="en-US"/>
              <a:t>.</a:t>
            </a:r>
            <a:r>
              <a:rPr lang="en-US"/>
              <a:t>e</a:t>
            </a:r>
            <a:r>
              <a:rPr lang="en-US"/>
              <a:t>d</a:t>
            </a:r>
            <a:r>
              <a:rPr lang="en-US"/>
              <a:t>u</a:t>
            </a:r>
            <a:r>
              <a:rPr lang="en-US"/>
              <a:t>.</a:t>
            </a:r>
            <a:r>
              <a:rPr lang="en-US"/>
              <a:t>n</a:t>
            </a:r>
            <a:r>
              <a:rPr lang="en-US"/>
              <a:t>g</a:t>
            </a:r>
            <a:r>
              <a:rPr lang="en-US"/>
              <a:t> </a:t>
            </a:r>
            <a:r>
              <a:rPr lang="en-US"/>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6" name="Title 1"/>
          <p:cNvSpPr>
            <a:spLocks noGrp="1"/>
          </p:cNvSpPr>
          <p:nvPr>
            <p:ph type="title"/>
          </p:nvPr>
        </p:nvSpPr>
        <p:spPr>
          <a:xfrm>
            <a:off x="677334" y="144379"/>
            <a:ext cx="8596668" cy="1058779"/>
          </a:xfrm>
        </p:spPr>
        <p:txBody>
          <a:bodyPr>
            <a:normAutofit/>
          </a:bodyPr>
          <a:p>
            <a:r>
              <a:rPr lang="en-US" sz="4800" b="1" dirty="0">
                <a:latin typeface="Calibri Light (Headings)" charset="0"/>
                <a:cs typeface="Calibri Light (Headings)" charset="0"/>
                <a:sym typeface="+mn-ea"/>
              </a:rPr>
              <a:t>SYSTEM EVALUATION</a:t>
            </a:r>
            <a:endParaRPr lang="en-US" sz="4800" dirty="0">
              <a:latin typeface="Garamond" panose="02020404030301010803" pitchFamily="18" charset="0"/>
            </a:endParaRPr>
          </a:p>
        </p:txBody>
      </p:sp>
      <p:sp>
        <p:nvSpPr>
          <p:cNvPr id="1048647" name="Title 1"/>
          <p:cNvSpPr txBox="1"/>
          <p:nvPr/>
        </p:nvSpPr>
        <p:spPr>
          <a:xfrm>
            <a:off x="677334" y="1203158"/>
            <a:ext cx="9323916" cy="2343150"/>
          </a:xfrm>
          <a:prstGeom prst="rect">
            <a:avLst/>
          </a:prstGeom>
        </p:spPr>
        <p:txBody>
          <a:bodyPr vert="horz" lIns="91440" tIns="45720" rIns="91440" bIns="45720" rtlCol="0" anchor="t">
            <a:normAutofit fontScale="41667"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a:solidFill>
                  <a:schemeClr val="tx1"/>
                </a:solidFill>
                <a:latin typeface="Garamond" panose="02020404030301010803" pitchFamily="18" charset="0"/>
              </a:rPr>
              <a:t>The efficiency of the normal system at </a:t>
            </a:r>
            <a:r>
              <a:rPr lang="en-US" sz="7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0.6666</a:t>
            </a:r>
            <a:r>
              <a:rPr lang="en-US" sz="7000" b="1" dirty="0">
                <a:solidFill>
                  <a:schemeClr val="tx1"/>
                </a:solidFill>
                <a:latin typeface="Garamond" panose="02020404030301010803" pitchFamily="18" charset="0"/>
              </a:rPr>
              <a:t>.</a:t>
            </a:r>
            <a:endParaRPr lang="en-US" sz="4800" dirty="0">
              <a:solidFill>
                <a:schemeClr val="tx1"/>
              </a:solidFill>
              <a:latin typeface="Garamond" panose="02020404030301010803" pitchFamily="18" charset="0"/>
            </a:endParaRPr>
          </a:p>
          <a:p>
            <a:pPr marL="0" marR="0" indent="0" algn="just">
              <a:lnSpc>
                <a:spcPct val="200000"/>
              </a:lnSpc>
              <a:spcBef>
                <a:spcPts val="0"/>
              </a:spcBef>
              <a:spcAft>
                <a:spcPts val="800"/>
              </a:spcAft>
              <a:buNone/>
            </a:pPr>
            <a:r>
              <a:rPr lang="en-US" sz="48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P = 1 - </a:t>
            </a:r>
            <a:r>
              <a:rPr lang="en-US" sz="4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µ</a:t>
            </a:r>
            <a:r>
              <a:rPr lang="en-US" sz="4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Where </a:t>
            </a:r>
            <a:r>
              <a:rPr lang="en-US" sz="4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0.6666, µ = 10  = 10</a:t>
            </a:r>
            <a:endParaRPr lang="en-US" sz="4800" dirty="0">
              <a:effectLst/>
              <a:latin typeface="Calibri" panose="020F0502020204030204" charset="0"/>
              <a:ea typeface="Calibri" panose="020F0502020204030204" charset="0"/>
              <a:cs typeface="Times New Roman" panose="02020603050405020304" pitchFamily="18" charset="0"/>
            </a:endParaRPr>
          </a:p>
          <a:p>
            <a:pPr marL="0" marR="0" indent="0" algn="just">
              <a:lnSpc>
                <a:spcPct val="200000"/>
              </a:lnSpc>
              <a:spcBef>
                <a:spcPts val="0"/>
              </a:spcBef>
              <a:spcAft>
                <a:spcPts val="1000"/>
              </a:spcAft>
              <a:buNone/>
            </a:pPr>
            <a:r>
              <a:rPr lang="en-US" sz="4800" i="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P = 1 – 0.3333/10 = 0.9334.   i.e. 0.9334 * 100 = </a:t>
            </a:r>
            <a:r>
              <a:rPr lang="en-US" sz="4800" dirty="0">
                <a:solidFill>
                  <a:srgbClr val="000000"/>
                </a:solidFill>
                <a:latin typeface="Times New Roman" panose="02020603050405020304" pitchFamily="18" charset="0"/>
                <a:ea typeface="Calibri" panose="020F0502020204030204" charset="0"/>
                <a:cs typeface="Times New Roman" panose="02020603050405020304" pitchFamily="18" charset="0"/>
              </a:rPr>
              <a:t>93.34</a:t>
            </a:r>
            <a:r>
              <a:rPr lang="en-US" sz="4800" i="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a:t>
            </a:r>
            <a:endParaRPr lang="en-US" sz="4800" i="1" dirty="0">
              <a:solidFill>
                <a:srgbClr val="44546A"/>
              </a:solidFill>
              <a:effectLst/>
              <a:latin typeface="Calibri" panose="020F0502020204030204" charset="0"/>
              <a:ea typeface="Calibri" panose="020F0502020204030204" charset="0"/>
              <a:cs typeface="Times New Roman" panose="02020603050405020304" pitchFamily="18" charset="0"/>
            </a:endParaRPr>
          </a:p>
          <a:p>
            <a:pPr marL="0" marR="0" indent="0" algn="just">
              <a:lnSpc>
                <a:spcPct val="107000"/>
              </a:lnSpc>
              <a:spcBef>
                <a:spcPts val="0"/>
              </a:spcBef>
              <a:spcAft>
                <a:spcPts val="800"/>
              </a:spcAft>
              <a:buNone/>
            </a:pPr>
            <a:r>
              <a:rPr lang="en-US" sz="48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Efficiency = 93 percent efficiency </a:t>
            </a:r>
            <a:endParaRPr lang="en-US" sz="4800" dirty="0">
              <a:effectLst/>
              <a:latin typeface="Calibri" panose="020F0502020204030204" charset="0"/>
              <a:ea typeface="Calibri" panose="020F0502020204030204" charset="0"/>
              <a:cs typeface="Times New Roman" panose="02020603050405020304" pitchFamily="18" charset="0"/>
            </a:endParaRPr>
          </a:p>
          <a:p>
            <a:endParaRPr lang="en-US" sz="4800" dirty="0">
              <a:latin typeface="Garamond" panose="02020404030301010803" pitchFamily="18" charset="0"/>
            </a:endParaRPr>
          </a:p>
        </p:txBody>
      </p:sp>
      <p:sp>
        <p:nvSpPr>
          <p:cNvPr id="1048648" name="Title 1"/>
          <p:cNvSpPr txBox="1"/>
          <p:nvPr/>
        </p:nvSpPr>
        <p:spPr>
          <a:xfrm>
            <a:off x="677334" y="3927308"/>
            <a:ext cx="9323916" cy="2343150"/>
          </a:xfrm>
          <a:prstGeom prst="rect">
            <a:avLst/>
          </a:prstGeom>
        </p:spPr>
        <p:txBody>
          <a:bodyPr vert="horz" lIns="91440" tIns="45720" rIns="91440" bIns="45720" rtlCol="0" anchor="t">
            <a:normAutofit fontScale="39583"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a:solidFill>
                  <a:schemeClr val="tx1"/>
                </a:solidFill>
                <a:latin typeface="Garamond" panose="02020404030301010803" pitchFamily="18" charset="0"/>
              </a:rPr>
              <a:t>The efficiency of the proposed system at </a:t>
            </a:r>
            <a:r>
              <a:rPr lang="en-US" sz="6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0.6666</a:t>
            </a:r>
            <a:r>
              <a:rPr lang="en-US" sz="6600" b="1" dirty="0">
                <a:solidFill>
                  <a:schemeClr val="tx1"/>
                </a:solidFill>
                <a:latin typeface="Garamond" panose="02020404030301010803" pitchFamily="18" charset="0"/>
              </a:rPr>
              <a:t>.</a:t>
            </a:r>
            <a:r>
              <a:rPr lang="en-US" sz="7000" b="1" dirty="0">
                <a:solidFill>
                  <a:schemeClr val="tx1"/>
                </a:solidFill>
                <a:latin typeface="Garamond" panose="02020404030301010803" pitchFamily="18" charset="0"/>
              </a:rPr>
              <a:t>  </a:t>
            </a:r>
            <a:endParaRPr lang="en-US" sz="7000" dirty="0">
              <a:solidFill>
                <a:schemeClr val="tx1"/>
              </a:solidFill>
              <a:latin typeface="Garamond" panose="02020404030301010803" pitchFamily="18" charset="0"/>
            </a:endParaRPr>
          </a:p>
          <a:p>
            <a:r>
              <a:rPr lang="en-US" sz="4800" dirty="0">
                <a:solidFill>
                  <a:schemeClr val="tx1"/>
                </a:solidFill>
                <a:latin typeface="Garamond" panose="02020404030301010803" pitchFamily="18" charset="0"/>
              </a:rPr>
              <a:t>The service rate should be doubled since it would take about 2—3 seconds to use RFID </a:t>
            </a:r>
            <a:endParaRPr lang="en-US" sz="4800" dirty="0">
              <a:solidFill>
                <a:schemeClr val="tx1"/>
              </a:solidFill>
              <a:latin typeface="Garamond" panose="02020404030301010803" pitchFamily="18" charset="0"/>
            </a:endParaRPr>
          </a:p>
          <a:p>
            <a:pPr marL="0" marR="0" indent="0" algn="just">
              <a:lnSpc>
                <a:spcPct val="200000"/>
              </a:lnSpc>
              <a:spcBef>
                <a:spcPts val="0"/>
              </a:spcBef>
              <a:spcAft>
                <a:spcPts val="800"/>
              </a:spcAft>
              <a:buNone/>
            </a:pPr>
            <a:r>
              <a:rPr lang="en-US" sz="48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P = 1 - </a:t>
            </a:r>
            <a:r>
              <a:rPr lang="en-US" sz="4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µ</a:t>
            </a:r>
            <a:r>
              <a:rPr lang="en-US" sz="4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Where </a:t>
            </a:r>
            <a:r>
              <a:rPr lang="en-US" sz="4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0.66666, µ = 10 * 2 = 20</a:t>
            </a:r>
            <a:endParaRPr lang="en-US" sz="4800" dirty="0">
              <a:effectLst/>
              <a:latin typeface="Calibri" panose="020F0502020204030204" charset="0"/>
              <a:ea typeface="Calibri" panose="020F0502020204030204" charset="0"/>
              <a:cs typeface="Times New Roman" panose="02020603050405020304" pitchFamily="18" charset="0"/>
            </a:endParaRPr>
          </a:p>
          <a:p>
            <a:pPr marL="0" marR="0" indent="0" algn="just">
              <a:lnSpc>
                <a:spcPct val="200000"/>
              </a:lnSpc>
              <a:spcBef>
                <a:spcPts val="0"/>
              </a:spcBef>
              <a:spcAft>
                <a:spcPts val="1000"/>
              </a:spcAft>
              <a:buNone/>
            </a:pPr>
            <a:r>
              <a:rPr lang="en-US" sz="4800" i="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P = 1 – 0.666/20 = 0.96666.   i.e. 0.96667 * 100 = 96%.</a:t>
            </a:r>
            <a:endParaRPr lang="en-US" sz="4800" i="1" dirty="0">
              <a:solidFill>
                <a:srgbClr val="44546A"/>
              </a:solidFill>
              <a:effectLst/>
              <a:latin typeface="Calibri" panose="020F0502020204030204" charset="0"/>
              <a:ea typeface="Calibri" panose="020F0502020204030204" charset="0"/>
              <a:cs typeface="Times New Roman" panose="02020603050405020304" pitchFamily="18" charset="0"/>
            </a:endParaRPr>
          </a:p>
          <a:p>
            <a:pPr marL="0" marR="0" indent="0" algn="just">
              <a:lnSpc>
                <a:spcPct val="107000"/>
              </a:lnSpc>
              <a:spcBef>
                <a:spcPts val="0"/>
              </a:spcBef>
              <a:spcAft>
                <a:spcPts val="800"/>
              </a:spcAft>
              <a:buNone/>
            </a:pPr>
            <a:r>
              <a:rPr lang="en-US" sz="48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Efficiency = 96 percent efficiency </a:t>
            </a:r>
            <a:endParaRPr lang="en-US" sz="4800" dirty="0">
              <a:effectLst/>
              <a:latin typeface="Calibri" panose="020F0502020204030204" charset="0"/>
              <a:ea typeface="Calibri" panose="020F0502020204030204" charset="0"/>
              <a:cs typeface="Times New Roman" panose="02020603050405020304" pitchFamily="18" charset="0"/>
            </a:endParaRPr>
          </a:p>
          <a:p>
            <a:pPr marL="0" marR="0" indent="0" algn="just">
              <a:lnSpc>
                <a:spcPct val="107000"/>
              </a:lnSpc>
              <a:spcBef>
                <a:spcPts val="0"/>
              </a:spcBef>
              <a:spcAft>
                <a:spcPts val="800"/>
              </a:spcAft>
              <a:buNone/>
            </a:pPr>
            <a:endParaRPr lang="en-US" sz="4800" dirty="0">
              <a:effectLst/>
              <a:latin typeface="Calibri" panose="020F0502020204030204" charset="0"/>
              <a:ea typeface="Calibri" panose="020F0502020204030204" charset="0"/>
              <a:cs typeface="Times New Roman" panose="02020603050405020304" pitchFamily="18" charset="0"/>
            </a:endParaRPr>
          </a:p>
          <a:p>
            <a:endParaRPr lang="en-US" sz="4800" dirty="0">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5053635" y="774742"/>
            <a:ext cx="4416986" cy="1320800"/>
          </a:xfrm>
        </p:spPr>
        <p:txBody>
          <a:bodyPr/>
          <a:p>
            <a:r>
              <a:rPr lang="en-US" dirty="0">
                <a:latin typeface="Calibri Light (Heading)" charset="0"/>
                <a:cs typeface="Calibri Light (Heading)" charset="0"/>
              </a:rPr>
              <a:t>Proposed System</a:t>
            </a:r>
            <a:endParaRPr lang="en-US" dirty="0">
              <a:latin typeface="Calibri Light (Heading)" charset="0"/>
              <a:cs typeface="Calibri Light (Heading)" charset="0"/>
            </a:endParaRPr>
          </a:p>
        </p:txBody>
      </p:sp>
      <p:graphicFrame>
        <p:nvGraphicFramePr>
          <p:cNvPr id="4194305" name="Chart 2"/>
          <p:cNvGraphicFramePr/>
          <p:nvPr/>
        </p:nvGraphicFramePr>
        <p:xfrm>
          <a:off x="4975668" y="1930400"/>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3"/>
          <p:cNvGraphicFramePr/>
          <p:nvPr/>
        </p:nvGraphicFramePr>
        <p:xfrm>
          <a:off x="228156" y="1822826"/>
          <a:ext cx="4747512"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7" name="Chart 6"/>
          <p:cNvGraphicFramePr/>
          <p:nvPr/>
        </p:nvGraphicFramePr>
        <p:xfrm>
          <a:off x="228156" y="4393365"/>
          <a:ext cx="4747512" cy="24646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94308" name="Chart 8"/>
          <p:cNvGraphicFramePr/>
          <p:nvPr/>
        </p:nvGraphicFramePr>
        <p:xfrm>
          <a:off x="4975668" y="4393365"/>
          <a:ext cx="4572000" cy="2464635"/>
        </p:xfrm>
        <a:graphic>
          <a:graphicData uri="http://schemas.openxmlformats.org/drawingml/2006/chart">
            <c:chart xmlns:c="http://schemas.openxmlformats.org/drawingml/2006/chart" xmlns:r="http://schemas.openxmlformats.org/officeDocument/2006/relationships" r:id="rId4"/>
          </a:graphicData>
        </a:graphic>
      </p:graphicFrame>
      <p:sp>
        <p:nvSpPr>
          <p:cNvPr id="1048650" name="Title 1"/>
          <p:cNvSpPr txBox="1"/>
          <p:nvPr/>
        </p:nvSpPr>
        <p:spPr>
          <a:xfrm>
            <a:off x="569557" y="1143677"/>
            <a:ext cx="4276497"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latin typeface="Calibri Light (Heading)" charset="0"/>
                <a:cs typeface="Calibri Light (Heading)" charset="0"/>
                <a:sym typeface="+mn-ea"/>
              </a:rPr>
              <a:t>Existing System</a:t>
            </a:r>
            <a:endParaRPr lang="en-US" dirty="0">
              <a:solidFill>
                <a:schemeClr val="tx1"/>
              </a:solidFill>
              <a:latin typeface="Calibri Light (Heading)" charset="0"/>
              <a:cs typeface="Calibri Light (Heading)" charset="0"/>
              <a:sym typeface="+mn-ea"/>
            </a:endParaRPr>
          </a:p>
        </p:txBody>
      </p:sp>
      <p:sp>
        <p:nvSpPr>
          <p:cNvPr id="1048651" name="Title 1"/>
          <p:cNvSpPr txBox="1"/>
          <p:nvPr/>
        </p:nvSpPr>
        <p:spPr>
          <a:xfrm>
            <a:off x="379057" y="-34"/>
            <a:ext cx="8727231" cy="1320800"/>
          </a:xfrm>
          <a:prstGeom prst="rect">
            <a:avLst/>
          </a:prstGeom>
        </p:spPr>
        <p:txBody>
          <a:bodyPr vert="horz" lIns="91440" tIns="45720" rIns="91440" bIns="45720" rtlCol="0" anchor="t">
            <a:normAutofit fontScale="97917"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Calibri Light (Heading)" charset="0"/>
                <a:cs typeface="Calibri Light (Heading)" charset="0"/>
              </a:rPr>
              <a:t>SYSTEM EVALUATION GRAPH</a:t>
            </a:r>
            <a:endParaRPr lang="en-US" sz="4800" b="1" dirty="0">
              <a:solidFill>
                <a:schemeClr val="tx1"/>
              </a:solidFill>
              <a:latin typeface="Calibri Light (Heading)" charset="0"/>
              <a:cs typeface="Calibri Light (Heading)" charset="0"/>
            </a:endParaRPr>
          </a:p>
        </p:txBody>
      </p:sp>
      <p:sp>
        <p:nvSpPr>
          <p:cNvPr id="1048652" name="Text Box 4"/>
          <p:cNvSpPr txBox="1"/>
          <p:nvPr/>
        </p:nvSpPr>
        <p:spPr>
          <a:xfrm>
            <a:off x="742315" y="4393565"/>
            <a:ext cx="665480"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4:</a:t>
            </a:r>
            <a:endParaRPr lang="en-US" sz="1400">
              <a:solidFill>
                <a:srgbClr val="000000"/>
              </a:solidFill>
              <a:latin typeface="Calibri (body)" charset="0"/>
              <a:cs typeface="Calibri (body)" charset="0"/>
              <a:sym typeface="+mn-ea"/>
            </a:endParaRPr>
          </a:p>
        </p:txBody>
      </p:sp>
      <p:sp>
        <p:nvSpPr>
          <p:cNvPr id="1048653" name="Text Box 7"/>
          <p:cNvSpPr txBox="1"/>
          <p:nvPr/>
        </p:nvSpPr>
        <p:spPr>
          <a:xfrm>
            <a:off x="5812155" y="4393565"/>
            <a:ext cx="665480"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5:</a:t>
            </a:r>
            <a:endParaRPr lang="en-US" sz="1400">
              <a:solidFill>
                <a:srgbClr val="000000"/>
              </a:solidFill>
              <a:latin typeface="Calibri (body)" charset="0"/>
              <a:cs typeface="Calibri (body)" charset="0"/>
              <a:sym typeface="+mn-ea"/>
            </a:endParaRPr>
          </a:p>
        </p:txBody>
      </p:sp>
      <p:sp>
        <p:nvSpPr>
          <p:cNvPr id="1048654" name="Text Box 11"/>
          <p:cNvSpPr txBox="1"/>
          <p:nvPr/>
        </p:nvSpPr>
        <p:spPr>
          <a:xfrm>
            <a:off x="742315" y="6488430"/>
            <a:ext cx="1567179"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6: Graph line</a:t>
            </a:r>
            <a:endParaRPr lang="en-US" sz="1400">
              <a:solidFill>
                <a:srgbClr val="000000"/>
              </a:solidFill>
              <a:latin typeface="Calibri (body)" charset="0"/>
              <a:cs typeface="Calibri (body)" charset="0"/>
              <a:sym typeface="+mn-ea"/>
            </a:endParaRPr>
          </a:p>
        </p:txBody>
      </p:sp>
      <p:sp>
        <p:nvSpPr>
          <p:cNvPr id="1048655" name="Text Box 12"/>
          <p:cNvSpPr txBox="1"/>
          <p:nvPr/>
        </p:nvSpPr>
        <p:spPr>
          <a:xfrm>
            <a:off x="5667375" y="6488430"/>
            <a:ext cx="1630679"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7: Graph Line</a:t>
            </a:r>
            <a:endParaRPr lang="en-US" sz="1400">
              <a:solidFill>
                <a:srgbClr val="000000"/>
              </a:solidFill>
              <a:latin typeface="Calibri (body)" charset="0"/>
              <a:cs typeface="Calibri (body)" charset="0"/>
              <a:sym typeface="+mn-ea"/>
            </a:endParaRPr>
          </a:p>
        </p:txBody>
      </p:sp>
      <p:sp>
        <p:nvSpPr>
          <p:cNvPr id="1048656" name="Content Placeholder 13"/>
          <p:cNvSpPr/>
          <p:nvPr>
            <p:ph idx="1"/>
          </p:nvPr>
        </p:nvSpPr>
        <p:spPr>
          <a:xfrm>
            <a:off x="9303385" y="2205990"/>
            <a:ext cx="2807335" cy="4282440"/>
          </a:xfrm>
        </p:spPr>
        <p:txBody>
          <a:bodyPr>
            <a:normAutofit fontScale="75000" lnSpcReduction="20000"/>
          </a:bodyPr>
          <a:p>
            <a:pPr algn="just"/>
            <a:r>
              <a:rPr lang="en-US"/>
              <a:t>The graph shows that the proposed system is being utilized to the maximum while the existing system isn’t utilized to the maximum. Hence the proposed system gives more money to the drivers and makes customers access shuttle more easily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p:sp>
        <p:nvSpPr>
          <p:cNvPr id="1048659" name="Title 2"/>
          <p:cNvSpPr>
            <a:spLocks noGrp="1"/>
          </p:cNvSpPr>
          <p:nvPr>
            <p:ph type="title"/>
          </p:nvPr>
        </p:nvSpPr>
        <p:spPr>
          <a:xfrm>
            <a:off x="781685" y="103505"/>
            <a:ext cx="10515600" cy="1325563"/>
          </a:xfrm>
        </p:spPr>
        <p:txBody>
          <a:bodyPr/>
          <a:p>
            <a:r>
              <a:rPr lang="en-US" b="1">
                <a:latin typeface="Calibri Light (Heading)" charset="0"/>
                <a:cs typeface="Calibri Light (Heading)" charset="0"/>
                <a:sym typeface="+mn-ea"/>
              </a:rPr>
              <a:t>How it works</a:t>
            </a:r>
            <a:endParaRPr lang="en-US"/>
          </a:p>
        </p:txBody>
      </p:sp>
      <p:pic>
        <p:nvPicPr>
          <p:cNvPr id="2097155" name="image14.png" descr="C:\Users\Ope\AppData\Local\Temp\ksohtml\wps1580.tmp.png"/>
          <p:cNvPicPr preferRelativeResize="0">
            <a:picLocks noChangeAspect="1"/>
          </p:cNvPicPr>
          <p:nvPr>
            <p:ph sz="half" idx="1"/>
          </p:nvPr>
        </p:nvPicPr>
        <p:blipFill>
          <a:blip r:embed="rId1"/>
          <a:srcRect/>
          <a:stretch>
            <a:fillRect/>
          </a:stretch>
        </p:blipFill>
        <p:spPr>
          <a:xfrm>
            <a:off x="1590040" y="3448278"/>
            <a:ext cx="3676650" cy="2729002"/>
          </a:xfrm>
          <a:prstGeom prst="rect">
            <a:avLst/>
          </a:prstGeom>
        </p:spPr>
      </p:pic>
      <p:pic>
        <p:nvPicPr>
          <p:cNvPr id="2097156" name="image16.png" descr="C:\Users\Ope\AppData\Local\Temp\ksohtml\wps1570.tmp.png"/>
          <p:cNvPicPr preferRelativeResize="0">
            <a:picLocks noChangeAspect="1"/>
          </p:cNvPicPr>
          <p:nvPr>
            <p:ph sz="half" idx="2"/>
          </p:nvPr>
        </p:nvPicPr>
        <p:blipFill>
          <a:blip r:embed="rId2"/>
          <a:srcRect/>
          <a:stretch>
            <a:fillRect/>
          </a:stretch>
        </p:blipFill>
        <p:spPr>
          <a:xfrm>
            <a:off x="6777355" y="1825625"/>
            <a:ext cx="3970020" cy="4351655"/>
          </a:xfrm>
          <a:prstGeom prst="rect">
            <a:avLst/>
          </a:prstGeom>
        </p:spPr>
      </p:pic>
      <p:sp>
        <p:nvSpPr>
          <p:cNvPr id="1048660" name="Text Box 99"/>
          <p:cNvSpPr txBox="1"/>
          <p:nvPr/>
        </p:nvSpPr>
        <p:spPr>
          <a:xfrm>
            <a:off x="6273800" y="6428105"/>
            <a:ext cx="5080000" cy="275590"/>
          </a:xfrm>
          <a:prstGeom prst="rect">
            <a:avLst/>
          </a:prstGeom>
          <a:noFill/>
          <a:ln w="9525">
            <a:noFill/>
          </a:ln>
        </p:spPr>
        <p:txBody>
          <a:bodyPr>
            <a:spAutoFit/>
          </a:bodyPr>
          <a:p>
            <a:pPr indent="0"/>
            <a:r>
              <a:rPr lang="en-US" sz="1200" b="0">
                <a:solidFill>
                  <a:srgbClr val="000000"/>
                </a:solidFill>
                <a:latin typeface="Times New Roman" panose="02020603050405020304" pitchFamily="18" charset="0"/>
              </a:rPr>
              <a:t>Flow chart of shuttle management system </a:t>
            </a:r>
            <a:endParaRPr lang="en-US"/>
          </a:p>
        </p:txBody>
      </p:sp>
      <p:sp>
        <p:nvSpPr>
          <p:cNvPr id="1048661" name="Text Box 3"/>
          <p:cNvSpPr txBox="1"/>
          <p:nvPr/>
        </p:nvSpPr>
        <p:spPr>
          <a:xfrm>
            <a:off x="761365" y="6428105"/>
            <a:ext cx="5080000" cy="275590"/>
          </a:xfrm>
          <a:prstGeom prst="rect">
            <a:avLst/>
          </a:prstGeom>
          <a:noFill/>
          <a:ln w="9525">
            <a:noFill/>
          </a:ln>
        </p:spPr>
        <p:txBody>
          <a:bodyPr>
            <a:spAutoFit/>
          </a:bodyPr>
          <a:p>
            <a:pPr indent="0"/>
            <a:r>
              <a:rPr lang="en-US" sz="1200" b="0">
                <a:solidFill>
                  <a:srgbClr val="000000"/>
                </a:solidFill>
                <a:latin typeface="Times New Roman" panose="02020603050405020304" pitchFamily="18" charset="0"/>
              </a:rPr>
              <a:t>Flow chart of shuttle management system </a:t>
            </a:r>
            <a:endParaRPr lang="en-US"/>
          </a:p>
        </p:txBody>
      </p:sp>
      <p:sp>
        <p:nvSpPr>
          <p:cNvPr id="1048662" name="Text Box 4"/>
          <p:cNvSpPr txBox="1"/>
          <p:nvPr/>
        </p:nvSpPr>
        <p:spPr>
          <a:xfrm>
            <a:off x="194310" y="6396990"/>
            <a:ext cx="665480"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8:</a:t>
            </a:r>
            <a:endParaRPr lang="en-US" sz="1400">
              <a:solidFill>
                <a:srgbClr val="000000"/>
              </a:solidFill>
              <a:latin typeface="Calibri (body)" charset="0"/>
              <a:cs typeface="Calibri (body)" charset="0"/>
              <a:sym typeface="+mn-ea"/>
            </a:endParaRPr>
          </a:p>
        </p:txBody>
      </p:sp>
      <p:sp>
        <p:nvSpPr>
          <p:cNvPr id="1048663" name="Text Box 5"/>
          <p:cNvSpPr txBox="1"/>
          <p:nvPr/>
        </p:nvSpPr>
        <p:spPr>
          <a:xfrm>
            <a:off x="5706745" y="6428105"/>
            <a:ext cx="665480"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9:</a:t>
            </a:r>
            <a:endParaRPr lang="en-US" sz="1400">
              <a:solidFill>
                <a:srgbClr val="000000"/>
              </a:solidFill>
              <a:latin typeface="Calibri (body)" charset="0"/>
              <a:cs typeface="Calibri (body)" charset="0"/>
              <a:sym typeface="+mn-ea"/>
            </a:endParaRPr>
          </a:p>
        </p:txBody>
      </p:sp>
      <p:sp>
        <p:nvSpPr>
          <p:cNvPr id="1048664" name="Text Box 1048663"/>
          <p:cNvSpPr txBox="1"/>
          <p:nvPr/>
        </p:nvSpPr>
        <p:spPr>
          <a:xfrm rot="2221">
            <a:off x="860517" y="975918"/>
            <a:ext cx="6839252" cy="2250442"/>
          </a:xfrm>
          <a:prstGeom prst="rect">
            <a:avLst/>
          </a:prstGeom>
        </p:spPr>
        <p:txBody>
          <a:bodyPr wrap="square" rtlCol="0">
            <a:spAutoFit/>
          </a:bodyPr>
          <a:p>
            <a:r>
              <a:rPr lang="en-US" sz="2800">
                <a:solidFill>
                  <a:srgbClr val="000000"/>
                </a:solidFill>
              </a:rPr>
              <a:t>U</a:t>
            </a:r>
            <a:r>
              <a:rPr lang="en-US" sz="2800">
                <a:solidFill>
                  <a:srgbClr val="000000"/>
                </a:solidFill>
              </a:rPr>
              <a:t>n</a:t>
            </a:r>
            <a:r>
              <a:rPr lang="en-US" sz="2800">
                <a:solidFill>
                  <a:srgbClr val="000000"/>
                </a:solidFill>
              </a:rPr>
              <a:t>i</a:t>
            </a:r>
            <a:r>
              <a:rPr lang="en-US" sz="2800">
                <a:solidFill>
                  <a:srgbClr val="000000"/>
                </a:solidFill>
              </a:rPr>
              <a:t>q</a:t>
            </a:r>
            <a:r>
              <a:rPr lang="en-US" sz="2800">
                <a:solidFill>
                  <a:srgbClr val="000000"/>
                </a:solidFill>
              </a:rPr>
              <a:t>ue</a:t>
            </a:r>
            <a:r>
              <a:rPr lang="en-US" sz="2800">
                <a:solidFill>
                  <a:srgbClr val="000000"/>
                </a:solidFill>
              </a:rPr>
              <a:t> </a:t>
            </a:r>
            <a:r>
              <a:rPr lang="en-US" sz="2800">
                <a:solidFill>
                  <a:srgbClr val="000000"/>
                </a:solidFill>
              </a:rPr>
              <a:t>l</a:t>
            </a:r>
            <a:r>
              <a:rPr lang="en-US" sz="2800">
                <a:solidFill>
                  <a:srgbClr val="000000"/>
                </a:solidFill>
              </a:rPr>
              <a:t>o</a:t>
            </a:r>
            <a:r>
              <a:rPr lang="en-US" sz="2800">
                <a:solidFill>
                  <a:srgbClr val="000000"/>
                </a:solidFill>
              </a:rPr>
              <a:t>c</a:t>
            </a:r>
            <a:r>
              <a:rPr lang="en-US" sz="2800">
                <a:solidFill>
                  <a:srgbClr val="000000"/>
                </a:solidFill>
              </a:rPr>
              <a:t>a</a:t>
            </a:r>
            <a:r>
              <a:rPr lang="en-US" sz="2800">
                <a:solidFill>
                  <a:srgbClr val="000000"/>
                </a:solidFill>
              </a:rPr>
              <a:t>t</a:t>
            </a:r>
            <a:r>
              <a:rPr lang="en-US" sz="2800">
                <a:solidFill>
                  <a:srgbClr val="000000"/>
                </a:solidFill>
              </a:rPr>
              <a:t>i</a:t>
            </a:r>
            <a:r>
              <a:rPr lang="en-US" sz="2800">
                <a:solidFill>
                  <a:srgbClr val="000000"/>
                </a:solidFill>
              </a:rPr>
              <a:t>o</a:t>
            </a:r>
            <a:r>
              <a:rPr lang="en-US" sz="2800">
                <a:solidFill>
                  <a:srgbClr val="000000"/>
                </a:solidFill>
              </a:rPr>
              <a:t>n</a:t>
            </a:r>
            <a:r>
              <a:rPr lang="en-US" sz="2800">
                <a:solidFill>
                  <a:srgbClr val="000000"/>
                </a:solidFill>
              </a:rPr>
              <a:t> </a:t>
            </a:r>
            <a:r>
              <a:rPr lang="en-US" sz="2800">
                <a:solidFill>
                  <a:srgbClr val="000000"/>
                </a:solidFill>
              </a:rPr>
              <a:t>r</a:t>
            </a:r>
            <a:r>
              <a:rPr lang="en-US" sz="2800">
                <a:solidFill>
                  <a:srgbClr val="000000"/>
                </a:solidFill>
              </a:rPr>
              <a:t>o</a:t>
            </a:r>
            <a:r>
              <a:rPr lang="en-US" sz="2800">
                <a:solidFill>
                  <a:srgbClr val="000000"/>
                </a:solidFill>
              </a:rPr>
              <a:t>u</a:t>
            </a:r>
            <a:r>
              <a:rPr lang="en-US" sz="2800">
                <a:solidFill>
                  <a:srgbClr val="000000"/>
                </a:solidFill>
              </a:rPr>
              <a:t>t</a:t>
            </a:r>
            <a:r>
              <a:rPr lang="en-US" sz="2800">
                <a:solidFill>
                  <a:srgbClr val="000000"/>
                </a:solidFill>
              </a:rPr>
              <a:t>e</a:t>
            </a:r>
            <a:r>
              <a:rPr lang="en-US" sz="2800">
                <a:solidFill>
                  <a:srgbClr val="000000"/>
                </a:solidFill>
              </a:rPr>
              <a:t>s</a:t>
            </a:r>
            <a:r>
              <a:rPr lang="en-US" sz="2800">
                <a:solidFill>
                  <a:srgbClr val="000000"/>
                </a:solidFill>
              </a:rPr>
              <a:t> </a:t>
            </a:r>
            <a:r>
              <a:rPr lang="en-US" sz="2800">
                <a:solidFill>
                  <a:srgbClr val="000000"/>
                </a:solidFill>
              </a:rPr>
              <a:t>i</a:t>
            </a:r>
            <a:r>
              <a:rPr lang="en-US" sz="2800">
                <a:solidFill>
                  <a:srgbClr val="000000"/>
                </a:solidFill>
              </a:rPr>
              <a:t>s</a:t>
            </a:r>
            <a:r>
              <a:rPr lang="en-US" sz="2800">
                <a:solidFill>
                  <a:srgbClr val="000000"/>
                </a:solidFill>
              </a:rPr>
              <a:t> </a:t>
            </a:r>
            <a:r>
              <a:rPr lang="en-US" sz="2800">
                <a:solidFill>
                  <a:srgbClr val="000000"/>
                </a:solidFill>
              </a:rPr>
              <a:t>been </a:t>
            </a:r>
            <a:r>
              <a:rPr lang="en-US" sz="2800">
                <a:solidFill>
                  <a:srgbClr val="000000"/>
                </a:solidFill>
              </a:rPr>
              <a:t>a</a:t>
            </a:r>
            <a:r>
              <a:rPr lang="en-US" sz="2800">
                <a:solidFill>
                  <a:srgbClr val="000000"/>
                </a:solidFill>
              </a:rPr>
              <a:t>s</a:t>
            </a:r>
            <a:r>
              <a:rPr lang="en-US" sz="2800">
                <a:solidFill>
                  <a:srgbClr val="000000"/>
                </a:solidFill>
              </a:rPr>
              <a:t>s</a:t>
            </a:r>
            <a:r>
              <a:rPr lang="en-US" sz="2800">
                <a:solidFill>
                  <a:srgbClr val="000000"/>
                </a:solidFill>
              </a:rPr>
              <a:t>i</a:t>
            </a:r>
            <a:r>
              <a:rPr lang="en-US" sz="2800">
                <a:solidFill>
                  <a:srgbClr val="000000"/>
                </a:solidFill>
              </a:rPr>
              <a:t>gned</a:t>
            </a:r>
            <a:r>
              <a:rPr lang="en-US" sz="2800">
                <a:solidFill>
                  <a:srgbClr val="000000"/>
                </a:solidFill>
              </a:rPr>
              <a:t> </a:t>
            </a:r>
            <a:r>
              <a:rPr lang="en-US" sz="2800">
                <a:solidFill>
                  <a:srgbClr val="000000"/>
                </a:solidFill>
              </a:rPr>
              <a:t>t</a:t>
            </a:r>
            <a:r>
              <a:rPr lang="en-US" sz="2800">
                <a:solidFill>
                  <a:srgbClr val="000000"/>
                </a:solidFill>
              </a:rPr>
              <a:t>o</a:t>
            </a:r>
            <a:r>
              <a:rPr lang="en-US" sz="2800">
                <a:solidFill>
                  <a:srgbClr val="000000"/>
                </a:solidFill>
              </a:rPr>
              <a:t> </a:t>
            </a:r>
            <a:r>
              <a:rPr lang="en-US" sz="2800">
                <a:solidFill>
                  <a:srgbClr val="000000"/>
                </a:solidFill>
              </a:rPr>
              <a:t>d</a:t>
            </a:r>
            <a:r>
              <a:rPr lang="en-US" sz="2800">
                <a:solidFill>
                  <a:srgbClr val="000000"/>
                </a:solidFill>
              </a:rPr>
              <a:t>i</a:t>
            </a:r>
            <a:r>
              <a:rPr lang="en-US" sz="2800">
                <a:solidFill>
                  <a:srgbClr val="000000"/>
                </a:solidFill>
              </a:rPr>
              <a:t>f</a:t>
            </a:r>
            <a:r>
              <a:rPr lang="en-US" sz="2800">
                <a:solidFill>
                  <a:srgbClr val="000000"/>
                </a:solidFill>
              </a:rPr>
              <a:t>f</a:t>
            </a:r>
            <a:r>
              <a:rPr lang="en-US" sz="2800">
                <a:solidFill>
                  <a:srgbClr val="000000"/>
                </a:solidFill>
              </a:rPr>
              <a:t>e</a:t>
            </a:r>
            <a:r>
              <a:rPr lang="en-US" sz="2800">
                <a:solidFill>
                  <a:srgbClr val="000000"/>
                </a:solidFill>
              </a:rPr>
              <a:t>r</a:t>
            </a:r>
            <a:r>
              <a:rPr lang="en-US" sz="2800">
                <a:solidFill>
                  <a:srgbClr val="000000"/>
                </a:solidFill>
              </a:rPr>
              <a:t>ent</a:t>
            </a:r>
            <a:r>
              <a:rPr lang="en-US" sz="2800">
                <a:solidFill>
                  <a:srgbClr val="000000"/>
                </a:solidFill>
              </a:rPr>
              <a:t> </a:t>
            </a:r>
            <a:r>
              <a:rPr lang="en-US" sz="2800">
                <a:solidFill>
                  <a:srgbClr val="000000"/>
                </a:solidFill>
              </a:rPr>
              <a:t>d</a:t>
            </a:r>
            <a:r>
              <a:rPr lang="en-US" sz="2800">
                <a:solidFill>
                  <a:srgbClr val="000000"/>
                </a:solidFill>
              </a:rPr>
              <a:t>r</a:t>
            </a:r>
            <a:r>
              <a:rPr lang="en-US" sz="2800">
                <a:solidFill>
                  <a:srgbClr val="000000"/>
                </a:solidFill>
              </a:rPr>
              <a:t>i</a:t>
            </a:r>
            <a:r>
              <a:rPr lang="en-US" sz="2800">
                <a:solidFill>
                  <a:srgbClr val="000000"/>
                </a:solidFill>
              </a:rPr>
              <a:t>v</a:t>
            </a:r>
            <a:r>
              <a:rPr lang="en-US" sz="2800">
                <a:solidFill>
                  <a:srgbClr val="000000"/>
                </a:solidFill>
              </a:rPr>
              <a:t>e</a:t>
            </a:r>
            <a:r>
              <a:rPr lang="en-US" sz="2800">
                <a:solidFill>
                  <a:srgbClr val="000000"/>
                </a:solidFill>
              </a:rPr>
              <a:t>r</a:t>
            </a:r>
            <a:r>
              <a:rPr lang="en-US" sz="2800">
                <a:solidFill>
                  <a:srgbClr val="000000"/>
                </a:solidFill>
              </a:rPr>
              <a:t>s</a:t>
            </a:r>
            <a:r>
              <a:rPr lang="en-US" sz="2800">
                <a:solidFill>
                  <a:srgbClr val="000000"/>
                </a:solidFill>
              </a:rPr>
              <a:t>.</a:t>
            </a:r>
            <a:r>
              <a:rPr lang="en-US" sz="2800">
                <a:solidFill>
                  <a:srgbClr val="000000"/>
                </a:solidFill>
              </a:rPr>
              <a:t> </a:t>
            </a:r>
            <a:r>
              <a:rPr lang="en-US" sz="2800">
                <a:solidFill>
                  <a:srgbClr val="000000"/>
                </a:solidFill>
              </a:rPr>
              <a:t>S</a:t>
            </a:r>
            <a:r>
              <a:rPr lang="en-US" sz="2800">
                <a:solidFill>
                  <a:srgbClr val="000000"/>
                </a:solidFill>
              </a:rPr>
              <a:t>tudents </a:t>
            </a:r>
            <a:r>
              <a:rPr lang="en-US" sz="2800">
                <a:solidFill>
                  <a:srgbClr val="000000"/>
                </a:solidFill>
              </a:rPr>
              <a:t>and </a:t>
            </a:r>
            <a:r>
              <a:rPr lang="en-US" sz="2800">
                <a:solidFill>
                  <a:srgbClr val="000000"/>
                </a:solidFill>
              </a:rPr>
              <a:t>workers </a:t>
            </a:r>
            <a:r>
              <a:rPr lang="en-US" sz="2800">
                <a:solidFill>
                  <a:srgbClr val="000000"/>
                </a:solidFill>
              </a:rPr>
              <a:t>c</a:t>
            </a:r>
            <a:r>
              <a:rPr lang="en-US" sz="2800">
                <a:solidFill>
                  <a:srgbClr val="000000"/>
                </a:solidFill>
              </a:rPr>
              <a:t>a</a:t>
            </a:r>
            <a:r>
              <a:rPr lang="en-US" sz="2800">
                <a:solidFill>
                  <a:srgbClr val="000000"/>
                </a:solidFill>
              </a:rPr>
              <a:t>n</a:t>
            </a:r>
            <a:r>
              <a:rPr lang="en-US" sz="2800">
                <a:solidFill>
                  <a:srgbClr val="000000"/>
                </a:solidFill>
              </a:rPr>
              <a:t> </a:t>
            </a:r>
            <a:r>
              <a:rPr lang="en-US" sz="2800">
                <a:solidFill>
                  <a:srgbClr val="000000"/>
                </a:solidFill>
              </a:rPr>
              <a:t>for </a:t>
            </a:r>
            <a:r>
              <a:rPr lang="en-US" sz="2800">
                <a:solidFill>
                  <a:srgbClr val="000000"/>
                </a:solidFill>
              </a:rPr>
              <a:t>a</a:t>
            </a:r>
            <a:r>
              <a:rPr lang="en-US" sz="2800">
                <a:solidFill>
                  <a:srgbClr val="000000"/>
                </a:solidFill>
              </a:rPr>
              <a:t> </a:t>
            </a:r>
            <a:r>
              <a:rPr lang="en-US" sz="2800">
                <a:solidFill>
                  <a:srgbClr val="000000"/>
                </a:solidFill>
              </a:rPr>
              <a:t>c</a:t>
            </a:r>
            <a:r>
              <a:rPr lang="en-US" sz="2800">
                <a:solidFill>
                  <a:srgbClr val="000000"/>
                </a:solidFill>
              </a:rPr>
              <a:t>h</a:t>
            </a:r>
            <a:r>
              <a:rPr lang="en-US" sz="2800">
                <a:solidFill>
                  <a:srgbClr val="000000"/>
                </a:solidFill>
              </a:rPr>
              <a:t>e</a:t>
            </a:r>
            <a:r>
              <a:rPr lang="en-US" sz="2800">
                <a:solidFill>
                  <a:srgbClr val="000000"/>
                </a:solidFill>
              </a:rPr>
              <a:t>a</a:t>
            </a:r>
            <a:r>
              <a:rPr lang="en-US" sz="2800">
                <a:solidFill>
                  <a:srgbClr val="000000"/>
                </a:solidFill>
              </a:rPr>
              <a:t>p</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i</a:t>
            </a:r>
            <a:r>
              <a:rPr lang="en-US" sz="2800">
                <a:solidFill>
                  <a:srgbClr val="000000"/>
                </a:solidFill>
              </a:rPr>
              <a:t>c</a:t>
            </a:r>
            <a:r>
              <a:rPr lang="en-US" sz="2800">
                <a:solidFill>
                  <a:srgbClr val="000000"/>
                </a:solidFill>
              </a:rPr>
              <a:t>e</a:t>
            </a:r>
            <a:r>
              <a:rPr lang="en-US" sz="2800">
                <a:solidFill>
                  <a:srgbClr val="000000"/>
                </a:solidFill>
              </a:rPr>
              <a:t> </a:t>
            </a:r>
            <a:r>
              <a:rPr lang="en-US" sz="2800">
                <a:solidFill>
                  <a:srgbClr val="000000"/>
                </a:solidFill>
              </a:rPr>
              <a:t>u</a:t>
            </a:r>
            <a:r>
              <a:rPr lang="en-US" sz="2800">
                <a:solidFill>
                  <a:srgbClr val="000000"/>
                </a:solidFill>
              </a:rPr>
              <a:t>s</a:t>
            </a:r>
            <a:r>
              <a:rPr lang="en-US" sz="2800">
                <a:solidFill>
                  <a:srgbClr val="000000"/>
                </a:solidFill>
              </a:rPr>
              <a:t>e</a:t>
            </a:r>
            <a:r>
              <a:rPr lang="en-US" sz="2800">
                <a:solidFill>
                  <a:srgbClr val="000000"/>
                </a:solidFill>
              </a:rPr>
              <a:t> </a:t>
            </a:r>
            <a:r>
              <a:rPr lang="en-US" sz="2800">
                <a:solidFill>
                  <a:srgbClr val="000000"/>
                </a:solidFill>
              </a:rPr>
              <a:t>these </a:t>
            </a:r>
            <a:r>
              <a:rPr lang="en-US" sz="2800">
                <a:solidFill>
                  <a:srgbClr val="000000"/>
                </a:solidFill>
              </a:rPr>
              <a:t>unique</a:t>
            </a:r>
            <a:r>
              <a:rPr lang="en-US" sz="2800">
                <a:solidFill>
                  <a:srgbClr val="000000"/>
                </a:solidFill>
              </a:rPr>
              <a:t> </a:t>
            </a:r>
            <a:r>
              <a:rPr lang="en-US" sz="2800">
                <a:solidFill>
                  <a:srgbClr val="000000"/>
                </a:solidFill>
              </a:rPr>
              <a:t>v</a:t>
            </a:r>
            <a:r>
              <a:rPr lang="en-US" sz="2800">
                <a:solidFill>
                  <a:srgbClr val="000000"/>
                </a:solidFill>
              </a:rPr>
              <a:t>e</a:t>
            </a:r>
            <a:r>
              <a:rPr lang="en-US" sz="2800">
                <a:solidFill>
                  <a:srgbClr val="000000"/>
                </a:solidFill>
              </a:rPr>
              <a:t>h</a:t>
            </a:r>
            <a:r>
              <a:rPr lang="en-US" sz="2800">
                <a:solidFill>
                  <a:srgbClr val="000000"/>
                </a:solidFill>
              </a:rPr>
              <a:t>i</a:t>
            </a:r>
            <a:r>
              <a:rPr lang="en-US" sz="2800">
                <a:solidFill>
                  <a:srgbClr val="000000"/>
                </a:solidFill>
              </a:rPr>
              <a:t>c</a:t>
            </a:r>
            <a:r>
              <a:rPr lang="en-US" sz="2800">
                <a:solidFill>
                  <a:srgbClr val="000000"/>
                </a:solidFill>
              </a:rPr>
              <a:t>l</a:t>
            </a:r>
            <a:r>
              <a:rPr lang="en-US" sz="2800">
                <a:solidFill>
                  <a:srgbClr val="000000"/>
                </a:solidFill>
              </a:rPr>
              <a:t>e</a:t>
            </a:r>
            <a:r>
              <a:rPr lang="en-US" sz="2800">
                <a:solidFill>
                  <a:srgbClr val="000000"/>
                </a:solidFill>
              </a:rPr>
              <a:t>s</a:t>
            </a:r>
            <a:r>
              <a:rPr lang="en-US" sz="2800">
                <a:solidFill>
                  <a:srgbClr val="000000"/>
                </a:solidFill>
              </a:rPr>
              <a:t> </a:t>
            </a:r>
            <a:r>
              <a:rPr lang="en-US" sz="2800">
                <a:solidFill>
                  <a:srgbClr val="000000"/>
                </a:solidFill>
              </a:rPr>
              <a:t>a</a:t>
            </a:r>
            <a:r>
              <a:rPr lang="en-US" sz="2800">
                <a:solidFill>
                  <a:srgbClr val="000000"/>
                </a:solidFill>
              </a:rPr>
              <a:t>s</a:t>
            </a:r>
            <a:r>
              <a:rPr lang="en-US" sz="2800">
                <a:solidFill>
                  <a:srgbClr val="000000"/>
                </a:solidFill>
              </a:rPr>
              <a:t> </a:t>
            </a:r>
            <a:r>
              <a:rPr lang="en-US" sz="2800">
                <a:solidFill>
                  <a:srgbClr val="000000"/>
                </a:solidFill>
              </a:rPr>
              <a:t>t</a:t>
            </a:r>
            <a:r>
              <a:rPr lang="en-US" sz="2800">
                <a:solidFill>
                  <a:srgbClr val="000000"/>
                </a:solidFill>
              </a:rPr>
              <a:t>r</a:t>
            </a:r>
            <a:r>
              <a:rPr lang="en-US" sz="2800">
                <a:solidFill>
                  <a:srgbClr val="000000"/>
                </a:solidFill>
              </a:rPr>
              <a:t>a</a:t>
            </a:r>
            <a:r>
              <a:rPr lang="en-US" sz="2800">
                <a:solidFill>
                  <a:srgbClr val="000000"/>
                </a:solidFill>
              </a:rPr>
              <a:t>n</a:t>
            </a:r>
            <a:r>
              <a:rPr lang="en-US" sz="2800">
                <a:solidFill>
                  <a:srgbClr val="000000"/>
                </a:solidFill>
              </a:rPr>
              <a:t>s</a:t>
            </a:r>
            <a:r>
              <a:rPr lang="en-US" sz="2800">
                <a:solidFill>
                  <a:srgbClr val="000000"/>
                </a:solidFill>
              </a:rPr>
              <a:t>p</a:t>
            </a:r>
            <a:r>
              <a:rPr lang="en-US" sz="2800">
                <a:solidFill>
                  <a:srgbClr val="000000"/>
                </a:solidFill>
              </a:rPr>
              <a:t>o</a:t>
            </a:r>
            <a:r>
              <a:rPr lang="en-US" sz="2800">
                <a:solidFill>
                  <a:srgbClr val="000000"/>
                </a:solidFill>
              </a:rPr>
              <a:t>rtation</a:t>
            </a:r>
            <a:r>
              <a:rPr lang="en-US" sz="2800">
                <a:solidFill>
                  <a:srgbClr val="000000"/>
                </a:solidFill>
              </a:rPr>
              <a:t> </a:t>
            </a:r>
            <a:r>
              <a:rPr lang="en-US" sz="2800">
                <a:solidFill>
                  <a:srgbClr val="000000"/>
                </a:solidFill>
              </a:rPr>
              <a:t>t</a:t>
            </a:r>
            <a:r>
              <a:rPr lang="en-US" sz="2800">
                <a:solidFill>
                  <a:srgbClr val="000000"/>
                </a:solidFill>
              </a:rPr>
              <a:t>o</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r</a:t>
            </a:r>
            <a:r>
              <a:rPr lang="en-US" sz="2800">
                <a:solidFill>
                  <a:srgbClr val="000000"/>
                </a:solidFill>
              </a:rPr>
              <a:t>e</a:t>
            </a:r>
            <a:r>
              <a:rPr lang="en-US" sz="2800">
                <a:solidFill>
                  <a:srgbClr val="000000"/>
                </a:solidFill>
              </a:rPr>
              <a:t> </a:t>
            </a:r>
            <a:r>
              <a:rPr lang="en-US" sz="2800">
                <a:solidFill>
                  <a:srgbClr val="000000"/>
                </a:solidFill>
              </a:rPr>
              <a:t>destinatio</a:t>
            </a:r>
            <a:r>
              <a:rPr lang="en-US" sz="2800">
                <a:solidFill>
                  <a:srgbClr val="000000"/>
                </a:solidFill>
              </a:rPr>
              <a:t>n</a:t>
            </a:r>
            <a:r>
              <a:rPr lang="en-US" sz="2800">
                <a:solidFill>
                  <a:srgbClr val="000000"/>
                </a:solidFill>
              </a:rPr>
              <a:t>.</a:t>
            </a:r>
            <a:r>
              <a:rPr lang="en-US" sz="2800">
                <a:solidFill>
                  <a:srgbClr val="000000"/>
                </a:solidFill>
              </a:rPr>
              <a:t> </a:t>
            </a:r>
            <a:endParaRPr lang="en-US"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5" name="Title 1"/>
          <p:cNvSpPr>
            <a:spLocks noGrp="1"/>
          </p:cNvSpPr>
          <p:nvPr>
            <p:ph type="title"/>
          </p:nvPr>
        </p:nvSpPr>
        <p:spPr>
          <a:xfrm>
            <a:off x="705851" y="647030"/>
            <a:ext cx="10367209" cy="878752"/>
          </a:xfrm>
        </p:spPr>
        <p:txBody>
          <a:bodyPr>
            <a:normAutofit/>
          </a:bodyPr>
          <a:p>
            <a:r>
              <a:rPr lang="en-US" sz="4400" b="1" dirty="0">
                <a:effectLst/>
                <a:latin typeface="Calibri Light (Heading)" charset="0"/>
                <a:ea typeface="Calibri" panose="020F0502020204030204" charset="0"/>
                <a:cs typeface="Calibri Light (Heading)" charset="0"/>
              </a:rPr>
              <a:t>RFID payment system</a:t>
            </a:r>
            <a:endParaRPr lang="en-US" sz="4400" b="1" dirty="0">
              <a:effectLst/>
              <a:latin typeface="Calibri Light (Heading)" charset="0"/>
              <a:ea typeface="Calibri" panose="020F0502020204030204" charset="0"/>
              <a:cs typeface="Calibri Light (Heading)" charset="0"/>
            </a:endParaRPr>
          </a:p>
        </p:txBody>
      </p:sp>
      <p:pic>
        <p:nvPicPr>
          <p:cNvPr id="2097157" name="Picture 4" descr="Related image"/>
          <p:cNvPicPr>
            <a:picLocks noChangeAspect="1" noChangeArrowheads="1"/>
          </p:cNvPicPr>
          <p:nvPr/>
        </p:nvPicPr>
        <p:blipFill>
          <a:blip r:embed="rId1" cstate="print"/>
          <a:srcRect/>
          <a:stretch>
            <a:fillRect/>
          </a:stretch>
        </p:blipFill>
        <p:spPr bwMode="auto">
          <a:xfrm>
            <a:off x="11373853" y="87813"/>
            <a:ext cx="742347" cy="752170"/>
          </a:xfrm>
          <a:prstGeom prst="rect">
            <a:avLst/>
          </a:prstGeom>
          <a:noFill/>
        </p:spPr>
      </p:pic>
      <p:sp>
        <p:nvSpPr>
          <p:cNvPr id="1048666" name="Title 1"/>
          <p:cNvSpPr txBox="1"/>
          <p:nvPr/>
        </p:nvSpPr>
        <p:spPr>
          <a:xfrm>
            <a:off x="705850" y="24522"/>
            <a:ext cx="10367209" cy="8787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a:solidFill>
                  <a:schemeClr val="tx1"/>
                </a:solidFill>
                <a:latin typeface="Calibri Light (Heading)" charset="0"/>
                <a:cs typeface="Calibri Light (Heading)" charset="0"/>
                <a:sym typeface="+mn-ea"/>
              </a:rPr>
              <a:t>How it works</a:t>
            </a:r>
            <a:endParaRPr lang="en-US" sz="4800" b="1" dirty="0">
              <a:solidFill>
                <a:schemeClr val="tx1"/>
              </a:solidFill>
              <a:latin typeface="Calibri Light (Heading)" charset="0"/>
              <a:ea typeface="Calibri" panose="020F0502020204030204" charset="0"/>
              <a:cs typeface="Calibri Light (Heading)" charset="0"/>
              <a:sym typeface="+mn-ea"/>
            </a:endParaRPr>
          </a:p>
        </p:txBody>
      </p:sp>
      <p:pic>
        <p:nvPicPr>
          <p:cNvPr id="2097158" name="Picture 6"/>
          <p:cNvPicPr>
            <a:picLocks noChangeAspect="1"/>
          </p:cNvPicPr>
          <p:nvPr/>
        </p:nvPicPr>
        <p:blipFill>
          <a:blip r:embed="rId2" cstate="print"/>
          <a:stretch>
            <a:fillRect/>
          </a:stretch>
        </p:blipFill>
        <p:spPr>
          <a:xfrm>
            <a:off x="705850" y="1525782"/>
            <a:ext cx="9897982" cy="4122860"/>
          </a:xfrm>
          <a:prstGeom prst="rect">
            <a:avLst/>
          </a:prstGeom>
        </p:spPr>
      </p:pic>
      <p:sp>
        <p:nvSpPr>
          <p:cNvPr id="1048667" name="TextBox 8"/>
          <p:cNvSpPr txBox="1"/>
          <p:nvPr/>
        </p:nvSpPr>
        <p:spPr>
          <a:xfrm>
            <a:off x="705849" y="5947984"/>
            <a:ext cx="9897981" cy="1564639"/>
          </a:xfrm>
          <a:prstGeom prst="rect">
            <a:avLst/>
          </a:prstGeom>
          <a:noFill/>
        </p:spPr>
        <p:txBody>
          <a:bodyPr wrap="square">
            <a:spAutoFit/>
          </a:bodyPr>
          <a:p>
            <a:r>
              <a:rPr lang="en-US" sz="2400" dirty="0">
                <a:latin typeface="Garamond" panose="02020404030301010803" pitchFamily="18" charset="0"/>
                <a:cs typeface="Times New Roman" panose="02020603050405020304" pitchFamily="18" charset="0"/>
              </a:rPr>
              <a:t>The figure above is an RFID payment system and it gives a buzzing sound for an invalid user and an LED comes up for the authenticated user.</a:t>
            </a:r>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p:txBody>
      </p:sp>
      <p:sp>
        <p:nvSpPr>
          <p:cNvPr id="1048668" name="Text Box 2"/>
          <p:cNvSpPr txBox="1"/>
          <p:nvPr/>
        </p:nvSpPr>
        <p:spPr>
          <a:xfrm>
            <a:off x="139065" y="6142990"/>
            <a:ext cx="779780"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10:</a:t>
            </a:r>
            <a:endParaRPr lang="en-US" sz="1400">
              <a:solidFill>
                <a:srgbClr val="000000"/>
              </a:solidFill>
              <a:latin typeface="Calibri (body)" charset="0"/>
              <a:cs typeface="Calibri (body)"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72" name="Title 1"/>
          <p:cNvSpPr txBox="1"/>
          <p:nvPr/>
        </p:nvSpPr>
        <p:spPr>
          <a:xfrm>
            <a:off x="-114298" y="285896"/>
            <a:ext cx="9601196" cy="1319366"/>
          </a:xfrm>
          <a:prstGeom prst="rect">
            <a:avLst/>
          </a:prstGeom>
        </p:spPr>
        <p:txBody>
          <a:bodyPr>
            <a:normAutofit fontScale="81818"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latin typeface="Calibri Light (Heading)" charset="0"/>
                <a:cs typeface="Calibri Light (Heading)" charset="0"/>
              </a:rPr>
              <a:t>SCHEMATIC  DIAGRAM OF THE SHUTTLE MANAGEMENT RFID PAYMENT SYSTEM</a:t>
            </a:r>
            <a:endParaRPr lang="en-US" b="1" dirty="0">
              <a:solidFill>
                <a:schemeClr val="tx1"/>
              </a:solidFill>
              <a:latin typeface="Calibri Light (Heading)" charset="0"/>
              <a:cs typeface="Calibri Light (Heading)" charset="0"/>
            </a:endParaRPr>
          </a:p>
        </p:txBody>
      </p:sp>
      <p:pic>
        <p:nvPicPr>
          <p:cNvPr id="2097159" name="Content Placeholder 3"/>
          <p:cNvPicPr/>
          <p:nvPr/>
        </p:nvPicPr>
        <p:blipFill rotWithShape="1">
          <a:blip r:embed="rId1"/>
          <a:srcRect r="17548"/>
          <a:stretch>
            <a:fillRect/>
          </a:stretch>
        </p:blipFill>
        <p:spPr>
          <a:xfrm>
            <a:off x="653716" y="1605262"/>
            <a:ext cx="8065168" cy="5252738"/>
          </a:xfrm>
          <a:prstGeom prst="rect">
            <a:avLst/>
          </a:prstGeom>
        </p:spPr>
      </p:pic>
      <p:pic>
        <p:nvPicPr>
          <p:cNvPr id="2097160" name="Picture 3" descr="Related image"/>
          <p:cNvPicPr>
            <a:picLocks noChangeAspect="1" noChangeArrowheads="1"/>
          </p:cNvPicPr>
          <p:nvPr/>
        </p:nvPicPr>
        <p:blipFill>
          <a:blip r:embed="rId2" cstate="print"/>
          <a:srcRect/>
          <a:stretch>
            <a:fillRect/>
          </a:stretch>
        </p:blipFill>
        <p:spPr bwMode="auto">
          <a:xfrm>
            <a:off x="11449653" y="193409"/>
            <a:ext cx="742347" cy="752170"/>
          </a:xfrm>
          <a:prstGeom prst="rect">
            <a:avLst/>
          </a:prstGeom>
          <a:noFill/>
        </p:spPr>
      </p:pic>
      <p:sp>
        <p:nvSpPr>
          <p:cNvPr id="1048673" name="Text Box 4"/>
          <p:cNvSpPr txBox="1"/>
          <p:nvPr/>
        </p:nvSpPr>
        <p:spPr>
          <a:xfrm>
            <a:off x="194310" y="6396990"/>
            <a:ext cx="1846579"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11: Arduino Uno</a:t>
            </a:r>
            <a:endParaRPr lang="en-US" sz="1400">
              <a:solidFill>
                <a:srgbClr val="000000"/>
              </a:solidFill>
              <a:latin typeface="Calibri (body)" charset="0"/>
              <a:cs typeface="Calibri (body)"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74" name="Title 1"/>
          <p:cNvSpPr>
            <a:spLocks noGrp="1"/>
          </p:cNvSpPr>
          <p:nvPr>
            <p:ph type="title"/>
          </p:nvPr>
        </p:nvSpPr>
        <p:spPr>
          <a:xfrm>
            <a:off x="705851" y="647030"/>
            <a:ext cx="10367209" cy="878752"/>
          </a:xfrm>
        </p:spPr>
        <p:txBody>
          <a:bodyPr>
            <a:normAutofit fontScale="90000"/>
          </a:bodyPr>
          <a:p>
            <a:r>
              <a:rPr lang="en-US" sz="4400" b="1" dirty="0">
                <a:solidFill>
                  <a:schemeClr val="tx1"/>
                </a:solidFill>
                <a:effectLst/>
                <a:latin typeface="Calibri Light (Heading)" charset="0"/>
                <a:ea typeface="Calibri" panose="020F0502020204030204" charset="0"/>
                <a:cs typeface="Calibri Light (Heading)" charset="0"/>
              </a:rPr>
              <a:t>RFID payment system backend user</a:t>
            </a:r>
            <a:r>
              <a:rPr lang="en-US" b="1" dirty="0">
                <a:solidFill>
                  <a:schemeClr val="tx1"/>
                </a:solidFill>
                <a:latin typeface="Calibri Light (Heading)" charset="0"/>
                <a:cs typeface="Calibri Light (Heading)" charset="0"/>
              </a:rPr>
              <a:t>’s interface</a:t>
            </a:r>
            <a:endParaRPr lang="en-US" b="1" dirty="0">
              <a:solidFill>
                <a:schemeClr val="tx1"/>
              </a:solidFill>
              <a:latin typeface="Calibri Light (Heading)" charset="0"/>
              <a:cs typeface="Calibri Light (Heading)" charset="0"/>
            </a:endParaRPr>
          </a:p>
        </p:txBody>
      </p:sp>
      <p:pic>
        <p:nvPicPr>
          <p:cNvPr id="2097161" name="Picture 3"/>
          <p:cNvPicPr>
            <a:picLocks noChangeAspect="1"/>
          </p:cNvPicPr>
          <p:nvPr/>
        </p:nvPicPr>
        <p:blipFill>
          <a:blip r:embed="rId1" cstate="print"/>
          <a:stretch>
            <a:fillRect/>
          </a:stretch>
        </p:blipFill>
        <p:spPr>
          <a:xfrm>
            <a:off x="705851" y="1525782"/>
            <a:ext cx="10367209" cy="3806436"/>
          </a:xfrm>
          <a:prstGeom prst="rect">
            <a:avLst/>
          </a:prstGeom>
        </p:spPr>
      </p:pic>
      <p:pic>
        <p:nvPicPr>
          <p:cNvPr id="2097162" name="Picture 4" descr="Related image"/>
          <p:cNvPicPr>
            <a:picLocks noChangeAspect="1" noChangeArrowheads="1"/>
          </p:cNvPicPr>
          <p:nvPr/>
        </p:nvPicPr>
        <p:blipFill>
          <a:blip r:embed="rId2" cstate="print"/>
          <a:srcRect/>
          <a:stretch>
            <a:fillRect/>
          </a:stretch>
        </p:blipFill>
        <p:spPr bwMode="auto">
          <a:xfrm>
            <a:off x="11373853" y="87813"/>
            <a:ext cx="742347" cy="752170"/>
          </a:xfrm>
          <a:prstGeom prst="rect">
            <a:avLst/>
          </a:prstGeom>
          <a:noFill/>
        </p:spPr>
      </p:pic>
      <p:sp>
        <p:nvSpPr>
          <p:cNvPr id="1048675" name="TextBox 5"/>
          <p:cNvSpPr txBox="1"/>
          <p:nvPr/>
        </p:nvSpPr>
        <p:spPr>
          <a:xfrm>
            <a:off x="705852" y="5182733"/>
            <a:ext cx="10367209" cy="1675267"/>
          </a:xfrm>
          <a:prstGeom prst="rect">
            <a:avLst/>
          </a:prstGeom>
          <a:noFill/>
        </p:spPr>
        <p:txBody>
          <a:bodyPr wrap="square">
            <a:spAutoFit/>
          </a:bodyPr>
          <a:p>
            <a:pPr marL="0" marR="0" algn="just">
              <a:lnSpc>
                <a:spcPct val="200000"/>
              </a:lnSpc>
              <a:spcBef>
                <a:spcPts val="0"/>
              </a:spcBef>
              <a:spcAft>
                <a:spcPts val="800"/>
              </a:spcAft>
            </a:pPr>
            <a:r>
              <a:rPr lang="en-US" sz="1800" dirty="0">
                <a:solidFill>
                  <a:srgbClr val="000000"/>
                </a:solidFill>
                <a:effectLst/>
                <a:latin typeface="Garamond" panose="02020404030301010803" pitchFamily="18" charset="0"/>
                <a:ea typeface="Calibri" panose="020F0502020204030204" charset="0"/>
                <a:cs typeface="Times New Roman" panose="02020603050405020304" pitchFamily="18" charset="0"/>
              </a:rPr>
              <a:t>The figure above shows the user interface of the payment system of the RFID for administrator. The Boolean true is for “1” which means the RFID card/tag is valid and the Boolean false is for “0” which means the RFID card is not a valid card/tag.</a:t>
            </a:r>
            <a:endParaRPr lang="en-US" sz="1600" dirty="0">
              <a:effectLst/>
              <a:latin typeface="Garamond" panose="02020404030301010803" pitchFamily="18" charset="0"/>
              <a:ea typeface="Calibri" panose="020F0502020204030204" charset="0"/>
              <a:cs typeface="Times New Roman" panose="02020603050405020304" pitchFamily="18" charset="0"/>
            </a:endParaRPr>
          </a:p>
        </p:txBody>
      </p:sp>
      <p:sp>
        <p:nvSpPr>
          <p:cNvPr id="1048676" name="Title 1"/>
          <p:cNvSpPr txBox="1"/>
          <p:nvPr/>
        </p:nvSpPr>
        <p:spPr>
          <a:xfrm>
            <a:off x="705850" y="24522"/>
            <a:ext cx="10367209" cy="8787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tx1"/>
                </a:solidFill>
                <a:latin typeface="Calibri Light (Heading)" charset="0"/>
                <a:ea typeface="Calibri" panose="020F0502020204030204" charset="0"/>
                <a:cs typeface="Calibri Light (Heading)" charset="0"/>
                <a:sym typeface="+mn-ea"/>
              </a:rPr>
              <a:t>How it works</a:t>
            </a:r>
            <a:endParaRPr lang="en-US" sz="4800" dirty="0">
              <a:solidFill>
                <a:schemeClr val="tx1"/>
              </a:solidFill>
              <a:latin typeface="Garamond" panose="02020404030301010803" pitchFamily="18" charset="0"/>
              <a:cs typeface="Times New Roman" panose="02020603050405020304" pitchFamily="18" charset="0"/>
            </a:endParaRPr>
          </a:p>
          <a:p>
            <a:endParaRPr lang="en-US" sz="4800" dirty="0">
              <a:solidFill>
                <a:schemeClr val="tx1"/>
              </a:solidFill>
              <a:latin typeface="Garamond" panose="02020404030301010803" pitchFamily="18" charset="0"/>
              <a:cs typeface="Times New Roman" panose="02020603050405020304" pitchFamily="18" charset="0"/>
            </a:endParaRPr>
          </a:p>
        </p:txBody>
      </p:sp>
      <p:sp>
        <p:nvSpPr>
          <p:cNvPr id="1048677" name="Text Box 2"/>
          <p:cNvSpPr txBox="1"/>
          <p:nvPr/>
        </p:nvSpPr>
        <p:spPr>
          <a:xfrm>
            <a:off x="120015" y="5484495"/>
            <a:ext cx="779780"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12:</a:t>
            </a:r>
            <a:endParaRPr lang="en-US" sz="1400">
              <a:solidFill>
                <a:srgbClr val="000000"/>
              </a:solidFill>
              <a:latin typeface="Calibri (body)" charset="0"/>
              <a:cs typeface="Calibri (body)"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83" name="Title 1"/>
          <p:cNvSpPr>
            <a:spLocks noGrp="1"/>
          </p:cNvSpPr>
          <p:nvPr>
            <p:ph type="title"/>
          </p:nvPr>
        </p:nvSpPr>
        <p:spPr>
          <a:xfrm>
            <a:off x="907985" y="312794"/>
            <a:ext cx="9601196" cy="878752"/>
          </a:xfrm>
        </p:spPr>
        <p:txBody>
          <a:bodyPr>
            <a:normAutofit/>
          </a:bodyPr>
          <a:p>
            <a:r>
              <a:rPr lang="en-US" sz="4800" b="1">
                <a:latin typeface="Calibri Light (Heading)" charset="0"/>
                <a:cs typeface="Calibri Light (Heading)" charset="0"/>
                <a:sym typeface="+mn-ea"/>
              </a:rPr>
              <a:t>How it works</a:t>
            </a:r>
            <a:endParaRPr lang="en-US" sz="4800" b="1" dirty="0">
              <a:latin typeface="Garamond" panose="02020404030301010803" pitchFamily="18" charset="0"/>
              <a:cs typeface="Times New Roman" panose="02020603050405020304" pitchFamily="18" charset="0"/>
            </a:endParaRPr>
          </a:p>
        </p:txBody>
      </p:sp>
      <p:pic>
        <p:nvPicPr>
          <p:cNvPr id="2097163" name="Picture 4" descr="Related image"/>
          <p:cNvPicPr>
            <a:picLocks noChangeAspect="1" noChangeArrowheads="1"/>
          </p:cNvPicPr>
          <p:nvPr/>
        </p:nvPicPr>
        <p:blipFill>
          <a:blip r:embed="rId1" cstate="print"/>
          <a:srcRect/>
          <a:stretch>
            <a:fillRect/>
          </a:stretch>
        </p:blipFill>
        <p:spPr bwMode="auto">
          <a:xfrm>
            <a:off x="11481737" y="0"/>
            <a:ext cx="742347" cy="752170"/>
          </a:xfrm>
          <a:prstGeom prst="rect">
            <a:avLst/>
          </a:prstGeom>
          <a:noFill/>
        </p:spPr>
      </p:pic>
      <p:sp>
        <p:nvSpPr>
          <p:cNvPr id="1048684" name="Title 1"/>
          <p:cNvSpPr txBox="1"/>
          <p:nvPr/>
        </p:nvSpPr>
        <p:spPr>
          <a:xfrm>
            <a:off x="907985" y="1108689"/>
            <a:ext cx="9601196" cy="8787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Garamond" panose="02020404030301010803" pitchFamily="18" charset="0"/>
                <a:cs typeface="Times New Roman" panose="02020603050405020304" pitchFamily="18" charset="0"/>
              </a:rPr>
              <a:t>Customer’s interface.</a:t>
            </a:r>
            <a:endParaRPr lang="en-US" dirty="0">
              <a:latin typeface="Garamond" panose="02020404030301010803" pitchFamily="18" charset="0"/>
              <a:cs typeface="Times New Roman" panose="02020603050405020304" pitchFamily="18" charset="0"/>
            </a:endParaRPr>
          </a:p>
        </p:txBody>
      </p:sp>
      <p:pic>
        <p:nvPicPr>
          <p:cNvPr id="2097164" name="Picture 7"/>
          <p:cNvPicPr>
            <a:picLocks noChangeAspect="1"/>
          </p:cNvPicPr>
          <p:nvPr/>
        </p:nvPicPr>
        <p:blipFill>
          <a:blip r:embed="rId2" cstate="print"/>
          <a:stretch>
            <a:fillRect/>
          </a:stretch>
        </p:blipFill>
        <p:spPr>
          <a:xfrm>
            <a:off x="907985" y="1620616"/>
            <a:ext cx="9707006" cy="4924590"/>
          </a:xfrm>
          <a:prstGeom prst="rect">
            <a:avLst/>
          </a:prstGeom>
        </p:spPr>
      </p:pic>
      <p:sp>
        <p:nvSpPr>
          <p:cNvPr id="1048685" name="Text Box 2"/>
          <p:cNvSpPr txBox="1"/>
          <p:nvPr/>
        </p:nvSpPr>
        <p:spPr>
          <a:xfrm>
            <a:off x="194310" y="6396990"/>
            <a:ext cx="779779"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13:</a:t>
            </a:r>
            <a:endParaRPr lang="en-US" sz="1400">
              <a:solidFill>
                <a:srgbClr val="000000"/>
              </a:solidFill>
              <a:latin typeface="Calibri (body)" charset="0"/>
              <a:cs typeface="Calibri (body)"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65" name="Picture 2"/>
          <p:cNvPicPr/>
          <p:nvPr/>
        </p:nvPicPr>
        <p:blipFill>
          <a:blip r:embed="rId1" cstate="print"/>
          <a:stretch>
            <a:fillRect/>
          </a:stretch>
        </p:blipFill>
        <p:spPr>
          <a:xfrm>
            <a:off x="907985" y="1858213"/>
            <a:ext cx="10541668" cy="4887633"/>
          </a:xfrm>
          <a:prstGeom prst="rect">
            <a:avLst/>
          </a:prstGeom>
        </p:spPr>
      </p:pic>
      <p:pic>
        <p:nvPicPr>
          <p:cNvPr id="2097166" name="Picture 3" descr="Related image"/>
          <p:cNvPicPr>
            <a:picLocks noChangeAspect="1" noChangeArrowheads="1"/>
          </p:cNvPicPr>
          <p:nvPr/>
        </p:nvPicPr>
        <p:blipFill>
          <a:blip r:embed="rId2" cstate="print"/>
          <a:srcRect/>
          <a:stretch>
            <a:fillRect/>
          </a:stretch>
        </p:blipFill>
        <p:spPr bwMode="auto">
          <a:xfrm>
            <a:off x="11449653" y="0"/>
            <a:ext cx="742347" cy="752170"/>
          </a:xfrm>
          <a:prstGeom prst="rect">
            <a:avLst/>
          </a:prstGeom>
          <a:noFill/>
        </p:spPr>
      </p:pic>
      <p:sp>
        <p:nvSpPr>
          <p:cNvPr id="1048686" name="Title 1"/>
          <p:cNvSpPr txBox="1"/>
          <p:nvPr/>
        </p:nvSpPr>
        <p:spPr>
          <a:xfrm>
            <a:off x="907985" y="436702"/>
            <a:ext cx="9601196" cy="8787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a:solidFill>
                  <a:schemeClr val="tx1"/>
                </a:solidFill>
                <a:latin typeface="Calibri Light (Heading)" charset="0"/>
                <a:cs typeface="Calibri Light (Heading)" charset="0"/>
                <a:sym typeface="+mn-ea"/>
              </a:rPr>
              <a:t>How it works</a:t>
            </a:r>
            <a:endParaRPr lang="en-US" sz="4800" b="1" dirty="0">
              <a:solidFill>
                <a:schemeClr val="tx1"/>
              </a:solidFill>
              <a:latin typeface="Calibri Light (Heading)" charset="0"/>
              <a:ea typeface="Calibri" panose="020F0502020204030204" charset="0"/>
              <a:cs typeface="Calibri Light (Heading)" charset="0"/>
              <a:sym typeface="+mn-ea"/>
            </a:endParaRPr>
          </a:p>
        </p:txBody>
      </p:sp>
      <p:sp>
        <p:nvSpPr>
          <p:cNvPr id="1048687" name="Title 1"/>
          <p:cNvSpPr txBox="1"/>
          <p:nvPr/>
        </p:nvSpPr>
        <p:spPr>
          <a:xfrm>
            <a:off x="907985" y="1108689"/>
            <a:ext cx="9601196" cy="8787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Garamond" panose="02020404030301010803" pitchFamily="18" charset="0"/>
                <a:cs typeface="Times New Roman" panose="02020603050405020304" pitchFamily="18" charset="0"/>
              </a:rPr>
              <a:t>Admin’s interface.</a:t>
            </a:r>
            <a:endParaRPr lang="en-US" dirty="0">
              <a:latin typeface="Garamond" panose="02020404030301010803" pitchFamily="18" charset="0"/>
              <a:cs typeface="Times New Roman" panose="02020603050405020304" pitchFamily="18" charset="0"/>
            </a:endParaRPr>
          </a:p>
        </p:txBody>
      </p:sp>
      <p:sp>
        <p:nvSpPr>
          <p:cNvPr id="1048688" name="Text Box 1"/>
          <p:cNvSpPr txBox="1"/>
          <p:nvPr/>
        </p:nvSpPr>
        <p:spPr>
          <a:xfrm>
            <a:off x="194310" y="6396990"/>
            <a:ext cx="779779" cy="307340"/>
          </a:xfrm>
          <a:prstGeom prst="rect">
            <a:avLst/>
          </a:prstGeom>
          <a:noFill/>
        </p:spPr>
        <p:txBody>
          <a:bodyPr wrap="none" rtlCol="0" anchor="t">
            <a:spAutoFit/>
          </a:bodyPr>
          <a:p>
            <a:r>
              <a:rPr lang="en-US" sz="1400">
                <a:solidFill>
                  <a:srgbClr val="000000"/>
                </a:solidFill>
                <a:latin typeface="Calibri (body)" charset="0"/>
                <a:cs typeface="Calibri (body)" charset="0"/>
                <a:sym typeface="+mn-ea"/>
              </a:rPr>
              <a:t>Fig 14:</a:t>
            </a:r>
            <a:endParaRPr lang="en-US" sz="1400">
              <a:solidFill>
                <a:srgbClr val="000000"/>
              </a:solidFill>
              <a:latin typeface="Calibri (body)" charset="0"/>
              <a:cs typeface="Calibri (body)"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p:sp>
        <p:nvSpPr>
          <p:cNvPr id="1048679" name="Title 1"/>
          <p:cNvSpPr>
            <a:spLocks noGrp="1"/>
          </p:cNvSpPr>
          <p:nvPr>
            <p:ph type="title"/>
          </p:nvPr>
        </p:nvSpPr>
        <p:spPr>
          <a:xfrm>
            <a:off x="838200" y="266700"/>
            <a:ext cx="10515600" cy="737235"/>
          </a:xfrm>
        </p:spPr>
        <p:txBody>
          <a:bodyPr>
            <a:normAutofit/>
          </a:bodyPr>
          <a:p>
            <a:r>
              <a:rPr lang="en-US" b="1">
                <a:latin typeface="Calibri Light (Headings)" charset="0"/>
                <a:cs typeface="Calibri Light (Headings)" charset="0"/>
              </a:rPr>
              <a:t>Core Technologies</a:t>
            </a:r>
            <a:endParaRPr lang="en-US" b="1">
              <a:latin typeface="Calibri Light (Headings)" charset="0"/>
              <a:cs typeface="Calibri Light (Headings)" charset="0"/>
            </a:endParaRPr>
          </a:p>
        </p:txBody>
      </p:sp>
      <p:sp>
        <p:nvSpPr>
          <p:cNvPr id="1048680" name="Text Box 2"/>
          <p:cNvSpPr txBox="1"/>
          <p:nvPr/>
        </p:nvSpPr>
        <p:spPr>
          <a:xfrm rot="10800000" flipV="1">
            <a:off x="838200" y="1044892"/>
            <a:ext cx="6475095" cy="2225041"/>
          </a:xfrm>
          <a:prstGeom prst="rect">
            <a:avLst/>
          </a:prstGeom>
          <a:noFill/>
        </p:spPr>
        <p:txBody>
          <a:bodyPr wrap="square" rtlCol="0" anchor="t">
            <a:spAutoFit/>
          </a:bodyPr>
          <a:p>
            <a:pPr marL="342900" indent="-342900" algn="l">
              <a:buAutoNum type="arabicPeriod"/>
            </a:pPr>
            <a:r>
              <a:rPr lang="en-US">
                <a:sym typeface="+mn-ea"/>
              </a:rPr>
              <a:t>Telegram software</a:t>
            </a:r>
            <a:endParaRPr lang="en-US">
              <a:sym typeface="+mn-ea"/>
            </a:endParaRPr>
          </a:p>
          <a:p>
            <a:pPr marL="342900" indent="-342900" algn="l">
              <a:buAutoNum type="arabicPeriod"/>
            </a:pPr>
            <a:r>
              <a:rPr lang="en-US"/>
              <a:t>myQLite for local database</a:t>
            </a:r>
            <a:endParaRPr lang="en-US"/>
          </a:p>
          <a:p>
            <a:pPr marL="342900" indent="-342900" algn="l">
              <a:buAutoNum type="arabicPeriod"/>
            </a:pPr>
            <a:r>
              <a:rPr lang="en-US"/>
              <a:t>Azure for online database</a:t>
            </a:r>
            <a:endParaRPr lang="en-US"/>
          </a:p>
          <a:p>
            <a:pPr marL="342900" indent="-342900" algn="l">
              <a:buAutoNum type="arabicPeriod"/>
            </a:pPr>
            <a:r>
              <a:rPr lang="en-US"/>
              <a:t>RFID Tags and readers</a:t>
            </a:r>
            <a:endParaRPr lang="en-US"/>
          </a:p>
          <a:p>
            <a:pPr marL="342900" indent="-342900" algn="l">
              <a:buAutoNum type="arabicPeriod"/>
            </a:pPr>
            <a:r>
              <a:rPr lang="en-US"/>
              <a:t>Arduino Uno  Integrated development Environment (IDE)</a:t>
            </a:r>
            <a:endParaRPr lang="en-US"/>
          </a:p>
          <a:p>
            <a:pPr marL="342900" indent="-342900" algn="l">
              <a:buAutoNum type="arabicPeriod"/>
            </a:pPr>
            <a:r>
              <a:rPr lang="en-US"/>
              <a:t>Arduino Uno</a:t>
            </a:r>
            <a:endParaRPr lang="en-US"/>
          </a:p>
          <a:p>
            <a:pPr marL="342900" indent="-342900" algn="l">
              <a:buAutoNum type="arabicPeriod"/>
            </a:pPr>
            <a:r>
              <a:rPr lang="en-US"/>
              <a:t>Python Programming Language</a:t>
            </a:r>
            <a:endParaRPr lang="en-US"/>
          </a:p>
          <a:p>
            <a:pPr marL="342900" indent="-342900" algn="l">
              <a:buAutoNum type="arabicPeriod"/>
            </a:pPr>
            <a:endParaRPr lang="en-US"/>
          </a:p>
        </p:txBody>
      </p:sp>
      <p:sp>
        <p:nvSpPr>
          <p:cNvPr id="1048681" name="Title 1"/>
          <p:cNvSpPr>
            <a:spLocks noGrp="1"/>
          </p:cNvSpPr>
          <p:nvPr/>
        </p:nvSpPr>
        <p:spPr>
          <a:xfrm>
            <a:off x="902970" y="3093720"/>
            <a:ext cx="10515600" cy="670560"/>
          </a:xfrm>
          <a:prstGeom prst="rect">
            <a:avLst/>
          </a:prstGeom>
        </p:spPr>
        <p:txBody>
          <a:bodyPr vert="horz" lIns="91440" tIns="45720" rIns="91440" bIns="45720" rtlCol="0" anchor="ctr">
            <a:normAutofit fontScale="97727"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Light (Headings)" charset="0"/>
                <a:cs typeface="Calibri Light (Headings)" charset="0"/>
              </a:rPr>
              <a:t>The Business Plan</a:t>
            </a:r>
            <a:endParaRPr lang="en-US" b="1">
              <a:latin typeface="Calibri Light (Headings)" charset="0"/>
              <a:cs typeface="Calibri Light (Headings)" charset="0"/>
            </a:endParaRPr>
          </a:p>
        </p:txBody>
      </p:sp>
      <p:sp>
        <p:nvSpPr>
          <p:cNvPr id="1048682" name="Text Box 4"/>
          <p:cNvSpPr txBox="1"/>
          <p:nvPr/>
        </p:nvSpPr>
        <p:spPr>
          <a:xfrm rot="10800000" flipV="1">
            <a:off x="902968" y="3966208"/>
            <a:ext cx="7214299" cy="2758441"/>
          </a:xfrm>
          <a:prstGeom prst="rect">
            <a:avLst/>
          </a:prstGeom>
          <a:noFill/>
        </p:spPr>
        <p:txBody>
          <a:bodyPr wrap="square" rtlCol="0" anchor="t">
            <a:spAutoFit/>
          </a:bodyPr>
          <a:p>
            <a:pPr algn="just"/>
            <a:r>
              <a:rPr lang="en-US"/>
              <a:t>IBTORS would use telgram bot and later use mutiple meduim like mobile and web applications.</a:t>
            </a:r>
            <a:r>
              <a:rPr lang="en-US"/>
              <a:t> </a:t>
            </a:r>
            <a:r>
              <a:rPr lang="en-US"/>
              <a:t>More </a:t>
            </a:r>
            <a:r>
              <a:rPr lang="en-US"/>
              <a:t>profit </a:t>
            </a:r>
            <a:r>
              <a:rPr lang="en-US"/>
              <a:t>s</a:t>
            </a:r>
            <a:r>
              <a:rPr lang="en-US"/>
              <a:t>h</a:t>
            </a:r>
            <a:r>
              <a:rPr lang="en-US"/>
              <a:t>o</a:t>
            </a:r>
            <a:r>
              <a:rPr lang="en-US"/>
              <a:t>u</a:t>
            </a:r>
            <a:r>
              <a:rPr lang="en-US"/>
              <a:t>l</a:t>
            </a:r>
            <a:r>
              <a:rPr lang="en-US"/>
              <a:t>d</a:t>
            </a:r>
            <a:r>
              <a:rPr lang="en-US"/>
              <a:t> </a:t>
            </a:r>
            <a:r>
              <a:rPr lang="en-US"/>
              <a:t>b</a:t>
            </a:r>
            <a:r>
              <a:rPr lang="en-US"/>
              <a:t>e</a:t>
            </a:r>
            <a:r>
              <a:rPr lang="en-US"/>
              <a:t> </a:t>
            </a:r>
            <a:r>
              <a:rPr lang="en-US"/>
              <a:t>m</a:t>
            </a:r>
            <a:r>
              <a:rPr lang="en-US"/>
              <a:t>a</a:t>
            </a:r>
            <a:r>
              <a:rPr lang="en-US"/>
              <a:t>d</a:t>
            </a:r>
            <a:r>
              <a:rPr lang="en-US"/>
              <a:t>e</a:t>
            </a:r>
            <a:r>
              <a:rPr lang="en-US"/>
              <a:t> </a:t>
            </a:r>
            <a:r>
              <a:rPr lang="en-US"/>
              <a:t>in </a:t>
            </a:r>
            <a:r>
              <a:rPr lang="en-US"/>
              <a:t>y</a:t>
            </a:r>
            <a:r>
              <a:rPr lang="en-US"/>
              <a:t>e</a:t>
            </a:r>
            <a:r>
              <a:rPr lang="en-US"/>
              <a:t>a</a:t>
            </a:r>
            <a:r>
              <a:rPr lang="en-US"/>
              <a:t>r</a:t>
            </a:r>
            <a:r>
              <a:rPr lang="en-US"/>
              <a:t> </a:t>
            </a:r>
            <a:r>
              <a:rPr lang="en-US"/>
              <a:t>2</a:t>
            </a:r>
            <a:r>
              <a:rPr lang="en-US"/>
              <a:t> </a:t>
            </a:r>
            <a:r>
              <a:rPr lang="en-US"/>
              <a:t>because </a:t>
            </a:r>
            <a:r>
              <a:rPr lang="en-US"/>
              <a:t>o</a:t>
            </a:r>
            <a:r>
              <a:rPr lang="en-US"/>
              <a:t>f</a:t>
            </a:r>
            <a:r>
              <a:rPr lang="en-US"/>
              <a:t> </a:t>
            </a:r>
            <a:r>
              <a:rPr lang="en-US"/>
              <a:t>c</a:t>
            </a:r>
            <a:r>
              <a:rPr lang="en-US"/>
              <a:t>o</a:t>
            </a:r>
            <a:r>
              <a:rPr lang="en-US"/>
              <a:t>r</a:t>
            </a:r>
            <a:r>
              <a:rPr lang="en-US"/>
              <a:t>r</a:t>
            </a:r>
            <a:r>
              <a:rPr lang="en-US"/>
              <a:t>e</a:t>
            </a:r>
            <a:r>
              <a:rPr lang="en-US"/>
              <a:t>c</a:t>
            </a:r>
            <a:r>
              <a:rPr lang="en-US"/>
              <a:t>tions</a:t>
            </a:r>
            <a:r>
              <a:rPr lang="en-US"/>
              <a:t> </a:t>
            </a:r>
            <a:r>
              <a:rPr lang="en-US"/>
              <a:t>o</a:t>
            </a:r>
            <a:r>
              <a:rPr lang="en-US"/>
              <a:t>f</a:t>
            </a:r>
            <a:r>
              <a:rPr lang="en-US"/>
              <a:t> </a:t>
            </a:r>
            <a:r>
              <a:rPr lang="en-US"/>
              <a:t>b</a:t>
            </a:r>
            <a:r>
              <a:rPr lang="en-US"/>
              <a:t>u</a:t>
            </a:r>
            <a:r>
              <a:rPr lang="en-US"/>
              <a:t>s</a:t>
            </a:r>
            <a:r>
              <a:rPr lang="en-US"/>
              <a:t>i</a:t>
            </a:r>
            <a:r>
              <a:rPr lang="en-US"/>
              <a:t>n</a:t>
            </a:r>
            <a:r>
              <a:rPr lang="en-US"/>
              <a:t>e</a:t>
            </a:r>
            <a:r>
              <a:rPr lang="en-US"/>
              <a:t>ss</a:t>
            </a:r>
            <a:r>
              <a:rPr lang="en-US"/>
              <a:t> </a:t>
            </a:r>
            <a:r>
              <a:rPr lang="en-US"/>
              <a:t>w</a:t>
            </a:r>
            <a:r>
              <a:rPr lang="en-US"/>
              <a:t>e</a:t>
            </a:r>
            <a:r>
              <a:rPr lang="en-US"/>
              <a:t>a</a:t>
            </a:r>
            <a:r>
              <a:rPr lang="en-US"/>
              <a:t>k</a:t>
            </a:r>
            <a:r>
              <a:rPr lang="en-US"/>
              <a:t> </a:t>
            </a:r>
            <a:r>
              <a:rPr lang="en-US"/>
              <a:t>s</a:t>
            </a:r>
            <a:r>
              <a:rPr lang="en-US"/>
              <a:t>p</a:t>
            </a:r>
            <a:r>
              <a:rPr lang="en-US"/>
              <a:t>o</a:t>
            </a:r>
            <a:r>
              <a:rPr lang="en-US"/>
              <a:t>t</a:t>
            </a:r>
            <a:r>
              <a:rPr lang="en-US"/>
              <a:t> </a:t>
            </a:r>
            <a:r>
              <a:rPr lang="en-US"/>
              <a:t>i</a:t>
            </a:r>
            <a:r>
              <a:rPr lang="en-US"/>
              <a:t>d</a:t>
            </a:r>
            <a:r>
              <a:rPr lang="en-US"/>
              <a:t>e</a:t>
            </a:r>
            <a:r>
              <a:rPr lang="en-US"/>
              <a:t>n</a:t>
            </a:r>
            <a:r>
              <a:rPr lang="en-US"/>
              <a:t>tif</a:t>
            </a:r>
            <a:r>
              <a:rPr lang="en-US"/>
              <a:t>ied</a:t>
            </a:r>
            <a:r>
              <a:rPr lang="en-US"/>
              <a:t> </a:t>
            </a:r>
            <a:r>
              <a:rPr lang="en-US"/>
              <a:t>i</a:t>
            </a:r>
            <a:r>
              <a:rPr lang="en-US"/>
              <a:t>n</a:t>
            </a:r>
            <a:r>
              <a:rPr lang="en-US"/>
              <a:t> </a:t>
            </a:r>
            <a:r>
              <a:rPr lang="en-US"/>
              <a:t>t</a:t>
            </a:r>
            <a:r>
              <a:rPr lang="en-US"/>
              <a:t>h</a:t>
            </a:r>
            <a:r>
              <a:rPr lang="en-US"/>
              <a:t>e</a:t>
            </a:r>
            <a:r>
              <a:rPr lang="en-US"/>
              <a:t> </a:t>
            </a:r>
            <a:r>
              <a:rPr lang="en-US"/>
              <a:t>m</a:t>
            </a:r>
            <a:r>
              <a:rPr lang="en-US"/>
              <a:t>o</a:t>
            </a:r>
            <a:r>
              <a:rPr lang="en-US"/>
              <a:t>n</a:t>
            </a:r>
            <a:r>
              <a:rPr lang="en-US"/>
              <a:t>th</a:t>
            </a:r>
            <a:r>
              <a:rPr lang="en-US"/>
              <a:t>s</a:t>
            </a:r>
            <a:r>
              <a:rPr lang="en-US"/>
              <a:t>.</a:t>
            </a:r>
            <a:r>
              <a:rPr lang="en-US"/>
              <a:t> </a:t>
            </a:r>
            <a:endParaRPr lang="en-US"/>
          </a:p>
          <a:p>
            <a:pPr algn="just"/>
            <a:r>
              <a:rPr lang="en-US"/>
              <a:t>Identity cards can be used as RFID tags. University tution fee can be added for shuttle ride fee hence students would easily access shuttle. Mutlitple payment methods including electronic vouchers, RFID swiping and cash note. Since it is a shuttle system majorly for institutions, rides would be cheaper. And becuase it is a shuttle software application records would be taken for transactions.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aphicFrame>
        <p:nvGraphicFramePr>
          <p:cNvPr id="4194309" name="Table 4194308"/>
          <p:cNvGraphicFramePr/>
          <p:nvPr/>
        </p:nvGraphicFramePr>
        <p:xfrm>
          <a:off x="267701" y="499304"/>
          <a:ext cx="11656596" cy="6223854"/>
        </p:xfrm>
        <a:graphic>
          <a:graphicData uri="http://schemas.openxmlformats.org/drawingml/2006/table">
            <a:tbl>
              <a:tblPr bandRow="1"/>
              <a:tblGrid>
                <a:gridCol w="2914149"/>
                <a:gridCol w="2914149"/>
                <a:gridCol w="2914149"/>
                <a:gridCol w="2914149"/>
              </a:tblGrid>
              <a:tr h="145549">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Year </a:t>
                      </a: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Y</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2</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r>
              <a:tr h="145549">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v</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u</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330068">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1</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v</a:t>
                      </a:r>
                      <a:r>
                        <a:rPr lang="en-US" sz="1100" b="0" i="0">
                          <a:solidFill>
                            <a:srgbClr val="000000"/>
                          </a:solidFill>
                          <a:latin typeface="Calibri" panose="020F0502020204030204"/>
                          <a:ea typeface="SimSun" panose="02010600030101010101" pitchFamily="2" charset="-122"/>
                          <a:cs typeface="Times New Roman" panose="02020603050405020304"/>
                        </a:rPr>
                        <a:t>enue</a:t>
                      </a:r>
                      <a:r>
                        <a:rPr lang="en-US" sz="1100" b="0" i="0">
                          <a:solidFill>
                            <a:srgbClr val="000000"/>
                          </a:solidFill>
                          <a:latin typeface="Calibri" panose="020F0502020204030204"/>
                          <a:ea typeface="SimSun" panose="02010600030101010101" pitchFamily="2" charset="-122"/>
                          <a:cs typeface="Times New Roman" panose="02020603050405020304"/>
                        </a:rPr>
                        <a:t> from</a:t>
                      </a:r>
                      <a:r>
                        <a:rPr lang="en-US" sz="1100" b="0" i="0">
                          <a:solidFill>
                            <a:srgbClr val="000000"/>
                          </a:solidFill>
                          <a:latin typeface="Calibri" panose="020F0502020204030204"/>
                          <a:ea typeface="SimSun" panose="02010600030101010101" pitchFamily="2" charset="-122"/>
                          <a:cs typeface="Times New Roman" panose="02020603050405020304"/>
                        </a:rPr>
                        <a:t> products</a:t>
                      </a:r>
                      <a:r>
                        <a:rPr lang="en-US" sz="1100" b="0" i="0">
                          <a:solidFill>
                            <a:srgbClr val="000000"/>
                          </a:solidFill>
                          <a:latin typeface="Calibri" panose="020F0502020204030204"/>
                          <a:ea typeface="SimSun" panose="02010600030101010101" pitchFamily="2" charset="-122"/>
                          <a:cs typeface="Times New Roman" panose="02020603050405020304"/>
                        </a:rPr>
                        <a:t> and</a:t>
                      </a:r>
                      <a:r>
                        <a:rPr lang="en-US" sz="1100" b="0" i="0">
                          <a:solidFill>
                            <a:srgbClr val="000000"/>
                          </a:solidFill>
                          <a:latin typeface="Calibri" panose="020F0502020204030204"/>
                          <a:ea typeface="SimSun" panose="02010600030101010101" pitchFamily="2" charset="-122"/>
                          <a:cs typeface="Times New Roman" panose="02020603050405020304"/>
                        </a:rPr>
                        <a:t> services</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r>
              <a:tr h="220045">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2</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h</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u</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c</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f</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revenue</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i</a:t>
                      </a:r>
                      <a:r>
                        <a:rPr lang="en-US" sz="1100" b="0" i="0">
                          <a:solidFill>
                            <a:srgbClr val="000000"/>
                          </a:solidFill>
                          <a:latin typeface="Calibri" panose="020F0502020204030204"/>
                          <a:ea typeface="SimSun" panose="02010600030101010101" pitchFamily="2" charset="-122"/>
                          <a:cs typeface="Times New Roman" panose="02020603050405020304"/>
                        </a:rPr>
                        <a:t>f</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y</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220045">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B</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L</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V</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U</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2</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2</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r>
              <a:tr h="440091">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C</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C</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f</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G</a:t>
                      </a:r>
                      <a:r>
                        <a:rPr lang="en-US" sz="1100" b="0" i="0">
                          <a:solidFill>
                            <a:srgbClr val="000000"/>
                          </a:solidFill>
                          <a:latin typeface="Calibri" panose="020F0502020204030204"/>
                          <a:ea typeface="SimSun" panose="02010600030101010101" pitchFamily="2" charset="-122"/>
                          <a:cs typeface="Times New Roman" panose="02020603050405020304"/>
                        </a:rPr>
                        <a:t>oods</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ld</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w</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material</a:t>
                      </a:r>
                      <a:r>
                        <a:rPr lang="en-US" sz="1100" b="0" i="0">
                          <a:solidFill>
                            <a:srgbClr val="000000"/>
                          </a:solidFill>
                          <a:latin typeface="Calibri" panose="020F0502020204030204"/>
                          <a:ea typeface="SimSun" panose="02010600030101010101" pitchFamily="2" charset="-122"/>
                          <a:cs typeface="Times New Roman" panose="02020603050405020304"/>
                        </a:rPr>
                        <a:t> and</a:t>
                      </a:r>
                      <a:r>
                        <a:rPr lang="en-US" sz="1100" b="0" i="0">
                          <a:solidFill>
                            <a:srgbClr val="000000"/>
                          </a:solidFill>
                          <a:latin typeface="Calibri" panose="020F0502020204030204"/>
                          <a:ea typeface="SimSun" panose="02010600030101010101" pitchFamily="2" charset="-122"/>
                          <a:cs typeface="Times New Roman" panose="02020603050405020304"/>
                        </a:rPr>
                        <a:t> labor</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6</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5</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220045">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D</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G</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p</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f</a:t>
                      </a:r>
                      <a:r>
                        <a:rPr lang="en-US" sz="1100" b="0" i="0">
                          <a:solidFill>
                            <a:srgbClr val="000000"/>
                          </a:solidFill>
                          <a:latin typeface="Calibri" panose="020F0502020204030204"/>
                          <a:ea typeface="SimSun" panose="02010600030101010101" pitchFamily="2" charset="-122"/>
                          <a:cs typeface="Times New Roman" panose="02020603050405020304"/>
                        </a:rPr>
                        <a:t>i</a:t>
                      </a: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B</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C</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 </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5</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7</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r>
              <a:tr h="220045">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p</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ting</a:t>
                      </a:r>
                      <a:r>
                        <a:rPr lang="en-US" sz="1100" b="0" i="0">
                          <a:solidFill>
                            <a:srgbClr val="000000"/>
                          </a:solidFill>
                          <a:latin typeface="Calibri" panose="020F0502020204030204"/>
                          <a:ea typeface="SimSun" panose="02010600030101010101" pitchFamily="2" charset="-122"/>
                          <a:cs typeface="Times New Roman" panose="02020603050405020304"/>
                        </a:rPr>
                        <a:t> expenses</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145549">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1</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r>
              <a:tr h="220045">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2</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General</a:t>
                      </a:r>
                      <a:r>
                        <a:rPr lang="en-US" sz="1100" b="0" i="0">
                          <a:solidFill>
                            <a:srgbClr val="000000"/>
                          </a:solidFill>
                          <a:latin typeface="Calibri" panose="020F0502020204030204"/>
                          <a:ea typeface="SimSun" panose="02010600030101010101" pitchFamily="2" charset="-122"/>
                          <a:cs typeface="Times New Roman" panose="02020603050405020304"/>
                        </a:rPr>
                        <a:t> and</a:t>
                      </a:r>
                      <a:r>
                        <a:rPr lang="en-US" sz="1100" b="0" i="0">
                          <a:solidFill>
                            <a:srgbClr val="000000"/>
                          </a:solidFill>
                          <a:latin typeface="Calibri" panose="020F0502020204030204"/>
                          <a:ea typeface="SimSun" panose="02010600030101010101" pitchFamily="2" charset="-122"/>
                          <a:cs typeface="Times New Roman" panose="02020603050405020304"/>
                        </a:rPr>
                        <a:t> Adm</a:t>
                      </a:r>
                      <a:r>
                        <a:rPr lang="en-US" sz="1100" b="0" i="0">
                          <a:solidFill>
                            <a:srgbClr val="000000"/>
                          </a:solidFill>
                          <a:latin typeface="Calibri" panose="020F0502020204030204"/>
                          <a:ea typeface="SimSun" panose="02010600030101010101" pitchFamily="2" charset="-122"/>
                          <a:cs typeface="Times New Roman" panose="02020603050405020304"/>
                        </a:rPr>
                        <a:t> expenses</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2</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2</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220045">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3</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Q</a:t>
                      </a:r>
                      <a:r>
                        <a:rPr lang="en-US" sz="1100" b="0" i="0">
                          <a:solidFill>
                            <a:srgbClr val="000000"/>
                          </a:solidFill>
                          <a:latin typeface="Calibri" panose="020F0502020204030204"/>
                          <a:ea typeface="SimSun" panose="02010600030101010101" pitchFamily="2" charset="-122"/>
                          <a:cs typeface="Times New Roman" panose="02020603050405020304"/>
                        </a:rPr>
                        <a:t>U</a:t>
                      </a:r>
                      <a:r>
                        <a:rPr lang="en-US" sz="1100" b="0" i="0">
                          <a:solidFill>
                            <a:srgbClr val="000000"/>
                          </a:solidFill>
                          <a:latin typeface="Calibri" panose="020F0502020204030204"/>
                          <a:ea typeface="SimSun" panose="02010600030101010101" pitchFamily="2" charset="-122"/>
                          <a:cs typeface="Times New Roman" panose="02020603050405020304"/>
                        </a:rPr>
                        <a:t>I</a:t>
                      </a:r>
                      <a:r>
                        <a:rPr lang="en-US" sz="1100" b="0" i="0">
                          <a:solidFill>
                            <a:srgbClr val="000000"/>
                          </a:solidFill>
                          <a:latin typeface="Calibri" panose="020F0502020204030204"/>
                          <a:ea typeface="SimSun" panose="02010600030101010101" pitchFamily="2" charset="-122"/>
                          <a:cs typeface="Times New Roman" panose="02020603050405020304"/>
                        </a:rPr>
                        <a:t>PMENT</a:t>
                      </a:r>
                      <a:r>
                        <a:rPr lang="en-US" sz="1100" b="0" i="0">
                          <a:solidFill>
                            <a:srgbClr val="000000"/>
                          </a:solidFill>
                          <a:latin typeface="Calibri" panose="020F0502020204030204"/>
                          <a:ea typeface="SimSun" panose="02010600030101010101" pitchFamily="2" charset="-122"/>
                          <a:cs typeface="Times New Roman" panose="02020603050405020304"/>
                        </a:rPr>
                        <a:t> AND</a:t>
                      </a:r>
                      <a:r>
                        <a:rPr lang="en-US" sz="1100" b="0" i="0">
                          <a:solidFill>
                            <a:srgbClr val="000000"/>
                          </a:solidFill>
                          <a:latin typeface="Calibri" panose="020F0502020204030204"/>
                          <a:ea typeface="SimSun" panose="02010600030101010101" pitchFamily="2" charset="-122"/>
                          <a:cs typeface="Times New Roman" panose="02020603050405020304"/>
                        </a:rPr>
                        <a:t> TOOLS</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5</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5</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r>
              <a:tr h="220045">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4</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Other </a:t>
                      </a:r>
                      <a:r>
                        <a:rPr lang="en-US" sz="1100" b="0" i="0">
                          <a:solidFill>
                            <a:srgbClr val="000000"/>
                          </a:solidFill>
                          <a:latin typeface="Calibri" panose="020F0502020204030204"/>
                          <a:ea typeface="SimSun" panose="02010600030101010101" pitchFamily="2" charset="-122"/>
                          <a:cs typeface="Times New Roman" panose="02020603050405020304"/>
                        </a:rPr>
                        <a:t>Operational</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x</a:t>
                      </a:r>
                      <a:r>
                        <a:rPr lang="en-US" sz="1100" b="0" i="0">
                          <a:solidFill>
                            <a:srgbClr val="000000"/>
                          </a:solidFill>
                          <a:latin typeface="Calibri" panose="020F0502020204030204"/>
                          <a:ea typeface="SimSun" panose="02010600030101010101" pitchFamily="2" charset="-122"/>
                          <a:cs typeface="Times New Roman" panose="02020603050405020304"/>
                        </a:rPr>
                        <a:t>p</a:t>
                      </a:r>
                      <a:r>
                        <a:rPr lang="en-US" sz="1100" b="0" i="0">
                          <a:solidFill>
                            <a:srgbClr val="000000"/>
                          </a:solidFill>
                          <a:latin typeface="Calibri" panose="020F0502020204030204"/>
                          <a:ea typeface="SimSun" panose="02010600030101010101" pitchFamily="2" charset="-122"/>
                          <a:cs typeface="Times New Roman" panose="02020603050405020304"/>
                        </a:rPr>
                        <a:t>enses</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5</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5</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330068">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F</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l</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p</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a</a:t>
                      </a: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i</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g</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x</a:t>
                      </a:r>
                      <a:r>
                        <a:rPr lang="en-US" sz="1100" b="0" i="0">
                          <a:solidFill>
                            <a:srgbClr val="000000"/>
                          </a:solidFill>
                          <a:latin typeface="Calibri" panose="020F0502020204030204"/>
                          <a:ea typeface="SimSun" panose="02010600030101010101" pitchFamily="2" charset="-122"/>
                          <a:cs typeface="Times New Roman" panose="02020603050405020304"/>
                        </a:rPr>
                        <a:t>p</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n</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s</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2</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3</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4</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4</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4</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A7BFDE"/>
                    </a:solidFill>
                  </a:tcPr>
                </a:tc>
              </a:tr>
              <a:tr h="220045">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G</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p</a:t>
                      </a:r>
                      <a:r>
                        <a:rPr lang="en-US" sz="1100" b="0" i="0">
                          <a:solidFill>
                            <a:srgbClr val="000000"/>
                          </a:solidFill>
                          <a:latin typeface="Calibri" panose="020F0502020204030204"/>
                          <a:ea typeface="SimSun" panose="02010600030101010101" pitchFamily="2" charset="-122"/>
                          <a:cs typeface="Times New Roman" panose="02020603050405020304"/>
                        </a:rPr>
                        <a:t>e</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ating</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P</a:t>
                      </a:r>
                      <a:r>
                        <a:rPr lang="en-US" sz="1100" b="0" i="0">
                          <a:solidFill>
                            <a:srgbClr val="000000"/>
                          </a:solidFill>
                          <a:latin typeface="Calibri" panose="020F0502020204030204"/>
                          <a:ea typeface="SimSun" panose="02010600030101010101" pitchFamily="2" charset="-122"/>
                          <a:cs typeface="Times New Roman" panose="02020603050405020304"/>
                        </a:rPr>
                        <a:t>r</a:t>
                      </a:r>
                      <a:r>
                        <a:rPr lang="en-US" sz="1100" b="0" i="0">
                          <a:solidFill>
                            <a:srgbClr val="000000"/>
                          </a:solidFill>
                          <a:latin typeface="Calibri" panose="020F0502020204030204"/>
                          <a:ea typeface="SimSun" panose="02010600030101010101" pitchFamily="2" charset="-122"/>
                          <a:cs typeface="Times New Roman" panose="02020603050405020304"/>
                        </a:rPr>
                        <a:t>o</a:t>
                      </a:r>
                      <a:r>
                        <a:rPr lang="en-US" sz="1100" b="0" i="0">
                          <a:solidFill>
                            <a:srgbClr val="000000"/>
                          </a:solidFill>
                          <a:latin typeface="Calibri" panose="020F0502020204030204"/>
                          <a:ea typeface="SimSun" panose="02010600030101010101" pitchFamily="2" charset="-122"/>
                          <a:cs typeface="Times New Roman" panose="02020603050405020304"/>
                        </a:rPr>
                        <a:t>f</a:t>
                      </a:r>
                      <a:r>
                        <a:rPr lang="en-US" sz="1100" b="0" i="0">
                          <a:solidFill>
                            <a:srgbClr val="000000"/>
                          </a:solidFill>
                          <a:latin typeface="Calibri" panose="020F0502020204030204"/>
                          <a:ea typeface="SimSun" panose="02010600030101010101" pitchFamily="2" charset="-122"/>
                          <a:cs typeface="Times New Roman" panose="02020603050405020304"/>
                        </a:rPr>
                        <a:t>i</a:t>
                      </a:r>
                      <a:r>
                        <a:rPr lang="en-US" sz="1100" b="0" i="0">
                          <a:solidFill>
                            <a:srgbClr val="000000"/>
                          </a:solidFill>
                          <a:latin typeface="Calibri" panose="020F0502020204030204"/>
                          <a:ea typeface="SimSun" panose="02010600030101010101" pitchFamily="2" charset="-122"/>
                          <a:cs typeface="Times New Roman" panose="02020603050405020304"/>
                        </a:rPr>
                        <a:t>t</a:t>
                      </a:r>
                      <a:r>
                        <a:rPr lang="en-US" sz="1100" b="0" i="0">
                          <a:solidFill>
                            <a:srgbClr val="000000"/>
                          </a:solidFill>
                          <a:latin typeface="Calibri" panose="020F0502020204030204"/>
                          <a:ea typeface="SimSun" panose="02010600030101010101" pitchFamily="2" charset="-122"/>
                          <a:cs typeface="Times New Roman" panose="02020603050405020304"/>
                        </a:rPr>
                        <a:t> </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D</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F</a:t>
                      </a:r>
                      <a:r>
                        <a:rPr lang="en-US" sz="1100" b="0" i="0">
                          <a:solidFill>
                            <a:srgbClr val="000000"/>
                          </a:solidFill>
                          <a:latin typeface="Calibri" panose="020F0502020204030204"/>
                          <a:ea typeface="SimSun" panose="02010600030101010101" pitchFamily="2" charset="-122"/>
                          <a:cs typeface="Times New Roman" panose="02020603050405020304"/>
                        </a:rPr>
                        <a:t>)</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1</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pPr algn="l">
                        <a:lnSpc>
                          <a:spcPct val="115000"/>
                        </a:lnSpc>
                        <a:spcAft>
                          <a:spcPts val="1000"/>
                        </a:spcAft>
                      </a:pPr>
                      <a:r>
                        <a:rPr lang="en-US" sz="1100" b="0" i="0">
                          <a:solidFill>
                            <a:srgbClr val="000000"/>
                          </a:solidFill>
                          <a:latin typeface="Calibri" panose="020F0502020204030204"/>
                          <a:ea typeface="SimSun" panose="02010600030101010101" pitchFamily="2" charset="-122"/>
                          <a:cs typeface="Times New Roman" panose="02020603050405020304"/>
                        </a:rPr>
                        <a:t>3</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r>
                        <a:rPr lang="en-US" sz="1100" b="0" i="0">
                          <a:solidFill>
                            <a:srgbClr val="000000"/>
                          </a:solidFill>
                          <a:latin typeface="Calibri" panose="020F0502020204030204"/>
                          <a:ea typeface="SimSun" panose="02010600030101010101" pitchFamily="2" charset="-122"/>
                          <a:cs typeface="Times New Roman" panose="02020603050405020304"/>
                        </a:rPr>
                        <a:t>0</a:t>
                      </a:r>
                      <a:endParaRPr lang="en-US" sz="1100" b="0" i="0">
                        <a:solidFill>
                          <a:srgbClr val="000000"/>
                        </a:solidFill>
                        <a:latin typeface="Calibri" panose="020F0502020204030204"/>
                        <a:ea typeface="SimSun" panose="02010600030101010101" pitchFamily="2" charset="-122"/>
                        <a:cs typeface="Times New Roman" panose="02020603050405020304"/>
                      </a:endParaRPr>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462096">
                <a:tc>
                  <a:txBody>
                    <a:bodyPr/>
                    <a:p>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Financing </a:t>
                      </a:r>
                      <a:r>
                        <a:rPr lang="en-US" altLang="en-US"/>
                        <a:t>E</a:t>
                      </a:r>
                      <a:r>
                        <a:rPr lang="en-US" altLang="en-US"/>
                        <a:t>x</a:t>
                      </a:r>
                      <a:r>
                        <a:rPr lang="en-US" altLang="en-US"/>
                        <a:t>p</a:t>
                      </a:r>
                      <a:r>
                        <a:rPr lang="en-US" altLang="en-US"/>
                        <a:t>e</a:t>
                      </a:r>
                      <a:r>
                        <a:rPr lang="en-US" altLang="en-US"/>
                        <a:t>n</a:t>
                      </a:r>
                      <a:r>
                        <a:rPr lang="en-US" altLang="en-US"/>
                        <a:t>s</a:t>
                      </a:r>
                      <a:r>
                        <a:rPr lang="en-US" altLang="en-US"/>
                        <a:t>e</a:t>
                      </a:r>
                      <a:r>
                        <a:rPr lang="en-US" altLang="en-US"/>
                        <a:t>s</a:t>
                      </a:r>
                      <a:r>
                        <a:rPr lang="en-US" altLang="en-US"/>
                        <a:t> </a:t>
                      </a:r>
                      <a:r>
                        <a:rPr lang="en-US" altLang="en-US"/>
                        <a:t>(</a:t>
                      </a:r>
                      <a:r>
                        <a:rPr lang="en-US" altLang="en-US"/>
                        <a:t>H</a:t>
                      </a:r>
                      <a:r>
                        <a:rPr lang="en-US" altLang="en-US"/>
                        <a:t>)</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308064">
                <a:tc>
                  <a:txBody>
                    <a:bodyPr/>
                    <a:p>
                      <a:r>
                        <a:rPr lang="en-US" altLang="en-US"/>
                        <a:t>H</a:t>
                      </a:r>
                      <a:r>
                        <a:rPr lang="en-US" altLang="en-US"/>
                        <a:t>1</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I</a:t>
                      </a:r>
                      <a:r>
                        <a:rPr lang="en-US" altLang="en-US"/>
                        <a:t>n</a:t>
                      </a:r>
                      <a:r>
                        <a:rPr lang="en-US" altLang="en-US"/>
                        <a:t>c</a:t>
                      </a:r>
                      <a:r>
                        <a:rPr lang="en-US" altLang="en-US"/>
                        <a:t>o</a:t>
                      </a:r>
                      <a:r>
                        <a:rPr lang="en-US" altLang="en-US"/>
                        <a:t>m</a:t>
                      </a:r>
                      <a:r>
                        <a:rPr lang="en-US" altLang="en-US"/>
                        <a:t>e</a:t>
                      </a:r>
                      <a:r>
                        <a:rPr lang="en-US" altLang="en-US"/>
                        <a:t> </a:t>
                      </a:r>
                      <a:r>
                        <a:rPr lang="en-US" altLang="en-US"/>
                        <a:t>t</a:t>
                      </a:r>
                      <a:r>
                        <a:rPr lang="en-US" altLang="en-US"/>
                        <a:t>a</a:t>
                      </a:r>
                      <a:r>
                        <a:rPr lang="en-US" altLang="en-US"/>
                        <a:t>x</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2</a:t>
                      </a:r>
                      <a:r>
                        <a:rPr lang="en-US" altLang="en-US"/>
                        <a:t>0</a:t>
                      </a:r>
                      <a:r>
                        <a:rPr lang="en-US" altLang="en-US"/>
                        <a:t>0</a:t>
                      </a:r>
                      <a:r>
                        <a:rPr lang="en-US" altLang="en-US"/>
                        <a:t>,</a:t>
                      </a:r>
                      <a:r>
                        <a:rPr lang="en-US" altLang="en-US"/>
                        <a:t>0</a:t>
                      </a:r>
                      <a:r>
                        <a:rPr lang="en-US" altLang="en-US"/>
                        <a:t>0</a:t>
                      </a:r>
                      <a:r>
                        <a:rPr lang="en-US" altLang="en-US"/>
                        <a:t>0</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2</a:t>
                      </a:r>
                      <a:r>
                        <a:rPr lang="en-US" altLang="en-US"/>
                        <a:t>0</a:t>
                      </a:r>
                      <a:r>
                        <a:rPr lang="en-US" altLang="en-US"/>
                        <a:t>0</a:t>
                      </a:r>
                      <a:r>
                        <a:rPr lang="en-US" altLang="en-US"/>
                        <a:t>,</a:t>
                      </a:r>
                      <a:r>
                        <a:rPr lang="en-US" altLang="en-US"/>
                        <a:t>0</a:t>
                      </a:r>
                      <a:r>
                        <a:rPr lang="en-US" altLang="en-US"/>
                        <a:t>0</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1078225">
                <a:tc>
                  <a:txBody>
                    <a:bodyPr/>
                    <a:p>
                      <a:r>
                        <a:rPr lang="en-US" altLang="en-US"/>
                        <a:t>H</a:t>
                      </a:r>
                      <a:r>
                        <a:rPr lang="en-US" altLang="en-US"/>
                        <a:t>2</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L</a:t>
                      </a:r>
                      <a:r>
                        <a:rPr lang="en-US" altLang="en-US"/>
                        <a:t>o</a:t>
                      </a:r>
                      <a:r>
                        <a:rPr lang="en-US" altLang="en-US"/>
                        <a:t>a</a:t>
                      </a:r>
                      <a:r>
                        <a:rPr lang="en-US" altLang="en-US"/>
                        <a:t>n</a:t>
                      </a:r>
                      <a:r>
                        <a:rPr lang="en-US" altLang="en-US"/>
                        <a:t> </a:t>
                      </a:r>
                      <a:r>
                        <a:rPr lang="en-US" altLang="en-US"/>
                        <a:t>R</a:t>
                      </a:r>
                      <a:r>
                        <a:rPr lang="en-US" altLang="en-US"/>
                        <a:t>e</a:t>
                      </a:r>
                      <a:r>
                        <a:rPr lang="en-US" altLang="en-US"/>
                        <a:t>p</a:t>
                      </a:r>
                      <a:r>
                        <a:rPr lang="en-US" altLang="en-US"/>
                        <a:t>a</a:t>
                      </a:r>
                      <a:r>
                        <a:rPr lang="en-US" altLang="en-US"/>
                        <a:t>y</a:t>
                      </a:r>
                      <a:r>
                        <a:rPr lang="en-US" altLang="en-US"/>
                        <a:t>m</a:t>
                      </a:r>
                      <a:r>
                        <a:rPr lang="en-US" altLang="en-US"/>
                        <a:t>e</a:t>
                      </a:r>
                      <a:r>
                        <a:rPr lang="en-US" altLang="en-US"/>
                        <a:t>n</a:t>
                      </a:r>
                      <a:r>
                        <a:rPr lang="en-US" altLang="en-US"/>
                        <a:t>t</a:t>
                      </a:r>
                      <a:r>
                        <a:rPr lang="en-US" altLang="en-US"/>
                        <a:t>/</a:t>
                      </a:r>
                      <a:r>
                        <a:rPr lang="en-US" altLang="en-US"/>
                        <a:t>S</a:t>
                      </a:r>
                      <a:r>
                        <a:rPr lang="en-US" altLang="en-US"/>
                        <a:t>h</a:t>
                      </a:r>
                      <a:r>
                        <a:rPr lang="en-US" altLang="en-US"/>
                        <a:t>a</a:t>
                      </a:r>
                      <a:r>
                        <a:rPr lang="en-US" altLang="en-US"/>
                        <a:t>r</a:t>
                      </a:r>
                      <a:r>
                        <a:rPr lang="en-US" altLang="en-US"/>
                        <a:t>e</a:t>
                      </a:r>
                      <a:r>
                        <a:rPr lang="en-US" altLang="en-US"/>
                        <a:t>h</a:t>
                      </a:r>
                      <a:r>
                        <a:rPr lang="en-US" altLang="en-US"/>
                        <a:t>o</a:t>
                      </a:r>
                      <a:r>
                        <a:rPr lang="en-US" altLang="en-US"/>
                        <a:t>l</a:t>
                      </a:r>
                      <a:r>
                        <a:rPr lang="en-US" altLang="en-US"/>
                        <a:t>d</a:t>
                      </a:r>
                      <a:r>
                        <a:rPr lang="en-US" altLang="en-US"/>
                        <a:t>e</a:t>
                      </a:r>
                      <a:r>
                        <a:rPr lang="en-US" altLang="en-US"/>
                        <a:t>r</a:t>
                      </a:r>
                      <a:r>
                        <a:rPr lang="en-US" altLang="en-US"/>
                        <a:t> </a:t>
                      </a:r>
                      <a:r>
                        <a:rPr lang="en-US" altLang="en-US"/>
                        <a:t>p</a:t>
                      </a:r>
                      <a:r>
                        <a:rPr lang="en-US" altLang="en-US"/>
                        <a:t>a</a:t>
                      </a:r>
                      <a:r>
                        <a:rPr lang="en-US" altLang="en-US"/>
                        <a:t>y</a:t>
                      </a:r>
                      <a:r>
                        <a:rPr lang="en-US" altLang="en-US"/>
                        <a:t>m</a:t>
                      </a:r>
                      <a:r>
                        <a:rPr lang="en-US" altLang="en-US"/>
                        <a:t>e</a:t>
                      </a:r>
                      <a:r>
                        <a:rPr lang="en-US" altLang="en-US"/>
                        <a:t>n</a:t>
                      </a:r>
                      <a:r>
                        <a:rPr lang="en-US" altLang="en-US"/>
                        <a:t>t</a:t>
                      </a:r>
                      <a:r>
                        <a:rPr lang="en-US" altLang="en-US"/>
                        <a:t> </a:t>
                      </a:r>
                      <a:r>
                        <a:rPr lang="en-US" altLang="en-US"/>
                        <a:t>i</a:t>
                      </a:r>
                      <a:r>
                        <a:rPr lang="en-US" altLang="en-US"/>
                        <a:t>f</a:t>
                      </a:r>
                      <a:r>
                        <a:rPr lang="en-US" altLang="en-US"/>
                        <a:t> </a:t>
                      </a:r>
                      <a:r>
                        <a:rPr lang="en-US" altLang="en-US"/>
                        <a:t>a</a:t>
                      </a:r>
                      <a:r>
                        <a:rPr lang="en-US" altLang="en-US"/>
                        <a:t>n</a:t>
                      </a:r>
                      <a:r>
                        <a:rPr lang="en-US" altLang="en-US"/>
                        <a:t>y</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0</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P</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616128">
                <a:tc>
                  <a:txBody>
                    <a:bodyPr/>
                    <a:p>
                      <a:r>
                        <a:rPr lang="en-US" altLang="en-US"/>
                        <a:t>I</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Total </a:t>
                      </a:r>
                      <a:r>
                        <a:rPr lang="en-US" altLang="en-US"/>
                        <a:t>Financial</a:t>
                      </a:r>
                      <a:r>
                        <a:rPr lang="en-US" altLang="en-US"/>
                        <a:t> </a:t>
                      </a:r>
                      <a:r>
                        <a:rPr lang="en-US" altLang="en-US"/>
                        <a:t>E</a:t>
                      </a:r>
                      <a:r>
                        <a:rPr lang="en-US" altLang="en-US"/>
                        <a:t>x</a:t>
                      </a:r>
                      <a:r>
                        <a:rPr lang="en-US" altLang="en-US"/>
                        <a:t>p</a:t>
                      </a:r>
                      <a:r>
                        <a:rPr lang="en-US" altLang="en-US"/>
                        <a:t>e</a:t>
                      </a:r>
                      <a:r>
                        <a:rPr lang="en-US" altLang="en-US"/>
                        <a:t>n</a:t>
                      </a:r>
                      <a:r>
                        <a:rPr lang="en-US" altLang="en-US"/>
                        <a:t>ses</a:t>
                      </a:r>
                      <a:r>
                        <a:rPr lang="en-US" altLang="en-US"/>
                        <a:t> </a:t>
                      </a:r>
                      <a:r>
                        <a:rPr lang="en-US" altLang="en-US"/>
                        <a:t>(</a:t>
                      </a:r>
                      <a:r>
                        <a:rPr lang="en-US" altLang="en-US"/>
                        <a:t>H</a:t>
                      </a:r>
                      <a:r>
                        <a:rPr lang="en-US" altLang="en-US"/>
                        <a:t>1</a:t>
                      </a:r>
                      <a:r>
                        <a:rPr lang="en-US" altLang="en-US"/>
                        <a:t> </a:t>
                      </a:r>
                      <a:r>
                        <a:rPr lang="en-US" altLang="en-US"/>
                        <a:t>+</a:t>
                      </a:r>
                      <a:r>
                        <a:rPr lang="en-US" altLang="en-US"/>
                        <a:t> </a:t>
                      </a:r>
                      <a:r>
                        <a:rPr lang="en-US" altLang="en-US"/>
                        <a:t>H</a:t>
                      </a:r>
                      <a:r>
                        <a:rPr lang="en-US" altLang="en-US"/>
                        <a:t>2</a:t>
                      </a:r>
                      <a:r>
                        <a:rPr lang="en-US" altLang="en-US"/>
                        <a:t>)</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2</a:t>
                      </a:r>
                      <a:r>
                        <a:rPr lang="en-US" altLang="en-US"/>
                        <a:t>0</a:t>
                      </a:r>
                      <a:r>
                        <a:rPr lang="en-US" altLang="en-US"/>
                        <a:t>0</a:t>
                      </a:r>
                      <a:r>
                        <a:rPr lang="en-US" altLang="en-US"/>
                        <a:t>,</a:t>
                      </a:r>
                      <a:r>
                        <a:rPr lang="en-US" altLang="en-US"/>
                        <a:t>0</a:t>
                      </a:r>
                      <a:r>
                        <a:rPr lang="en-US" altLang="en-US"/>
                        <a:t>0</a:t>
                      </a:r>
                      <a:r>
                        <a:rPr lang="en-US" altLang="en-US"/>
                        <a:t>0</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2</a:t>
                      </a:r>
                      <a:r>
                        <a:rPr lang="en-US" altLang="en-US"/>
                        <a:t>0</a:t>
                      </a:r>
                      <a:r>
                        <a:rPr lang="en-US" altLang="en-US"/>
                        <a:t>0</a:t>
                      </a:r>
                      <a:r>
                        <a:rPr lang="en-US" altLang="en-US"/>
                        <a:t>,</a:t>
                      </a:r>
                      <a:r>
                        <a:rPr lang="en-US" altLang="en-US"/>
                        <a:t>0</a:t>
                      </a:r>
                      <a:r>
                        <a:rPr lang="en-US" altLang="en-US"/>
                        <a:t>0</a:t>
                      </a:r>
                      <a:r>
                        <a:rPr lang="en-US" altLang="en-US"/>
                        <a:t>0</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r h="462096">
                <a:tc>
                  <a:txBody>
                    <a:bodyPr/>
                    <a:p>
                      <a:r>
                        <a:rPr lang="en-US" altLang="en-US"/>
                        <a:t>J</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N</a:t>
                      </a:r>
                      <a:r>
                        <a:rPr lang="en-US" altLang="en-US"/>
                        <a:t>e</a:t>
                      </a:r>
                      <a:r>
                        <a:rPr lang="en-US" altLang="en-US"/>
                        <a:t>t</a:t>
                      </a:r>
                      <a:r>
                        <a:rPr lang="en-US" altLang="en-US"/>
                        <a:t> </a:t>
                      </a:r>
                      <a:r>
                        <a:rPr lang="en-US" altLang="en-US"/>
                        <a:t>I</a:t>
                      </a:r>
                      <a:r>
                        <a:rPr lang="en-US" altLang="en-US"/>
                        <a:t>n</a:t>
                      </a:r>
                      <a:r>
                        <a:rPr lang="en-US" altLang="en-US"/>
                        <a:t>c</a:t>
                      </a:r>
                      <a:r>
                        <a:rPr lang="en-US" altLang="en-US"/>
                        <a:t>o</a:t>
                      </a:r>
                      <a:r>
                        <a:rPr lang="en-US" altLang="en-US"/>
                        <a:t>m</a:t>
                      </a:r>
                      <a:r>
                        <a:rPr lang="en-US" altLang="en-US"/>
                        <a:t>e</a:t>
                      </a:r>
                      <a:r>
                        <a:rPr lang="en-US" altLang="en-US"/>
                        <a:t> </a:t>
                      </a:r>
                      <a:r>
                        <a:rPr lang="en-US" altLang="en-US"/>
                        <a:t>(</a:t>
                      </a:r>
                      <a:r>
                        <a:rPr lang="en-US" altLang="en-US"/>
                        <a:t>G</a:t>
                      </a:r>
                      <a:r>
                        <a:rPr lang="en-US" altLang="en-US"/>
                        <a:t>-</a:t>
                      </a:r>
                      <a:r>
                        <a:rPr lang="en-US" altLang="en-US"/>
                        <a:t>I</a:t>
                      </a:r>
                      <a:r>
                        <a:rPr lang="en-US" altLang="en-US"/>
                        <a:t>)</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8</a:t>
                      </a:r>
                      <a:r>
                        <a:rPr lang="en-US" altLang="en-US"/>
                        <a:t>0</a:t>
                      </a:r>
                      <a:r>
                        <a:rPr lang="en-US" altLang="en-US"/>
                        <a:t>0</a:t>
                      </a:r>
                      <a:r>
                        <a:rPr lang="en-US" altLang="en-US"/>
                        <a:t>,</a:t>
                      </a:r>
                      <a:r>
                        <a:rPr lang="en-US" altLang="en-US"/>
                        <a:t>0</a:t>
                      </a:r>
                      <a:r>
                        <a:rPr lang="en-US" altLang="en-US"/>
                        <a:t>0</a:t>
                      </a:r>
                      <a:r>
                        <a:rPr lang="en-US" altLang="en-US"/>
                        <a:t>0</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c>
                  <a:txBody>
                    <a:bodyPr/>
                    <a:p>
                      <a:r>
                        <a:rPr lang="en-US" altLang="en-US"/>
                        <a:t>2</a:t>
                      </a:r>
                      <a:r>
                        <a:rPr lang="en-US" altLang="en-US"/>
                        <a:t>,</a:t>
                      </a:r>
                      <a:r>
                        <a:rPr lang="en-US" altLang="en-US"/>
                        <a:t>8</a:t>
                      </a:r>
                      <a:r>
                        <a:rPr lang="en-US" altLang="en-US"/>
                        <a:t>0</a:t>
                      </a:r>
                      <a:r>
                        <a:rPr lang="en-US" altLang="en-US"/>
                        <a:t>0</a:t>
                      </a:r>
                      <a:r>
                        <a:rPr lang="en-US" altLang="en-US"/>
                        <a:t>,</a:t>
                      </a:r>
                      <a:r>
                        <a:rPr lang="en-US" altLang="en-US"/>
                        <a:t>0</a:t>
                      </a:r>
                      <a:r>
                        <a:rPr lang="en-US" altLang="en-US"/>
                        <a:t>0</a:t>
                      </a:r>
                      <a:r>
                        <a:rPr lang="en-US" altLang="en-US"/>
                        <a:t>0</a:t>
                      </a:r>
                      <a:endParaRPr lang="en-US" altLang="en-US"/>
                    </a:p>
                  </a:txBody>
                  <a:tcPr marL="68580" marR="68580" marT="0" marB="0" anchor="t">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solidFill>
                      <a:srgbClr val="D3DFEE"/>
                    </a:solidFill>
                  </a:tcPr>
                </a:tc>
              </a:tr>
            </a:tbl>
          </a:graphicData>
        </a:graphic>
      </p:graphicFrame>
      <p:sp>
        <p:nvSpPr>
          <p:cNvPr id="1048678" name="Title 1"/>
          <p:cNvSpPr>
            <a:spLocks noGrp="1"/>
          </p:cNvSpPr>
          <p:nvPr/>
        </p:nvSpPr>
        <p:spPr>
          <a:xfrm>
            <a:off x="593950" y="64964"/>
            <a:ext cx="10515600" cy="391472"/>
          </a:xfrm>
          <a:prstGeom prst="rect">
            <a:avLst/>
          </a:prstGeom>
        </p:spPr>
        <p:txBody>
          <a:bodyPr vert="horz" lIns="91440" tIns="45720" rIns="91440" bIns="45720" rtlCol="0" anchor="ctr">
            <a:normAutofit fontScale="54545" lnSpcReduction="20000"/>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b="1">
                <a:latin typeface="Calibri Light (Headings)" charset="0"/>
                <a:cs typeface="Calibri Light (Headings)" charset="0"/>
              </a:rPr>
              <a:t>F</a:t>
            </a:r>
            <a:r>
              <a:rPr lang="en-US" b="1">
                <a:latin typeface="Calibri Light (Headings)" charset="0"/>
                <a:cs typeface="Calibri Light (Headings)" charset="0"/>
              </a:rPr>
              <a:t>i</a:t>
            </a:r>
            <a:r>
              <a:rPr lang="en-US" b="1">
                <a:latin typeface="Calibri Light (Headings)" charset="0"/>
                <a:cs typeface="Calibri Light (Headings)" charset="0"/>
              </a:rPr>
              <a:t>n</a:t>
            </a:r>
            <a:r>
              <a:rPr lang="en-US" b="1">
                <a:latin typeface="Calibri Light (Headings)" charset="0"/>
                <a:cs typeface="Calibri Light (Headings)" charset="0"/>
              </a:rPr>
              <a:t>a</a:t>
            </a:r>
            <a:r>
              <a:rPr lang="en-US" b="1">
                <a:latin typeface="Calibri Light (Headings)" charset="0"/>
                <a:cs typeface="Calibri Light (Headings)" charset="0"/>
              </a:rPr>
              <a:t>n</a:t>
            </a:r>
            <a:r>
              <a:rPr lang="en-US" b="1">
                <a:latin typeface="Calibri Light (Headings)" charset="0"/>
                <a:cs typeface="Calibri Light (Headings)" charset="0"/>
              </a:rPr>
              <a:t>c</a:t>
            </a:r>
            <a:r>
              <a:rPr lang="en-US" b="1">
                <a:latin typeface="Calibri Light (Headings)" charset="0"/>
                <a:cs typeface="Calibri Light (Headings)" charset="0"/>
              </a:rPr>
              <a:t>i</a:t>
            </a:r>
            <a:r>
              <a:rPr lang="en-US" b="1">
                <a:latin typeface="Calibri Light (Headings)" charset="0"/>
                <a:cs typeface="Calibri Light (Headings)" charset="0"/>
              </a:rPr>
              <a:t>al</a:t>
            </a:r>
            <a:r>
              <a:rPr lang="en-US" b="1">
                <a:latin typeface="Calibri Light (Headings)" charset="0"/>
                <a:cs typeface="Calibri Light (Headings)" charset="0"/>
              </a:rPr>
              <a:t> </a:t>
            </a:r>
            <a:r>
              <a:rPr lang="en-US" b="1">
                <a:latin typeface="Calibri Light (Headings)" charset="0"/>
                <a:cs typeface="Calibri Light (Headings)" charset="0"/>
              </a:rPr>
              <a:t>a</a:t>
            </a:r>
            <a:r>
              <a:rPr lang="en-US" b="1">
                <a:latin typeface="Calibri Light (Headings)" charset="0"/>
                <a:cs typeface="Calibri Light (Headings)" charset="0"/>
              </a:rPr>
              <a:t>n</a:t>
            </a:r>
            <a:r>
              <a:rPr lang="en-US" b="1">
                <a:latin typeface="Calibri Light (Headings)" charset="0"/>
                <a:cs typeface="Calibri Light (Headings)" charset="0"/>
              </a:rPr>
              <a:t>a</a:t>
            </a:r>
            <a:r>
              <a:rPr lang="en-US" b="1">
                <a:latin typeface="Calibri Light (Headings)" charset="0"/>
                <a:cs typeface="Calibri Light (Headings)" charset="0"/>
              </a:rPr>
              <a:t>l</a:t>
            </a:r>
            <a:r>
              <a:rPr lang="en-US" b="1">
                <a:latin typeface="Calibri Light (Headings)" charset="0"/>
                <a:cs typeface="Calibri Light (Headings)" charset="0"/>
              </a:rPr>
              <a:t>ysis</a:t>
            </a:r>
            <a:endParaRPr lang="en-US" b="1">
              <a:latin typeface="Calibri Light (Headings)" charset="0"/>
              <a:cs typeface="Calibri Light (Heading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p:sp>
        <p:nvSpPr>
          <p:cNvPr id="1048612" name="Title 1"/>
          <p:cNvSpPr>
            <a:spLocks noGrp="1"/>
          </p:cNvSpPr>
          <p:nvPr>
            <p:ph type="title"/>
          </p:nvPr>
        </p:nvSpPr>
        <p:spPr>
          <a:xfrm>
            <a:off x="838200" y="-208486"/>
            <a:ext cx="10515600" cy="1325563"/>
          </a:xfrm>
        </p:spPr>
        <p:txBody>
          <a:bodyPr/>
          <a:p>
            <a:r>
              <a:rPr lang="en-US" b="1"/>
              <a:t>Table of content</a:t>
            </a:r>
            <a:endParaRPr lang="en-US" b="1"/>
          </a:p>
        </p:txBody>
      </p:sp>
      <p:sp>
        <p:nvSpPr>
          <p:cNvPr id="1048613" name="Content Placeholder 2"/>
          <p:cNvSpPr>
            <a:spLocks noGrp="1"/>
          </p:cNvSpPr>
          <p:nvPr>
            <p:ph idx="1"/>
          </p:nvPr>
        </p:nvSpPr>
        <p:spPr>
          <a:xfrm>
            <a:off x="838200" y="1470660"/>
            <a:ext cx="10515600" cy="5304155"/>
          </a:xfrm>
        </p:spPr>
        <p:txBody>
          <a:bodyPr>
            <a:normAutofit fontScale="85714" lnSpcReduction="20000"/>
          </a:bodyPr>
          <a:p>
            <a:r>
              <a:rPr lang="en-US"/>
              <a:t>E</a:t>
            </a:r>
            <a:r>
              <a:rPr lang="en-US"/>
              <a:t>x</a:t>
            </a:r>
            <a:r>
              <a:rPr lang="en-US"/>
              <a:t>e</a:t>
            </a:r>
            <a:r>
              <a:rPr lang="en-US"/>
              <a:t>c</a:t>
            </a:r>
            <a:r>
              <a:rPr lang="en-US"/>
              <a:t>u</a:t>
            </a:r>
            <a:r>
              <a:rPr lang="en-US"/>
              <a:t>tive</a:t>
            </a:r>
            <a:r>
              <a:rPr lang="en-US"/>
              <a:t> </a:t>
            </a:r>
            <a:r>
              <a:rPr lang="en-US"/>
              <a:t>Summary</a:t>
            </a:r>
            <a:endParaRPr lang="en-US"/>
          </a:p>
          <a:p>
            <a:r>
              <a:rPr lang="en-US"/>
              <a:t>Introduction</a:t>
            </a:r>
            <a:endParaRPr lang="en-US"/>
          </a:p>
          <a:p>
            <a:r>
              <a:rPr lang="en-US"/>
              <a:t>Problem Statement</a:t>
            </a:r>
            <a:endParaRPr lang="en-US"/>
          </a:p>
          <a:p>
            <a:r>
              <a:rPr lang="en-US"/>
              <a:t>Target Audiece</a:t>
            </a:r>
            <a:endParaRPr lang="en-US"/>
          </a:p>
          <a:p>
            <a:r>
              <a:rPr lang="en-US"/>
              <a:t>Personas</a:t>
            </a:r>
            <a:endParaRPr lang="en-US"/>
          </a:p>
          <a:p>
            <a:r>
              <a:rPr lang="en-US"/>
              <a:t>Feedback and system evaluation</a:t>
            </a:r>
            <a:endParaRPr lang="en-US"/>
          </a:p>
          <a:p>
            <a:r>
              <a:rPr lang="en-US"/>
              <a:t>How it works</a:t>
            </a:r>
            <a:endParaRPr lang="en-US"/>
          </a:p>
          <a:p>
            <a:r>
              <a:rPr lang="en-US"/>
              <a:t>Core technology </a:t>
            </a:r>
            <a:endParaRPr lang="en-US"/>
          </a:p>
          <a:p>
            <a:r>
              <a:rPr lang="en-US"/>
              <a:t>Business Plan</a:t>
            </a:r>
            <a:r>
              <a:rPr lang="en-US"/>
              <a:t> </a:t>
            </a:r>
            <a:r>
              <a:rPr lang="en-US"/>
              <a:t>a</a:t>
            </a:r>
            <a:r>
              <a:rPr lang="en-US"/>
              <a:t>n</a:t>
            </a:r>
            <a:r>
              <a:rPr lang="en-US"/>
              <a:t>d</a:t>
            </a:r>
            <a:r>
              <a:rPr lang="en-US"/>
              <a:t> </a:t>
            </a:r>
            <a:r>
              <a:rPr lang="en-US"/>
              <a:t>f</a:t>
            </a:r>
            <a:r>
              <a:rPr lang="en-US"/>
              <a:t>i</a:t>
            </a:r>
            <a:r>
              <a:rPr lang="en-US"/>
              <a:t>n</a:t>
            </a:r>
            <a:r>
              <a:rPr lang="en-US"/>
              <a:t>a</a:t>
            </a:r>
            <a:r>
              <a:rPr lang="en-US"/>
              <a:t>n</a:t>
            </a:r>
            <a:r>
              <a:rPr lang="en-US"/>
              <a:t>cial</a:t>
            </a:r>
            <a:r>
              <a:rPr lang="en-US"/>
              <a:t> </a:t>
            </a:r>
            <a:r>
              <a:rPr lang="en-US"/>
              <a:t>a</a:t>
            </a:r>
            <a:r>
              <a:rPr lang="en-US"/>
              <a:t>n</a:t>
            </a:r>
            <a:r>
              <a:rPr lang="en-US"/>
              <a:t>a</a:t>
            </a:r>
            <a:r>
              <a:rPr lang="en-US"/>
              <a:t>lysis</a:t>
            </a:r>
            <a:endParaRPr lang="en-US"/>
          </a:p>
          <a:p>
            <a:r>
              <a:rPr lang="en-US">
                <a:sym typeface="+mn-ea"/>
              </a:rPr>
              <a:t>Competitions</a:t>
            </a:r>
            <a:endParaRPr lang="en-US"/>
          </a:p>
          <a:p>
            <a:r>
              <a:rPr lang="en-US"/>
              <a:t>Business Model</a:t>
            </a:r>
            <a:r>
              <a:rPr lang="en-US"/>
              <a:t> </a:t>
            </a:r>
            <a:r>
              <a:rPr lang="en-US"/>
              <a:t>a</a:t>
            </a:r>
            <a:r>
              <a:rPr lang="en-US"/>
              <a:t>n</a:t>
            </a:r>
            <a:r>
              <a:rPr lang="en-US"/>
              <a:t>d</a:t>
            </a:r>
            <a:r>
              <a:rPr lang="en-US"/>
              <a:t> </a:t>
            </a:r>
            <a:r>
              <a:rPr lang="en-US"/>
              <a:t>B</a:t>
            </a:r>
            <a:r>
              <a:rPr lang="en-US"/>
              <a:t>u</a:t>
            </a:r>
            <a:r>
              <a:rPr lang="en-US"/>
              <a:t>s</a:t>
            </a:r>
            <a:r>
              <a:rPr lang="en-US"/>
              <a:t>i</a:t>
            </a:r>
            <a:r>
              <a:rPr lang="en-US"/>
              <a:t>n</a:t>
            </a:r>
            <a:r>
              <a:rPr lang="en-US"/>
              <a:t>e</a:t>
            </a:r>
            <a:r>
              <a:rPr lang="en-US"/>
              <a:t>s</a:t>
            </a:r>
            <a:r>
              <a:rPr lang="en-US"/>
              <a:t>s</a:t>
            </a:r>
            <a:r>
              <a:rPr lang="en-US"/>
              <a:t> </a:t>
            </a:r>
            <a:r>
              <a:rPr lang="en-US"/>
              <a:t>m</a:t>
            </a:r>
            <a:r>
              <a:rPr lang="en-US"/>
              <a:t>o</a:t>
            </a:r>
            <a:r>
              <a:rPr lang="en-US"/>
              <a:t>d</a:t>
            </a:r>
            <a:r>
              <a:rPr lang="en-US"/>
              <a:t>e</a:t>
            </a:r>
            <a:r>
              <a:rPr lang="en-US"/>
              <a:t>l</a:t>
            </a:r>
            <a:r>
              <a:rPr lang="en-US"/>
              <a:t> </a:t>
            </a:r>
            <a:r>
              <a:rPr lang="en-US"/>
              <a:t>c</a:t>
            </a:r>
            <a:r>
              <a:rPr lang="en-US"/>
              <a:t>a</a:t>
            </a:r>
            <a:r>
              <a:rPr lang="en-US"/>
              <a:t>n</a:t>
            </a:r>
            <a:r>
              <a:rPr lang="en-US"/>
              <a:t>v</a:t>
            </a:r>
            <a:r>
              <a:rPr lang="en-US"/>
              <a:t>a</a:t>
            </a:r>
            <a:r>
              <a:rPr lang="en-US"/>
              <a:t>s</a:t>
            </a:r>
            <a:r>
              <a:rPr lang="en-US"/>
              <a:t> </a:t>
            </a:r>
            <a:endParaRPr lang="en-US"/>
          </a:p>
          <a:p>
            <a:r>
              <a:rPr lang="en-US"/>
              <a:t>References</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Text Box 1048602"/>
          <p:cNvSpPr txBox="1"/>
          <p:nvPr/>
        </p:nvSpPr>
        <p:spPr>
          <a:xfrm>
            <a:off x="638504" y="1584958"/>
            <a:ext cx="10914992" cy="3545840"/>
          </a:xfrm>
          <a:prstGeom prst="rect">
            <a:avLst/>
          </a:prstGeom>
        </p:spPr>
        <p:txBody>
          <a:bodyPr wrap="square" rtlCol="0">
            <a:spAutoFit/>
          </a:bodyPr>
          <a:p>
            <a:r>
              <a:rPr lang="en-US" sz="2800">
                <a:solidFill>
                  <a:srgbClr val="000000"/>
                </a:solidFill>
              </a:rPr>
              <a:t>Capital Requirements: </a:t>
            </a:r>
            <a:r>
              <a:rPr lang="en-US" sz="2800">
                <a:solidFill>
                  <a:srgbClr val="000000"/>
                </a:solidFill>
              </a:rPr>
              <a:t>8</a:t>
            </a:r>
            <a:r>
              <a:rPr lang="en-US" sz="2800">
                <a:solidFill>
                  <a:srgbClr val="000000"/>
                </a:solidFill>
              </a:rPr>
              <a:t>0</a:t>
            </a:r>
            <a:r>
              <a:rPr lang="en-US" sz="2800">
                <a:solidFill>
                  <a:srgbClr val="000000"/>
                </a:solidFill>
              </a:rPr>
              <a:t>0</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 </a:t>
            </a:r>
            <a:r>
              <a:rPr lang="en-US" sz="2800">
                <a:solidFill>
                  <a:srgbClr val="000000"/>
                </a:solidFill>
              </a:rPr>
              <a:t>N</a:t>
            </a:r>
            <a:r>
              <a:rPr lang="en-US" sz="2800">
                <a:solidFill>
                  <a:srgbClr val="000000"/>
                </a:solidFill>
              </a:rPr>
              <a:t>
◦ Revenue:</a:t>
            </a:r>
            <a:r>
              <a:rPr lang="en-US" sz="2800">
                <a:solidFill>
                  <a:srgbClr val="000000"/>
                </a:solidFill>
              </a:rPr>
              <a:t> </a:t>
            </a:r>
            <a:r>
              <a:rPr lang="en-US" sz="2800">
                <a:solidFill>
                  <a:srgbClr val="000000"/>
                </a:solidFill>
              </a:rPr>
              <a:t>1</a:t>
            </a:r>
            <a:r>
              <a:rPr lang="en-US" sz="2800">
                <a:solidFill>
                  <a:srgbClr val="000000"/>
                </a:solidFill>
              </a:rPr>
              <a:t>1</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N</a:t>
            </a:r>
            <a:r>
              <a:rPr lang="en-US" sz="2800">
                <a:solidFill>
                  <a:srgbClr val="000000"/>
                </a:solidFill>
              </a:rPr>
              <a:t> </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y</a:t>
            </a:r>
            <a:r>
              <a:rPr lang="en-US" sz="2800">
                <a:solidFill>
                  <a:srgbClr val="000000"/>
                </a:solidFill>
              </a:rPr>
              <a:t>e</a:t>
            </a:r>
            <a:r>
              <a:rPr lang="en-US" sz="2800">
                <a:solidFill>
                  <a:srgbClr val="000000"/>
                </a:solidFill>
              </a:rPr>
              <a:t>a</a:t>
            </a:r>
            <a:r>
              <a:rPr lang="en-US" sz="2800">
                <a:solidFill>
                  <a:srgbClr val="000000"/>
                </a:solidFill>
              </a:rPr>
              <a:t>r</a:t>
            </a:r>
            <a:r>
              <a:rPr lang="en-US" sz="2800">
                <a:solidFill>
                  <a:srgbClr val="000000"/>
                </a:solidFill>
              </a:rPr>
              <a:t> </a:t>
            </a:r>
            <a:r>
              <a:rPr lang="en-US" sz="2800">
                <a:solidFill>
                  <a:srgbClr val="000000"/>
                </a:solidFill>
              </a:rPr>
              <a:t>1</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1</a:t>
            </a:r>
            <a:r>
              <a:rPr lang="en-US" sz="2800">
                <a:solidFill>
                  <a:srgbClr val="000000"/>
                </a:solidFill>
              </a:rPr>
              <a:t>2</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 </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year </a:t>
            </a:r>
            <a:r>
              <a:rPr lang="en-US" sz="2800">
                <a:solidFill>
                  <a:srgbClr val="000000"/>
                </a:solidFill>
              </a:rPr>
              <a:t>2</a:t>
            </a:r>
            <a:r>
              <a:rPr lang="en-US" sz="2800">
                <a:solidFill>
                  <a:srgbClr val="000000"/>
                </a:solidFill>
              </a:rPr>
              <a:t> 
◦ Gross Profit:</a:t>
            </a:r>
            <a:r>
              <a:rPr lang="en-US" sz="2800">
                <a:solidFill>
                  <a:srgbClr val="000000"/>
                </a:solidFill>
              </a:rPr>
              <a:t> </a:t>
            </a:r>
            <a:r>
              <a:rPr lang="en-US" sz="2800">
                <a:solidFill>
                  <a:srgbClr val="000000"/>
                </a:solidFill>
              </a:rPr>
              <a:t>5</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 </a:t>
            </a:r>
            <a:r>
              <a:rPr lang="en-US" sz="2800">
                <a:solidFill>
                  <a:srgbClr val="000000"/>
                </a:solidFill>
              </a:rPr>
              <a:t>N</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7</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 </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y</a:t>
            </a:r>
            <a:r>
              <a:rPr lang="en-US" sz="2800">
                <a:solidFill>
                  <a:srgbClr val="000000"/>
                </a:solidFill>
              </a:rPr>
              <a:t>e</a:t>
            </a:r>
            <a:r>
              <a:rPr lang="en-US" sz="2800">
                <a:solidFill>
                  <a:srgbClr val="000000"/>
                </a:solidFill>
              </a:rPr>
              <a:t>a</a:t>
            </a:r>
            <a:r>
              <a:rPr lang="en-US" sz="2800">
                <a:solidFill>
                  <a:srgbClr val="000000"/>
                </a:solidFill>
              </a:rPr>
              <a:t>r</a:t>
            </a:r>
            <a:r>
              <a:rPr lang="en-US" sz="2800">
                <a:solidFill>
                  <a:srgbClr val="000000"/>
                </a:solidFill>
              </a:rPr>
              <a:t> </a:t>
            </a:r>
            <a:r>
              <a:rPr lang="en-US" sz="2800">
                <a:solidFill>
                  <a:srgbClr val="000000"/>
                </a:solidFill>
              </a:rPr>
              <a:t>1</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2</a:t>
            </a:r>
            <a:r>
              <a:rPr lang="en-US" sz="2800">
                <a:solidFill>
                  <a:srgbClr val="000000"/>
                </a:solidFill>
              </a:rPr>
              <a:t>,</a:t>
            </a:r>
            <a:r>
              <a:rPr lang="en-US" sz="2800">
                <a:solidFill>
                  <a:srgbClr val="000000"/>
                </a:solidFill>
              </a:rPr>
              <a:t> </a:t>
            </a:r>
            <a:r>
              <a:rPr lang="en-US" sz="2800">
                <a:solidFill>
                  <a:srgbClr val="000000"/>
                </a:solidFill>
              </a:rPr>
              <a:t>respectively</a:t>
            </a:r>
            <a:r>
              <a:rPr lang="en-US" sz="2800">
                <a:solidFill>
                  <a:srgbClr val="000000"/>
                </a:solidFill>
              </a:rPr>
              <a:t> 
◦ Net Profit:</a:t>
            </a:r>
            <a:r>
              <a:rPr lang="en-US" sz="2800">
                <a:solidFill>
                  <a:srgbClr val="000000"/>
                </a:solidFill>
              </a:rPr>
              <a:t> </a:t>
            </a:r>
            <a:r>
              <a:rPr lang="en-US" sz="2800">
                <a:solidFill>
                  <a:srgbClr val="000000"/>
                </a:solidFill>
              </a:rPr>
              <a:t>8</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 </a:t>
            </a:r>
            <a:r>
              <a:rPr lang="en-US" sz="2800">
                <a:solidFill>
                  <a:srgbClr val="000000"/>
                </a:solidFill>
              </a:rPr>
              <a:t>N</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2</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a:t>
            </a:r>
            <a:r>
              <a:rPr lang="en-US" sz="2800">
                <a:solidFill>
                  <a:srgbClr val="000000"/>
                </a:solidFill>
              </a:rPr>
              <a:t>0</a:t>
            </a:r>
            <a:r>
              <a:rPr lang="en-US" sz="2800">
                <a:solidFill>
                  <a:srgbClr val="000000"/>
                </a:solidFill>
              </a:rPr>
              <a:t>0</a:t>
            </a:r>
            <a:r>
              <a:rPr lang="en-US" sz="2800">
                <a:solidFill>
                  <a:srgbClr val="000000"/>
                </a:solidFill>
              </a:rPr>
              <a:t>0</a:t>
            </a:r>
            <a:r>
              <a:rPr lang="en-US" sz="2800">
                <a:solidFill>
                  <a:srgbClr val="000000"/>
                </a:solidFill>
              </a:rPr>
              <a:t> </a:t>
            </a:r>
            <a:r>
              <a:rPr lang="en-US" sz="2800">
                <a:solidFill>
                  <a:srgbClr val="000000"/>
                </a:solidFill>
              </a:rPr>
              <a:t>N</a:t>
            </a:r>
            <a:r>
              <a:rPr lang="en-US" sz="2800">
                <a:solidFill>
                  <a:srgbClr val="000000"/>
                </a:solidFill>
              </a:rPr>
              <a:t> </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y</a:t>
            </a:r>
            <a:r>
              <a:rPr lang="en-US" sz="2800">
                <a:solidFill>
                  <a:srgbClr val="000000"/>
                </a:solidFill>
              </a:rPr>
              <a:t>e</a:t>
            </a:r>
            <a:r>
              <a:rPr lang="en-US" sz="2800">
                <a:solidFill>
                  <a:srgbClr val="000000"/>
                </a:solidFill>
              </a:rPr>
              <a:t>ar</a:t>
            </a:r>
            <a:r>
              <a:rPr lang="en-US" sz="2800">
                <a:solidFill>
                  <a:srgbClr val="000000"/>
                </a:solidFill>
              </a:rPr>
              <a:t> 1</a:t>
            </a:r>
            <a:r>
              <a:rPr lang="en-US" sz="2800">
                <a:solidFill>
                  <a:srgbClr val="000000"/>
                </a:solidFill>
              </a:rPr>
              <a:t> and</a:t>
            </a:r>
            <a:r>
              <a:rPr lang="en-US" sz="2800">
                <a:solidFill>
                  <a:srgbClr val="000000"/>
                </a:solidFill>
              </a:rPr>
              <a:t> 2</a:t>
            </a:r>
            <a:r>
              <a:rPr lang="en-US" sz="2800">
                <a:solidFill>
                  <a:srgbClr val="000000"/>
                </a:solidFill>
              </a:rPr>
              <a:t>,</a:t>
            </a:r>
            <a:r>
              <a:rPr lang="en-US" sz="2800">
                <a:solidFill>
                  <a:srgbClr val="000000"/>
                </a:solidFill>
              </a:rPr>
              <a:t> </a:t>
            </a:r>
            <a:r>
              <a:rPr lang="en-US" sz="2800">
                <a:solidFill>
                  <a:srgbClr val="000000"/>
                </a:solidFill>
              </a:rPr>
              <a:t>respectively</a:t>
            </a:r>
            <a:r>
              <a:rPr lang="en-US" sz="2800">
                <a:solidFill>
                  <a:srgbClr val="000000"/>
                </a:solidFill>
              </a:rPr>
              <a:t>.</a:t>
            </a:r>
            <a:r>
              <a:rPr lang="en-US" sz="2800">
                <a:solidFill>
                  <a:srgbClr val="000000"/>
                </a:solidFill>
              </a:rPr>
              <a:t> 
</a:t>
            </a:r>
            <a:endParaRPr lang="en-US" sz="2800">
              <a:solidFill>
                <a:srgbClr val="000000"/>
              </a:solidFill>
            </a:endParaRPr>
          </a:p>
        </p:txBody>
      </p:sp>
      <p:sp>
        <p:nvSpPr>
          <p:cNvPr id="1048604" name="Title 1"/>
          <p:cNvSpPr>
            <a:spLocks noGrp="1"/>
          </p:cNvSpPr>
          <p:nvPr/>
        </p:nvSpPr>
        <p:spPr>
          <a:xfrm>
            <a:off x="638504" y="653112"/>
            <a:ext cx="10515600" cy="391472"/>
          </a:xfrm>
          <a:prstGeom prst="rect">
            <a:avLst/>
          </a:prstGeom>
        </p:spPr>
        <p:txBody>
          <a:bodyPr vert="horz" lIns="91440" tIns="45720" rIns="91440" bIns="45720" rtlCol="0" anchor="ctr">
            <a:normAutofit fontScale="54545" lnSpcReduction="20000"/>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b="1">
                <a:latin typeface="Calibri Light (Headings)" charset="0"/>
                <a:cs typeface="Calibri Light (Headings)" charset="0"/>
              </a:rPr>
              <a:t>F</a:t>
            </a:r>
            <a:r>
              <a:rPr lang="en-US" b="1">
                <a:latin typeface="Calibri Light (Headings)" charset="0"/>
                <a:cs typeface="Calibri Light (Headings)" charset="0"/>
              </a:rPr>
              <a:t>i</a:t>
            </a:r>
            <a:r>
              <a:rPr lang="en-US" b="1">
                <a:latin typeface="Calibri Light (Headings)" charset="0"/>
                <a:cs typeface="Calibri Light (Headings)" charset="0"/>
              </a:rPr>
              <a:t>n</a:t>
            </a:r>
            <a:r>
              <a:rPr lang="en-US" b="1">
                <a:latin typeface="Calibri Light (Headings)" charset="0"/>
                <a:cs typeface="Calibri Light (Headings)" charset="0"/>
              </a:rPr>
              <a:t>a</a:t>
            </a:r>
            <a:r>
              <a:rPr lang="en-US" b="1">
                <a:latin typeface="Calibri Light (Headings)" charset="0"/>
                <a:cs typeface="Calibri Light (Headings)" charset="0"/>
              </a:rPr>
              <a:t>n</a:t>
            </a:r>
            <a:r>
              <a:rPr lang="en-US" b="1">
                <a:latin typeface="Calibri Light (Headings)" charset="0"/>
                <a:cs typeface="Calibri Light (Headings)" charset="0"/>
              </a:rPr>
              <a:t>c</a:t>
            </a:r>
            <a:r>
              <a:rPr lang="en-US" b="1">
                <a:latin typeface="Calibri Light (Headings)" charset="0"/>
                <a:cs typeface="Calibri Light (Headings)" charset="0"/>
              </a:rPr>
              <a:t>i</a:t>
            </a:r>
            <a:r>
              <a:rPr lang="en-US" b="1">
                <a:latin typeface="Calibri Light (Headings)" charset="0"/>
                <a:cs typeface="Calibri Light (Headings)" charset="0"/>
              </a:rPr>
              <a:t>al</a:t>
            </a:r>
            <a:r>
              <a:rPr lang="en-US" b="1">
                <a:latin typeface="Calibri Light (Headings)" charset="0"/>
                <a:cs typeface="Calibri Light (Headings)" charset="0"/>
              </a:rPr>
              <a:t> </a:t>
            </a:r>
            <a:r>
              <a:rPr lang="en-US" b="1">
                <a:latin typeface="Calibri Light (Headings)" charset="0"/>
                <a:cs typeface="Calibri Light (Headings)" charset="0"/>
              </a:rPr>
              <a:t>a</a:t>
            </a:r>
            <a:r>
              <a:rPr lang="en-US" b="1">
                <a:latin typeface="Calibri Light (Headings)" charset="0"/>
                <a:cs typeface="Calibri Light (Headings)" charset="0"/>
              </a:rPr>
              <a:t>n</a:t>
            </a:r>
            <a:r>
              <a:rPr lang="en-US" b="1">
                <a:latin typeface="Calibri Light (Headings)" charset="0"/>
                <a:cs typeface="Calibri Light (Headings)" charset="0"/>
              </a:rPr>
              <a:t>a</a:t>
            </a:r>
            <a:r>
              <a:rPr lang="en-US" b="1">
                <a:latin typeface="Calibri Light (Headings)" charset="0"/>
                <a:cs typeface="Calibri Light (Headings)" charset="0"/>
              </a:rPr>
              <a:t>l</a:t>
            </a:r>
            <a:r>
              <a:rPr lang="en-US" b="1">
                <a:latin typeface="Calibri Light (Headings)" charset="0"/>
                <a:cs typeface="Calibri Light (Headings)" charset="0"/>
              </a:rPr>
              <a:t>ysis</a:t>
            </a:r>
            <a:endParaRPr lang="en-US" b="1">
              <a:latin typeface="Calibri Light (Headings)" charset="0"/>
              <a:cs typeface="Calibri Light (Heading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p:sp>
        <p:nvSpPr>
          <p:cNvPr id="1048594" name="Title 1"/>
          <p:cNvSpPr>
            <a:spLocks noGrp="1"/>
          </p:cNvSpPr>
          <p:nvPr/>
        </p:nvSpPr>
        <p:spPr>
          <a:xfrm>
            <a:off x="838200" y="4279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Light (Headings)" charset="0"/>
                <a:cs typeface="Calibri Light (Headings)" charset="0"/>
              </a:rPr>
              <a:t>Competition</a:t>
            </a:r>
            <a:endParaRPr lang="en-US" b="1">
              <a:latin typeface="Calibri Light (Headings)" charset="0"/>
              <a:cs typeface="Calibri Light (Headings)" charset="0"/>
            </a:endParaRPr>
          </a:p>
        </p:txBody>
      </p:sp>
      <p:sp>
        <p:nvSpPr>
          <p:cNvPr id="1048595" name="Text Box 11"/>
          <p:cNvSpPr txBox="1"/>
          <p:nvPr/>
        </p:nvSpPr>
        <p:spPr>
          <a:xfrm rot="10800000" flipV="1">
            <a:off x="493395" y="1563052"/>
            <a:ext cx="5612130" cy="1424941"/>
          </a:xfrm>
          <a:prstGeom prst="rect">
            <a:avLst/>
          </a:prstGeom>
          <a:noFill/>
        </p:spPr>
        <p:txBody>
          <a:bodyPr wrap="square" rtlCol="0" anchor="t">
            <a:spAutoFit/>
          </a:bodyPr>
          <a:p>
            <a:pPr marL="285750" indent="-285750" algn="just">
              <a:buFont typeface="Arial" panose="020B0604020202020204" pitchFamily="34" charset="0"/>
              <a:buChar char="•"/>
            </a:pPr>
            <a:r>
              <a:rPr lang="en-US">
                <a:sym typeface="+mn-ea"/>
              </a:rPr>
              <a:t>Uber and bolts are competitors in the business but IBTROS hope to use telegram bot which provides quick solution to ride request. IBTROS will be using multiple payment medium such as evocuheres, RFID system and currency note.</a:t>
            </a:r>
            <a:endParaRPr lang="en-US"/>
          </a:p>
        </p:txBody>
      </p:sp>
      <p:sp>
        <p:nvSpPr>
          <p:cNvPr id="1048596" name="Title 1"/>
          <p:cNvSpPr>
            <a:spLocks noGrp="1"/>
          </p:cNvSpPr>
          <p:nvPr/>
        </p:nvSpPr>
        <p:spPr>
          <a:xfrm>
            <a:off x="651510" y="3013710"/>
            <a:ext cx="5295900" cy="1003300"/>
          </a:xfrm>
          <a:prstGeom prst="rect">
            <a:avLst/>
          </a:prstGeom>
        </p:spPr>
        <p:txBody>
          <a:bodyPr vert="horz" lIns="91440" tIns="45720" rIns="91440" bIns="45720" rtlCol="0" anchor="ctr">
            <a:normAutofit fontScale="95455"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Light (Headings)" charset="0"/>
                <a:cs typeface="Calibri Light (Headings)" charset="0"/>
              </a:rPr>
              <a:t>The Business Model</a:t>
            </a:r>
            <a:endParaRPr lang="en-US" b="1">
              <a:latin typeface="Calibri Light (Headings)" charset="0"/>
              <a:cs typeface="Calibri Light (Headings)" charset="0"/>
            </a:endParaRPr>
          </a:p>
        </p:txBody>
      </p:sp>
      <p:sp>
        <p:nvSpPr>
          <p:cNvPr id="1048597" name="Text Box 13"/>
          <p:cNvSpPr txBox="1"/>
          <p:nvPr/>
        </p:nvSpPr>
        <p:spPr>
          <a:xfrm rot="10800000" flipV="1">
            <a:off x="387985" y="3874769"/>
            <a:ext cx="11416030" cy="2491742"/>
          </a:xfrm>
          <a:prstGeom prst="rect">
            <a:avLst/>
          </a:prstGeom>
          <a:noFill/>
        </p:spPr>
        <p:txBody>
          <a:bodyPr wrap="square" rtlCol="0" anchor="t">
            <a:spAutoFit/>
          </a:bodyPr>
          <a:p>
            <a:pPr marL="285750" indent="-285750" algn="just">
              <a:buFont typeface="Arial" panose="020B0604020202020204" pitchFamily="34" charset="0"/>
              <a:buChar char="•"/>
            </a:pPr>
            <a:r>
              <a:rPr lang="en-US">
                <a:latin typeface="Calibri" panose="020F0502020204030204" charset="0"/>
                <a:cs typeface="Calibri" panose="020F0502020204030204" charset="0"/>
                <a:sym typeface="+mn-ea"/>
              </a:rPr>
              <a:t>Telegram would be used because it is a chat software hence more users are on the platform. It is used in Covenant Univiersity and other varous institutions.</a:t>
            </a:r>
            <a:endParaRPr lang="en-US">
              <a:latin typeface="Calibri" panose="020F0502020204030204" charset="0"/>
              <a:cs typeface="Calibri" panose="020F0502020204030204" charset="0"/>
              <a:sym typeface="+mn-ea"/>
            </a:endParaRPr>
          </a:p>
          <a:p>
            <a:pPr marL="285750" indent="-285750" algn="just">
              <a:buFont typeface="Arial" panose="020B0604020202020204" pitchFamily="34" charset="0"/>
              <a:buChar char="•"/>
            </a:pPr>
            <a:r>
              <a:rPr lang="en-US">
                <a:latin typeface="Calibri" panose="020F0502020204030204" charset="0"/>
                <a:cs typeface="Calibri" panose="020F0502020204030204" charset="0"/>
                <a:sym typeface="+mn-ea"/>
              </a:rPr>
              <a:t>Money would be made for IBTROS through charges incured upon drivers.</a:t>
            </a:r>
            <a:endParaRPr lang="en-US">
              <a:latin typeface="Calibri" panose="020F0502020204030204" charset="0"/>
              <a:cs typeface="Calibri" panose="020F0502020204030204" charset="0"/>
              <a:sym typeface="+mn-ea"/>
            </a:endParaRPr>
          </a:p>
          <a:p>
            <a:pPr marL="285750" indent="-285750" algn="just">
              <a:buFont typeface="Arial" panose="020B0604020202020204" pitchFamily="34" charset="0"/>
              <a:buChar char="•"/>
            </a:pPr>
            <a:r>
              <a:rPr lang="en-US">
                <a:latin typeface="Calibri" panose="020F0502020204030204" charset="0"/>
                <a:cs typeface="Calibri" panose="020F0502020204030204" charset="0"/>
                <a:sym typeface="+mn-ea"/>
              </a:rPr>
              <a:t>Service would be sustained by offering ride for cheaper prices to customers and better shuttle systems to both customer and drivers. </a:t>
            </a:r>
            <a:endParaRPr lang="en-US">
              <a:latin typeface="Calibri" panose="020F0502020204030204" charset="0"/>
              <a:cs typeface="Calibri" panose="020F0502020204030204" charset="0"/>
              <a:sym typeface="+mn-ea"/>
            </a:endParaRPr>
          </a:p>
          <a:p>
            <a:pPr marL="285750" indent="-285750" algn="just">
              <a:buFont typeface="Arial" panose="020B0604020202020204" pitchFamily="34" charset="0"/>
              <a:buChar char="•"/>
            </a:pPr>
            <a:r>
              <a:rPr lang="en-US">
                <a:latin typeface="Calibri" panose="020F0502020204030204" charset="0"/>
                <a:cs typeface="Calibri" panose="020F0502020204030204" charset="0"/>
                <a:sym typeface="+mn-ea"/>
              </a:rPr>
              <a:t>By usage of Azure technologies for data storage, IBTROS can get institutions around the world to get a quick solution to storing large amount of their transaction data.</a:t>
            </a:r>
            <a:endParaRPr lang="en-US">
              <a:latin typeface="Calibri" panose="020F0502020204030204" charset="0"/>
              <a:cs typeface="Calibri" panose="020F0502020204030204" charset="0"/>
              <a:sym typeface="+mn-ea"/>
            </a:endParaRPr>
          </a:p>
          <a:p>
            <a:pPr marL="285750" indent="-285750" algn="just">
              <a:buFont typeface="Arial" panose="020B0604020202020204" pitchFamily="34" charset="0"/>
              <a:buChar char="•"/>
            </a:pPr>
            <a:r>
              <a:rPr lang="en-US">
                <a:latin typeface="Calibri" panose="020F0502020204030204" charset="0"/>
                <a:cs typeface="Calibri" panose="020F0502020204030204" charset="0"/>
                <a:sym typeface="+mn-ea"/>
              </a:rPr>
              <a:t>IBTROS will be partnering with existing shuttle other existing shuttle provider comanies.</a:t>
            </a:r>
            <a:endParaRPr lang="en-US">
              <a:latin typeface="Calibri" panose="020F0502020204030204" charset="0"/>
              <a:cs typeface="Calibri" panose="020F0502020204030204" charset="0"/>
              <a:sym typeface="+mn-ea"/>
            </a:endParaRPr>
          </a:p>
          <a:p>
            <a:pPr marL="285750" indent="-285750" algn="just">
              <a:buFont typeface="Arial" panose="020B0604020202020204" pitchFamily="34" charset="0"/>
              <a:buChar cha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p:graphicFrame>
        <p:nvGraphicFramePr>
          <p:cNvPr id="4194304" name="Content Placeholder 3"/>
          <p:cNvGraphicFramePr/>
          <p:nvPr>
            <p:ph sz="half" idx="2"/>
          </p:nvPr>
        </p:nvGraphicFramePr>
        <p:xfrm>
          <a:off x="683260" y="1274445"/>
          <a:ext cx="10641965" cy="5206365"/>
        </p:xfrm>
        <a:graphic>
          <a:graphicData uri="http://schemas.openxmlformats.org/drawingml/2006/table">
            <a:tbl>
              <a:tblPr firstRow="1" bandRow="1">
                <a:tableStyleId>{5940675A-B579-460E-94D1-54222C63F5DA}</a:tableStyleId>
              </a:tblPr>
              <a:tblGrid>
                <a:gridCol w="3067050"/>
                <a:gridCol w="3112135"/>
                <a:gridCol w="944880"/>
                <a:gridCol w="140335"/>
                <a:gridCol w="601345"/>
                <a:gridCol w="1591945"/>
                <a:gridCol w="208280"/>
                <a:gridCol w="485140"/>
                <a:gridCol w="140335"/>
                <a:gridCol w="350520"/>
              </a:tblGrid>
              <a:tr h="0">
                <a:tc>
                  <a:txBody>
                    <a:bodyPr/>
                    <a:p>
                      <a:pPr indent="0">
                        <a:buNone/>
                      </a:pP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gridSpan="2">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gridSpan="2">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b"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gridSpan="2">
                  <a:txBody>
                    <a:bodyPr/>
                    <a:p>
                      <a:pPr indent="0">
                        <a:buNone/>
                      </a:pPr>
                      <a:r>
                        <a:rPr lang="en-US" sz="800" b="0" i="1">
                          <a:solidFill>
                            <a:srgbClr val="000000"/>
                          </a:solidFill>
                          <a:latin typeface="Arial" panose="020B0604020202020204" pitchFamily="34" charset="0"/>
                          <a:cs typeface="Arial" panose="020B0604020202020204" pitchFamily="34" charset="0"/>
                        </a:rPr>
                        <a:t>Designed by:</a:t>
                      </a:r>
                      <a:endParaRPr lang="en-US" sz="800" b="0" i="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b"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gridSpan="2">
                  <a:txBody>
                    <a:bodyPr/>
                    <a:p>
                      <a:pPr indent="0">
                        <a:buNone/>
                      </a:pPr>
                      <a:r>
                        <a:rPr lang="en-US" sz="800" b="0" i="1">
                          <a:solidFill>
                            <a:srgbClr val="000000"/>
                          </a:solidFill>
                          <a:latin typeface="Arial" panose="020B0604020202020204" pitchFamily="34" charset="0"/>
                          <a:cs typeface="Arial" panose="020B0604020202020204" pitchFamily="34" charset="0"/>
                        </a:rPr>
                        <a:t>Date:</a:t>
                      </a:r>
                      <a:endParaRPr lang="en-US" sz="800" b="0" i="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b"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a:txBody>
                    <a:bodyPr/>
                    <a:p>
                      <a:pPr indent="0">
                        <a:buNone/>
                      </a:pPr>
                      <a:r>
                        <a:rPr lang="en-US" sz="800" b="0" i="1">
                          <a:solidFill>
                            <a:srgbClr val="000000"/>
                          </a:solidFill>
                          <a:latin typeface="Arial" panose="020B0604020202020204" pitchFamily="34" charset="0"/>
                          <a:cs typeface="Arial" panose="020B0604020202020204" pitchFamily="34" charset="0"/>
                        </a:rPr>
                        <a:t>Version:</a:t>
                      </a:r>
                      <a:endParaRPr lang="en-US" sz="800" b="0" i="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b"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r>
              <a:tr h="274320">
                <a:tc gridSpan="3">
                  <a:txBody>
                    <a:bodyPr/>
                    <a:p>
                      <a:pPr indent="0">
                        <a:buNone/>
                      </a:pPr>
                      <a:r>
                        <a:rPr lang="en-US" sz="1700" b="1">
                          <a:solidFill>
                            <a:srgbClr val="000000"/>
                          </a:solidFill>
                          <a:latin typeface="Arial" panose="020B0604020202020204" pitchFamily="34" charset="0"/>
                          <a:cs typeface="Arial" panose="020B0604020202020204" pitchFamily="34" charset="0"/>
                        </a:rPr>
                        <a:t>Business Model Canvas</a:t>
                      </a:r>
                      <a:endParaRPr lang="en-US" sz="17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a:txBody>
                    <a:bodyPr/>
                    <a:p>
                      <a:pPr indent="0">
                        <a:buNone/>
                      </a:pPr>
                      <a:r>
                        <a:rPr lang="en-US" sz="900" b="0">
                          <a:latin typeface="Calibri" panose="020F0502020204030204" charset="0"/>
                          <a:cs typeface="Calibri" panose="020F0502020204030204" charset="0"/>
                        </a:rPr>
                        <a:t>Ope Jeremiah</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a:txBody>
                    <a:bodyPr/>
                    <a:p>
                      <a:pPr indent="0">
                        <a:buNone/>
                      </a:pPr>
                      <a:r>
                        <a:rPr lang="en-US" sz="900" b="0">
                          <a:latin typeface="Calibri" panose="020F0502020204030204" charset="0"/>
                          <a:cs typeface="Calibri" panose="020F0502020204030204" charset="0"/>
                        </a:rPr>
                        <a:t>10/31/22</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r>
              <a:tr h="152400">
                <a:tc>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gridSpan="2">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gridSpan="2">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gridSpan="2">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gridSpan="3">
                  <a:txBody>
                    <a:bodyPr/>
                    <a:p>
                      <a:pPr indent="0">
                        <a:buNone/>
                      </a:pPr>
                      <a:r>
                        <a:rPr lang="en-US" sz="900" b="0">
                          <a:latin typeface="Calibri" panose="020F0502020204030204" charset="0"/>
                          <a:cs typeface="Calibri" panose="020F0502020204030204" charset="0"/>
                        </a:rPr>
                        <a:t>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r>
              <a:tr h="154305">
                <a:tc>
                  <a:txBody>
                    <a:bodyPr/>
                    <a:p>
                      <a:pPr indent="0">
                        <a:buNone/>
                      </a:pPr>
                      <a:r>
                        <a:rPr lang="en-US" sz="1000" b="1">
                          <a:solidFill>
                            <a:srgbClr val="000000"/>
                          </a:solidFill>
                          <a:latin typeface="Arial" panose="020B0604020202020204" pitchFamily="34" charset="0"/>
                          <a:cs typeface="Arial" panose="020B0604020202020204" pitchFamily="34" charset="0"/>
                        </a:rPr>
                        <a:t>Key Partners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a:txBody>
                    <a:bodyPr/>
                    <a:p>
                      <a:pPr indent="0">
                        <a:buNone/>
                      </a:pPr>
                      <a:r>
                        <a:rPr lang="en-US" sz="1000" b="1">
                          <a:solidFill>
                            <a:srgbClr val="000000"/>
                          </a:solidFill>
                          <a:latin typeface="Arial" panose="020B0604020202020204" pitchFamily="34" charset="0"/>
                          <a:cs typeface="Arial" panose="020B0604020202020204" pitchFamily="34" charset="0"/>
                        </a:rPr>
                        <a:t>Key Activities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gridSpan="3">
                  <a:txBody>
                    <a:bodyPr/>
                    <a:p>
                      <a:pPr indent="0">
                        <a:buNone/>
                      </a:pPr>
                      <a:r>
                        <a:rPr lang="en-US" sz="1000" b="1">
                          <a:solidFill>
                            <a:srgbClr val="000000"/>
                          </a:solidFill>
                          <a:latin typeface="Arial" panose="020B0604020202020204" pitchFamily="34" charset="0"/>
                          <a:cs typeface="Arial" panose="020B0604020202020204" pitchFamily="34" charset="0"/>
                        </a:rPr>
                        <a:t>Value Propositions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gridSpan="2">
                  <a:txBody>
                    <a:bodyPr/>
                    <a:p>
                      <a:pPr indent="0">
                        <a:buNone/>
                      </a:pPr>
                      <a:r>
                        <a:rPr lang="en-US" sz="1000" b="1">
                          <a:solidFill>
                            <a:srgbClr val="000000"/>
                          </a:solidFill>
                          <a:latin typeface="Arial" panose="020B0604020202020204" pitchFamily="34" charset="0"/>
                          <a:cs typeface="Arial" panose="020B0604020202020204" pitchFamily="34" charset="0"/>
                        </a:rPr>
                        <a:t>Customer Relationships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tcPr>
                </a:tc>
                <a:tc gridSpan="3">
                  <a:txBody>
                    <a:bodyPr/>
                    <a:p>
                      <a:pPr indent="0">
                        <a:buNone/>
                      </a:pPr>
                      <a:r>
                        <a:rPr lang="en-US" sz="1000" b="1">
                          <a:solidFill>
                            <a:srgbClr val="000000"/>
                          </a:solidFill>
                          <a:latin typeface="Arial" panose="020B0604020202020204" pitchFamily="34" charset="0"/>
                          <a:cs typeface="Arial" panose="020B0604020202020204" pitchFamily="34" charset="0"/>
                        </a:rPr>
                        <a:t>Customer Segments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T w="12700" cap="flat" cmpd="sng">
                      <a:solidFill>
                        <a:srgbClr val="F2F2F2"/>
                      </a:solidFill>
                      <a:prstDash val="solid"/>
                      <a:headEnd type="none" w="med" len="med"/>
                      <a:tailEnd type="none" w="med" len="med"/>
                    </a:lnT>
                    <a:lnB cap="flat">
                      <a:noFill/>
                      <a:headEnd type="none" w="med" len="med"/>
                      <a:tailEnd type="none" w="med" len="med"/>
                    </a:lnB>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tcPr>
                </a:tc>
              </a:tr>
              <a:tr h="1558925">
                <a:tc rowSpan="3">
                  <a:txBody>
                    <a:bodyPr/>
                    <a:p>
                      <a:pPr indent="0">
                        <a:buNone/>
                      </a:pPr>
                      <a:r>
                        <a:rPr lang="en-US" sz="1100" b="0">
                          <a:solidFill>
                            <a:srgbClr val="000000"/>
                          </a:solidFill>
                          <a:latin typeface="Arial" panose="020B0604020202020204" pitchFamily="34" charset="0"/>
                          <a:cs typeface="Arial" panose="020B0604020202020204" pitchFamily="34" charset="0"/>
                        </a:rPr>
                        <a:t> School drivers </a:t>
                      </a:r>
                      <a:r>
                        <a:rPr lang="en-US" sz="1100" b="0">
                          <a:solidFill>
                            <a:srgbClr val="000000"/>
                          </a:solidFill>
                          <a:latin typeface="Arial" panose="020B0604020202020204" pitchFamily="34" charset="0"/>
                          <a:cs typeface="Arial" panose="020B0604020202020204" pitchFamily="34" charset="0"/>
                        </a:rPr>
                        <a:t>,</a:t>
                      </a:r>
                      <a:r>
                        <a:rPr lang="en-US" sz="1100" b="0">
                          <a:solidFill>
                            <a:srgbClr val="000000"/>
                          </a:solidFill>
                          <a:latin typeface="Arial" panose="020B0604020202020204" pitchFamily="34" charset="0"/>
                          <a:cs typeface="Arial" panose="020B0604020202020204" pitchFamily="34" charset="0"/>
                        </a:rPr>
                        <a:t> bus drivers</a:t>
                      </a:r>
                      <a:r>
                        <a:rPr lang="en-US" sz="1100" b="0">
                          <a:solidFill>
                            <a:srgbClr val="000000"/>
                          </a:solidFill>
                          <a:latin typeface="Arial" panose="020B0604020202020204" pitchFamily="34" charset="0"/>
                          <a:cs typeface="Arial" panose="020B0604020202020204" pitchFamily="34" charset="0"/>
                        </a:rPr>
                        <a:t> </a:t>
                      </a:r>
                      <a:r>
                        <a:rPr lang="en-US" sz="1100" b="0">
                          <a:solidFill>
                            <a:srgbClr val="000000"/>
                          </a:solidFill>
                          <a:latin typeface="Arial" panose="020B0604020202020204" pitchFamily="34" charset="0"/>
                          <a:cs typeface="Arial" panose="020B0604020202020204" pitchFamily="34" charset="0"/>
                        </a:rPr>
                        <a:t>a</a:t>
                      </a:r>
                      <a:r>
                        <a:rPr lang="en-US" sz="1100" b="0">
                          <a:solidFill>
                            <a:srgbClr val="000000"/>
                          </a:solidFill>
                          <a:latin typeface="Arial" panose="020B0604020202020204" pitchFamily="34" charset="0"/>
                          <a:cs typeface="Arial" panose="020B0604020202020204" pitchFamily="34" charset="0"/>
                        </a:rPr>
                        <a:t>n</a:t>
                      </a:r>
                      <a:r>
                        <a:rPr lang="en-US" sz="1100" b="0">
                          <a:solidFill>
                            <a:srgbClr val="000000"/>
                          </a:solidFill>
                          <a:latin typeface="Arial" panose="020B0604020202020204" pitchFamily="34" charset="0"/>
                          <a:cs typeface="Arial" panose="020B0604020202020204" pitchFamily="34" charset="0"/>
                        </a:rPr>
                        <a:t>d</a:t>
                      </a:r>
                      <a:r>
                        <a:rPr lang="en-US" sz="1100" b="0">
                          <a:solidFill>
                            <a:srgbClr val="000000"/>
                          </a:solidFill>
                          <a:latin typeface="Arial" panose="020B0604020202020204" pitchFamily="34" charset="0"/>
                          <a:cs typeface="Arial" panose="020B0604020202020204" pitchFamily="34" charset="0"/>
                        </a:rPr>
                        <a:t> </a:t>
                      </a:r>
                      <a:r>
                        <a:rPr lang="en-US" sz="1100" b="0">
                          <a:solidFill>
                            <a:srgbClr val="000000"/>
                          </a:solidFill>
                          <a:latin typeface="Arial" panose="020B0604020202020204" pitchFamily="34" charset="0"/>
                          <a:cs typeface="Arial" panose="020B0604020202020204" pitchFamily="34" charset="0"/>
                        </a:rPr>
                        <a:t>other </a:t>
                      </a:r>
                      <a:r>
                        <a:rPr lang="en-US" sz="1100" b="0">
                          <a:solidFill>
                            <a:srgbClr val="000000"/>
                          </a:solidFill>
                          <a:latin typeface="Arial" panose="020B0604020202020204" pitchFamily="34" charset="0"/>
                          <a:cs typeface="Arial" panose="020B0604020202020204" pitchFamily="34" charset="0"/>
                        </a:rPr>
                        <a:t>s</a:t>
                      </a:r>
                      <a:r>
                        <a:rPr lang="en-US" sz="1100" b="0">
                          <a:solidFill>
                            <a:srgbClr val="000000"/>
                          </a:solidFill>
                          <a:latin typeface="Arial" panose="020B0604020202020204" pitchFamily="34" charset="0"/>
                          <a:cs typeface="Arial" panose="020B0604020202020204" pitchFamily="34" charset="0"/>
                        </a:rPr>
                        <a:t>h</a:t>
                      </a:r>
                      <a:r>
                        <a:rPr lang="en-US" sz="1100" b="0">
                          <a:solidFill>
                            <a:srgbClr val="000000"/>
                          </a:solidFill>
                          <a:latin typeface="Arial" panose="020B0604020202020204" pitchFamily="34" charset="0"/>
                          <a:cs typeface="Arial" panose="020B0604020202020204" pitchFamily="34" charset="0"/>
                        </a:rPr>
                        <a:t>u</a:t>
                      </a:r>
                      <a:r>
                        <a:rPr lang="en-US" sz="1100" b="0">
                          <a:solidFill>
                            <a:srgbClr val="000000"/>
                          </a:solidFill>
                          <a:latin typeface="Arial" panose="020B0604020202020204" pitchFamily="34" charset="0"/>
                          <a:cs typeface="Arial" panose="020B0604020202020204" pitchFamily="34" charset="0"/>
                        </a:rPr>
                        <a:t>t</a:t>
                      </a:r>
                      <a:r>
                        <a:rPr lang="en-US" sz="1100" b="0">
                          <a:solidFill>
                            <a:srgbClr val="000000"/>
                          </a:solidFill>
                          <a:latin typeface="Arial" panose="020B0604020202020204" pitchFamily="34" charset="0"/>
                          <a:cs typeface="Arial" panose="020B0604020202020204" pitchFamily="34" charset="0"/>
                        </a:rPr>
                        <a:t>t</a:t>
                      </a:r>
                      <a:r>
                        <a:rPr lang="en-US" sz="1100" b="0">
                          <a:solidFill>
                            <a:srgbClr val="000000"/>
                          </a:solidFill>
                          <a:latin typeface="Arial" panose="020B0604020202020204" pitchFamily="34" charset="0"/>
                          <a:cs typeface="Arial" panose="020B0604020202020204" pitchFamily="34" charset="0"/>
                        </a:rPr>
                        <a:t>l</a:t>
                      </a:r>
                      <a:r>
                        <a:rPr lang="en-US" sz="1100" b="0">
                          <a:solidFill>
                            <a:srgbClr val="000000"/>
                          </a:solidFill>
                          <a:latin typeface="Arial" panose="020B0604020202020204" pitchFamily="34" charset="0"/>
                          <a:cs typeface="Arial" panose="020B0604020202020204" pitchFamily="34" charset="0"/>
                        </a:rPr>
                        <a:t>e</a:t>
                      </a:r>
                      <a:r>
                        <a:rPr lang="en-US" sz="1100" b="0">
                          <a:solidFill>
                            <a:srgbClr val="000000"/>
                          </a:solidFill>
                          <a:latin typeface="Arial" panose="020B0604020202020204" pitchFamily="34" charset="0"/>
                          <a:cs typeface="Arial" panose="020B0604020202020204" pitchFamily="34" charset="0"/>
                        </a:rPr>
                        <a:t> </a:t>
                      </a:r>
                      <a:r>
                        <a:rPr lang="en-US" sz="1100" b="0">
                          <a:solidFill>
                            <a:srgbClr val="000000"/>
                          </a:solidFill>
                          <a:latin typeface="Arial" panose="020B0604020202020204" pitchFamily="34" charset="0"/>
                          <a:cs typeface="Arial" panose="020B0604020202020204" pitchFamily="34" charset="0"/>
                        </a:rPr>
                        <a:t>c</a:t>
                      </a:r>
                      <a:r>
                        <a:rPr lang="en-US" sz="1100" b="0">
                          <a:solidFill>
                            <a:srgbClr val="000000"/>
                          </a:solidFill>
                          <a:latin typeface="Arial" panose="020B0604020202020204" pitchFamily="34" charset="0"/>
                          <a:cs typeface="Arial" panose="020B0604020202020204" pitchFamily="34" charset="0"/>
                        </a:rPr>
                        <a:t>a</a:t>
                      </a:r>
                      <a:r>
                        <a:rPr lang="en-US" sz="1100" b="0">
                          <a:solidFill>
                            <a:srgbClr val="000000"/>
                          </a:solidFill>
                          <a:latin typeface="Arial" panose="020B0604020202020204" pitchFamily="34" charset="0"/>
                          <a:cs typeface="Arial" panose="020B0604020202020204" pitchFamily="34" charset="0"/>
                        </a:rPr>
                        <a:t>r</a:t>
                      </a:r>
                      <a:r>
                        <a:rPr lang="en-US" sz="1100" b="0">
                          <a:solidFill>
                            <a:srgbClr val="000000"/>
                          </a:solidFill>
                          <a:latin typeface="Arial" panose="020B0604020202020204" pitchFamily="34" charset="0"/>
                          <a:cs typeface="Arial" panose="020B0604020202020204" pitchFamily="34" charset="0"/>
                        </a:rPr>
                        <a:t> </a:t>
                      </a:r>
                      <a:r>
                        <a:rPr lang="en-US" sz="1100" b="0">
                          <a:solidFill>
                            <a:srgbClr val="000000"/>
                          </a:solidFill>
                          <a:latin typeface="Arial" panose="020B0604020202020204" pitchFamily="34" charset="0"/>
                          <a:cs typeface="Arial" panose="020B0604020202020204" pitchFamily="34" charset="0"/>
                        </a:rPr>
                        <a:t>p</a:t>
                      </a:r>
                      <a:r>
                        <a:rPr lang="en-US" sz="1100" b="0">
                          <a:solidFill>
                            <a:srgbClr val="000000"/>
                          </a:solidFill>
                          <a:latin typeface="Arial" panose="020B0604020202020204" pitchFamily="34" charset="0"/>
                          <a:cs typeface="Arial" panose="020B0604020202020204" pitchFamily="34" charset="0"/>
                        </a:rPr>
                        <a:t>r</a:t>
                      </a:r>
                      <a:r>
                        <a:rPr lang="en-US" sz="1100" b="0">
                          <a:solidFill>
                            <a:srgbClr val="000000"/>
                          </a:solidFill>
                          <a:latin typeface="Arial" panose="020B0604020202020204" pitchFamily="34" charset="0"/>
                          <a:cs typeface="Arial" panose="020B0604020202020204" pitchFamily="34" charset="0"/>
                        </a:rPr>
                        <a:t>o</a:t>
                      </a:r>
                      <a:r>
                        <a:rPr lang="en-US" sz="1100" b="0">
                          <a:solidFill>
                            <a:srgbClr val="000000"/>
                          </a:solidFill>
                          <a:latin typeface="Arial" panose="020B0604020202020204" pitchFamily="34" charset="0"/>
                          <a:cs typeface="Arial" panose="020B0604020202020204" pitchFamily="34" charset="0"/>
                        </a:rPr>
                        <a:t>v</a:t>
                      </a:r>
                      <a:r>
                        <a:rPr lang="en-US" sz="1100" b="0">
                          <a:solidFill>
                            <a:srgbClr val="000000"/>
                          </a:solidFill>
                          <a:latin typeface="Arial" panose="020B0604020202020204" pitchFamily="34" charset="0"/>
                          <a:cs typeface="Arial" panose="020B0604020202020204" pitchFamily="34" charset="0"/>
                        </a:rPr>
                        <a:t>i</a:t>
                      </a:r>
                      <a:r>
                        <a:rPr lang="en-US" sz="1100" b="0">
                          <a:solidFill>
                            <a:srgbClr val="000000"/>
                          </a:solidFill>
                          <a:latin typeface="Arial" panose="020B0604020202020204" pitchFamily="34" charset="0"/>
                          <a:cs typeface="Arial" panose="020B0604020202020204" pitchFamily="34" charset="0"/>
                        </a:rPr>
                        <a:t>d</a:t>
                      </a:r>
                      <a:r>
                        <a:rPr lang="en-US" sz="1100" b="0">
                          <a:solidFill>
                            <a:srgbClr val="000000"/>
                          </a:solidFill>
                          <a:latin typeface="Arial" panose="020B0604020202020204" pitchFamily="34" charset="0"/>
                          <a:cs typeface="Arial" panose="020B0604020202020204" pitchFamily="34" charset="0"/>
                        </a:rPr>
                        <a:t>i</a:t>
                      </a:r>
                      <a:r>
                        <a:rPr lang="en-US" sz="1100" b="0">
                          <a:solidFill>
                            <a:srgbClr val="000000"/>
                          </a:solidFill>
                          <a:latin typeface="Arial" panose="020B0604020202020204" pitchFamily="34" charset="0"/>
                          <a:cs typeface="Arial" panose="020B0604020202020204" pitchFamily="34" charset="0"/>
                        </a:rPr>
                        <a:t>n</a:t>
                      </a:r>
                      <a:r>
                        <a:rPr lang="en-US" sz="1100" b="0">
                          <a:solidFill>
                            <a:srgbClr val="000000"/>
                          </a:solidFill>
                          <a:latin typeface="Arial" panose="020B0604020202020204" pitchFamily="34" charset="0"/>
                          <a:cs typeface="Arial" panose="020B0604020202020204" pitchFamily="34" charset="0"/>
                        </a:rPr>
                        <a:t>g</a:t>
                      </a:r>
                      <a:r>
                        <a:rPr lang="en-US" sz="1100" b="0">
                          <a:solidFill>
                            <a:srgbClr val="000000"/>
                          </a:solidFill>
                          <a:latin typeface="Arial" panose="020B0604020202020204" pitchFamily="34" charset="0"/>
                          <a:cs typeface="Arial" panose="020B0604020202020204" pitchFamily="34" charset="0"/>
                        </a:rPr>
                        <a:t> </a:t>
                      </a:r>
                      <a:r>
                        <a:rPr lang="en-US" sz="1100" b="0">
                          <a:solidFill>
                            <a:srgbClr val="000000"/>
                          </a:solidFill>
                          <a:latin typeface="Arial" panose="020B0604020202020204" pitchFamily="34" charset="0"/>
                          <a:cs typeface="Arial" panose="020B0604020202020204" pitchFamily="34" charset="0"/>
                        </a:rPr>
                        <a:t>companies</a:t>
                      </a:r>
                      <a:r>
                        <a:rPr lang="en-US" sz="1100" b="0">
                          <a:solidFill>
                            <a:srgbClr val="000000"/>
                          </a:solidFill>
                          <a:latin typeface="Arial" panose="020B0604020202020204" pitchFamily="34" charset="0"/>
                          <a:cs typeface="Arial" panose="020B0604020202020204" pitchFamily="34" charset="0"/>
                        </a:rPr>
                        <a:t> </a:t>
                      </a:r>
                      <a:endParaRPr lang="en-US" sz="11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a:txBody>
                    <a:bodyPr/>
                    <a:p>
                      <a:pPr indent="0">
                        <a:buNone/>
                      </a:pPr>
                      <a:r>
                        <a:rPr lang="en-US" sz="900" b="0">
                          <a:latin typeface="Calibri" panose="020F0502020204030204" charset="0"/>
                          <a:cs typeface="Calibri" panose="020F0502020204030204" charset="0"/>
                        </a:rPr>
                        <a:t>Telegram application, RFID cards and RFID readers</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rowSpan="3" gridSpan="3">
                  <a:txBody>
                    <a:bodyPr/>
                    <a:p>
                      <a:pPr indent="0">
                        <a:buNone/>
                      </a:pPr>
                      <a:r>
                        <a:rPr lang="en-US" sz="900" b="0">
                          <a:latin typeface="Calibri" panose="020F0502020204030204" charset="0"/>
                          <a:cs typeface="Calibri" panose="020F0502020204030204" charset="0"/>
                        </a:rPr>
                        <a:t>Ride offering for larger groups at Cheaper price and lesser wait time</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rowSpan="3"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rowSpan="3"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gridSpan="2">
                  <a:txBody>
                    <a:bodyPr/>
                    <a:p>
                      <a:pPr indent="0">
                        <a:buNone/>
                      </a:pPr>
                      <a:r>
                        <a:rPr lang="en-US" sz="900" b="0">
                          <a:latin typeface="Calibri" panose="020F0502020204030204" charset="0"/>
                          <a:cs typeface="Calibri" panose="020F0502020204030204" charset="0"/>
                        </a:rPr>
                        <a:t>We offer customers on-demand vehicle</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tcPr>
                </a:tc>
                <a:tc rowSpan="3" gridSpan="3">
                  <a:txBody>
                    <a:bodyPr/>
                    <a:p>
                      <a:pPr indent="0">
                        <a:buNone/>
                      </a:pPr>
                      <a:r>
                        <a:rPr lang="en-US" sz="900" b="0">
                          <a:latin typeface="Calibri" panose="020F0502020204030204" charset="0"/>
                          <a:ea typeface="Calibri" panose="020F0502020204030204" charset="0"/>
                          <a:cs typeface="Calibri" panose="020F0502020204030204" charset="0"/>
                        </a:rPr>
                        <a:t>W</a:t>
                      </a:r>
                      <a:r>
                        <a:rPr lang="en-US" sz="900" b="0">
                          <a:latin typeface="Calibri" panose="020F0502020204030204" charset="0"/>
                          <a:ea typeface="Calibri" panose="020F0502020204030204" charset="0"/>
                          <a:cs typeface="Calibri" panose="020F0502020204030204" charset="0"/>
                        </a:rPr>
                        <a:t>o</a:t>
                      </a:r>
                      <a:r>
                        <a:rPr lang="en-US" sz="900" b="0">
                          <a:latin typeface="Calibri" panose="020F0502020204030204" charset="0"/>
                          <a:ea typeface="Calibri" panose="020F0502020204030204" charset="0"/>
                          <a:cs typeface="Calibri" panose="020F0502020204030204" charset="0"/>
                        </a:rPr>
                        <a:t>r</a:t>
                      </a:r>
                      <a:r>
                        <a:rPr lang="en-US" sz="900" b="0">
                          <a:latin typeface="Calibri" panose="020F0502020204030204" charset="0"/>
                          <a:ea typeface="Calibri" panose="020F0502020204030204" charset="0"/>
                          <a:cs typeface="Calibri" panose="020F0502020204030204" charset="0"/>
                        </a:rPr>
                        <a:t>k</a:t>
                      </a:r>
                      <a:r>
                        <a:rPr lang="en-US" sz="900" b="0">
                          <a:latin typeface="Calibri" panose="020F0502020204030204" charset="0"/>
                          <a:ea typeface="Calibri" panose="020F0502020204030204" charset="0"/>
                          <a:cs typeface="Calibri" panose="020F0502020204030204" charset="0"/>
                        </a:rPr>
                        <a:t>e</a:t>
                      </a:r>
                      <a:r>
                        <a:rPr lang="en-US" sz="900" b="0">
                          <a:latin typeface="Calibri" panose="020F0502020204030204" charset="0"/>
                          <a:ea typeface="Calibri" panose="020F0502020204030204" charset="0"/>
                          <a:cs typeface="Calibri" panose="020F0502020204030204" charset="0"/>
                        </a:rPr>
                        <a:t>r</a:t>
                      </a:r>
                      <a:r>
                        <a:rPr lang="en-US" sz="900" b="0">
                          <a:latin typeface="Calibri" panose="020F0502020204030204" charset="0"/>
                          <a:ea typeface="Calibri" panose="020F0502020204030204" charset="0"/>
                          <a:cs typeface="Calibri" panose="020F0502020204030204" charset="0"/>
                        </a:rPr>
                        <a:t>s</a:t>
                      </a:r>
                      <a:r>
                        <a:rPr lang="en-US" sz="900" b="0">
                          <a:latin typeface="Calibri" panose="020F0502020204030204" charset="0"/>
                          <a:ea typeface="Calibri" panose="020F0502020204030204" charset="0"/>
                          <a:cs typeface="Calibri" panose="020F0502020204030204" charset="0"/>
                        </a:rPr>
                        <a:t> </a:t>
                      </a:r>
                      <a:r>
                        <a:rPr lang="en-US" sz="900" b="0">
                          <a:latin typeface="Calibri" panose="020F0502020204030204" charset="0"/>
                          <a:ea typeface="Calibri" panose="020F0502020204030204" charset="0"/>
                          <a:cs typeface="Calibri" panose="020F0502020204030204" charset="0"/>
                        </a:rPr>
                        <a:t>a</a:t>
                      </a:r>
                      <a:r>
                        <a:rPr lang="en-US" sz="900" b="0">
                          <a:latin typeface="Calibri" panose="020F0502020204030204" charset="0"/>
                          <a:ea typeface="Calibri" panose="020F0502020204030204" charset="0"/>
                          <a:cs typeface="Calibri" panose="020F0502020204030204" charset="0"/>
                        </a:rPr>
                        <a:t>n</a:t>
                      </a:r>
                      <a:r>
                        <a:rPr lang="en-US" sz="900" b="0">
                          <a:latin typeface="Calibri" panose="020F0502020204030204" charset="0"/>
                          <a:ea typeface="Calibri" panose="020F0502020204030204" charset="0"/>
                          <a:cs typeface="Calibri" panose="020F0502020204030204" charset="0"/>
                        </a:rPr>
                        <a:t>d</a:t>
                      </a:r>
                      <a:r>
                        <a:rPr lang="en-US" sz="900" b="0">
                          <a:latin typeface="Calibri" panose="020F0502020204030204" charset="0"/>
                          <a:ea typeface="Calibri" panose="020F0502020204030204" charset="0"/>
                          <a:cs typeface="Calibri" panose="020F0502020204030204" charset="0"/>
                        </a:rPr>
                        <a:t> </a:t>
                      </a:r>
                      <a:r>
                        <a:rPr lang="en-US" sz="900" b="0">
                          <a:latin typeface="Calibri" panose="020F0502020204030204" charset="0"/>
                          <a:ea typeface="Calibri" panose="020F0502020204030204" charset="0"/>
                          <a:cs typeface="Calibri" panose="020F0502020204030204" charset="0"/>
                        </a:rPr>
                        <a:t>s</a:t>
                      </a:r>
                      <a:r>
                        <a:rPr lang="en-US" sz="900" b="0">
                          <a:latin typeface="Calibri" panose="020F0502020204030204" charset="0"/>
                          <a:ea typeface="Calibri" panose="020F0502020204030204" charset="0"/>
                          <a:cs typeface="Calibri" panose="020F0502020204030204" charset="0"/>
                        </a:rPr>
                        <a:t>t</a:t>
                      </a:r>
                      <a:r>
                        <a:rPr lang="en-US" sz="900" b="0">
                          <a:latin typeface="Calibri" panose="020F0502020204030204" charset="0"/>
                          <a:ea typeface="Calibri" panose="020F0502020204030204" charset="0"/>
                          <a:cs typeface="Calibri" panose="020F0502020204030204" charset="0"/>
                        </a:rPr>
                        <a:t>u</a:t>
                      </a:r>
                      <a:r>
                        <a:rPr lang="en-US" sz="900" b="0">
                          <a:latin typeface="Calibri" panose="020F0502020204030204" charset="0"/>
                          <a:ea typeface="Calibri" panose="020F0502020204030204" charset="0"/>
                          <a:cs typeface="Calibri" panose="020F0502020204030204" charset="0"/>
                        </a:rPr>
                        <a:t>d</a:t>
                      </a:r>
                      <a:r>
                        <a:rPr lang="en-US" sz="900" b="0">
                          <a:latin typeface="Calibri" panose="020F0502020204030204" charset="0"/>
                          <a:ea typeface="Calibri" panose="020F0502020204030204" charset="0"/>
                          <a:cs typeface="Calibri" panose="020F0502020204030204" charset="0"/>
                        </a:rPr>
                        <a:t>e</a:t>
                      </a:r>
                      <a:r>
                        <a:rPr lang="en-US" sz="900" b="0">
                          <a:latin typeface="Calibri" panose="020F0502020204030204" charset="0"/>
                          <a:ea typeface="Calibri" panose="020F0502020204030204" charset="0"/>
                          <a:cs typeface="Calibri" panose="020F0502020204030204" charset="0"/>
                        </a:rPr>
                        <a:t>n</a:t>
                      </a:r>
                      <a:r>
                        <a:rPr lang="en-US" sz="900" b="0">
                          <a:latin typeface="Calibri" panose="020F0502020204030204" charset="0"/>
                          <a:ea typeface="Calibri" panose="020F0502020204030204" charset="0"/>
                          <a:cs typeface="Calibri" panose="020F0502020204030204" charset="0"/>
                        </a:rPr>
                        <a:t>t</a:t>
                      </a:r>
                      <a:r>
                        <a:rPr lang="en-US" sz="900" b="0">
                          <a:latin typeface="Calibri" panose="020F0502020204030204" charset="0"/>
                          <a:ea typeface="Calibri" panose="020F0502020204030204" charset="0"/>
                          <a:cs typeface="Calibri" panose="020F0502020204030204" charset="0"/>
                        </a:rPr>
                        <a:t> </a:t>
                      </a:r>
                      <a:r>
                        <a:rPr lang="en-US" sz="900" b="0">
                          <a:latin typeface="Calibri" panose="020F0502020204030204" charset="0"/>
                          <a:ea typeface="Calibri" panose="020F0502020204030204" charset="0"/>
                          <a:cs typeface="Calibri" panose="020F0502020204030204" charset="0"/>
                        </a:rPr>
                        <a:t>i</a:t>
                      </a:r>
                      <a:r>
                        <a:rPr lang="en-US" sz="900" b="0">
                          <a:latin typeface="Calibri" panose="020F0502020204030204" charset="0"/>
                          <a:ea typeface="Calibri" panose="020F0502020204030204" charset="0"/>
                          <a:cs typeface="Calibri" panose="020F0502020204030204" charset="0"/>
                        </a:rPr>
                        <a:t>n</a:t>
                      </a:r>
                      <a:r>
                        <a:rPr lang="en-US" sz="900" b="0">
                          <a:latin typeface="Calibri" panose="020F0502020204030204" charset="0"/>
                          <a:ea typeface="Calibri" panose="020F0502020204030204" charset="0"/>
                          <a:cs typeface="Calibri" panose="020F0502020204030204" charset="0"/>
                        </a:rPr>
                        <a:t> </a:t>
                      </a:r>
                      <a:r>
                        <a:rPr lang="en-US" sz="900" b="0">
                          <a:latin typeface="Calibri" panose="020F0502020204030204" charset="0"/>
                          <a:ea typeface="Calibri" panose="020F0502020204030204" charset="0"/>
                          <a:cs typeface="Calibri" panose="020F0502020204030204" charset="0"/>
                        </a:rPr>
                        <a:t>i</a:t>
                      </a:r>
                      <a:r>
                        <a:rPr lang="en-US" sz="900" b="0">
                          <a:latin typeface="Calibri" panose="020F0502020204030204" charset="0"/>
                          <a:ea typeface="Calibri" panose="020F0502020204030204" charset="0"/>
                          <a:cs typeface="Calibri" panose="020F0502020204030204" charset="0"/>
                        </a:rPr>
                        <a:t>n</a:t>
                      </a:r>
                      <a:r>
                        <a:rPr lang="en-US" sz="900" b="0">
                          <a:latin typeface="Calibri" panose="020F0502020204030204" charset="0"/>
                          <a:ea typeface="Calibri" panose="020F0502020204030204" charset="0"/>
                          <a:cs typeface="Calibri" panose="020F0502020204030204" charset="0"/>
                        </a:rPr>
                        <a:t>s</a:t>
                      </a:r>
                      <a:r>
                        <a:rPr lang="en-US" sz="900" b="0">
                          <a:latin typeface="Calibri" panose="020F0502020204030204" charset="0"/>
                          <a:ea typeface="Calibri" panose="020F0502020204030204" charset="0"/>
                          <a:cs typeface="Calibri" panose="020F0502020204030204" charset="0"/>
                        </a:rPr>
                        <a:t>t</a:t>
                      </a:r>
                      <a:r>
                        <a:rPr lang="en-US" sz="900" b="0">
                          <a:latin typeface="Calibri" panose="020F0502020204030204" charset="0"/>
                          <a:ea typeface="Calibri" panose="020F0502020204030204" charset="0"/>
                          <a:cs typeface="Calibri" panose="020F0502020204030204" charset="0"/>
                        </a:rPr>
                        <a:t>i</a:t>
                      </a:r>
                      <a:r>
                        <a:rPr lang="en-US" sz="900" b="0">
                          <a:latin typeface="Calibri" panose="020F0502020204030204" charset="0"/>
                          <a:ea typeface="Calibri" panose="020F0502020204030204" charset="0"/>
                          <a:cs typeface="Calibri" panose="020F0502020204030204" charset="0"/>
                        </a:rPr>
                        <a:t>t</a:t>
                      </a:r>
                      <a:r>
                        <a:rPr lang="en-US" sz="900" b="0">
                          <a:latin typeface="Calibri" panose="020F0502020204030204" charset="0"/>
                          <a:ea typeface="Calibri" panose="020F0502020204030204" charset="0"/>
                          <a:cs typeface="Calibri" panose="020F0502020204030204" charset="0"/>
                        </a:rPr>
                        <a:t>u</a:t>
                      </a:r>
                      <a:r>
                        <a:rPr lang="en-US" sz="900" b="0">
                          <a:latin typeface="Calibri" panose="020F0502020204030204" charset="0"/>
                          <a:ea typeface="Calibri" panose="020F0502020204030204" charset="0"/>
                          <a:cs typeface="Calibri" panose="020F0502020204030204" charset="0"/>
                        </a:rPr>
                        <a:t>t</a:t>
                      </a:r>
                      <a:r>
                        <a:rPr lang="en-US" sz="900" b="0">
                          <a:latin typeface="Calibri" panose="020F0502020204030204" charset="0"/>
                          <a:ea typeface="Calibri" panose="020F0502020204030204" charset="0"/>
                          <a:cs typeface="Calibri" panose="020F0502020204030204" charset="0"/>
                        </a:rPr>
                        <a:t>i</a:t>
                      </a:r>
                      <a:r>
                        <a:rPr lang="en-US" sz="900" b="0">
                          <a:latin typeface="Calibri" panose="020F0502020204030204" charset="0"/>
                          <a:ea typeface="Calibri" panose="020F0502020204030204" charset="0"/>
                          <a:cs typeface="Calibri" panose="020F0502020204030204" charset="0"/>
                        </a:rPr>
                        <a:t>o</a:t>
                      </a:r>
                      <a:r>
                        <a:rPr lang="en-US" sz="900" b="0">
                          <a:latin typeface="Calibri" panose="020F0502020204030204" charset="0"/>
                          <a:ea typeface="Calibri" panose="020F0502020204030204" charset="0"/>
                          <a:cs typeface="Calibri" panose="020F0502020204030204" charset="0"/>
                        </a:rPr>
                        <a:t>ns</a:t>
                      </a:r>
                      <a:r>
                        <a:rPr lang="en-US" sz="900" b="0">
                          <a:latin typeface="Calibri" panose="020F0502020204030204" charset="0"/>
                          <a:ea typeface="Calibri" panose="020F0502020204030204" charset="0"/>
                          <a:cs typeface="Calibri" panose="020F0502020204030204" charset="0"/>
                        </a:rPr>
                        <a:t>.</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rowSpan="3" hMerge="1">
                  <a:tcPr>
                    <a:lnT cap="flat">
                      <a:noFill/>
                    </a:lnT>
                  </a:tcPr>
                </a:tc>
                <a:tc rowSpan="3" hMerge="1">
                  <a:tcPr>
                    <a:lnR w="12700" cap="flat" cmpd="sng">
                      <a:solidFill>
                        <a:srgbClr val="F2F2F2"/>
                      </a:solidFill>
                      <a:prstDash val="solid"/>
                      <a:headEnd type="none" w="med" len="med"/>
                      <a:tailEnd type="none" w="med" len="med"/>
                    </a:lnR>
                    <a:lnT cap="flat">
                      <a:noFill/>
                      <a:headEnd type="none" w="med" len="med"/>
                      <a:tailEnd type="none" w="med" len="med"/>
                    </a:lnT>
                  </a:tcPr>
                </a:tc>
              </a:tr>
              <a:tr h="154940">
                <a:tc vMerge="1">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tcPr>
                </a:tc>
                <a:tc>
                  <a:txBody>
                    <a:bodyPr/>
                    <a:p>
                      <a:pPr indent="0">
                        <a:buNone/>
                      </a:pPr>
                      <a:r>
                        <a:rPr lang="en-US" sz="1000" b="1">
                          <a:solidFill>
                            <a:srgbClr val="000000"/>
                          </a:solidFill>
                          <a:latin typeface="Arial" panose="020B0604020202020204" pitchFamily="34" charset="0"/>
                          <a:cs typeface="Arial" panose="020B0604020202020204" pitchFamily="34" charset="0"/>
                        </a:rPr>
                        <a:t>Key Resources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vMerge="1" gridSpan="3">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tcPr>
                </a:tc>
                <a:tc vMerge="1" hMerge="1">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tcPr>
                </a:tc>
                <a:tc vMerge="1" hMerge="1">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tcPr>
                </a:tc>
                <a:tc gridSpan="2">
                  <a:txBody>
                    <a:bodyPr/>
                    <a:p>
                      <a:pPr indent="0">
                        <a:buNone/>
                      </a:pPr>
                      <a:r>
                        <a:rPr lang="en-US" sz="1000" b="1">
                          <a:solidFill>
                            <a:srgbClr val="000000"/>
                          </a:solidFill>
                          <a:latin typeface="Arial" panose="020B0604020202020204" pitchFamily="34" charset="0"/>
                          <a:cs typeface="Arial" panose="020B0604020202020204" pitchFamily="34" charset="0"/>
                        </a:rPr>
                        <a:t>Channels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tcPr>
                </a:tc>
                <a:tc vMerge="1" gridSpan="3">
                  <a:tcPr>
                    <a:lnL w="12700" cap="flat" cmpd="sng">
                      <a:solidFill>
                        <a:srgbClr val="F2F2F2"/>
                      </a:solidFill>
                      <a:prstDash val="solid"/>
                      <a:headEnd type="none" w="med" len="med"/>
                      <a:tailEnd type="none" w="med" len="med"/>
                    </a:lnL>
                  </a:tcPr>
                </a:tc>
                <a:tc vMerge="1" hMerge="1">
                  <a:tcPr/>
                </a:tc>
                <a:tc vMerge="1" hMerge="1">
                  <a:tcPr>
                    <a:lnR w="12700" cap="flat" cmpd="sng">
                      <a:solidFill>
                        <a:srgbClr val="F2F2F2"/>
                      </a:solidFill>
                      <a:prstDash val="solid"/>
                      <a:headEnd type="none" w="med" len="med"/>
                      <a:tailEnd type="none" w="med" len="med"/>
                    </a:lnR>
                  </a:tcPr>
                </a:tc>
              </a:tr>
              <a:tr h="639445">
                <a:tc vMerge="1">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B w="12700" cap="flat" cmpd="sng">
                      <a:solidFill>
                        <a:srgbClr val="F2F2F2"/>
                      </a:solidFill>
                      <a:prstDash val="solid"/>
                      <a:headEnd type="none" w="med" len="med"/>
                      <a:tailEnd type="none" w="med" len="med"/>
                    </a:lnB>
                  </a:tcPr>
                </a:tc>
                <a:tc>
                  <a:txBody>
                    <a:bodyPr/>
                    <a:p>
                      <a:pPr indent="0">
                        <a:buNone/>
                      </a:pPr>
                      <a:r>
                        <a:rPr lang="en-US" sz="900" b="0">
                          <a:latin typeface="Calibri" panose="020F0502020204030204" charset="0"/>
                          <a:cs typeface="Calibri" panose="020F0502020204030204" charset="0"/>
                        </a:rPr>
                        <a:t>Internet connection </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vMerge="1" gridSpan="3">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B cap="flat">
                      <a:noFill/>
                      <a:headEnd type="none" w="med" len="med"/>
                      <a:tailEnd type="none" w="med" len="med"/>
                    </a:lnB>
                  </a:tcPr>
                </a:tc>
                <a:tc vMerge="1" hMerge="1">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B cap="flat">
                      <a:noFill/>
                      <a:headEnd type="none" w="med" len="med"/>
                      <a:tailEnd type="none" w="med" len="med"/>
                    </a:lnB>
                  </a:tcPr>
                </a:tc>
                <a:tc vMerge="1" hMerge="1">
                  <a:tcPr>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B cap="flat">
                      <a:noFill/>
                      <a:headEnd type="none" w="med" len="med"/>
                      <a:tailEnd type="none" w="med" len="med"/>
                    </a:lnB>
                  </a:tcPr>
                </a:tc>
                <a:tc gridSpan="2">
                  <a:txBody>
                    <a:bodyPr/>
                    <a:p>
                      <a:pPr indent="0">
                        <a:buNone/>
                      </a:pPr>
                      <a:r>
                        <a:rPr lang="en-US" sz="900" b="0">
                          <a:latin typeface="Calibri" panose="020F0502020204030204" charset="0"/>
                          <a:cs typeface="Calibri" panose="020F0502020204030204" charset="0"/>
                        </a:rPr>
                        <a:t>Telegram cahtbot and RFID readers</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tcPr>
                </a:tc>
                <a:tc vMerge="1" gridSpan="3">
                  <a:tcPr>
                    <a:lnL w="12700" cap="flat" cmpd="sng">
                      <a:solidFill>
                        <a:srgbClr val="F2F2F2"/>
                      </a:solidFill>
                      <a:prstDash val="solid"/>
                      <a:headEnd type="none" w="med" len="med"/>
                      <a:tailEnd type="none" w="med" len="med"/>
                    </a:lnL>
                    <a:lnB cap="flat">
                      <a:noFill/>
                      <a:headEnd type="none" w="med" len="med"/>
                      <a:tailEnd type="none" w="med" len="med"/>
                    </a:lnB>
                  </a:tcPr>
                </a:tc>
                <a:tc vMerge="1" hMerge="1">
                  <a:tcPr>
                    <a:lnB cap="flat">
                      <a:noFill/>
                    </a:lnB>
                  </a:tcPr>
                </a:tc>
                <a:tc vMerge="1" hMerge="1">
                  <a:tcPr>
                    <a:lnR w="12700" cap="flat" cmpd="sng">
                      <a:solidFill>
                        <a:srgbClr val="F2F2F2"/>
                      </a:solidFill>
                      <a:prstDash val="solid"/>
                      <a:headEnd type="none" w="med" len="med"/>
                      <a:tailEnd type="none" w="med" len="med"/>
                    </a:lnR>
                    <a:lnB cap="flat">
                      <a:noFill/>
                      <a:headEnd type="none" w="med" len="med"/>
                      <a:tailEnd type="none" w="med" len="med"/>
                    </a:lnB>
                  </a:tcPr>
                </a:tc>
              </a:tr>
              <a:tr h="154940">
                <a:tc gridSpan="2">
                  <a:txBody>
                    <a:bodyPr/>
                    <a:p>
                      <a:pPr indent="0">
                        <a:buNone/>
                      </a:pPr>
                      <a:r>
                        <a:rPr lang="en-US" sz="1000" b="1">
                          <a:solidFill>
                            <a:srgbClr val="000000"/>
                          </a:solidFill>
                          <a:latin typeface="Arial" panose="020B0604020202020204" pitchFamily="34" charset="0"/>
                          <a:cs typeface="Arial" panose="020B0604020202020204" pitchFamily="34" charset="0"/>
                        </a:rPr>
                        <a:t>Cost Structure</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T w="12700" cap="flat" cmpd="sng">
                      <a:solidFill>
                        <a:srgbClr val="F2F2F2"/>
                      </a:solidFill>
                      <a:prstDash val="solid"/>
                      <a:headEnd type="none" w="med" len="med"/>
                      <a:tailEnd type="none" w="med" len="med"/>
                    </a:lnT>
                    <a:lnB cap="flat">
                      <a:noFill/>
                      <a:headEnd type="none" w="med" len="med"/>
                      <a:tailEnd type="none" w="med" len="med"/>
                    </a:lnB>
                  </a:tcPr>
                </a:tc>
                <a:tc gridSpan="8">
                  <a:txBody>
                    <a:bodyPr/>
                    <a:p>
                      <a:pPr indent="0">
                        <a:buNone/>
                      </a:pPr>
                      <a:r>
                        <a:rPr lang="en-US" sz="1000" b="1">
                          <a:solidFill>
                            <a:srgbClr val="000000"/>
                          </a:solidFill>
                          <a:latin typeface="Arial" panose="020B0604020202020204" pitchFamily="34" charset="0"/>
                          <a:cs typeface="Arial" panose="020B0604020202020204" pitchFamily="34" charset="0"/>
                        </a:rPr>
                        <a:t>Revenue Streams</a:t>
                      </a:r>
                      <a:endParaRPr 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T cap="flat">
                      <a:noFill/>
                    </a:lnT>
                    <a:lnB cap="flat">
                      <a:noFill/>
                    </a:lnB>
                  </a:tcPr>
                </a:tc>
                <a:tc hMerge="1">
                  <a:tcPr>
                    <a:lnT cap="flat">
                      <a:noFill/>
                    </a:lnT>
                    <a:lnB cap="flat">
                      <a:noFill/>
                    </a:lnB>
                  </a:tcPr>
                </a:tc>
                <a:tc hMerge="1">
                  <a:tcPr>
                    <a:lnT cap="flat">
                      <a:noFill/>
                    </a:lnT>
                    <a:lnB cap="flat">
                      <a:noFill/>
                    </a:lnB>
                  </a:tcPr>
                </a:tc>
                <a:tc hMerge="1">
                  <a:tcPr>
                    <a:lnT cap="flat">
                      <a:noFill/>
                    </a:lnT>
                    <a:lnB cap="flat">
                      <a:noFill/>
                    </a:lnB>
                  </a:tcPr>
                </a:tc>
                <a:tc hMerge="1">
                  <a:tcPr>
                    <a:lnR w="12700" cap="flat" cmpd="sng">
                      <a:solidFill>
                        <a:srgbClr val="F2F2F2"/>
                      </a:solidFill>
                      <a:prstDash val="solid"/>
                      <a:headEnd type="none" w="med" len="med"/>
                      <a:tailEnd type="none" w="med" len="med"/>
                    </a:lnR>
                    <a:lnT cap="flat">
                      <a:noFill/>
                      <a:headEnd type="none" w="med" len="med"/>
                      <a:tailEnd type="none" w="med" len="med"/>
                    </a:lnT>
                    <a:lnB cap="flat">
                      <a:noFill/>
                      <a:headEnd type="none" w="med" len="med"/>
                      <a:tailEnd type="none" w="med" len="med"/>
                    </a:lnB>
                  </a:tcPr>
                </a:tc>
              </a:tr>
              <a:tr h="1558925">
                <a:tc gridSpan="2">
                  <a:txBody>
                    <a:bodyPr/>
                    <a:p>
                      <a:pPr indent="0">
                        <a:buNone/>
                      </a:pPr>
                      <a:r>
                        <a:rPr lang="en-US" sz="900" b="0">
                          <a:latin typeface="Calibri" panose="020F0502020204030204" charset="0"/>
                          <a:cs typeface="Calibri" panose="020F0502020204030204" charset="0"/>
                        </a:rPr>
                        <a:t>RFID</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c</a:t>
                      </a:r>
                      <a:r>
                        <a:rPr lang="en-US" sz="900" b="0">
                          <a:latin typeface="Calibri" panose="020F0502020204030204" charset="0"/>
                          <a:cs typeface="Calibri" panose="020F0502020204030204" charset="0"/>
                        </a:rPr>
                        <a:t>a</a:t>
                      </a:r>
                      <a:r>
                        <a:rPr lang="en-US" sz="900" b="0">
                          <a:latin typeface="Calibri" panose="020F0502020204030204" charset="0"/>
                          <a:cs typeface="Calibri" panose="020F0502020204030204" charset="0"/>
                        </a:rPr>
                        <a:t>r</a:t>
                      </a:r>
                      <a:r>
                        <a:rPr lang="en-US" sz="900" b="0">
                          <a:latin typeface="Calibri" panose="020F0502020204030204" charset="0"/>
                          <a:cs typeface="Calibri" panose="020F0502020204030204" charset="0"/>
                        </a:rPr>
                        <a:t>d</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a</a:t>
                      </a:r>
                      <a:r>
                        <a:rPr lang="en-US" sz="900" b="0">
                          <a:latin typeface="Calibri" panose="020F0502020204030204" charset="0"/>
                          <a:cs typeface="Calibri" panose="020F0502020204030204" charset="0"/>
                        </a:rPr>
                        <a:t>n</a:t>
                      </a:r>
                      <a:r>
                        <a:rPr lang="en-US" sz="900" b="0">
                          <a:latin typeface="Calibri" panose="020F0502020204030204" charset="0"/>
                          <a:cs typeface="Calibri" panose="020F0502020204030204" charset="0"/>
                        </a:rPr>
                        <a:t>d</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reader </a:t>
                      </a:r>
                      <a:r>
                        <a:rPr lang="en-US" sz="900" b="0">
                          <a:latin typeface="Calibri" panose="020F0502020204030204" charset="0"/>
                          <a:cs typeface="Calibri" panose="020F0502020204030204" charset="0"/>
                        </a:rPr>
                        <a:t>p</a:t>
                      </a:r>
                      <a:r>
                        <a:rPr lang="en-US" sz="900" b="0">
                          <a:latin typeface="Calibri" panose="020F0502020204030204" charset="0"/>
                          <a:cs typeface="Calibri" panose="020F0502020204030204" charset="0"/>
                        </a:rPr>
                        <a:t>r</a:t>
                      </a:r>
                      <a:r>
                        <a:rPr lang="en-US" sz="900" b="0">
                          <a:latin typeface="Calibri" panose="020F0502020204030204" charset="0"/>
                          <a:cs typeface="Calibri" panose="020F0502020204030204" charset="0"/>
                        </a:rPr>
                        <a:t>o</a:t>
                      </a:r>
                      <a:r>
                        <a:rPr lang="en-US" sz="900" b="0">
                          <a:latin typeface="Calibri" panose="020F0502020204030204" charset="0"/>
                          <a:cs typeface="Calibri" panose="020F0502020204030204" charset="0"/>
                        </a:rPr>
                        <a:t>d</a:t>
                      </a:r>
                      <a:r>
                        <a:rPr lang="en-US" sz="900" b="0">
                          <a:latin typeface="Calibri" panose="020F0502020204030204" charset="0"/>
                          <a:cs typeface="Calibri" panose="020F0502020204030204" charset="0"/>
                        </a:rPr>
                        <a:t>u</a:t>
                      </a:r>
                      <a:r>
                        <a:rPr lang="en-US" sz="900" b="0">
                          <a:latin typeface="Calibri" panose="020F0502020204030204" charset="0"/>
                          <a:cs typeface="Calibri" panose="020F0502020204030204" charset="0"/>
                        </a:rPr>
                        <a:t>ction</a:t>
                      </a:r>
                      <a:r>
                        <a:rPr lang="en-US" sz="900" b="0">
                          <a:latin typeface="Calibri" panose="020F0502020204030204" charset="0"/>
                          <a:cs typeface="Calibri" panose="020F0502020204030204" charset="0"/>
                        </a:rPr>
                        <a:t>,</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w</a:t>
                      </a:r>
                      <a:r>
                        <a:rPr lang="en-US" sz="900" b="0">
                          <a:latin typeface="Calibri" panose="020F0502020204030204" charset="0"/>
                          <a:cs typeface="Calibri" panose="020F0502020204030204" charset="0"/>
                        </a:rPr>
                        <a:t>e</a:t>
                      </a:r>
                      <a:r>
                        <a:rPr lang="en-US" sz="900" b="0">
                          <a:latin typeface="Calibri" panose="020F0502020204030204" charset="0"/>
                          <a:cs typeface="Calibri" panose="020F0502020204030204" charset="0"/>
                        </a:rPr>
                        <a:t>b</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hosting </a:t>
                      </a:r>
                      <a:r>
                        <a:rPr lang="en-US" sz="900" b="0">
                          <a:latin typeface="Calibri" panose="020F0502020204030204" charset="0"/>
                          <a:cs typeface="Calibri" panose="020F0502020204030204" charset="0"/>
                        </a:rPr>
                        <a:t>,</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database</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s</a:t>
                      </a:r>
                      <a:r>
                        <a:rPr lang="en-US" sz="900" b="0">
                          <a:latin typeface="Calibri" panose="020F0502020204030204" charset="0"/>
                          <a:cs typeface="Calibri" panose="020F0502020204030204" charset="0"/>
                        </a:rPr>
                        <a:t>t</a:t>
                      </a:r>
                      <a:r>
                        <a:rPr lang="en-US" sz="900" b="0">
                          <a:latin typeface="Calibri" panose="020F0502020204030204" charset="0"/>
                          <a:cs typeface="Calibri" panose="020F0502020204030204" charset="0"/>
                        </a:rPr>
                        <a:t>o</a:t>
                      </a:r>
                      <a:r>
                        <a:rPr lang="en-US" sz="900" b="0">
                          <a:latin typeface="Calibri" panose="020F0502020204030204" charset="0"/>
                          <a:cs typeface="Calibri" panose="020F0502020204030204" charset="0"/>
                        </a:rPr>
                        <a:t>rag</a:t>
                      </a:r>
                      <a:r>
                        <a:rPr lang="en-US" sz="900" b="0">
                          <a:latin typeface="Calibri" panose="020F0502020204030204" charset="0"/>
                          <a:cs typeface="Calibri" panose="020F0502020204030204" charset="0"/>
                        </a:rPr>
                        <a:t>e</a:t>
                      </a:r>
                      <a:r>
                        <a:rPr lang="en-US" sz="900" b="0">
                          <a:latin typeface="Calibri" panose="020F0502020204030204" charset="0"/>
                          <a:cs typeface="Calibri" panose="020F0502020204030204" charset="0"/>
                        </a:rPr>
                        <a:t>,</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backend</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d</a:t>
                      </a:r>
                      <a:r>
                        <a:rPr lang="en-US" sz="900" b="0">
                          <a:latin typeface="Calibri" panose="020F0502020204030204" charset="0"/>
                          <a:cs typeface="Calibri" panose="020F0502020204030204" charset="0"/>
                        </a:rPr>
                        <a:t>e</a:t>
                      </a:r>
                      <a:r>
                        <a:rPr lang="en-US" sz="900" b="0">
                          <a:latin typeface="Calibri" panose="020F0502020204030204" charset="0"/>
                          <a:cs typeface="Calibri" panose="020F0502020204030204" charset="0"/>
                        </a:rPr>
                        <a:t>p</a:t>
                      </a:r>
                      <a:r>
                        <a:rPr lang="en-US" sz="900" b="0">
                          <a:latin typeface="Calibri" panose="020F0502020204030204" charset="0"/>
                          <a:cs typeface="Calibri" panose="020F0502020204030204" charset="0"/>
                        </a:rPr>
                        <a:t>l</a:t>
                      </a:r>
                      <a:r>
                        <a:rPr lang="en-US" sz="900" b="0">
                          <a:latin typeface="Calibri" panose="020F0502020204030204" charset="0"/>
                          <a:cs typeface="Calibri" panose="020F0502020204030204" charset="0"/>
                        </a:rPr>
                        <a:t>o</a:t>
                      </a:r>
                      <a:r>
                        <a:rPr lang="en-US" sz="900" b="0">
                          <a:latin typeface="Calibri" panose="020F0502020204030204" charset="0"/>
                          <a:cs typeface="Calibri" panose="020F0502020204030204" charset="0"/>
                        </a:rPr>
                        <a:t>y</a:t>
                      </a:r>
                      <a:r>
                        <a:rPr lang="en-US" sz="900" b="0">
                          <a:latin typeface="Calibri" panose="020F0502020204030204" charset="0"/>
                          <a:cs typeface="Calibri" panose="020F0502020204030204" charset="0"/>
                        </a:rPr>
                        <a:t>m</a:t>
                      </a:r>
                      <a:r>
                        <a:rPr lang="en-US" sz="900" b="0">
                          <a:latin typeface="Calibri" panose="020F0502020204030204" charset="0"/>
                          <a:cs typeface="Calibri" panose="020F0502020204030204" charset="0"/>
                        </a:rPr>
                        <a:t>e</a:t>
                      </a:r>
                      <a:r>
                        <a:rPr lang="en-US" sz="900" b="0">
                          <a:latin typeface="Calibri" panose="020F0502020204030204" charset="0"/>
                          <a:cs typeface="Calibri" panose="020F0502020204030204" charset="0"/>
                        </a:rPr>
                        <a:t>n</a:t>
                      </a:r>
                      <a:r>
                        <a:rPr lang="en-US" sz="900" b="0">
                          <a:latin typeface="Calibri" panose="020F0502020204030204" charset="0"/>
                          <a:cs typeface="Calibri" panose="020F0502020204030204" charset="0"/>
                        </a:rPr>
                        <a:t>t</a:t>
                      </a:r>
                      <a:r>
                        <a:rPr lang="en-US" sz="900" b="0">
                          <a:latin typeface="Calibri" panose="020F0502020204030204" charset="0"/>
                          <a:cs typeface="Calibri" panose="020F0502020204030204" charset="0"/>
                        </a:rPr>
                        <a:t>,</a:t>
                      </a:r>
                      <a:r>
                        <a:rPr lang="en-US" sz="900" b="0">
                          <a:latin typeface="Calibri" panose="020F0502020204030204" charset="0"/>
                          <a:cs typeface="Calibri" panose="020F0502020204030204" charset="0"/>
                        </a:rPr>
                        <a:t> mobile applicatio</a:t>
                      </a:r>
                      <a:r>
                        <a:rPr lang="en-US" sz="900" b="0">
                          <a:latin typeface="Calibri" panose="020F0502020204030204" charset="0"/>
                          <a:cs typeface="Calibri" panose="020F0502020204030204" charset="0"/>
                        </a:rPr>
                        <a:t>n</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production</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o</a:t>
                      </a:r>
                      <a:r>
                        <a:rPr lang="en-US" sz="900" b="0">
                          <a:latin typeface="Calibri" panose="020F0502020204030204" charset="0"/>
                          <a:cs typeface="Calibri" panose="020F0502020204030204" charset="0"/>
                        </a:rPr>
                        <a:t>t</a:t>
                      </a:r>
                      <a:r>
                        <a:rPr lang="en-US" sz="900" b="0">
                          <a:latin typeface="Calibri" panose="020F0502020204030204" charset="0"/>
                          <a:cs typeface="Calibri" panose="020F0502020204030204" charset="0"/>
                        </a:rPr>
                        <a:t>h</a:t>
                      </a:r>
                      <a:r>
                        <a:rPr lang="en-US" sz="900" b="0">
                          <a:latin typeface="Calibri" panose="020F0502020204030204" charset="0"/>
                          <a:cs typeface="Calibri" panose="020F0502020204030204" charset="0"/>
                        </a:rPr>
                        <a:t>e</a:t>
                      </a:r>
                      <a:r>
                        <a:rPr lang="en-US" sz="900" b="0">
                          <a:latin typeface="Calibri" panose="020F0502020204030204" charset="0"/>
                          <a:cs typeface="Calibri" panose="020F0502020204030204" charset="0"/>
                        </a:rPr>
                        <a:t>r</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c</a:t>
                      </a:r>
                      <a:r>
                        <a:rPr lang="en-US" sz="900" b="0">
                          <a:latin typeface="Calibri" panose="020F0502020204030204" charset="0"/>
                          <a:cs typeface="Calibri" panose="020F0502020204030204" charset="0"/>
                        </a:rPr>
                        <a:t>h</a:t>
                      </a:r>
                      <a:r>
                        <a:rPr lang="en-US" sz="900" b="0">
                          <a:latin typeface="Calibri" panose="020F0502020204030204" charset="0"/>
                          <a:cs typeface="Calibri" panose="020F0502020204030204" charset="0"/>
                        </a:rPr>
                        <a:t>a</a:t>
                      </a:r>
                      <a:r>
                        <a:rPr lang="en-US" sz="900" b="0">
                          <a:latin typeface="Calibri" panose="020F0502020204030204" charset="0"/>
                          <a:cs typeface="Calibri" panose="020F0502020204030204" charset="0"/>
                        </a:rPr>
                        <a:t>r</a:t>
                      </a:r>
                      <a:r>
                        <a:rPr lang="en-US" sz="900" b="0">
                          <a:latin typeface="Calibri" panose="020F0502020204030204" charset="0"/>
                          <a:cs typeface="Calibri" panose="020F0502020204030204" charset="0"/>
                        </a:rPr>
                        <a:t>g</a:t>
                      </a:r>
                      <a:r>
                        <a:rPr lang="en-US" sz="900" b="0">
                          <a:latin typeface="Calibri" panose="020F0502020204030204" charset="0"/>
                          <a:cs typeface="Calibri" panose="020F0502020204030204" charset="0"/>
                        </a:rPr>
                        <a:t>e</a:t>
                      </a:r>
                      <a:r>
                        <a:rPr lang="en-US" sz="900" b="0">
                          <a:latin typeface="Calibri" panose="020F0502020204030204" charset="0"/>
                          <a:cs typeface="Calibri" panose="020F0502020204030204" charset="0"/>
                        </a:rPr>
                        <a:t>s</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a</a:t>
                      </a:r>
                      <a:r>
                        <a:rPr lang="en-US" sz="900" b="0">
                          <a:latin typeface="Calibri" panose="020F0502020204030204" charset="0"/>
                          <a:cs typeface="Calibri" panose="020F0502020204030204" charset="0"/>
                        </a:rPr>
                        <a:t>n</a:t>
                      </a:r>
                      <a:r>
                        <a:rPr lang="en-US" sz="900" b="0">
                          <a:latin typeface="Calibri" panose="020F0502020204030204" charset="0"/>
                          <a:cs typeface="Calibri" panose="020F0502020204030204" charset="0"/>
                        </a:rPr>
                        <a:t>d</a:t>
                      </a:r>
                      <a:r>
                        <a:rPr lang="en-US" sz="900" b="0">
                          <a:latin typeface="Calibri" panose="020F0502020204030204" charset="0"/>
                          <a:cs typeface="Calibri" panose="020F0502020204030204" charset="0"/>
                        </a:rPr>
                        <a:t> </a:t>
                      </a:r>
                      <a:r>
                        <a:rPr lang="en-US" sz="900" b="0">
                          <a:latin typeface="Calibri" panose="020F0502020204030204" charset="0"/>
                          <a:cs typeface="Calibri" panose="020F0502020204030204" charset="0"/>
                        </a:rPr>
                        <a:t>l</a:t>
                      </a:r>
                      <a:r>
                        <a:rPr lang="en-US" sz="900" b="0">
                          <a:latin typeface="Calibri" panose="020F0502020204030204" charset="0"/>
                          <a:cs typeface="Calibri" panose="020F0502020204030204" charset="0"/>
                        </a:rPr>
                        <a:t>a</a:t>
                      </a:r>
                      <a:r>
                        <a:rPr lang="en-US" sz="900" b="0">
                          <a:latin typeface="Calibri" panose="020F0502020204030204" charset="0"/>
                          <a:cs typeface="Calibri" panose="020F0502020204030204" charset="0"/>
                        </a:rPr>
                        <a:t>b</a:t>
                      </a:r>
                      <a:r>
                        <a:rPr lang="en-US" sz="900" b="0">
                          <a:latin typeface="Calibri" panose="020F0502020204030204" charset="0"/>
                          <a:cs typeface="Calibri" panose="020F0502020204030204" charset="0"/>
                        </a:rPr>
                        <a:t>o</a:t>
                      </a:r>
                      <a:r>
                        <a:rPr lang="en-US" sz="900" b="0">
                          <a:latin typeface="Calibri" panose="020F0502020204030204" charset="0"/>
                          <a:cs typeface="Calibri" panose="020F0502020204030204" charset="0"/>
                        </a:rPr>
                        <a:t>r</a:t>
                      </a: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T cap="flat">
                      <a:noFill/>
                    </a:lnT>
                    <a:lnB w="12700" cap="flat" cmpd="sng">
                      <a:solidFill>
                        <a:srgbClr val="F2F2F2"/>
                      </a:solidFill>
                      <a:prstDash val="solid"/>
                      <a:headEnd type="none" w="med" len="med"/>
                      <a:tailEnd type="none" w="med" len="med"/>
                    </a:lnB>
                  </a:tcPr>
                </a:tc>
                <a:tc gridSpan="8">
                  <a:txBody>
                    <a:bodyPr/>
                    <a:p>
                      <a:pPr indent="0">
                        <a:buNone/>
                      </a:pPr>
                      <a:r>
                        <a:rPr lang="en-US" sz="900">
                          <a:latin typeface="Calibri" panose="020F0502020204030204" charset="0"/>
                          <a:cs typeface="Calibri" panose="020F0502020204030204" charset="0"/>
                          <a:sym typeface="+mn-ea"/>
                        </a:rPr>
                        <a:t>Money would be made for IBTROS through charges incured upon drivers.</a:t>
                      </a:r>
                      <a:endParaRPr lang="en-US" sz="900">
                        <a:latin typeface="Calibri" panose="020F0502020204030204" charset="0"/>
                        <a:cs typeface="Calibri" panose="020F0502020204030204" charset="0"/>
                        <a:sym typeface="+mn-ea"/>
                      </a:endParaRPr>
                    </a:p>
                    <a:p>
                      <a:pPr indent="0">
                        <a:buNone/>
                      </a:pPr>
                      <a:endParaRPr lang="en-US" sz="900" b="0">
                        <a:latin typeface="Calibri" panose="020F0502020204030204" charset="0"/>
                        <a:ea typeface="Calibri" panose="020F0502020204030204" charset="0"/>
                        <a:cs typeface="Calibri" panose="020F0502020204030204" charset="0"/>
                      </a:endParaRPr>
                    </a:p>
                  </a:txBody>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marL="68580" marR="71755" marT="0" marB="0" vert="horz" anchor="t"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FFFFF"/>
                    </a:solidFill>
                  </a:tcPr>
                </a:tc>
                <a:tc hMerge="1">
                  <a:tcPr>
                    <a:lnT cap="flat">
                      <a:noFill/>
                    </a:lnT>
                    <a:lnB w="12700" cap="flat" cmpd="sng">
                      <a:solidFill>
                        <a:srgbClr val="F2F2F2"/>
                      </a:solidFill>
                      <a:prstDash val="solid"/>
                      <a:headEnd type="none" w="med" len="med"/>
                      <a:tailEnd type="none" w="med" len="med"/>
                    </a:lnB>
                  </a:tcPr>
                </a:tc>
                <a:tc hMerge="1">
                  <a:tcPr>
                    <a:lnT cap="flat">
                      <a:noFill/>
                    </a:lnT>
                    <a:lnB w="12700" cap="flat" cmpd="sng">
                      <a:solidFill>
                        <a:srgbClr val="F2F2F2"/>
                      </a:solidFill>
                      <a:prstDash val="solid"/>
                      <a:headEnd type="none" w="med" len="med"/>
                      <a:tailEnd type="none" w="med" len="med"/>
                    </a:lnB>
                  </a:tcPr>
                </a:tc>
                <a:tc hMerge="1">
                  <a:tcPr>
                    <a:lnT cap="flat">
                      <a:noFill/>
                    </a:lnT>
                    <a:lnB w="12700" cap="flat" cmpd="sng">
                      <a:solidFill>
                        <a:srgbClr val="F2F2F2"/>
                      </a:solidFill>
                      <a:prstDash val="solid"/>
                      <a:headEnd type="none" w="med" len="med"/>
                      <a:tailEnd type="none" w="med" len="med"/>
                    </a:lnB>
                  </a:tcPr>
                </a:tc>
                <a:tc hMerge="1">
                  <a:tcPr>
                    <a:lnT cap="flat">
                      <a:noFill/>
                    </a:lnT>
                    <a:lnB w="12700" cap="flat" cmpd="sng">
                      <a:solidFill>
                        <a:srgbClr val="F2F2F2"/>
                      </a:solidFill>
                      <a:prstDash val="solid"/>
                      <a:headEnd type="none" w="med" len="med"/>
                      <a:tailEnd type="none" w="med" len="med"/>
                    </a:lnB>
                  </a:tcPr>
                </a:tc>
                <a:tc hMerge="1">
                  <a:tcPr>
                    <a:lnR w="12700" cap="flat" cmpd="sng">
                      <a:solidFill>
                        <a:srgbClr val="F2F2F2"/>
                      </a:solidFill>
                      <a:prstDash val="solid"/>
                      <a:headEnd type="none" w="med" len="med"/>
                      <a:tailEnd type="none" w="med" len="med"/>
                    </a:lnR>
                    <a:lnT cap="flat">
                      <a:noFill/>
                      <a:headEnd type="none" w="med" len="med"/>
                      <a:tailEnd type="none" w="med" len="med"/>
                    </a:lnT>
                    <a:lnB w="12700" cap="flat" cmpd="sng">
                      <a:solidFill>
                        <a:srgbClr val="F2F2F2"/>
                      </a:solidFill>
                      <a:prstDash val="solid"/>
                      <a:headEnd type="none" w="med" len="med"/>
                      <a:tailEnd type="none" w="med" len="med"/>
                    </a:lnB>
                  </a:tcPr>
                </a:tc>
              </a:tr>
              <a:tr h="163830">
                <a:tc gridSpan="10">
                  <a:txBody>
                    <a:bodyPr/>
                    <a:p>
                      <a:pPr indent="0">
                        <a:buNone/>
                      </a:pPr>
                      <a:r>
                        <a:rPr lang="en-US" sz="700" b="0">
                          <a:solidFill>
                            <a:srgbClr val="000000"/>
                          </a:solidFill>
                          <a:latin typeface="Arial" panose="020B0604020202020204" pitchFamily="34" charset="0"/>
                          <a:cs typeface="Arial" panose="020B0604020202020204" pitchFamily="34" charset="0"/>
                        </a:rPr>
                        <a:t>Designed by: The Business Model Foundry (). Word implementation by: Neos Chronos Limited (). License: </a:t>
                      </a:r>
                      <a:endParaRPr lang="en-US" sz="7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71755" marT="0" marB="0" vert="horz" anchor="ctr" anchorCtr="0">
                    <a:lnL w="12700" cap="flat" cmpd="sng">
                      <a:solidFill>
                        <a:srgbClr val="F2F2F2"/>
                      </a:solidFill>
                      <a:prstDash val="solid"/>
                      <a:headEnd type="none" w="med" len="med"/>
                      <a:tailEnd type="none" w="med" len="med"/>
                    </a:lnL>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rgbClr val="F3F3F3"/>
                    </a:solidFill>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c hMerge="1">
                  <a:tcPr>
                    <a:lnR w="12700" cap="flat" cmpd="sng">
                      <a:solidFill>
                        <a:srgbClr val="F2F2F2"/>
                      </a:solidFill>
                      <a:prstDash val="solid"/>
                      <a:headEnd type="none" w="med" len="med"/>
                      <a:tailEnd type="none" w="med" len="med"/>
                    </a:lnR>
                    <a:lnT w="12700" cap="flat" cmpd="sng">
                      <a:solidFill>
                        <a:srgbClr val="F2F2F2"/>
                      </a:solidFill>
                      <a:prstDash val="solid"/>
                      <a:headEnd type="none" w="med" len="med"/>
                      <a:tailEnd type="none" w="med" len="med"/>
                    </a:lnT>
                    <a:lnB w="12700" cap="flat" cmpd="sng">
                      <a:solidFill>
                        <a:srgbClr val="F2F2F2"/>
                      </a:solidFill>
                      <a:prstDash val="solid"/>
                      <a:headEnd type="none" w="med" len="med"/>
                      <a:tailEnd type="none" w="med" len="med"/>
                    </a:lnB>
                  </a:tcPr>
                </a:tc>
              </a:tr>
            </a:tbl>
          </a:graphicData>
        </a:graphic>
      </p:graphicFrame>
      <p:sp>
        <p:nvSpPr>
          <p:cNvPr id="1048589" name="Title 1"/>
          <p:cNvSpPr>
            <a:spLocks noGrp="1"/>
          </p:cNvSpPr>
          <p:nvPr/>
        </p:nvSpPr>
        <p:spPr>
          <a:xfrm>
            <a:off x="683260" y="111760"/>
            <a:ext cx="8382635" cy="132588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latin typeface="Calibri Light (Headings)" charset="0"/>
              <a:cs typeface="Calibri Light (Headings)" charset="0"/>
            </a:endParaRPr>
          </a:p>
          <a:p>
            <a:r>
              <a:rPr lang="en-US" b="1">
                <a:latin typeface="Calibri Light (Headings)" charset="0"/>
                <a:cs typeface="Calibri Light (Headings)" charset="0"/>
              </a:rPr>
              <a:t>The Business Model Canvas</a:t>
            </a:r>
            <a:endParaRPr lang="en-US" b="1">
              <a:latin typeface="Calibri Light (Headings)" charset="0"/>
              <a:cs typeface="Calibri Light (Heading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p:sp>
        <p:nvSpPr>
          <p:cNvPr id="1048587" name="Title 1"/>
          <p:cNvSpPr>
            <a:spLocks noGrp="1"/>
          </p:cNvSpPr>
          <p:nvPr>
            <p:ph type="title"/>
          </p:nvPr>
        </p:nvSpPr>
        <p:spPr/>
        <p:txBody>
          <a:bodyPr>
            <a:normAutofit/>
          </a:bodyPr>
          <a:p>
            <a:r>
              <a:rPr lang="en-US" b="1">
                <a:latin typeface="Calibri Light (Headings)" charset="0"/>
                <a:cs typeface="Calibri Light (Headings)" charset="0"/>
                <a:sym typeface="+mn-ea"/>
              </a:rPr>
              <a:t>References</a:t>
            </a:r>
            <a:endParaRPr lang="en-US"/>
          </a:p>
        </p:txBody>
      </p:sp>
      <p:sp>
        <p:nvSpPr>
          <p:cNvPr id="1048588" name="Content Placeholder 2"/>
          <p:cNvSpPr>
            <a:spLocks noGrp="1"/>
          </p:cNvSpPr>
          <p:nvPr>
            <p:ph sz="half" idx="1"/>
          </p:nvPr>
        </p:nvSpPr>
        <p:spPr>
          <a:xfrm>
            <a:off x="838200" y="1825625"/>
            <a:ext cx="11075035" cy="4351655"/>
          </a:xfrm>
        </p:spPr>
        <p:txBody>
          <a:bodyPr/>
          <a:p>
            <a:pPr marL="0" indent="0">
              <a:buNone/>
            </a:pPr>
            <a:r>
              <a:rPr lang="en-US"/>
              <a:t>[1]  https://stnonline.com/partner-updates/the-5-biggest-challenges-in-  </a:t>
            </a:r>
            <a:endParaRPr lang="en-US"/>
          </a:p>
          <a:p>
            <a:pPr marL="0" indent="0">
              <a:buNone/>
            </a:pPr>
            <a:r>
              <a:rPr lang="en-US"/>
              <a:t>       school-transportation-today/</a:t>
            </a:r>
            <a:endParaRPr lang="en-US"/>
          </a:p>
          <a:p>
            <a:pPr marL="0" indent="0">
              <a:buNone/>
            </a:pPr>
            <a:r>
              <a:rPr lang="en-US"/>
              <a:t>[2]  https://telegram.org/blog/700-million-and-premium</a:t>
            </a:r>
            <a:endParaRPr lang="en-US"/>
          </a:p>
          <a:p>
            <a:pPr marL="0" indent="0">
              <a:buNone/>
            </a:pPr>
            <a:r>
              <a:rPr lang="en-US"/>
              <a:t>[3] https://en.wikipedia.org/wiki/Queueing_theory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4" name="Title 1048613"/>
          <p:cNvSpPr>
            <a:spLocks noGrp="1"/>
          </p:cNvSpPr>
          <p:nvPr>
            <p:ph type="ctrTitle"/>
          </p:nvPr>
        </p:nvSpPr>
        <p:spPr>
          <a:xfrm>
            <a:off x="1524000" y="0"/>
            <a:ext cx="9144000" cy="1189150"/>
          </a:xfrm>
        </p:spPr>
        <p:txBody>
          <a:bodyPr/>
          <a:p>
            <a:r>
              <a:rPr lang="en-US"/>
              <a:t>E</a:t>
            </a:r>
            <a:r>
              <a:rPr lang="en-US"/>
              <a:t>x</a:t>
            </a:r>
            <a:r>
              <a:rPr lang="en-US"/>
              <a:t>e</a:t>
            </a:r>
            <a:r>
              <a:rPr lang="en-US"/>
              <a:t>cutive</a:t>
            </a:r>
            <a:r>
              <a:rPr lang="en-US"/>
              <a:t> </a:t>
            </a:r>
            <a:r>
              <a:rPr lang="en-US"/>
              <a:t>Summary</a:t>
            </a:r>
            <a:endParaRPr lang="en-US"/>
          </a:p>
        </p:txBody>
      </p:sp>
      <p:sp>
        <p:nvSpPr>
          <p:cNvPr id="1048615" name="Subtitle 1048614"/>
          <p:cNvSpPr>
            <a:spLocks noGrp="1"/>
          </p:cNvSpPr>
          <p:nvPr>
            <p:ph type="subTitle" idx="1"/>
          </p:nvPr>
        </p:nvSpPr>
        <p:spPr>
          <a:xfrm>
            <a:off x="809402" y="1773237"/>
            <a:ext cx="10718389" cy="4070819"/>
          </a:xfrm>
        </p:spPr>
        <p:txBody>
          <a:bodyPr>
            <a:normAutofit/>
          </a:bodyPr>
          <a:p>
            <a:r>
              <a:rPr lang="en-US"/>
              <a:t>I</a:t>
            </a:r>
            <a:r>
              <a:rPr lang="en-US"/>
              <a:t>B</a:t>
            </a:r>
            <a:r>
              <a:rPr lang="en-US"/>
              <a:t>T</a:t>
            </a:r>
            <a:r>
              <a:rPr lang="en-US"/>
              <a:t>R</a:t>
            </a:r>
            <a:r>
              <a:rPr lang="en-US"/>
              <a:t>O</a:t>
            </a:r>
            <a:r>
              <a:rPr lang="en-US"/>
              <a:t>S</a:t>
            </a:r>
            <a:r>
              <a:rPr lang="en-US"/>
              <a:t> </a:t>
            </a:r>
            <a:r>
              <a:rPr lang="en-US"/>
              <a:t>i</a:t>
            </a:r>
            <a:r>
              <a:rPr lang="en-US"/>
              <a:t>s</a:t>
            </a:r>
            <a:r>
              <a:rPr lang="en-US"/>
              <a:t> </a:t>
            </a:r>
            <a:r>
              <a:rPr lang="en-US"/>
              <a:t>a</a:t>
            </a:r>
            <a:r>
              <a:rPr lang="en-US"/>
              <a:t> </a:t>
            </a:r>
            <a:r>
              <a:rPr lang="en-US"/>
              <a:t>b</a:t>
            </a:r>
            <a:r>
              <a:rPr lang="en-US"/>
              <a:t>u</a:t>
            </a:r>
            <a:r>
              <a:rPr lang="en-US"/>
              <a:t>s</a:t>
            </a:r>
            <a:r>
              <a:rPr lang="en-US"/>
              <a:t>i</a:t>
            </a:r>
            <a:r>
              <a:rPr lang="en-US"/>
              <a:t>ness</a:t>
            </a:r>
            <a:r>
              <a:rPr lang="en-US"/>
              <a:t> </a:t>
            </a:r>
            <a:r>
              <a:rPr lang="en-US"/>
              <a:t>w</a:t>
            </a:r>
            <a:r>
              <a:rPr lang="en-US"/>
              <a:t>h</a:t>
            </a:r>
            <a:r>
              <a:rPr lang="en-US"/>
              <a:t>i</a:t>
            </a:r>
            <a:r>
              <a:rPr lang="en-US"/>
              <a:t>c</a:t>
            </a:r>
            <a:r>
              <a:rPr lang="en-US"/>
              <a:t>h</a:t>
            </a:r>
            <a:r>
              <a:rPr lang="en-US"/>
              <a:t> </a:t>
            </a:r>
            <a:r>
              <a:rPr lang="en-US"/>
              <a:t>i</a:t>
            </a:r>
            <a:r>
              <a:rPr lang="en-US"/>
              <a:t>t</a:t>
            </a:r>
            <a:r>
              <a:rPr lang="en-US"/>
              <a:t>s</a:t>
            </a:r>
            <a:r>
              <a:rPr lang="en-US"/>
              <a:t> </a:t>
            </a:r>
            <a:r>
              <a:rPr lang="en-US"/>
              <a:t>s</a:t>
            </a:r>
            <a:r>
              <a:rPr lang="en-US"/>
              <a:t>o</a:t>
            </a:r>
            <a:r>
              <a:rPr lang="en-US"/>
              <a:t>l</a:t>
            </a:r>
            <a:r>
              <a:rPr lang="en-US"/>
              <a:t>e</a:t>
            </a:r>
            <a:r>
              <a:rPr lang="en-US"/>
              <a:t> </a:t>
            </a:r>
            <a:r>
              <a:rPr lang="en-US"/>
              <a:t>p</a:t>
            </a:r>
            <a:r>
              <a:rPr lang="en-US"/>
              <a:t>u</a:t>
            </a:r>
            <a:r>
              <a:rPr lang="en-US"/>
              <a:t>r</a:t>
            </a:r>
            <a:r>
              <a:rPr lang="en-US"/>
              <a:t>p</a:t>
            </a:r>
            <a:r>
              <a:rPr lang="en-US"/>
              <a:t>o</a:t>
            </a:r>
            <a:r>
              <a:rPr lang="en-US"/>
              <a:t>s</a:t>
            </a:r>
            <a:r>
              <a:rPr lang="en-US"/>
              <a:t>e</a:t>
            </a:r>
            <a:r>
              <a:rPr lang="en-US"/>
              <a:t> </a:t>
            </a:r>
            <a:r>
              <a:rPr lang="en-US"/>
              <a:t>is</a:t>
            </a:r>
            <a:r>
              <a:rPr lang="en-US"/>
              <a:t> to</a:t>
            </a:r>
            <a:r>
              <a:rPr lang="en-US"/>
              <a:t> </a:t>
            </a:r>
            <a:r>
              <a:rPr lang="en-US"/>
              <a:t>g</a:t>
            </a:r>
            <a:r>
              <a:rPr lang="en-US"/>
              <a:t>i</a:t>
            </a:r>
            <a:r>
              <a:rPr lang="en-US"/>
              <a:t>v</a:t>
            </a:r>
            <a:r>
              <a:rPr lang="en-US"/>
              <a:t>e</a:t>
            </a:r>
            <a:r>
              <a:rPr lang="en-US"/>
              <a:t> </a:t>
            </a:r>
            <a:r>
              <a:rPr lang="en-US"/>
              <a:t>people</a:t>
            </a:r>
            <a:r>
              <a:rPr lang="en-US"/>
              <a:t> </a:t>
            </a:r>
            <a:r>
              <a:rPr lang="en-US"/>
              <a:t>i</a:t>
            </a:r>
            <a:r>
              <a:rPr lang="en-US"/>
              <a:t>n</a:t>
            </a:r>
            <a:r>
              <a:rPr lang="en-US"/>
              <a:t> </a:t>
            </a:r>
            <a:r>
              <a:rPr lang="en-US"/>
              <a:t>institut</a:t>
            </a:r>
            <a:r>
              <a:rPr lang="en-US"/>
              <a:t>ions</a:t>
            </a:r>
            <a:r>
              <a:rPr lang="en-US"/>
              <a:t> </a:t>
            </a:r>
            <a:r>
              <a:rPr lang="en-US"/>
              <a:t>a</a:t>
            </a:r>
            <a:r>
              <a:rPr lang="en-US"/>
              <a:t>c</a:t>
            </a:r>
            <a:r>
              <a:rPr lang="en-US"/>
              <a:t>c</a:t>
            </a:r>
            <a:r>
              <a:rPr lang="en-US"/>
              <a:t>e</a:t>
            </a:r>
            <a:r>
              <a:rPr lang="en-US"/>
              <a:t>s</a:t>
            </a:r>
            <a:r>
              <a:rPr lang="en-US"/>
              <a:t>s</a:t>
            </a:r>
            <a:r>
              <a:rPr lang="en-US"/>
              <a:t> </a:t>
            </a:r>
            <a:r>
              <a:rPr lang="en-US"/>
              <a:t>t</a:t>
            </a:r>
            <a:r>
              <a:rPr lang="en-US"/>
              <a:t>o</a:t>
            </a:r>
            <a:r>
              <a:rPr lang="en-US"/>
              <a:t> </a:t>
            </a:r>
            <a:r>
              <a:rPr lang="en-US"/>
              <a:t>c</a:t>
            </a:r>
            <a:r>
              <a:rPr lang="en-US"/>
              <a:t>h</a:t>
            </a:r>
            <a:r>
              <a:rPr lang="en-US"/>
              <a:t>e</a:t>
            </a:r>
            <a:r>
              <a:rPr lang="en-US"/>
              <a:t>a</a:t>
            </a:r>
            <a:r>
              <a:rPr lang="en-US"/>
              <a:t>p</a:t>
            </a:r>
            <a:r>
              <a:rPr lang="en-US"/>
              <a:t> </a:t>
            </a:r>
            <a:r>
              <a:rPr lang="en-US"/>
              <a:t>and </a:t>
            </a:r>
            <a:r>
              <a:rPr lang="en-US"/>
              <a:t>f</a:t>
            </a:r>
            <a:r>
              <a:rPr lang="en-US"/>
              <a:t>a</a:t>
            </a:r>
            <a:r>
              <a:rPr lang="en-US"/>
              <a:t>s</a:t>
            </a:r>
            <a:r>
              <a:rPr lang="en-US"/>
              <a:t>t</a:t>
            </a:r>
            <a:r>
              <a:rPr lang="en-US"/>
              <a:t>-</a:t>
            </a:r>
            <a:r>
              <a:rPr lang="en-US"/>
              <a:t>t</a:t>
            </a:r>
            <a:r>
              <a:rPr lang="en-US"/>
              <a:t>o</a:t>
            </a:r>
            <a:r>
              <a:rPr lang="en-US"/>
              <a:t>-</a:t>
            </a:r>
            <a:r>
              <a:rPr lang="en-US"/>
              <a:t>c</a:t>
            </a:r>
            <a:r>
              <a:rPr lang="en-US"/>
              <a:t>a</a:t>
            </a:r>
            <a:r>
              <a:rPr lang="en-US"/>
              <a:t>l</a:t>
            </a:r>
            <a:r>
              <a:rPr lang="en-US"/>
              <a:t>l</a:t>
            </a:r>
            <a:r>
              <a:rPr lang="en-US"/>
              <a:t> </a:t>
            </a:r>
            <a:r>
              <a:rPr lang="en-US"/>
              <a:t>vehicle</a:t>
            </a:r>
            <a:r>
              <a:rPr lang="en-US"/>
              <a:t> </a:t>
            </a:r>
            <a:r>
              <a:rPr lang="en-US"/>
              <a:t>r</a:t>
            </a:r>
            <a:r>
              <a:rPr lang="en-US"/>
              <a:t>i</a:t>
            </a:r>
            <a:r>
              <a:rPr lang="en-US"/>
              <a:t>d</a:t>
            </a:r>
            <a:r>
              <a:rPr lang="en-US"/>
              <a:t>e</a:t>
            </a:r>
            <a:r>
              <a:rPr lang="en-US"/>
              <a:t> </a:t>
            </a:r>
            <a:r>
              <a:rPr lang="en-US"/>
              <a:t>for </a:t>
            </a:r>
            <a:r>
              <a:rPr lang="en-US"/>
              <a:t>t</a:t>
            </a:r>
            <a:r>
              <a:rPr lang="en-US"/>
              <a:t>r</a:t>
            </a:r>
            <a:r>
              <a:rPr lang="en-US"/>
              <a:t>a</a:t>
            </a:r>
            <a:r>
              <a:rPr lang="en-US"/>
              <a:t>n</a:t>
            </a:r>
            <a:r>
              <a:rPr lang="en-US"/>
              <a:t>sportation</a:t>
            </a:r>
            <a:r>
              <a:rPr lang="en-US"/>
              <a:t> </a:t>
            </a:r>
            <a:r>
              <a:rPr lang="en-US"/>
              <a:t>purpose</a:t>
            </a:r>
            <a:r>
              <a:rPr lang="en-US"/>
              <a:t>.</a:t>
            </a:r>
            <a:r>
              <a:rPr lang="en-US"/>
              <a:t> </a:t>
            </a:r>
            <a:r>
              <a:rPr lang="en-US"/>
              <a:t>T</a:t>
            </a:r>
            <a:r>
              <a:rPr lang="en-US"/>
              <a:t>h</a:t>
            </a:r>
            <a:r>
              <a:rPr lang="en-US"/>
              <a:t>e</a:t>
            </a:r>
            <a:r>
              <a:rPr lang="en-US"/>
              <a:t> </a:t>
            </a:r>
            <a:r>
              <a:rPr lang="en-US"/>
              <a:t>i</a:t>
            </a:r>
            <a:r>
              <a:rPr lang="en-US"/>
              <a:t>d</a:t>
            </a:r>
            <a:r>
              <a:rPr lang="en-US"/>
              <a:t>e</a:t>
            </a:r>
            <a:r>
              <a:rPr lang="en-US"/>
              <a:t>a</a:t>
            </a:r>
            <a:r>
              <a:rPr lang="en-US"/>
              <a:t> </a:t>
            </a:r>
            <a:r>
              <a:rPr lang="en-US"/>
              <a:t>came </a:t>
            </a:r>
            <a:r>
              <a:rPr lang="en-US"/>
              <a:t>u</a:t>
            </a:r>
            <a:r>
              <a:rPr lang="en-US"/>
              <a:t>p</a:t>
            </a:r>
            <a:r>
              <a:rPr lang="en-US"/>
              <a:t> </a:t>
            </a:r>
            <a:r>
              <a:rPr lang="en-US"/>
              <a:t>th</a:t>
            </a:r>
            <a:r>
              <a:rPr lang="en-US"/>
              <a:t>r</a:t>
            </a:r>
            <a:r>
              <a:rPr lang="en-US"/>
              <a:t>o</a:t>
            </a:r>
            <a:r>
              <a:rPr lang="en-US"/>
              <a:t>u</a:t>
            </a:r>
            <a:r>
              <a:rPr lang="en-US"/>
              <a:t>g</a:t>
            </a:r>
            <a:r>
              <a:rPr lang="en-US"/>
              <a:t>h</a:t>
            </a:r>
            <a:r>
              <a:rPr lang="en-US"/>
              <a:t> </a:t>
            </a:r>
            <a:r>
              <a:rPr lang="en-US"/>
              <a:t>Covenant</a:t>
            </a:r>
            <a:r>
              <a:rPr lang="en-US"/>
              <a:t> </a:t>
            </a:r>
            <a:r>
              <a:rPr lang="en-US"/>
              <a:t>U</a:t>
            </a:r>
            <a:r>
              <a:rPr lang="en-US"/>
              <a:t>n</a:t>
            </a:r>
            <a:r>
              <a:rPr lang="en-US"/>
              <a:t>i</a:t>
            </a:r>
            <a:r>
              <a:rPr lang="en-US"/>
              <a:t>v</a:t>
            </a:r>
            <a:r>
              <a:rPr lang="en-US"/>
              <a:t>ersity</a:t>
            </a:r>
            <a:r>
              <a:rPr lang="en-US"/>
              <a:t> </a:t>
            </a:r>
            <a:r>
              <a:rPr lang="en-US"/>
              <a:t>shuttle</a:t>
            </a:r>
            <a:r>
              <a:rPr lang="en-US"/>
              <a:t> </a:t>
            </a:r>
            <a:r>
              <a:rPr lang="en-US"/>
              <a:t>system.</a:t>
            </a:r>
            <a:r>
              <a:rPr lang="en-US"/>
              <a:t> </a:t>
            </a:r>
            <a:r>
              <a:rPr lang="en-US"/>
              <a:t>T</a:t>
            </a:r>
            <a:r>
              <a:rPr lang="en-US"/>
              <a:t>h</a:t>
            </a:r>
            <a:r>
              <a:rPr lang="en-US"/>
              <a:t>e</a:t>
            </a:r>
            <a:r>
              <a:rPr lang="en-US"/>
              <a:t> </a:t>
            </a:r>
            <a:r>
              <a:rPr lang="en-US"/>
              <a:t>i</a:t>
            </a:r>
            <a:r>
              <a:rPr lang="en-US"/>
              <a:t>n</a:t>
            </a:r>
            <a:r>
              <a:rPr lang="en-US"/>
              <a:t>d</a:t>
            </a:r>
            <a:r>
              <a:rPr lang="en-US"/>
              <a:t>u</a:t>
            </a:r>
            <a:r>
              <a:rPr lang="en-US"/>
              <a:t>s</a:t>
            </a:r>
            <a:r>
              <a:rPr lang="en-US"/>
              <a:t>t</a:t>
            </a:r>
            <a:r>
              <a:rPr lang="en-US"/>
              <a:t>r</a:t>
            </a:r>
            <a:r>
              <a:rPr lang="en-US"/>
              <a:t>y</a:t>
            </a:r>
            <a:r>
              <a:rPr lang="en-US"/>
              <a:t> </a:t>
            </a:r>
            <a:r>
              <a:rPr lang="en-US"/>
              <a:t>s</a:t>
            </a:r>
            <a:r>
              <a:rPr lang="en-US"/>
              <a:t>i</a:t>
            </a:r>
            <a:r>
              <a:rPr lang="en-US"/>
              <a:t>z</a:t>
            </a:r>
            <a:r>
              <a:rPr lang="en-US"/>
              <a:t>e</a:t>
            </a:r>
            <a:r>
              <a:rPr lang="en-US"/>
              <a:t> </a:t>
            </a:r>
            <a:r>
              <a:rPr lang="en-US"/>
              <a:t>currently</a:t>
            </a:r>
            <a:r>
              <a:rPr lang="en-US"/>
              <a:t> </a:t>
            </a:r>
            <a:r>
              <a:rPr lang="en-US"/>
              <a:t>i</a:t>
            </a:r>
            <a:r>
              <a:rPr lang="en-US"/>
              <a:t>s</a:t>
            </a:r>
            <a:r>
              <a:rPr lang="en-US"/>
              <a:t> </a:t>
            </a:r>
            <a:r>
              <a:rPr lang="en-US"/>
              <a:t>less </a:t>
            </a:r>
            <a:r>
              <a:rPr lang="en-US"/>
              <a:t>t</a:t>
            </a:r>
            <a:r>
              <a:rPr lang="en-US"/>
              <a:t>h</a:t>
            </a:r>
            <a:r>
              <a:rPr lang="en-US"/>
              <a:t>a</a:t>
            </a:r>
            <a:r>
              <a:rPr lang="en-US"/>
              <a:t>n</a:t>
            </a:r>
            <a:r>
              <a:rPr lang="en-US"/>
              <a:t> </a:t>
            </a:r>
            <a:r>
              <a:rPr lang="en-US"/>
              <a:t>1</a:t>
            </a:r>
            <a:r>
              <a:rPr lang="en-US"/>
              <a:t>0</a:t>
            </a:r>
            <a:r>
              <a:rPr lang="en-US"/>
              <a:t> </a:t>
            </a:r>
            <a:r>
              <a:rPr lang="en-US"/>
              <a:t>workers</a:t>
            </a:r>
            <a:r>
              <a:rPr lang="en-US"/>
              <a:t> </a:t>
            </a:r>
            <a:r>
              <a:rPr lang="en-US"/>
              <a:t>a</a:t>
            </a:r>
            <a:r>
              <a:rPr lang="en-US"/>
              <a:t>n</a:t>
            </a:r>
            <a:r>
              <a:rPr lang="en-US"/>
              <a:t>d</a:t>
            </a:r>
            <a:r>
              <a:rPr lang="en-US"/>
              <a:t> </a:t>
            </a:r>
            <a:r>
              <a:rPr lang="en-US"/>
              <a:t>h</a:t>
            </a:r>
            <a:r>
              <a:rPr lang="en-US"/>
              <a:t>o</a:t>
            </a:r>
            <a:r>
              <a:rPr lang="en-US"/>
              <a:t>p</a:t>
            </a:r>
            <a:r>
              <a:rPr lang="en-US"/>
              <a:t>e</a:t>
            </a:r>
            <a:r>
              <a:rPr lang="en-US"/>
              <a:t> </a:t>
            </a:r>
            <a:r>
              <a:rPr lang="en-US"/>
              <a:t>t</a:t>
            </a:r>
            <a:r>
              <a:rPr lang="en-US"/>
              <a:t>o</a:t>
            </a:r>
            <a:r>
              <a:rPr lang="en-US"/>
              <a:t> </a:t>
            </a:r>
            <a:r>
              <a:rPr lang="en-US"/>
              <a:t>reach</a:t>
            </a:r>
            <a:r>
              <a:rPr lang="en-US"/>
              <a:t> </a:t>
            </a:r>
            <a:r>
              <a:rPr lang="en-US"/>
              <a:t>m</a:t>
            </a:r>
            <a:r>
              <a:rPr lang="en-US"/>
              <a:t>o</a:t>
            </a:r>
            <a:r>
              <a:rPr lang="en-US"/>
              <a:t>r</a:t>
            </a:r>
            <a:r>
              <a:rPr lang="en-US"/>
              <a:t>e</a:t>
            </a:r>
            <a:r>
              <a:rPr lang="en-US"/>
              <a:t> </a:t>
            </a:r>
            <a:r>
              <a:rPr lang="en-US"/>
              <a:t>t</a:t>
            </a:r>
            <a:r>
              <a:rPr lang="en-US"/>
              <a:t>h</a:t>
            </a:r>
            <a:r>
              <a:rPr lang="en-US"/>
              <a:t>a</a:t>
            </a:r>
            <a:r>
              <a:rPr lang="en-US"/>
              <a:t>n</a:t>
            </a:r>
            <a:r>
              <a:rPr lang="en-US"/>
              <a:t> </a:t>
            </a:r>
            <a:r>
              <a:rPr lang="en-US"/>
              <a:t>2</a:t>
            </a:r>
            <a:r>
              <a:rPr lang="en-US"/>
              <a:t>0</a:t>
            </a:r>
            <a:r>
              <a:rPr lang="en-US"/>
              <a:t>0</a:t>
            </a:r>
            <a:r>
              <a:rPr lang="en-US"/>
              <a:t> </a:t>
            </a:r>
            <a:r>
              <a:rPr lang="en-US"/>
              <a:t>w</a:t>
            </a:r>
            <a:r>
              <a:rPr lang="en-US"/>
              <a:t>o</a:t>
            </a:r>
            <a:r>
              <a:rPr lang="en-US"/>
              <a:t>r</a:t>
            </a:r>
            <a:r>
              <a:rPr lang="en-US"/>
              <a:t>k</a:t>
            </a:r>
            <a:r>
              <a:rPr lang="en-US"/>
              <a:t>e</a:t>
            </a:r>
            <a:r>
              <a:rPr lang="en-US"/>
              <a:t>r</a:t>
            </a:r>
            <a:r>
              <a:rPr lang="en-US"/>
              <a:t> </a:t>
            </a:r>
            <a:r>
              <a:rPr lang="en-US"/>
              <a:t>b</a:t>
            </a:r>
            <a:r>
              <a:rPr lang="en-US"/>
              <a:t>y</a:t>
            </a:r>
            <a:r>
              <a:rPr lang="en-US"/>
              <a:t> </a:t>
            </a:r>
            <a:r>
              <a:rPr lang="en-US"/>
              <a:t>the </a:t>
            </a:r>
            <a:r>
              <a:rPr lang="en-US"/>
              <a:t>y</a:t>
            </a:r>
            <a:r>
              <a:rPr lang="en-US"/>
              <a:t>e</a:t>
            </a:r>
            <a:r>
              <a:rPr lang="en-US"/>
              <a:t>a</a:t>
            </a:r>
            <a:r>
              <a:rPr lang="en-US"/>
              <a:t>r</a:t>
            </a:r>
            <a:r>
              <a:rPr lang="en-US"/>
              <a:t> </a:t>
            </a:r>
            <a:r>
              <a:rPr lang="en-US"/>
              <a:t>e</a:t>
            </a:r>
            <a:r>
              <a:rPr lang="en-US"/>
              <a:t>n</a:t>
            </a:r>
            <a:r>
              <a:rPr lang="en-US"/>
              <a:t>d</a:t>
            </a:r>
            <a:r>
              <a:rPr lang="en-US"/>
              <a:t>i</a:t>
            </a:r>
            <a:r>
              <a:rPr lang="en-US"/>
              <a:t>n</a:t>
            </a:r>
            <a:r>
              <a:rPr lang="en-US"/>
              <a:t>g</a:t>
            </a:r>
            <a:r>
              <a:rPr lang="en-US"/>
              <a:t>.</a:t>
            </a:r>
            <a:r>
              <a:rPr lang="en-US"/>
              <a:t> </a:t>
            </a:r>
            <a:r>
              <a:rPr lang="en-US"/>
              <a:t>T</a:t>
            </a:r>
            <a:r>
              <a:rPr lang="en-US"/>
              <a:t>h</a:t>
            </a:r>
            <a:r>
              <a:rPr lang="en-US"/>
              <a:t>e</a:t>
            </a:r>
            <a:r>
              <a:rPr lang="en-US"/>
              <a:t> </a:t>
            </a:r>
            <a:r>
              <a:rPr lang="en-US"/>
              <a:t>m</a:t>
            </a:r>
            <a:r>
              <a:rPr lang="en-US"/>
              <a:t>a</a:t>
            </a:r>
            <a:r>
              <a:rPr lang="en-US"/>
              <a:t>j</a:t>
            </a:r>
            <a:r>
              <a:rPr lang="en-US"/>
              <a:t>o</a:t>
            </a:r>
            <a:r>
              <a:rPr lang="en-US"/>
              <a:t>r</a:t>
            </a:r>
            <a:r>
              <a:rPr lang="en-US"/>
              <a:t> </a:t>
            </a:r>
            <a:r>
              <a:rPr lang="en-US"/>
              <a:t>c</a:t>
            </a:r>
            <a:r>
              <a:rPr lang="en-US"/>
              <a:t>h</a:t>
            </a:r>
            <a:r>
              <a:rPr lang="en-US"/>
              <a:t>a</a:t>
            </a:r>
            <a:r>
              <a:rPr lang="en-US"/>
              <a:t>l</a:t>
            </a:r>
            <a:r>
              <a:rPr lang="en-US"/>
              <a:t>l</a:t>
            </a:r>
            <a:r>
              <a:rPr lang="en-US"/>
              <a:t>enge</a:t>
            </a:r>
            <a:r>
              <a:rPr lang="en-US"/>
              <a:t> </a:t>
            </a:r>
            <a:r>
              <a:rPr lang="en-US"/>
              <a:t>i</a:t>
            </a:r>
            <a:r>
              <a:rPr lang="en-US"/>
              <a:t>s</a:t>
            </a:r>
            <a:r>
              <a:rPr lang="en-US"/>
              <a:t> </a:t>
            </a:r>
            <a:r>
              <a:rPr lang="en-US"/>
              <a:t>w</a:t>
            </a:r>
            <a:r>
              <a:rPr lang="en-US"/>
              <a:t>o</a:t>
            </a:r>
            <a:r>
              <a:rPr lang="en-US"/>
              <a:t>r</a:t>
            </a:r>
            <a:r>
              <a:rPr lang="en-US"/>
              <a:t>k</a:t>
            </a:r>
            <a:r>
              <a:rPr lang="en-US"/>
              <a:t>e</a:t>
            </a:r>
            <a:r>
              <a:rPr lang="en-US"/>
              <a:t>r</a:t>
            </a:r>
            <a:r>
              <a:rPr lang="en-US"/>
              <a:t>s</a:t>
            </a:r>
            <a:r>
              <a:rPr lang="en-US"/>
              <a:t> </a:t>
            </a:r>
            <a:r>
              <a:rPr lang="en-US"/>
              <a:t>a</a:t>
            </a:r>
            <a:r>
              <a:rPr lang="en-US"/>
              <a:t>n</a:t>
            </a:r>
            <a:r>
              <a:rPr lang="en-US"/>
              <a:t>d</a:t>
            </a:r>
            <a:r>
              <a:rPr lang="en-US"/>
              <a:t> </a:t>
            </a:r>
            <a:r>
              <a:rPr lang="en-US"/>
              <a:t>s</a:t>
            </a:r>
            <a:r>
              <a:rPr lang="en-US"/>
              <a:t>t</a:t>
            </a:r>
            <a:r>
              <a:rPr lang="en-US"/>
              <a:t>u</a:t>
            </a:r>
            <a:r>
              <a:rPr lang="en-US"/>
              <a:t>d</a:t>
            </a:r>
            <a:r>
              <a:rPr lang="en-US"/>
              <a:t>e</a:t>
            </a:r>
            <a:r>
              <a:rPr lang="en-US"/>
              <a:t>n</a:t>
            </a:r>
            <a:r>
              <a:rPr lang="en-US"/>
              <a:t>t</a:t>
            </a:r>
            <a:r>
              <a:rPr lang="en-US"/>
              <a:t>s</a:t>
            </a:r>
            <a:r>
              <a:rPr lang="en-US"/>
              <a:t> </a:t>
            </a:r>
            <a:r>
              <a:rPr lang="en-US"/>
              <a:t>i</a:t>
            </a:r>
            <a:r>
              <a:rPr lang="en-US"/>
              <a:t>n</a:t>
            </a:r>
            <a:r>
              <a:rPr lang="en-US"/>
              <a:t> </a:t>
            </a:r>
            <a:r>
              <a:rPr lang="en-US"/>
              <a:t>institute</a:t>
            </a:r>
            <a:r>
              <a:rPr lang="en-US"/>
              <a:t> </a:t>
            </a:r>
            <a:r>
              <a:rPr lang="en-US"/>
              <a:t>l</a:t>
            </a:r>
            <a:r>
              <a:rPr lang="en-US"/>
              <a:t>a</a:t>
            </a:r>
            <a:r>
              <a:rPr lang="en-US"/>
              <a:t>c</a:t>
            </a:r>
            <a:r>
              <a:rPr lang="en-US"/>
              <a:t>k</a:t>
            </a:r>
            <a:r>
              <a:rPr lang="en-US"/>
              <a:t>i</a:t>
            </a:r>
            <a:r>
              <a:rPr lang="en-US"/>
              <a:t>n</a:t>
            </a:r>
            <a:r>
              <a:rPr lang="en-US"/>
              <a:t>g</a:t>
            </a:r>
            <a:r>
              <a:rPr lang="en-US"/>
              <a:t> </a:t>
            </a:r>
            <a:r>
              <a:rPr lang="en-US"/>
              <a:t>access </a:t>
            </a:r>
            <a:r>
              <a:rPr lang="en-US"/>
              <a:t>t</a:t>
            </a:r>
            <a:r>
              <a:rPr lang="en-US"/>
              <a:t>o</a:t>
            </a:r>
            <a:r>
              <a:rPr lang="en-US"/>
              <a:t> </a:t>
            </a:r>
            <a:r>
              <a:rPr lang="en-US"/>
              <a:t>shuttle</a:t>
            </a:r>
            <a:r>
              <a:rPr lang="en-US"/>
              <a:t> </a:t>
            </a:r>
            <a:r>
              <a:rPr lang="en-US"/>
              <a:t>f</a:t>
            </a:r>
            <a:r>
              <a:rPr lang="en-US"/>
              <a:t>o</a:t>
            </a:r>
            <a:r>
              <a:rPr lang="en-US"/>
              <a:t>r</a:t>
            </a:r>
            <a:r>
              <a:rPr lang="en-US"/>
              <a:t> </a:t>
            </a:r>
            <a:r>
              <a:rPr lang="en-US"/>
              <a:t>e</a:t>
            </a:r>
            <a:r>
              <a:rPr lang="en-US"/>
              <a:t>v</a:t>
            </a:r>
            <a:r>
              <a:rPr lang="en-US"/>
              <a:t>e</a:t>
            </a:r>
            <a:r>
              <a:rPr lang="en-US"/>
              <a:t>d</a:t>
            </a:r>
            <a:r>
              <a:rPr lang="en-US"/>
              <a:t>a</a:t>
            </a:r>
            <a:r>
              <a:rPr lang="en-US"/>
              <a:t>y</a:t>
            </a:r>
            <a:r>
              <a:rPr lang="en-US"/>
              <a:t> </a:t>
            </a:r>
            <a:r>
              <a:rPr lang="en-US"/>
              <a:t>t</a:t>
            </a:r>
            <a:r>
              <a:rPr lang="en-US"/>
              <a:t>a</a:t>
            </a:r>
            <a:r>
              <a:rPr lang="en-US"/>
              <a:t>s</a:t>
            </a:r>
            <a:r>
              <a:rPr lang="en-US"/>
              <a:t>k</a:t>
            </a:r>
            <a:r>
              <a:rPr lang="en-US"/>
              <a:t> </a:t>
            </a:r>
            <a:r>
              <a:rPr lang="en-US"/>
              <a:t>d</a:t>
            </a:r>
            <a:r>
              <a:rPr lang="en-US"/>
              <a:t>u</a:t>
            </a:r>
            <a:r>
              <a:rPr lang="en-US"/>
              <a:t>e</a:t>
            </a:r>
            <a:r>
              <a:rPr lang="en-US"/>
              <a:t> </a:t>
            </a:r>
            <a:r>
              <a:rPr lang="en-US"/>
              <a:t>t</a:t>
            </a:r>
            <a:r>
              <a:rPr lang="en-US"/>
              <a:t>o</a:t>
            </a:r>
            <a:r>
              <a:rPr lang="en-US"/>
              <a:t> </a:t>
            </a:r>
            <a:r>
              <a:rPr lang="en-US"/>
              <a:t>financial</a:t>
            </a:r>
            <a:r>
              <a:rPr lang="en-US"/>
              <a:t> </a:t>
            </a:r>
            <a:r>
              <a:rPr lang="en-US"/>
              <a:t>c</a:t>
            </a:r>
            <a:r>
              <a:rPr lang="en-US"/>
              <a:t>o</a:t>
            </a:r>
            <a:r>
              <a:rPr lang="en-US"/>
              <a:t>n</a:t>
            </a:r>
            <a:r>
              <a:rPr lang="en-US"/>
              <a:t>s</a:t>
            </a:r>
            <a:r>
              <a:rPr lang="en-US"/>
              <a:t>traints</a:t>
            </a:r>
            <a:r>
              <a:rPr lang="en-US"/>
              <a:t>.</a:t>
            </a:r>
            <a:r>
              <a:rPr lang="en-US"/>
              <a:t> </a:t>
            </a:r>
            <a:r>
              <a:rPr lang="en-US"/>
              <a:t>IBTROS </a:t>
            </a:r>
            <a:r>
              <a:rPr lang="en-US"/>
              <a:t>p</a:t>
            </a:r>
            <a:r>
              <a:rPr lang="en-US"/>
              <a:t>r</a:t>
            </a:r>
            <a:r>
              <a:rPr lang="en-US"/>
              <a:t>o</a:t>
            </a:r>
            <a:r>
              <a:rPr lang="en-US"/>
              <a:t>v</a:t>
            </a:r>
            <a:r>
              <a:rPr lang="en-US"/>
              <a:t>i</a:t>
            </a:r>
            <a:r>
              <a:rPr lang="en-US"/>
              <a:t>d</a:t>
            </a:r>
            <a:r>
              <a:rPr lang="en-US"/>
              <a:t>e</a:t>
            </a:r>
            <a:r>
              <a:rPr lang="en-US"/>
              <a:t>d</a:t>
            </a:r>
            <a:r>
              <a:rPr lang="en-US"/>
              <a:t> </a:t>
            </a:r>
            <a:r>
              <a:rPr lang="en-US"/>
              <a:t>cheap </a:t>
            </a:r>
            <a:r>
              <a:rPr lang="en-US"/>
              <a:t>vehicle </a:t>
            </a:r>
            <a:r>
              <a:rPr lang="en-US"/>
              <a:t>r</a:t>
            </a:r>
            <a:r>
              <a:rPr lang="en-US"/>
              <a:t>i</a:t>
            </a:r>
            <a:r>
              <a:rPr lang="en-US"/>
              <a:t>d</a:t>
            </a:r>
            <a:r>
              <a:rPr lang="en-US"/>
              <a:t>e</a:t>
            </a:r>
            <a:r>
              <a:rPr lang="en-US"/>
              <a:t>.</a:t>
            </a:r>
            <a:r>
              <a:rPr lang="en-US"/>
              <a:t> </a:t>
            </a:r>
            <a:r>
              <a:rPr lang="en-US"/>
              <a:t>T</a:t>
            </a:r>
            <a:r>
              <a:rPr lang="en-US"/>
              <a:t>h</a:t>
            </a:r>
            <a:r>
              <a:rPr lang="en-US"/>
              <a:t>e</a:t>
            </a:r>
            <a:r>
              <a:rPr lang="en-US"/>
              <a:t> </a:t>
            </a:r>
            <a:r>
              <a:rPr lang="en-US"/>
              <a:t>f</a:t>
            </a:r>
            <a:r>
              <a:rPr lang="en-US"/>
              <a:t>u</a:t>
            </a:r>
            <a:r>
              <a:rPr lang="en-US"/>
              <a:t>n</a:t>
            </a:r>
            <a:r>
              <a:rPr lang="en-US"/>
              <a:t>d</a:t>
            </a:r>
            <a:r>
              <a:rPr lang="en-US"/>
              <a:t>i</a:t>
            </a:r>
            <a:r>
              <a:rPr lang="en-US"/>
              <a:t>n</a:t>
            </a:r>
            <a:r>
              <a:rPr lang="en-US"/>
              <a:t>g</a:t>
            </a:r>
            <a:r>
              <a:rPr lang="en-US"/>
              <a:t> </a:t>
            </a:r>
            <a:r>
              <a:rPr lang="en-US"/>
              <a:t>f</a:t>
            </a:r>
            <a:r>
              <a:rPr lang="en-US"/>
              <a:t>o</a:t>
            </a:r>
            <a:r>
              <a:rPr lang="en-US"/>
              <a:t>r</a:t>
            </a:r>
            <a:r>
              <a:rPr lang="en-US"/>
              <a:t> </a:t>
            </a:r>
            <a:r>
              <a:rPr lang="en-US"/>
              <a:t>t</a:t>
            </a:r>
            <a:r>
              <a:rPr lang="en-US"/>
              <a:t>h</a:t>
            </a:r>
            <a:r>
              <a:rPr lang="en-US"/>
              <a:t>e</a:t>
            </a:r>
            <a:r>
              <a:rPr lang="en-US"/>
              <a:t> </a:t>
            </a:r>
            <a:r>
              <a:rPr lang="en-US"/>
              <a:t>p</a:t>
            </a:r>
            <a:r>
              <a:rPr lang="en-US"/>
              <a:t>r</a:t>
            </a:r>
            <a:r>
              <a:rPr lang="en-US"/>
              <a:t>o</a:t>
            </a:r>
            <a:r>
              <a:rPr lang="en-US"/>
              <a:t>j</a:t>
            </a:r>
            <a:r>
              <a:rPr lang="en-US"/>
              <a:t>e</a:t>
            </a:r>
            <a:r>
              <a:rPr lang="en-US"/>
              <a:t>c</a:t>
            </a:r>
            <a:r>
              <a:rPr lang="en-US"/>
              <a:t>t</a:t>
            </a:r>
            <a:r>
              <a:rPr lang="en-US"/>
              <a:t> </a:t>
            </a:r>
            <a:r>
              <a:rPr lang="en-US"/>
              <a:t>i</a:t>
            </a:r>
            <a:r>
              <a:rPr lang="en-US"/>
              <a:t>s</a:t>
            </a:r>
            <a:r>
              <a:rPr lang="en-US"/>
              <a:t> </a:t>
            </a:r>
            <a:r>
              <a:rPr lang="en-US"/>
              <a:t>8</a:t>
            </a:r>
            <a:r>
              <a:rPr lang="en-US"/>
              <a:t>0</a:t>
            </a:r>
            <a:r>
              <a:rPr lang="en-US"/>
              <a:t>0</a:t>
            </a:r>
            <a:r>
              <a:rPr lang="en-US"/>
              <a:t>,</a:t>
            </a:r>
            <a:r>
              <a:rPr lang="en-US"/>
              <a:t>0</a:t>
            </a:r>
            <a:r>
              <a:rPr lang="en-US"/>
              <a:t>0</a:t>
            </a:r>
            <a:r>
              <a:rPr lang="en-US"/>
              <a:t>0</a:t>
            </a:r>
            <a:r>
              <a:rPr lang="en-US"/>
              <a:t>N</a:t>
            </a:r>
            <a:r>
              <a:rPr lang="en-US"/>
              <a:t> </a:t>
            </a:r>
            <a:r>
              <a:rPr lang="en-US"/>
              <a:t>a</a:t>
            </a:r>
            <a:r>
              <a:rPr lang="en-US"/>
              <a:t>n</a:t>
            </a:r>
            <a:r>
              <a:rPr lang="en-US"/>
              <a:t>d</a:t>
            </a:r>
            <a:r>
              <a:rPr lang="en-US"/>
              <a:t> </a:t>
            </a:r>
            <a:r>
              <a:rPr lang="en-US"/>
              <a:t>t</a:t>
            </a:r>
            <a:r>
              <a:rPr lang="en-US"/>
              <a:t>h</a:t>
            </a:r>
            <a:r>
              <a:rPr lang="en-US"/>
              <a:t>i</a:t>
            </a:r>
            <a:r>
              <a:rPr lang="en-US"/>
              <a:t>s</a:t>
            </a:r>
            <a:r>
              <a:rPr lang="en-US"/>
              <a:t> </a:t>
            </a:r>
            <a:r>
              <a:rPr lang="en-US"/>
              <a:t>w</a:t>
            </a:r>
            <a:r>
              <a:rPr lang="en-US"/>
              <a:t>o</a:t>
            </a:r>
            <a:r>
              <a:rPr lang="en-US"/>
              <a:t>u</a:t>
            </a:r>
            <a:r>
              <a:rPr lang="en-US"/>
              <a:t>l</a:t>
            </a:r>
            <a:r>
              <a:rPr lang="en-US"/>
              <a:t>d</a:t>
            </a:r>
            <a:r>
              <a:rPr lang="en-US"/>
              <a:t> </a:t>
            </a:r>
            <a:r>
              <a:rPr lang="en-US"/>
              <a:t>b</a:t>
            </a:r>
            <a:r>
              <a:rPr lang="en-US"/>
              <a:t>e</a:t>
            </a:r>
            <a:r>
              <a:rPr lang="en-US"/>
              <a:t> </a:t>
            </a:r>
            <a:r>
              <a:rPr lang="en-US"/>
              <a:t>u</a:t>
            </a:r>
            <a:r>
              <a:rPr lang="en-US"/>
              <a:t>s</a:t>
            </a:r>
            <a:r>
              <a:rPr lang="en-US"/>
              <a:t>e</a:t>
            </a:r>
            <a:r>
              <a:rPr lang="en-US"/>
              <a:t>d</a:t>
            </a:r>
            <a:r>
              <a:rPr lang="en-US"/>
              <a:t> </a:t>
            </a:r>
            <a:r>
              <a:rPr lang="en-US"/>
              <a:t>f</a:t>
            </a:r>
            <a:r>
              <a:rPr lang="en-US"/>
              <a:t>o</a:t>
            </a:r>
            <a:r>
              <a:rPr lang="en-US"/>
              <a:t>r</a:t>
            </a:r>
            <a:r>
              <a:rPr lang="en-US"/>
              <a:t> </a:t>
            </a:r>
            <a:r>
              <a:rPr lang="en-US"/>
              <a:t>cost </a:t>
            </a:r>
            <a:r>
              <a:rPr lang="en-US"/>
              <a:t>i</a:t>
            </a:r>
            <a:r>
              <a:rPr lang="en-US"/>
              <a:t>n</a:t>
            </a:r>
            <a:r>
              <a:rPr lang="en-US"/>
              <a:t>c</a:t>
            </a:r>
            <a:r>
              <a:rPr lang="en-US"/>
              <a:t>l</a:t>
            </a:r>
            <a:r>
              <a:rPr lang="en-US"/>
              <a:t>u</a:t>
            </a:r>
            <a:r>
              <a:rPr lang="en-US"/>
              <a:t>d</a:t>
            </a:r>
            <a:r>
              <a:rPr lang="en-US"/>
              <a:t>i</a:t>
            </a:r>
            <a:r>
              <a:rPr lang="en-US"/>
              <a:t>n</a:t>
            </a:r>
            <a:r>
              <a:rPr lang="en-US"/>
              <a:t>g</a:t>
            </a:r>
            <a:r>
              <a:rPr lang="en-US"/>
              <a:t>:</a:t>
            </a:r>
            <a:r>
              <a:rPr lang="en-US"/>
              <a:t> </a:t>
            </a:r>
            <a:r>
              <a:rPr lang="en-US"/>
              <a:t>s</a:t>
            </a:r>
            <a:r>
              <a:rPr lang="en-US"/>
              <a:t>o</a:t>
            </a:r>
            <a:r>
              <a:rPr lang="en-US"/>
              <a:t>f</a:t>
            </a:r>
            <a:r>
              <a:rPr lang="en-US"/>
              <a:t>t</a:t>
            </a:r>
            <a:r>
              <a:rPr lang="en-US"/>
              <a:t>w</a:t>
            </a:r>
            <a:r>
              <a:rPr lang="en-US"/>
              <a:t>a</a:t>
            </a:r>
            <a:r>
              <a:rPr lang="en-US"/>
              <a:t>r</a:t>
            </a:r>
            <a:r>
              <a:rPr lang="en-US"/>
              <a:t>e</a:t>
            </a:r>
            <a:r>
              <a:rPr lang="en-US"/>
              <a:t> </a:t>
            </a:r>
            <a:r>
              <a:rPr lang="en-US"/>
              <a:t>b</a:t>
            </a:r>
            <a:r>
              <a:rPr lang="en-US"/>
              <a:t>a</a:t>
            </a:r>
            <a:r>
              <a:rPr lang="en-US"/>
              <a:t>c</a:t>
            </a:r>
            <a:r>
              <a:rPr lang="en-US"/>
              <a:t>k</a:t>
            </a:r>
            <a:r>
              <a:rPr lang="en-US"/>
              <a:t>e</a:t>
            </a:r>
            <a:r>
              <a:rPr lang="en-US"/>
              <a:t>n</a:t>
            </a:r>
            <a:r>
              <a:rPr lang="en-US"/>
              <a:t>d</a:t>
            </a:r>
            <a:r>
              <a:rPr lang="en-US"/>
              <a:t> </a:t>
            </a:r>
            <a:r>
              <a:rPr lang="en-US"/>
              <a:t>deployment</a:t>
            </a:r>
            <a:r>
              <a:rPr lang="en-US"/>
              <a:t> </a:t>
            </a:r>
            <a:r>
              <a:rPr lang="en-US"/>
              <a:t>cost</a:t>
            </a:r>
            <a:r>
              <a:rPr lang="en-US"/>
              <a:t>,</a:t>
            </a:r>
            <a:r>
              <a:rPr lang="en-US"/>
              <a:t> </a:t>
            </a:r>
            <a:r>
              <a:rPr lang="en-US"/>
              <a:t>database </a:t>
            </a:r>
            <a:r>
              <a:rPr lang="en-US"/>
              <a:t>storage </a:t>
            </a:r>
            <a:r>
              <a:rPr lang="en-US"/>
              <a:t>cost</a:t>
            </a:r>
            <a:r>
              <a:rPr lang="en-US"/>
              <a:t>,</a:t>
            </a:r>
            <a:r>
              <a:rPr lang="en-US"/>
              <a:t> </a:t>
            </a:r>
            <a:r>
              <a:rPr lang="en-US"/>
              <a:t>w</a:t>
            </a:r>
            <a:r>
              <a:rPr lang="en-US"/>
              <a:t>e</a:t>
            </a:r>
            <a:r>
              <a:rPr lang="en-US"/>
              <a:t>b</a:t>
            </a:r>
            <a:r>
              <a:rPr lang="en-US"/>
              <a:t> </a:t>
            </a:r>
            <a:r>
              <a:rPr lang="en-US"/>
              <a:t>hosting</a:t>
            </a:r>
            <a:r>
              <a:rPr lang="en-US"/>
              <a:t> </a:t>
            </a:r>
            <a:r>
              <a:rPr lang="en-US"/>
              <a:t> </a:t>
            </a:r>
            <a:r>
              <a:rPr lang="en-US"/>
              <a:t>c</a:t>
            </a:r>
            <a:r>
              <a:rPr lang="en-US"/>
              <a:t>o</a:t>
            </a:r>
            <a:r>
              <a:rPr lang="en-US"/>
              <a:t>s</a:t>
            </a:r>
            <a:r>
              <a:rPr lang="en-US"/>
              <a:t>t</a:t>
            </a:r>
            <a:r>
              <a:rPr lang="en-US"/>
              <a:t>,</a:t>
            </a:r>
            <a:r>
              <a:rPr lang="en-US"/>
              <a:t> </a:t>
            </a:r>
            <a:r>
              <a:rPr lang="en-US"/>
              <a:t>RFID </a:t>
            </a:r>
            <a:r>
              <a:rPr lang="en-US"/>
              <a:t>p</a:t>
            </a:r>
            <a:r>
              <a:rPr lang="en-US"/>
              <a:t>r</a:t>
            </a:r>
            <a:r>
              <a:rPr lang="en-US"/>
              <a:t>o</a:t>
            </a:r>
            <a:r>
              <a:rPr lang="en-US"/>
              <a:t>d</a:t>
            </a:r>
            <a:r>
              <a:rPr lang="en-US"/>
              <a:t>u</a:t>
            </a:r>
            <a:r>
              <a:rPr lang="en-US"/>
              <a:t>c</a:t>
            </a:r>
            <a:r>
              <a:rPr lang="en-US"/>
              <a:t>t</a:t>
            </a:r>
            <a:r>
              <a:rPr lang="en-US"/>
              <a:t>i</a:t>
            </a:r>
            <a:r>
              <a:rPr lang="en-US"/>
              <a:t>o</a:t>
            </a:r>
            <a:r>
              <a:rPr lang="en-US"/>
              <a:t>n</a:t>
            </a:r>
            <a:r>
              <a:rPr lang="en-US"/>
              <a:t> </a:t>
            </a:r>
            <a:r>
              <a:rPr lang="en-US"/>
              <a:t>c</a:t>
            </a:r>
            <a:r>
              <a:rPr lang="en-US"/>
              <a:t>o</a:t>
            </a:r>
            <a:r>
              <a:rPr lang="en-US"/>
              <a:t>s</a:t>
            </a:r>
            <a:r>
              <a:rPr lang="en-US"/>
              <a:t>t</a:t>
            </a:r>
            <a:r>
              <a:rPr lang="en-US"/>
              <a:t> </a:t>
            </a:r>
            <a:r>
              <a:rPr lang="en-US"/>
              <a:t>,</a:t>
            </a:r>
            <a:r>
              <a:rPr lang="en-US"/>
              <a:t> </a:t>
            </a:r>
            <a:r>
              <a:rPr lang="en-US"/>
              <a:t>labor</a:t>
            </a:r>
            <a:r>
              <a:rPr lang="en-US"/>
              <a:t> </a:t>
            </a:r>
            <a:r>
              <a:rPr lang="en-US"/>
              <a:t>c</a:t>
            </a:r>
            <a:r>
              <a:rPr lang="en-US"/>
              <a:t>o</a:t>
            </a:r>
            <a:r>
              <a:rPr lang="en-US"/>
              <a:t>s</a:t>
            </a:r>
            <a:r>
              <a:rPr lang="en-US"/>
              <a:t>t</a:t>
            </a:r>
            <a:r>
              <a:rPr lang="en-US"/>
              <a:t> </a:t>
            </a:r>
            <a:r>
              <a:rPr lang="en-US"/>
              <a:t>a</a:t>
            </a:r>
            <a:r>
              <a:rPr lang="en-US"/>
              <a:t>n</a:t>
            </a:r>
            <a:r>
              <a:rPr lang="en-US"/>
              <a:t>d</a:t>
            </a:r>
            <a:r>
              <a:rPr lang="en-US"/>
              <a:t> </a:t>
            </a:r>
            <a:r>
              <a:rPr lang="en-US"/>
              <a:t>o</a:t>
            </a:r>
            <a:r>
              <a:rPr lang="en-US"/>
              <a:t>t</a:t>
            </a:r>
            <a:r>
              <a:rPr lang="en-US"/>
              <a:t>h</a:t>
            </a:r>
            <a:r>
              <a:rPr lang="en-US"/>
              <a:t>e</a:t>
            </a:r>
            <a:r>
              <a:rPr lang="en-US"/>
              <a:t>r</a:t>
            </a:r>
            <a:r>
              <a:rPr lang="en-US"/>
              <a:t> </a:t>
            </a:r>
            <a:r>
              <a:rPr lang="en-US"/>
              <a:t>c</a:t>
            </a:r>
            <a:r>
              <a:rPr lang="en-US"/>
              <a:t>h</a:t>
            </a:r>
            <a:r>
              <a:rPr lang="en-US"/>
              <a:t>a</a:t>
            </a:r>
            <a:r>
              <a:rPr lang="en-US"/>
              <a:t>r</a:t>
            </a:r>
            <a:r>
              <a:rPr lang="en-US"/>
              <a:t>g</a:t>
            </a:r>
            <a:r>
              <a:rPr lang="en-US"/>
              <a:t>e</a:t>
            </a:r>
            <a:r>
              <a:rPr lang="en-US"/>
              <a:t>s</a:t>
            </a:r>
            <a:r>
              <a:rPr lang="en-US"/>
              <a:t> </a:t>
            </a:r>
            <a:r>
              <a:rPr lang="en-US"/>
              <a:t>.</a:t>
            </a:r>
            <a:r>
              <a:rPr lang="en-US"/>
              <a:t>T</a:t>
            </a:r>
            <a:r>
              <a:rPr lang="en-US"/>
              <a:t>he </a:t>
            </a:r>
            <a:r>
              <a:rPr lang="en-US"/>
              <a:t>revenue </a:t>
            </a:r>
            <a:r>
              <a:rPr lang="en-US"/>
              <a:t>p</a:t>
            </a:r>
            <a:r>
              <a:rPr lang="en-US"/>
              <a:t>r</a:t>
            </a:r>
            <a:r>
              <a:rPr lang="en-US"/>
              <a:t>o</a:t>
            </a:r>
            <a:r>
              <a:rPr lang="en-US"/>
              <a:t>j</a:t>
            </a:r>
            <a:r>
              <a:rPr lang="en-US"/>
              <a:t>e</a:t>
            </a:r>
            <a:r>
              <a:rPr lang="en-US"/>
              <a:t>c</a:t>
            </a:r>
            <a:r>
              <a:rPr lang="en-US"/>
              <a:t>t</a:t>
            </a:r>
            <a:r>
              <a:rPr lang="en-US"/>
              <a:t>e</a:t>
            </a:r>
            <a:r>
              <a:rPr lang="en-US"/>
              <a:t>d</a:t>
            </a:r>
            <a:r>
              <a:rPr lang="en-US"/>
              <a:t> </a:t>
            </a:r>
            <a:r>
              <a:rPr lang="en-US"/>
              <a:t>f</a:t>
            </a:r>
            <a:r>
              <a:rPr lang="en-US"/>
              <a:t>o</a:t>
            </a:r>
            <a:r>
              <a:rPr lang="en-US"/>
              <a:t>r</a:t>
            </a:r>
            <a:r>
              <a:rPr lang="en-US"/>
              <a:t> </a:t>
            </a:r>
            <a:r>
              <a:rPr lang="en-US"/>
              <a:t>t</a:t>
            </a:r>
            <a:r>
              <a:rPr lang="en-US"/>
              <a:t>h</a:t>
            </a:r>
            <a:r>
              <a:rPr lang="en-US"/>
              <a:t>e</a:t>
            </a:r>
            <a:r>
              <a:rPr lang="en-US"/>
              <a:t> </a:t>
            </a:r>
            <a:r>
              <a:rPr lang="en-US"/>
              <a:t>f</a:t>
            </a:r>
            <a:r>
              <a:rPr lang="en-US"/>
              <a:t>i</a:t>
            </a:r>
            <a:r>
              <a:rPr lang="en-US"/>
              <a:t>r</a:t>
            </a:r>
            <a:r>
              <a:rPr lang="en-US"/>
              <a:t>s</a:t>
            </a:r>
            <a:r>
              <a:rPr lang="en-US"/>
              <a:t>t</a:t>
            </a:r>
            <a:r>
              <a:rPr lang="en-US"/>
              <a:t> </a:t>
            </a:r>
            <a:r>
              <a:rPr lang="en-US"/>
              <a:t>a</a:t>
            </a:r>
            <a:r>
              <a:rPr lang="en-US"/>
              <a:t>n</a:t>
            </a:r>
            <a:r>
              <a:rPr lang="en-US"/>
              <a:t>d</a:t>
            </a:r>
            <a:r>
              <a:rPr lang="en-US"/>
              <a:t> </a:t>
            </a:r>
            <a:r>
              <a:rPr lang="en-US"/>
              <a:t>s</a:t>
            </a:r>
            <a:r>
              <a:rPr lang="en-US"/>
              <a:t>e</a:t>
            </a:r>
            <a:r>
              <a:rPr lang="en-US"/>
              <a:t>c</a:t>
            </a:r>
            <a:r>
              <a:rPr lang="en-US"/>
              <a:t>o</a:t>
            </a:r>
            <a:r>
              <a:rPr lang="en-US"/>
              <a:t>n</a:t>
            </a:r>
            <a:r>
              <a:rPr lang="en-US"/>
              <a:t>d</a:t>
            </a:r>
            <a:r>
              <a:rPr lang="en-US"/>
              <a:t> </a:t>
            </a:r>
            <a:r>
              <a:rPr lang="en-US"/>
              <a:t>year </a:t>
            </a:r>
            <a:r>
              <a:rPr lang="en-US"/>
              <a:t>i</a:t>
            </a:r>
            <a:r>
              <a:rPr lang="en-US"/>
              <a:t>s</a:t>
            </a:r>
            <a:r>
              <a:rPr lang="en-US"/>
              <a:t> </a:t>
            </a:r>
            <a:r>
              <a:rPr lang="en-US"/>
              <a:t>1</a:t>
            </a:r>
            <a:r>
              <a:rPr lang="en-US"/>
              <a:t>1</a:t>
            </a:r>
            <a:r>
              <a:rPr lang="en-US"/>
              <a:t>,</a:t>
            </a:r>
            <a:r>
              <a:rPr lang="en-US"/>
              <a:t>0</a:t>
            </a:r>
            <a:r>
              <a:rPr lang="en-US"/>
              <a:t>0</a:t>
            </a:r>
            <a:r>
              <a:rPr lang="en-US"/>
              <a:t>0</a:t>
            </a:r>
            <a:r>
              <a:rPr lang="en-US"/>
              <a:t>,</a:t>
            </a:r>
            <a:r>
              <a:rPr lang="en-US"/>
              <a:t>0</a:t>
            </a:r>
            <a:r>
              <a:rPr lang="en-US"/>
              <a:t>0</a:t>
            </a:r>
            <a:r>
              <a:rPr lang="en-US"/>
              <a:t>0</a:t>
            </a:r>
            <a:r>
              <a:rPr lang="en-US"/>
              <a:t>N</a:t>
            </a:r>
            <a:r>
              <a:rPr lang="en-US"/>
              <a:t> </a:t>
            </a:r>
            <a:r>
              <a:rPr lang="en-US"/>
              <a:t>a</a:t>
            </a:r>
            <a:r>
              <a:rPr lang="en-US"/>
              <a:t>n</a:t>
            </a:r>
            <a:r>
              <a:rPr lang="en-US"/>
              <a:t>d</a:t>
            </a:r>
            <a:r>
              <a:rPr lang="en-US"/>
              <a:t> </a:t>
            </a:r>
            <a:r>
              <a:rPr lang="en-US"/>
              <a:t>1</a:t>
            </a:r>
            <a:r>
              <a:rPr lang="en-US"/>
              <a:t>2</a:t>
            </a:r>
            <a:r>
              <a:rPr lang="en-US"/>
              <a:t>,</a:t>
            </a:r>
            <a:r>
              <a:rPr lang="en-US"/>
              <a:t>0</a:t>
            </a:r>
            <a:r>
              <a:rPr lang="en-US"/>
              <a:t>0</a:t>
            </a:r>
            <a:r>
              <a:rPr lang="en-US"/>
              <a:t>0</a:t>
            </a:r>
            <a:r>
              <a:rPr lang="en-US"/>
              <a:t>,</a:t>
            </a:r>
            <a:r>
              <a:rPr lang="en-US"/>
              <a:t>0</a:t>
            </a:r>
            <a:r>
              <a:rPr lang="en-US"/>
              <a:t>0</a:t>
            </a:r>
            <a:r>
              <a:rPr lang="en-US"/>
              <a:t>0</a:t>
            </a:r>
            <a:r>
              <a:rPr lang="en-US"/>
              <a:t>N</a:t>
            </a:r>
            <a:r>
              <a:rPr lang="en-US"/>
              <a:t> </a:t>
            </a:r>
            <a:r>
              <a:rPr lang="en-US"/>
              <a:t> </a:t>
            </a:r>
            <a:r>
              <a:rPr lang="en-US"/>
              <a:t>r</a:t>
            </a:r>
            <a:r>
              <a:rPr lang="en-US"/>
              <a:t>e</a:t>
            </a:r>
            <a:r>
              <a:rPr lang="en-US"/>
              <a:t>s</a:t>
            </a:r>
            <a:r>
              <a:rPr lang="en-US"/>
              <a:t>p</a:t>
            </a:r>
            <a:r>
              <a:rPr lang="en-US"/>
              <a:t>e</a:t>
            </a:r>
            <a:r>
              <a:rPr lang="en-US"/>
              <a:t>c</a:t>
            </a:r>
            <a:r>
              <a:rPr lang="en-US"/>
              <a:t>tively</a:t>
            </a:r>
            <a:r>
              <a:rPr lang="en-US"/>
              <a:t>.</a:t>
            </a:r>
            <a:r>
              <a:rPr lang="en-US"/>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p:sp>
        <p:nvSpPr>
          <p:cNvPr id="1048616" name="Title 1"/>
          <p:cNvSpPr>
            <a:spLocks noGrp="1"/>
          </p:cNvSpPr>
          <p:nvPr>
            <p:ph type="title"/>
          </p:nvPr>
        </p:nvSpPr>
        <p:spPr/>
        <p:txBody>
          <a:bodyPr/>
          <a:p>
            <a:r>
              <a:rPr lang="en-US" b="1">
                <a:latin typeface="Calibri Light (Headings)" charset="0"/>
                <a:cs typeface="Calibri Light (Headings)" charset="0"/>
              </a:rPr>
              <a:t>Introduction	</a:t>
            </a:r>
            <a:endParaRPr lang="en-US" b="1">
              <a:latin typeface="Calibri Light (Headings)" charset="0"/>
              <a:cs typeface="Calibri Light (Headings)" charset="0"/>
            </a:endParaRPr>
          </a:p>
        </p:txBody>
      </p:sp>
      <p:sp>
        <p:nvSpPr>
          <p:cNvPr id="1048617" name="Content Placeholder 2"/>
          <p:cNvSpPr>
            <a:spLocks noGrp="1"/>
          </p:cNvSpPr>
          <p:nvPr>
            <p:ph sz="half" idx="1"/>
          </p:nvPr>
        </p:nvSpPr>
        <p:spPr>
          <a:xfrm>
            <a:off x="706120" y="1348740"/>
            <a:ext cx="5181600" cy="4351338"/>
          </a:xfrm>
        </p:spPr>
        <p:txBody>
          <a:bodyPr/>
          <a:p>
            <a:pPr algn="just"/>
            <a:r>
              <a:rPr lang="en-US"/>
              <a:t>A system which uses Telegram bot and Radio frequency identification system (RFID) to call and make payment for quick and accessible shuttle rides for institutions.</a:t>
            </a:r>
            <a:endParaRPr lang="en-US"/>
          </a:p>
        </p:txBody>
      </p:sp>
      <p:pic>
        <p:nvPicPr>
          <p:cNvPr id="2097152" name="Picture 3" descr="IMG_2948"/>
          <p:cNvPicPr>
            <a:picLocks noChangeAspect="1"/>
          </p:cNvPicPr>
          <p:nvPr/>
        </p:nvPicPr>
        <p:blipFill>
          <a:blip r:embed="rId1"/>
          <a:stretch>
            <a:fillRect/>
          </a:stretch>
        </p:blipFill>
        <p:spPr>
          <a:xfrm>
            <a:off x="8138160" y="2666365"/>
            <a:ext cx="2080895" cy="3694430"/>
          </a:xfrm>
          <a:prstGeom prst="rect">
            <a:avLst/>
          </a:prstGeom>
        </p:spPr>
      </p:pic>
      <p:pic>
        <p:nvPicPr>
          <p:cNvPr id="2097153" name="Content Placeholder 6"/>
          <p:cNvPicPr>
            <a:picLocks noChangeAspect="1"/>
          </p:cNvPicPr>
          <p:nvPr>
            <p:ph sz="half" idx="2"/>
          </p:nvPr>
        </p:nvPicPr>
        <p:blipFill>
          <a:blip r:embed="rId2" cstate="print"/>
          <a:stretch>
            <a:fillRect/>
          </a:stretch>
        </p:blipFill>
        <p:spPr>
          <a:xfrm>
            <a:off x="3581400" y="3698240"/>
            <a:ext cx="3566160" cy="2662555"/>
          </a:xfrm>
          <a:prstGeom prst="rect">
            <a:avLst/>
          </a:prstGeom>
        </p:spPr>
      </p:pic>
      <p:sp>
        <p:nvSpPr>
          <p:cNvPr id="1048618" name="Text Box 99"/>
          <p:cNvSpPr txBox="1"/>
          <p:nvPr/>
        </p:nvSpPr>
        <p:spPr>
          <a:xfrm>
            <a:off x="3581400" y="6423025"/>
            <a:ext cx="3670300" cy="275590"/>
          </a:xfrm>
          <a:prstGeom prst="rect">
            <a:avLst/>
          </a:prstGeom>
          <a:noFill/>
          <a:ln w="9525">
            <a:noFill/>
          </a:ln>
        </p:spPr>
        <p:txBody>
          <a:bodyPr wrap="square">
            <a:spAutoFit/>
          </a:bodyPr>
          <a:p>
            <a:pPr indent="0"/>
            <a:r>
              <a:rPr lang="en-US" sz="1200" b="0">
                <a:solidFill>
                  <a:srgbClr val="000000"/>
                </a:solidFill>
                <a:latin typeface="Calibri (body)" charset="0"/>
                <a:cs typeface="Calibri (body)" charset="0"/>
              </a:rPr>
              <a:t>Fig 1: RFID Reader.</a:t>
            </a:r>
            <a:endParaRPr lang="en-US">
              <a:latin typeface="Calibri (body)" charset="0"/>
              <a:cs typeface="Calibri (body)" charset="0"/>
            </a:endParaRPr>
          </a:p>
        </p:txBody>
      </p:sp>
      <p:sp>
        <p:nvSpPr>
          <p:cNvPr id="1048619" name="Text Box 4"/>
          <p:cNvSpPr txBox="1"/>
          <p:nvPr/>
        </p:nvSpPr>
        <p:spPr>
          <a:xfrm>
            <a:off x="8138160" y="6423025"/>
            <a:ext cx="2080260" cy="662940"/>
          </a:xfrm>
          <a:prstGeom prst="rect">
            <a:avLst/>
          </a:prstGeom>
          <a:noFill/>
          <a:ln w="9525">
            <a:noFill/>
          </a:ln>
        </p:spPr>
        <p:txBody>
          <a:bodyPr wrap="square">
            <a:spAutoFit/>
          </a:bodyPr>
          <a:p>
            <a:pPr indent="0"/>
            <a:r>
              <a:rPr lang="en-US" sz="1200" b="0">
                <a:solidFill>
                  <a:srgbClr val="000000"/>
                </a:solidFill>
                <a:latin typeface="Calibri (body)" charset="0"/>
                <a:cs typeface="Calibri (body)" charset="0"/>
              </a:rPr>
              <a:t>Fig 2: Mobile device interface with telegram app.</a:t>
            </a:r>
            <a:endParaRPr lang="en-US">
              <a:latin typeface="Calibri (body)" charset="0"/>
              <a:cs typeface="Calibri (body)"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7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097152"/>
                                        </p:tgtEl>
                                        <p:attrNameLst>
                                          <p:attrName>style.visibility</p:attrName>
                                        </p:attrNameLst>
                                      </p:cBhvr>
                                      <p:to>
                                        <p:strVal val="visible"/>
                                      </p:to>
                                    </p:set>
                                    <p:animEffect transition="in" filter="box(in)">
                                      <p:cBhvr>
                                        <p:cTn id="11" dur="2000"/>
                                        <p:tgtEl>
                                          <p:spTgt spid="2097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p:sp>
        <p:nvSpPr>
          <p:cNvPr id="1048622" name="Title 1"/>
          <p:cNvSpPr>
            <a:spLocks noGrp="1"/>
          </p:cNvSpPr>
          <p:nvPr>
            <p:ph type="title"/>
          </p:nvPr>
        </p:nvSpPr>
        <p:spPr>
          <a:xfrm>
            <a:off x="838200" y="-190500"/>
            <a:ext cx="10515600" cy="1325563"/>
          </a:xfrm>
        </p:spPr>
        <p:txBody>
          <a:bodyPr/>
          <a:p>
            <a:r>
              <a:rPr lang="en-US" sz="3600" b="1">
                <a:latin typeface="Calibri Light (Headings)" charset="0"/>
                <a:cs typeface="Calibri Light (Headings)" charset="0"/>
              </a:rPr>
              <a:t>Problem Statement</a:t>
            </a:r>
            <a:endParaRPr lang="en-US" b="1">
              <a:latin typeface="Calibri Light (Headings)" charset="0"/>
              <a:cs typeface="Calibri Light (Headings)" charset="0"/>
            </a:endParaRPr>
          </a:p>
        </p:txBody>
      </p:sp>
      <p:sp>
        <p:nvSpPr>
          <p:cNvPr id="1048623" name="Content Placeholder 2"/>
          <p:cNvSpPr>
            <a:spLocks noGrp="1"/>
          </p:cNvSpPr>
          <p:nvPr>
            <p:ph idx="1"/>
          </p:nvPr>
        </p:nvSpPr>
        <p:spPr>
          <a:xfrm>
            <a:off x="838200" y="611505"/>
            <a:ext cx="10515600" cy="4351338"/>
          </a:xfrm>
        </p:spPr>
        <p:txBody>
          <a:bodyPr/>
          <a:p>
            <a:pPr algn="just"/>
            <a:r>
              <a:rPr lang="en-US"/>
              <a:t>Slowness in queing for shuttle	</a:t>
            </a:r>
            <a:endParaRPr lang="en-US"/>
          </a:p>
          <a:p>
            <a:pPr algn="just"/>
            <a:r>
              <a:rPr lang="en-US"/>
              <a:t>Funding Constaints [1]</a:t>
            </a:r>
            <a:endParaRPr lang="en-US"/>
          </a:p>
          <a:p>
            <a:pPr algn="just"/>
            <a:r>
              <a:rPr lang="en-US">
                <a:sym typeface="+mn-ea"/>
              </a:rPr>
              <a:t>Underutilization of</a:t>
            </a:r>
            <a:r>
              <a:rPr lang="en-US"/>
              <a:t> shuttle</a:t>
            </a:r>
            <a:r>
              <a:rPr lang="en-US"/>
              <a:t>s</a:t>
            </a:r>
            <a:r>
              <a:rPr lang="en-US"/>
              <a:t> </a:t>
            </a:r>
            <a:r>
              <a:rPr lang="en-US"/>
              <a:t>a</a:t>
            </a:r>
            <a:r>
              <a:rPr lang="en-US"/>
              <a:t>n</a:t>
            </a:r>
            <a:r>
              <a:rPr lang="en-US"/>
              <a:t>d</a:t>
            </a:r>
            <a:r>
              <a:rPr lang="en-US"/>
              <a:t> </a:t>
            </a:r>
            <a:r>
              <a:rPr lang="en-US"/>
              <a:t>vehicles</a:t>
            </a:r>
            <a:r>
              <a:rPr lang="en-US"/>
              <a:t>.</a:t>
            </a:r>
            <a:endParaRPr lang="en-US"/>
          </a:p>
        </p:txBody>
      </p:sp>
      <p:sp>
        <p:nvSpPr>
          <p:cNvPr id="1048624" name="Title 1"/>
          <p:cNvSpPr>
            <a:spLocks noGrp="1"/>
          </p:cNvSpPr>
          <p:nvPr/>
        </p:nvSpPr>
        <p:spPr>
          <a:xfrm>
            <a:off x="914400" y="1897380"/>
            <a:ext cx="10515600" cy="887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Calibri Light (Headings)" charset="0"/>
                <a:cs typeface="Calibri Light (Headings)" charset="0"/>
              </a:rPr>
              <a:t>Target Audience</a:t>
            </a:r>
            <a:endParaRPr lang="en-US" b="1">
              <a:latin typeface="Calibri Light (Headings)" charset="0"/>
              <a:cs typeface="Calibri Light (Headings)" charset="0"/>
            </a:endParaRPr>
          </a:p>
        </p:txBody>
      </p:sp>
      <p:sp>
        <p:nvSpPr>
          <p:cNvPr id="1048625" name="Content Placeholder 2"/>
          <p:cNvSpPr>
            <a:spLocks noGrp="1"/>
          </p:cNvSpPr>
          <p:nvPr/>
        </p:nvSpPr>
        <p:spPr>
          <a:xfrm>
            <a:off x="838200" y="2621280"/>
            <a:ext cx="10515600" cy="28740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Workers and Students in instituttion are the target audience. IBTROS will be using telegram mobile application which has 700million users globally [2].  </a:t>
            </a:r>
            <a:endParaRPr lang="en-US"/>
          </a:p>
        </p:txBody>
      </p:sp>
      <p:sp>
        <p:nvSpPr>
          <p:cNvPr id="1048626" name="Content Placeholder 2"/>
          <p:cNvSpPr>
            <a:spLocks noGrp="1"/>
          </p:cNvSpPr>
          <p:nvPr/>
        </p:nvSpPr>
        <p:spPr>
          <a:xfrm>
            <a:off x="838200" y="4206742"/>
            <a:ext cx="8991600" cy="2651258"/>
          </a:xfrm>
          <a:prstGeom prst="rect">
            <a:avLst/>
          </a:prstGeom>
        </p:spPr>
        <p:txBody>
          <a:bodyPr vert="horz" lIns="91440" tIns="45720" rIns="91440" bIns="45720" rtlCol="0">
            <a:normAutofit fontScale="67857"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p>
          <a:p>
            <a:pPr algn="just"/>
            <a:r>
              <a:rPr lang="en-US"/>
              <a:t>Student name: Emmanuel Musa</a:t>
            </a:r>
            <a:endParaRPr lang="en-US"/>
          </a:p>
          <a:p>
            <a:pPr algn="just"/>
            <a:r>
              <a:rPr lang="en-US"/>
              <a:t>P</a:t>
            </a:r>
            <a:r>
              <a:rPr lang="en-US"/>
              <a:t>l</a:t>
            </a:r>
            <a:r>
              <a:rPr lang="en-US"/>
              <a:t>a</a:t>
            </a:r>
            <a:r>
              <a:rPr lang="en-US"/>
              <a:t>c</a:t>
            </a:r>
            <a:r>
              <a:rPr lang="en-US"/>
              <a:t>e</a:t>
            </a:r>
            <a:r>
              <a:rPr lang="en-US"/>
              <a:t> </a:t>
            </a:r>
            <a:r>
              <a:rPr lang="en-US"/>
              <a:t>o</a:t>
            </a:r>
            <a:r>
              <a:rPr lang="en-US"/>
              <a:t>f</a:t>
            </a:r>
            <a:r>
              <a:rPr lang="en-US"/>
              <a:t> </a:t>
            </a:r>
            <a:r>
              <a:rPr lang="en-US"/>
              <a:t>p</a:t>
            </a:r>
            <a:r>
              <a:rPr lang="en-US"/>
              <a:t>r</a:t>
            </a:r>
            <a:r>
              <a:rPr lang="en-US"/>
              <a:t>i</a:t>
            </a:r>
            <a:r>
              <a:rPr lang="en-US"/>
              <a:t>m</a:t>
            </a:r>
            <a:r>
              <a:rPr lang="en-US"/>
              <a:t>a</a:t>
            </a:r>
            <a:r>
              <a:rPr lang="en-US"/>
              <a:t>ry</a:t>
            </a:r>
            <a:r>
              <a:rPr lang="en-US"/>
              <a:t> </a:t>
            </a:r>
            <a:r>
              <a:rPr lang="en-US"/>
              <a:t>a</a:t>
            </a:r>
            <a:r>
              <a:rPr lang="en-US"/>
              <a:t>s</a:t>
            </a:r>
            <a:r>
              <a:rPr lang="en-US"/>
              <a:t>s</a:t>
            </a:r>
            <a:r>
              <a:rPr lang="en-US"/>
              <a:t>i</a:t>
            </a:r>
            <a:r>
              <a:rPr lang="en-US"/>
              <a:t>g</a:t>
            </a:r>
            <a:r>
              <a:rPr lang="en-US"/>
              <a:t>nment</a:t>
            </a:r>
            <a:r>
              <a:rPr lang="en-US"/>
              <a:t>:  </a:t>
            </a:r>
            <a:r>
              <a:rPr lang="en-US"/>
              <a:t>Educational</a:t>
            </a:r>
            <a:r>
              <a:rPr lang="en-US"/>
              <a:t> </a:t>
            </a:r>
            <a:r>
              <a:rPr lang="en-US"/>
              <a:t>i</a:t>
            </a:r>
            <a:r>
              <a:rPr lang="en-US"/>
              <a:t>n</a:t>
            </a:r>
            <a:r>
              <a:rPr lang="en-US"/>
              <a:t>s</a:t>
            </a:r>
            <a:r>
              <a:rPr lang="en-US"/>
              <a:t>t</a:t>
            </a:r>
            <a:r>
              <a:rPr lang="en-US"/>
              <a:t>i</a:t>
            </a:r>
            <a:r>
              <a:rPr lang="en-US"/>
              <a:t>t</a:t>
            </a:r>
            <a:r>
              <a:rPr lang="en-US"/>
              <a:t>u</a:t>
            </a:r>
            <a:r>
              <a:rPr lang="en-US"/>
              <a:t>te</a:t>
            </a:r>
            <a:r>
              <a:rPr lang="en-US"/>
              <a:t>.</a:t>
            </a:r>
            <a:endParaRPr lang="en-US"/>
          </a:p>
          <a:p>
            <a:pPr algn="just"/>
            <a:r>
              <a:rPr lang="en-US"/>
              <a:t>Demographics: </a:t>
            </a:r>
            <a:r>
              <a:rPr lang="en-US"/>
              <a:t>2</a:t>
            </a:r>
            <a:r>
              <a:rPr lang="en-US"/>
              <a:t>4</a:t>
            </a:r>
            <a:r>
              <a:rPr lang="en-US"/>
              <a:t> </a:t>
            </a:r>
            <a:r>
              <a:rPr lang="en-US"/>
              <a:t>years</a:t>
            </a:r>
            <a:r>
              <a:rPr lang="en-US"/>
              <a:t> old, lives </a:t>
            </a:r>
            <a:r>
              <a:rPr lang="en-US"/>
              <a:t>a</a:t>
            </a:r>
            <a:r>
              <a:rPr lang="en-US"/>
              <a:t>r</a:t>
            </a:r>
            <a:r>
              <a:rPr lang="en-US"/>
              <a:t>o</a:t>
            </a:r>
            <a:r>
              <a:rPr lang="en-US"/>
              <a:t>u</a:t>
            </a:r>
            <a:r>
              <a:rPr lang="en-US"/>
              <a:t>n</a:t>
            </a:r>
            <a:r>
              <a:rPr lang="en-US"/>
              <a:t>d</a:t>
            </a:r>
            <a:r>
              <a:rPr lang="en-US"/>
              <a:t> </a:t>
            </a:r>
            <a:r>
              <a:rPr lang="en-US"/>
              <a:t>a</a:t>
            </a:r>
            <a:r>
              <a:rPr lang="en-US"/>
              <a:t> </a:t>
            </a:r>
            <a:r>
              <a:rPr lang="en-US"/>
              <a:t>u</a:t>
            </a:r>
            <a:r>
              <a:rPr lang="en-US"/>
              <a:t>niversity campus, comes from a middle-income-level family. </a:t>
            </a:r>
            <a:endParaRPr lang="en-US"/>
          </a:p>
          <a:p>
            <a:pPr algn="just"/>
            <a:r>
              <a:rPr lang="en-US"/>
              <a:t>Challenge: The distance between campus and work place is a challenge he needs to overcome</a:t>
            </a:r>
            <a:r>
              <a:rPr lang="en-US"/>
              <a:t> </a:t>
            </a:r>
            <a:r>
              <a:rPr lang="en-US"/>
              <a:t>d</a:t>
            </a:r>
            <a:r>
              <a:rPr lang="en-US"/>
              <a:t>u</a:t>
            </a:r>
            <a:r>
              <a:rPr lang="en-US"/>
              <a:t>e</a:t>
            </a:r>
            <a:r>
              <a:rPr lang="en-US"/>
              <a:t> </a:t>
            </a:r>
            <a:r>
              <a:rPr lang="en-US"/>
              <a:t>t</a:t>
            </a:r>
            <a:r>
              <a:rPr lang="en-US"/>
              <a:t>o</a:t>
            </a:r>
            <a:r>
              <a:rPr lang="en-US"/>
              <a:t> </a:t>
            </a:r>
            <a:r>
              <a:rPr lang="en-US"/>
              <a:t>cost</a:t>
            </a:r>
            <a:r>
              <a:rPr lang="en-US"/>
              <a:t>.</a:t>
            </a:r>
            <a:endParaRPr lang="en-US"/>
          </a:p>
          <a:p>
            <a:pPr algn="just"/>
            <a:r>
              <a:rPr lang="en-US"/>
              <a:t>Pain point: </a:t>
            </a:r>
            <a:r>
              <a:rPr lang="en-US"/>
              <a:t>c</a:t>
            </a:r>
            <a:r>
              <a:rPr lang="en-US"/>
              <a:t>o</a:t>
            </a:r>
            <a:r>
              <a:rPr lang="en-US"/>
              <a:t>s</a:t>
            </a:r>
            <a:r>
              <a:rPr lang="en-US"/>
              <a:t>t</a:t>
            </a:r>
            <a:r>
              <a:rPr lang="en-US"/>
              <a:t> </a:t>
            </a:r>
            <a:r>
              <a:rPr lang="en-US"/>
              <a:t>o</a:t>
            </a:r>
            <a:r>
              <a:rPr lang="en-US"/>
              <a:t>f</a:t>
            </a:r>
            <a:r>
              <a:rPr lang="en-US"/>
              <a:t> </a:t>
            </a:r>
            <a:r>
              <a:rPr lang="en-US"/>
              <a:t>t</a:t>
            </a:r>
            <a:r>
              <a:rPr lang="en-US"/>
              <a:t>r</a:t>
            </a:r>
            <a:r>
              <a:rPr lang="en-US"/>
              <a:t>a</a:t>
            </a:r>
            <a:r>
              <a:rPr lang="en-US"/>
              <a:t>n</a:t>
            </a:r>
            <a:r>
              <a:rPr lang="en-US"/>
              <a:t>s</a:t>
            </a:r>
            <a:r>
              <a:rPr lang="en-US"/>
              <a:t>portation</a:t>
            </a:r>
            <a:endParaRPr lang="en-US"/>
          </a:p>
          <a:p>
            <a:pPr marL="0" indent="0" algn="just">
              <a:buNone/>
            </a:pPr>
            <a:endParaRPr lang="en-US"/>
          </a:p>
        </p:txBody>
      </p:sp>
      <p:sp>
        <p:nvSpPr>
          <p:cNvPr id="1048627" name="Title 1"/>
          <p:cNvSpPr>
            <a:spLocks noGrp="1"/>
          </p:cNvSpPr>
          <p:nvPr/>
        </p:nvSpPr>
        <p:spPr>
          <a:xfrm>
            <a:off x="1052752" y="3733905"/>
            <a:ext cx="10224847" cy="943264"/>
          </a:xfrm>
          <a:prstGeom prst="rect">
            <a:avLst/>
          </a:prstGeom>
        </p:spPr>
        <p:txBody>
          <a:bodyPr vert="horz" lIns="91440" tIns="45720" rIns="91440" bIns="45720" rtlCol="0" anchor="ctr">
            <a:normAutofit fontScale="86111"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Calibri Light (Headings)" charset="0"/>
                <a:cs typeface="Calibri Light (Headings)" charset="0"/>
              </a:rPr>
              <a:t>Persona 1: Emmanuel, </a:t>
            </a:r>
            <a:r>
              <a:rPr lang="en-US" sz="3600" b="1">
                <a:latin typeface="Calibri Light (Headings)" charset="0"/>
                <a:cs typeface="Calibri Light (Headings)" charset="0"/>
              </a:rPr>
              <a:t>N</a:t>
            </a:r>
            <a:r>
              <a:rPr lang="en-US" sz="3600" b="1">
                <a:latin typeface="Calibri Light (Headings)" charset="0"/>
                <a:cs typeface="Calibri Light (Headings)" charset="0"/>
              </a:rPr>
              <a:t>a</a:t>
            </a:r>
            <a:r>
              <a:rPr lang="en-US" sz="3600" b="1">
                <a:latin typeface="Calibri Light (Headings)" charset="0"/>
                <a:cs typeface="Calibri Light (Headings)" charset="0"/>
              </a:rPr>
              <a:t>t</a:t>
            </a:r>
            <a:r>
              <a:rPr lang="en-US" sz="3600" b="1">
                <a:latin typeface="Calibri Light (Headings)" charset="0"/>
                <a:cs typeface="Calibri Light (Headings)" charset="0"/>
              </a:rPr>
              <a:t>i</a:t>
            </a:r>
            <a:r>
              <a:rPr lang="en-US" sz="3600" b="1">
                <a:latin typeface="Calibri Light (Headings)" charset="0"/>
                <a:cs typeface="Calibri Light (Headings)" charset="0"/>
              </a:rPr>
              <a:t>o</a:t>
            </a:r>
            <a:r>
              <a:rPr lang="en-US" sz="3600" b="1">
                <a:latin typeface="Calibri Light (Headings)" charset="0"/>
                <a:cs typeface="Calibri Light (Headings)" charset="0"/>
              </a:rPr>
              <a:t>n</a:t>
            </a:r>
            <a:r>
              <a:rPr lang="en-US" sz="3600" b="1">
                <a:latin typeface="Calibri Light (Headings)" charset="0"/>
                <a:cs typeface="Calibri Light (Headings)" charset="0"/>
              </a:rPr>
              <a:t>a</a:t>
            </a:r>
            <a:r>
              <a:rPr lang="en-US" sz="3600" b="1">
                <a:latin typeface="Calibri Light (Headings)" charset="0"/>
                <a:cs typeface="Calibri Light (Headings)" charset="0"/>
              </a:rPr>
              <a:t>l</a:t>
            </a:r>
            <a:r>
              <a:rPr lang="en-US" sz="3600" b="1">
                <a:latin typeface="Calibri Light (Headings)" charset="0"/>
                <a:cs typeface="Calibri Light (Headings)" charset="0"/>
              </a:rPr>
              <a:t> </a:t>
            </a:r>
            <a:r>
              <a:rPr lang="en-US" sz="3600" b="1">
                <a:latin typeface="Calibri Light (Headings)" charset="0"/>
                <a:cs typeface="Calibri Light (Headings)" charset="0"/>
              </a:rPr>
              <a:t>Y</a:t>
            </a:r>
            <a:r>
              <a:rPr lang="en-US" sz="3600" b="1">
                <a:latin typeface="Calibri Light (Headings)" charset="0"/>
                <a:cs typeface="Calibri Light (Headings)" charset="0"/>
              </a:rPr>
              <a:t>o</a:t>
            </a:r>
            <a:r>
              <a:rPr lang="en-US" sz="3600" b="1">
                <a:latin typeface="Calibri Light (Headings)" charset="0"/>
                <a:cs typeface="Calibri Light (Headings)" charset="0"/>
              </a:rPr>
              <a:t>u</a:t>
            </a:r>
            <a:r>
              <a:rPr lang="en-US" sz="3600" b="1">
                <a:latin typeface="Calibri Light (Headings)" charset="0"/>
                <a:cs typeface="Calibri Light (Headings)" charset="0"/>
              </a:rPr>
              <a:t>t</a:t>
            </a:r>
            <a:r>
              <a:rPr lang="en-US" sz="3600" b="1">
                <a:latin typeface="Calibri Light (Headings)" charset="0"/>
                <a:cs typeface="Calibri Light (Headings)" charset="0"/>
              </a:rPr>
              <a:t>h</a:t>
            </a:r>
            <a:r>
              <a:rPr lang="en-US" sz="3600" b="1">
                <a:latin typeface="Calibri Light (Headings)" charset="0"/>
                <a:cs typeface="Calibri Light (Headings)" charset="0"/>
              </a:rPr>
              <a:t> </a:t>
            </a:r>
            <a:r>
              <a:rPr lang="en-US" sz="3600" b="1">
                <a:latin typeface="Calibri Light (Headings)" charset="0"/>
                <a:cs typeface="Calibri Light (Headings)" charset="0"/>
              </a:rPr>
              <a:t>S</a:t>
            </a:r>
            <a:r>
              <a:rPr lang="en-US" sz="3600" b="1">
                <a:latin typeface="Calibri Light (Headings)" charset="0"/>
                <a:cs typeface="Calibri Light (Headings)" charset="0"/>
              </a:rPr>
              <a:t>e</a:t>
            </a:r>
            <a:r>
              <a:rPr lang="en-US" sz="3600" b="1">
                <a:latin typeface="Calibri Light (Headings)" charset="0"/>
                <a:cs typeface="Calibri Light (Headings)" charset="0"/>
              </a:rPr>
              <a:t>r</a:t>
            </a:r>
            <a:r>
              <a:rPr lang="en-US" sz="3600" b="1">
                <a:latin typeface="Calibri Light (Headings)" charset="0"/>
                <a:cs typeface="Calibri Light (Headings)" charset="0"/>
              </a:rPr>
              <a:t>v</a:t>
            </a:r>
            <a:r>
              <a:rPr lang="en-US" sz="3600" b="1">
                <a:latin typeface="Calibri Light (Headings)" charset="0"/>
                <a:cs typeface="Calibri Light (Headings)" charset="0"/>
              </a:rPr>
              <a:t>i</a:t>
            </a:r>
            <a:r>
              <a:rPr lang="en-US" sz="3600" b="1">
                <a:latin typeface="Calibri Light (Headings)" charset="0"/>
                <a:cs typeface="Calibri Light (Headings)" charset="0"/>
              </a:rPr>
              <a:t>c</a:t>
            </a:r>
            <a:r>
              <a:rPr lang="en-US" sz="3600" b="1">
                <a:latin typeface="Calibri Light (Headings)" charset="0"/>
                <a:cs typeface="Calibri Light (Headings)" charset="0"/>
              </a:rPr>
              <a:t>e</a:t>
            </a:r>
            <a:r>
              <a:rPr lang="en-US" sz="3600" b="1">
                <a:latin typeface="Calibri Light (Headings)" charset="0"/>
                <a:cs typeface="Calibri Light (Headings)" charset="0"/>
              </a:rPr>
              <a:t> </a:t>
            </a:r>
            <a:r>
              <a:rPr lang="en-US" sz="3600" b="1">
                <a:latin typeface="Calibri Light (Headings)" charset="0"/>
                <a:cs typeface="Calibri Light (Headings)" charset="0"/>
              </a:rPr>
              <a:t>c</a:t>
            </a:r>
            <a:r>
              <a:rPr lang="en-US" sz="3600" b="1">
                <a:latin typeface="Calibri Light (Headings)" charset="0"/>
                <a:cs typeface="Calibri Light (Headings)" charset="0"/>
              </a:rPr>
              <a:t>o</a:t>
            </a:r>
            <a:r>
              <a:rPr lang="en-US" sz="3600" b="1">
                <a:latin typeface="Calibri Light (Headings)" charset="0"/>
                <a:cs typeface="Calibri Light (Headings)" charset="0"/>
              </a:rPr>
              <a:t>r</a:t>
            </a:r>
            <a:r>
              <a:rPr lang="en-US" sz="3600" b="1">
                <a:latin typeface="Calibri Light (Headings)" charset="0"/>
                <a:cs typeface="Calibri Light (Headings)" charset="0"/>
              </a:rPr>
              <a:t>p</a:t>
            </a:r>
            <a:r>
              <a:rPr lang="en-US" sz="3600" b="1">
                <a:latin typeface="Calibri Light (Headings)" charset="0"/>
                <a:cs typeface="Calibri Light (Headings)" charset="0"/>
              </a:rPr>
              <a:t>e</a:t>
            </a:r>
            <a:r>
              <a:rPr lang="en-US" sz="3600" b="1">
                <a:latin typeface="Calibri Light (Headings)" charset="0"/>
                <a:cs typeface="Calibri Light (Headings)" charset="0"/>
              </a:rPr>
              <a:t>r</a:t>
            </a:r>
            <a:endParaRPr lang="en-US" b="1">
              <a:latin typeface="Calibri Light (Headings)" charset="0"/>
              <a:cs typeface="Calibri Light (Headings)"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p:sp>
        <p:nvSpPr>
          <p:cNvPr id="1048630" name="Title 1"/>
          <p:cNvSpPr>
            <a:spLocks noGrp="1"/>
          </p:cNvSpPr>
          <p:nvPr/>
        </p:nvSpPr>
        <p:spPr>
          <a:xfrm>
            <a:off x="717550" y="3477260"/>
            <a:ext cx="10515600" cy="8686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Light (Headings)" charset="0"/>
                <a:cs typeface="Calibri Light (Headings)" charset="0"/>
              </a:rPr>
              <a:t>Feedback</a:t>
            </a:r>
            <a:endParaRPr lang="en-US" b="1">
              <a:latin typeface="Calibri Light (Headings)" charset="0"/>
              <a:cs typeface="Calibri Light (Headings)" charset="0"/>
            </a:endParaRPr>
          </a:p>
        </p:txBody>
      </p:sp>
      <p:sp>
        <p:nvSpPr>
          <p:cNvPr id="1048631" name="Content Placeholder 2"/>
          <p:cNvSpPr>
            <a:spLocks noGrp="1"/>
          </p:cNvSpPr>
          <p:nvPr/>
        </p:nvSpPr>
        <p:spPr>
          <a:xfrm>
            <a:off x="590550" y="4155440"/>
            <a:ext cx="10515600" cy="2379345"/>
          </a:xfrm>
          <a:prstGeom prst="rect">
            <a:avLst/>
          </a:prstGeom>
        </p:spPr>
        <p:txBody>
          <a:bodyPr vert="horz" lIns="91440" tIns="45720" rIns="91440" bIns="45720" rtlCol="0">
            <a:normAutofit fontScale="92857"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CU was used as case study and the project’s core concept was pitched to about 9 people. 7 were cutomers and 2 were drivers. For customers, It was observed that what is needed is an quick payment method like a mixture of RFID tag and electronic vouchers to make quick payment. Also, a need to have an admin who will oversee the entire project from a point of view.</a:t>
            </a:r>
            <a:endParaRPr lang="en-US"/>
          </a:p>
        </p:txBody>
      </p:sp>
      <p:sp>
        <p:nvSpPr>
          <p:cNvPr id="1048632" name="Title 1"/>
          <p:cNvSpPr>
            <a:spLocks noGrp="1"/>
          </p:cNvSpPr>
          <p:nvPr/>
        </p:nvSpPr>
        <p:spPr>
          <a:xfrm>
            <a:off x="717550" y="308610"/>
            <a:ext cx="10515600" cy="8686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Light (Headings)" charset="0"/>
                <a:cs typeface="Calibri Light (Headings)" charset="0"/>
              </a:rPr>
              <a:t>Persona 2: Jousha, a Farmer</a:t>
            </a:r>
            <a:endParaRPr lang="en-US" b="1">
              <a:latin typeface="Calibri Light (Headings)" charset="0"/>
              <a:cs typeface="Calibri Light (Headings)" charset="0"/>
            </a:endParaRPr>
          </a:p>
        </p:txBody>
      </p:sp>
      <p:sp>
        <p:nvSpPr>
          <p:cNvPr id="1048633" name="Content Placeholder 2"/>
          <p:cNvSpPr>
            <a:spLocks noGrp="1"/>
          </p:cNvSpPr>
          <p:nvPr/>
        </p:nvSpPr>
        <p:spPr>
          <a:xfrm>
            <a:off x="590550" y="986790"/>
            <a:ext cx="8991600" cy="2489835"/>
          </a:xfrm>
          <a:prstGeom prst="rect">
            <a:avLst/>
          </a:prstGeom>
        </p:spPr>
        <p:txBody>
          <a:bodyPr vert="horz" lIns="91440" tIns="45720" rIns="91440" bIns="45720" rtlCol="0">
            <a:normAutofit fontScale="7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Student name: Jousha Ore</a:t>
            </a:r>
            <a:endParaRPr lang="en-US"/>
          </a:p>
          <a:p>
            <a:pPr algn="just"/>
            <a:r>
              <a:rPr lang="en-US"/>
              <a:t>occupation: Farming</a:t>
            </a:r>
            <a:endParaRPr lang="en-US"/>
          </a:p>
          <a:p>
            <a:pPr algn="just"/>
            <a:r>
              <a:rPr lang="en-US"/>
              <a:t>Demographics: 28 years old. Lives in Nigeria, From a middle-income family.</a:t>
            </a:r>
            <a:endParaRPr lang="en-US"/>
          </a:p>
          <a:p>
            <a:pPr algn="just"/>
            <a:r>
              <a:rPr lang="en-US"/>
              <a:t>Challenges: Lack of efficient ways to deliver his farm produce to the market</a:t>
            </a:r>
            <a:endParaRPr lang="en-US"/>
          </a:p>
          <a:p>
            <a:pPr algn="just"/>
            <a:r>
              <a:rPr lang="en-US"/>
              <a:t>Pain point: Transportation shortage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p:pic>
        <p:nvPicPr>
          <p:cNvPr id="2097154" name="Picture 16"/>
          <p:cNvPicPr>
            <a:picLocks noChangeAspect="1"/>
          </p:cNvPicPr>
          <p:nvPr/>
        </p:nvPicPr>
        <p:blipFill>
          <a:blip r:embed="rId1"/>
          <a:srcRect l="-1585" r="39431"/>
          <a:stretch>
            <a:fillRect/>
          </a:stretch>
        </p:blipFill>
        <p:spPr>
          <a:xfrm>
            <a:off x="5704840" y="405765"/>
            <a:ext cx="5579110" cy="5905500"/>
          </a:xfrm>
          <a:prstGeom prst="rect">
            <a:avLst/>
          </a:prstGeom>
        </p:spPr>
      </p:pic>
      <p:sp>
        <p:nvSpPr>
          <p:cNvPr id="1048634" name="Title 1"/>
          <p:cNvSpPr>
            <a:spLocks noGrp="1"/>
          </p:cNvSpPr>
          <p:nvPr/>
        </p:nvSpPr>
        <p:spPr>
          <a:xfrm>
            <a:off x="692150" y="405765"/>
            <a:ext cx="2705735" cy="868680"/>
          </a:xfrm>
          <a:prstGeom prst="rect">
            <a:avLst/>
          </a:prstGeom>
        </p:spPr>
        <p:txBody>
          <a:bodyPr vert="horz" lIns="91440" tIns="45720" rIns="91440" bIns="45720" rtlCol="0" anchor="ctr">
            <a:normAutofit fontScale="95455"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Light (Headings)" charset="0"/>
                <a:cs typeface="Calibri Light (Headings)" charset="0"/>
              </a:rPr>
              <a:t>Feedback</a:t>
            </a:r>
            <a:endParaRPr lang="en-US" b="1">
              <a:latin typeface="Calibri Light (Headings)" charset="0"/>
              <a:cs typeface="Calibri Light (Headings)" charset="0"/>
            </a:endParaRPr>
          </a:p>
        </p:txBody>
      </p:sp>
      <p:sp>
        <p:nvSpPr>
          <p:cNvPr id="1048635" name="Content Placeholder 2"/>
          <p:cNvSpPr>
            <a:spLocks noGrp="1"/>
          </p:cNvSpPr>
          <p:nvPr/>
        </p:nvSpPr>
        <p:spPr>
          <a:xfrm>
            <a:off x="189230" y="4271645"/>
            <a:ext cx="5515610" cy="199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Queue thoery is the mathemical studies of waiting on queue [3].</a:t>
            </a:r>
            <a:endParaRPr lang="en-US"/>
          </a:p>
        </p:txBody>
      </p:sp>
      <p:sp>
        <p:nvSpPr>
          <p:cNvPr id="1048636" name="Text Box 99"/>
          <p:cNvSpPr txBox="1"/>
          <p:nvPr/>
        </p:nvSpPr>
        <p:spPr>
          <a:xfrm>
            <a:off x="5807710" y="6311265"/>
            <a:ext cx="5080000" cy="275590"/>
          </a:xfrm>
          <a:prstGeom prst="rect">
            <a:avLst/>
          </a:prstGeom>
          <a:noFill/>
          <a:ln w="9525">
            <a:noFill/>
          </a:ln>
        </p:spPr>
        <p:txBody>
          <a:bodyPr>
            <a:spAutoFit/>
          </a:bodyPr>
          <a:p>
            <a:pPr indent="0"/>
            <a:r>
              <a:rPr lang="en-US" sz="1200" b="0">
                <a:solidFill>
                  <a:srgbClr val="000000"/>
                </a:solidFill>
                <a:latin typeface="Calibri (body)" charset="0"/>
                <a:cs typeface="Calibri (body)" charset="0"/>
              </a:rPr>
              <a:t>Fig 3: Queuing theory Formulas.</a:t>
            </a:r>
            <a:endParaRPr lang="en-US">
              <a:latin typeface="Calibri (body)" charset="0"/>
              <a:cs typeface="Calibri (body)" charset="0"/>
            </a:endParaRPr>
          </a:p>
        </p:txBody>
      </p:sp>
      <p:sp>
        <p:nvSpPr>
          <p:cNvPr id="1048637" name="Title 1"/>
          <p:cNvSpPr>
            <a:spLocks noGrp="1"/>
          </p:cNvSpPr>
          <p:nvPr/>
        </p:nvSpPr>
        <p:spPr>
          <a:xfrm>
            <a:off x="546735" y="3402965"/>
            <a:ext cx="2705735" cy="868680"/>
          </a:xfrm>
          <a:prstGeom prst="rect">
            <a:avLst/>
          </a:prstGeom>
        </p:spPr>
        <p:txBody>
          <a:bodyPr vert="horz" lIns="91440" tIns="45720" rIns="91440" bIns="45720" rtlCol="0" anchor="ctr">
            <a:normAutofit fontScale="95455"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Light (Headings)" charset="0"/>
                <a:cs typeface="Calibri Light (Headings)" charset="0"/>
              </a:rPr>
              <a:t>Feedback</a:t>
            </a:r>
            <a:endParaRPr lang="en-US" b="1">
              <a:latin typeface="Calibri Light (Headings)" charset="0"/>
              <a:cs typeface="Calibri Light (Headings)" charset="0"/>
            </a:endParaRPr>
          </a:p>
        </p:txBody>
      </p:sp>
      <p:sp>
        <p:nvSpPr>
          <p:cNvPr id="1048638" name="Content Placeholder 2"/>
          <p:cNvSpPr>
            <a:spLocks noGrp="1"/>
          </p:cNvSpPr>
          <p:nvPr/>
        </p:nvSpPr>
        <p:spPr>
          <a:xfrm>
            <a:off x="189230" y="1274445"/>
            <a:ext cx="5515610" cy="299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t>For drivers, I learned about the times shuttle operate, the amount of cars and their policy. This data was used to carry out test from slides 6 - 10  using Queue thory.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1" name="Title 1"/>
          <p:cNvSpPr>
            <a:spLocks noGrp="1"/>
          </p:cNvSpPr>
          <p:nvPr>
            <p:ph type="title"/>
          </p:nvPr>
        </p:nvSpPr>
        <p:spPr>
          <a:xfrm>
            <a:off x="677545" y="0"/>
            <a:ext cx="11407775" cy="1061720"/>
          </a:xfrm>
        </p:spPr>
        <p:txBody>
          <a:bodyPr>
            <a:normAutofit fontScale="90000"/>
          </a:bodyPr>
          <a:p>
            <a:r>
              <a:rPr lang="en-US" sz="4800" b="1" dirty="0">
                <a:latin typeface="Calibri Light (Headings)" charset="0"/>
                <a:cs typeface="Calibri Light (Headings)" charset="0"/>
              </a:rPr>
              <a:t>FEEDBACK AND SYSTEM EVALUATION</a:t>
            </a:r>
            <a:endParaRPr lang="en-US" sz="4800" b="1" dirty="0">
              <a:latin typeface="Calibri Light (Headings)" charset="0"/>
              <a:cs typeface="Calibri Light (Headings)" charset="0"/>
            </a:endParaRPr>
          </a:p>
        </p:txBody>
      </p:sp>
      <p:sp>
        <p:nvSpPr>
          <p:cNvPr id="1048642" name="Content Placeholder 2"/>
          <p:cNvSpPr>
            <a:spLocks noGrp="1"/>
          </p:cNvSpPr>
          <p:nvPr>
            <p:ph idx="1"/>
          </p:nvPr>
        </p:nvSpPr>
        <p:spPr>
          <a:xfrm>
            <a:off x="677545" y="1490746"/>
            <a:ext cx="9418955" cy="4702139"/>
          </a:xfrm>
        </p:spPr>
        <p:txBody>
          <a:bodyPr>
            <a:noAutofit/>
          </a:bodyPr>
          <a:p>
            <a:pPr marL="0" marR="0" indent="0" algn="just">
              <a:lnSpc>
                <a:spcPct val="200000"/>
              </a:lnSpc>
              <a:spcBef>
                <a:spcPts val="0"/>
              </a:spcBef>
              <a:spcAft>
                <a:spcPts val="800"/>
              </a:spcAft>
              <a:buNone/>
            </a:pPr>
            <a:r>
              <a:rPr lang="en-US" sz="1500" dirty="0">
                <a:solidFill>
                  <a:srgbClr val="000000"/>
                </a:solidFill>
                <a:latin typeface="Calibri (body)" charset="0"/>
                <a:ea typeface="Calibri" panose="020F0502020204030204" charset="0"/>
                <a:cs typeface="Calibri (body)" charset="0"/>
              </a:rPr>
              <a:t>The project was tested out using queue thoery’s utilization factor, a mesure to know how well a system is being utilized. </a:t>
            </a:r>
            <a:r>
              <a:rPr lang="en-US" sz="1500" dirty="0">
                <a:solidFill>
                  <a:srgbClr val="000000"/>
                </a:solidFill>
                <a:effectLst/>
                <a:latin typeface="Calibri (body)" charset="0"/>
                <a:ea typeface="Calibri" panose="020F0502020204030204" charset="0"/>
                <a:cs typeface="Calibri (body)" charset="0"/>
              </a:rPr>
              <a:t>Since the formula for utilization factor in queue is the same for both single queue multiple server and single server single queue systems, three inter-arrival time instances of CU shuttle’s most occupied time was analysied.</a:t>
            </a:r>
            <a:endParaRPr lang="en-US" sz="1500" dirty="0">
              <a:solidFill>
                <a:srgbClr val="000000"/>
              </a:solidFill>
              <a:effectLst/>
              <a:latin typeface="Calibri (body)" charset="0"/>
              <a:ea typeface="Calibri" panose="020F0502020204030204" charset="0"/>
              <a:cs typeface="Calibri (body)" charset="0"/>
            </a:endParaRPr>
          </a:p>
          <a:p>
            <a:pPr marL="0" marR="0" indent="0" algn="just">
              <a:lnSpc>
                <a:spcPct val="200000"/>
              </a:lnSpc>
              <a:spcBef>
                <a:spcPts val="0"/>
              </a:spcBef>
              <a:spcAft>
                <a:spcPts val="800"/>
              </a:spcAft>
              <a:buNone/>
            </a:pPr>
            <a:r>
              <a:rPr lang="en-US" sz="1500" dirty="0">
                <a:solidFill>
                  <a:srgbClr val="000000"/>
                </a:solidFill>
                <a:effectLst/>
                <a:latin typeface="Calibri (body)" charset="0"/>
                <a:ea typeface="Calibri" panose="020F0502020204030204" charset="0"/>
                <a:cs typeface="Calibri (body)" charset="0"/>
              </a:rPr>
              <a:t>ρ ​​ = ​ λ /μ </a:t>
            </a:r>
            <a:r>
              <a:rPr lang="en-US" sz="1500" dirty="0">
                <a:solidFill>
                  <a:srgbClr val="000000"/>
                </a:solidFill>
                <a:effectLst/>
                <a:latin typeface="Calibri (body)" charset="0"/>
                <a:ea typeface="SimSun" panose="02010600030101010101" pitchFamily="2" charset="-122"/>
                <a:cs typeface="Calibri (body)" charset="0"/>
              </a:rPr>
              <a:t>, where λ = 0.3333, 0.2 and 0.1 respectively for three time instances</a:t>
            </a:r>
            <a:r>
              <a:rPr lang="en-US" sz="1500" dirty="0">
                <a:latin typeface="Calibri (body)" charset="0"/>
                <a:ea typeface="SimSun" panose="02010600030101010101" pitchFamily="2" charset="-122"/>
                <a:cs typeface="Calibri (body)" charset="0"/>
              </a:rPr>
              <a:t> and </a:t>
            </a:r>
            <a:r>
              <a:rPr lang="en-US" sz="1500" dirty="0">
                <a:solidFill>
                  <a:srgbClr val="000000"/>
                </a:solidFill>
                <a:effectLst/>
                <a:latin typeface="Calibri (body)" charset="0"/>
                <a:ea typeface="SimSun" panose="02010600030101010101" pitchFamily="2" charset="-122"/>
                <a:cs typeface="Calibri (body)" charset="0"/>
              </a:rPr>
              <a:t>µ = 10 </a:t>
            </a:r>
            <a:endParaRPr lang="en-US" sz="1500" dirty="0">
              <a:effectLst/>
              <a:latin typeface="Calibri (body)" charset="0"/>
              <a:ea typeface="Calibri" panose="020F0502020204030204" charset="0"/>
              <a:cs typeface="Calibri (body)" charset="0"/>
            </a:endParaRPr>
          </a:p>
          <a:p>
            <a:pPr marL="0" marR="0" indent="0" algn="just">
              <a:lnSpc>
                <a:spcPct val="200000"/>
              </a:lnSpc>
              <a:spcBef>
                <a:spcPts val="0"/>
              </a:spcBef>
              <a:spcAft>
                <a:spcPts val="800"/>
              </a:spcAft>
              <a:buNone/>
            </a:pPr>
            <a:r>
              <a:rPr lang="en-US" sz="1500" dirty="0">
                <a:solidFill>
                  <a:srgbClr val="000000"/>
                </a:solidFill>
                <a:effectLst/>
                <a:latin typeface="Calibri (body)" charset="0"/>
                <a:ea typeface="Calibri" panose="020F0502020204030204" charset="0"/>
                <a:cs typeface="Calibri (body)" charset="0"/>
              </a:rPr>
              <a:t>ρ</a:t>
            </a:r>
            <a:r>
              <a:rPr lang="en-US" sz="1500" baseline="-25000" dirty="0">
                <a:solidFill>
                  <a:srgbClr val="000000"/>
                </a:solidFill>
                <a:effectLst/>
                <a:latin typeface="Calibri (body)" charset="0"/>
                <a:ea typeface="Calibri" panose="020F0502020204030204" charset="0"/>
                <a:cs typeface="Calibri (body)" charset="0"/>
              </a:rPr>
              <a:t> </a:t>
            </a:r>
            <a:r>
              <a:rPr lang="en-US" sz="1500" dirty="0">
                <a:solidFill>
                  <a:srgbClr val="000000"/>
                </a:solidFill>
                <a:effectLst/>
                <a:latin typeface="Calibri (body)" charset="0"/>
                <a:ea typeface="Calibri" panose="020F0502020204030204" charset="0"/>
                <a:cs typeface="Calibri (body)" charset="0"/>
              </a:rPr>
              <a:t>= 0.3333/10, for inter-arrival time of 3 minutes</a:t>
            </a:r>
            <a:endParaRPr lang="en-US" sz="1500" dirty="0">
              <a:effectLst/>
              <a:latin typeface="Calibri (body)" charset="0"/>
              <a:ea typeface="Calibri" panose="020F0502020204030204" charset="0"/>
              <a:cs typeface="Calibri (body)" charset="0"/>
            </a:endParaRPr>
          </a:p>
          <a:p>
            <a:pPr marL="0" marR="0" indent="0" algn="just">
              <a:lnSpc>
                <a:spcPct val="200000"/>
              </a:lnSpc>
              <a:spcBef>
                <a:spcPts val="0"/>
              </a:spcBef>
              <a:spcAft>
                <a:spcPts val="800"/>
              </a:spcAft>
              <a:buNone/>
            </a:pPr>
            <a:r>
              <a:rPr lang="en-US" sz="1500" dirty="0">
                <a:solidFill>
                  <a:srgbClr val="000000"/>
                </a:solidFill>
                <a:effectLst/>
                <a:latin typeface="Calibri (body)" charset="0"/>
                <a:ea typeface="Calibri" panose="020F0502020204030204" charset="0"/>
                <a:cs typeface="Calibri (body)" charset="0"/>
              </a:rPr>
              <a:t>ρ = 0.2/10., for inter-arrival time of 5 minutes</a:t>
            </a:r>
            <a:endParaRPr lang="en-US" sz="1500" dirty="0">
              <a:effectLst/>
              <a:latin typeface="Calibri (body)" charset="0"/>
              <a:ea typeface="Calibri" panose="020F0502020204030204" charset="0"/>
              <a:cs typeface="Calibri (body)" charset="0"/>
            </a:endParaRPr>
          </a:p>
          <a:p>
            <a:pPr marL="0" marR="0" indent="0" algn="just">
              <a:lnSpc>
                <a:spcPct val="200000"/>
              </a:lnSpc>
              <a:spcBef>
                <a:spcPts val="0"/>
              </a:spcBef>
              <a:spcAft>
                <a:spcPts val="800"/>
              </a:spcAft>
              <a:buNone/>
            </a:pPr>
            <a:r>
              <a:rPr lang="en-US" sz="1500" dirty="0">
                <a:solidFill>
                  <a:srgbClr val="000000"/>
                </a:solidFill>
                <a:effectLst/>
                <a:latin typeface="Calibri (body)" charset="0"/>
                <a:ea typeface="Calibri" panose="020F0502020204030204" charset="0"/>
                <a:cs typeface="Calibri (body)" charset="0"/>
              </a:rPr>
              <a:t>ρ = 0.1/10., for inter-arrival time of 10 minutes </a:t>
            </a:r>
            <a:endParaRPr lang="en-US" sz="1500" dirty="0">
              <a:effectLst/>
              <a:latin typeface="Calibri (body)" charset="0"/>
              <a:ea typeface="Calibri" panose="020F0502020204030204" charset="0"/>
              <a:cs typeface="Calibri (body)" charset="0"/>
            </a:endParaRPr>
          </a:p>
          <a:p>
            <a:pPr marL="0" marR="0" indent="0" algn="just">
              <a:lnSpc>
                <a:spcPct val="200000"/>
              </a:lnSpc>
              <a:spcBef>
                <a:spcPts val="0"/>
              </a:spcBef>
              <a:spcAft>
                <a:spcPts val="800"/>
              </a:spcAft>
              <a:buNone/>
            </a:pPr>
            <a:r>
              <a:rPr lang="en-US" sz="1500" dirty="0">
                <a:solidFill>
                  <a:srgbClr val="000000"/>
                </a:solidFill>
                <a:effectLst/>
                <a:latin typeface="Calibri (body)" charset="0"/>
                <a:ea typeface="Calibri" panose="020F0502020204030204" charset="0"/>
                <a:cs typeface="Calibri (body)" charset="0"/>
              </a:rPr>
              <a:t>Instance 1 = (7:30AM - 9:30AM and 4:30PM – 6:30PM) ρ</a:t>
            </a:r>
            <a:r>
              <a:rPr lang="en-US" sz="1500" baseline="-25000" dirty="0">
                <a:solidFill>
                  <a:srgbClr val="000000"/>
                </a:solidFill>
                <a:effectLst/>
                <a:latin typeface="Calibri (body)" charset="0"/>
                <a:ea typeface="Calibri" panose="020F0502020204030204" charset="0"/>
                <a:cs typeface="Calibri (body)" charset="0"/>
              </a:rPr>
              <a:t> </a:t>
            </a:r>
            <a:r>
              <a:rPr lang="en-US" sz="1500" dirty="0">
                <a:solidFill>
                  <a:srgbClr val="000000"/>
                </a:solidFill>
                <a:effectLst/>
                <a:latin typeface="Calibri (body)" charset="0"/>
                <a:ea typeface="Calibri" panose="020F0502020204030204" charset="0"/>
                <a:cs typeface="Calibri (body)" charset="0"/>
              </a:rPr>
              <a:t>= 0.03​</a:t>
            </a:r>
            <a:endParaRPr lang="en-US" sz="1500" dirty="0">
              <a:effectLst/>
              <a:latin typeface="Calibri (body)" charset="0"/>
              <a:ea typeface="Calibri" panose="020F0502020204030204" charset="0"/>
              <a:cs typeface="Calibri (body)" charset="0"/>
            </a:endParaRPr>
          </a:p>
          <a:p>
            <a:pPr marL="0" marR="0" indent="0" algn="just">
              <a:lnSpc>
                <a:spcPct val="200000"/>
              </a:lnSpc>
              <a:spcBef>
                <a:spcPts val="0"/>
              </a:spcBef>
              <a:spcAft>
                <a:spcPts val="800"/>
              </a:spcAft>
              <a:buNone/>
            </a:pPr>
            <a:r>
              <a:rPr lang="en-US" sz="1500" dirty="0">
                <a:solidFill>
                  <a:srgbClr val="000000"/>
                </a:solidFill>
                <a:effectLst/>
                <a:latin typeface="Calibri (body)" charset="0"/>
                <a:ea typeface="Calibri" panose="020F0502020204030204" charset="0"/>
                <a:cs typeface="Calibri (body)" charset="0"/>
              </a:rPr>
              <a:t>Instance 2 =) </a:t>
            </a:r>
            <a:r>
              <a:rPr lang="en-US" sz="1500" dirty="0">
                <a:solidFill>
                  <a:srgbClr val="000000"/>
                </a:solidFill>
                <a:latin typeface="Calibri (body)" charset="0"/>
                <a:ea typeface="Calibri" panose="020F0502020204030204" charset="0"/>
                <a:cs typeface="Calibri (body)" charset="0"/>
              </a:rPr>
              <a:t>(</a:t>
            </a:r>
            <a:r>
              <a:rPr lang="en-US" sz="1500" dirty="0">
                <a:solidFill>
                  <a:srgbClr val="000000"/>
                </a:solidFill>
                <a:effectLst/>
                <a:latin typeface="Calibri (body)" charset="0"/>
                <a:ea typeface="Calibri" panose="020F0502020204030204" charset="0"/>
                <a:cs typeface="Calibri (body)" charset="0"/>
              </a:rPr>
              <a:t>9:30AM to 4:30PM) ρ = 0.02</a:t>
            </a:r>
            <a:endParaRPr lang="en-US" sz="1500" dirty="0">
              <a:effectLst/>
              <a:latin typeface="Calibri (body)" charset="0"/>
              <a:ea typeface="Calibri" panose="020F0502020204030204" charset="0"/>
              <a:cs typeface="Calibri (body)" charset="0"/>
            </a:endParaRPr>
          </a:p>
          <a:p>
            <a:pPr marL="0" marR="0" indent="0" algn="just">
              <a:lnSpc>
                <a:spcPct val="200000"/>
              </a:lnSpc>
              <a:spcBef>
                <a:spcPts val="0"/>
              </a:spcBef>
              <a:spcAft>
                <a:spcPts val="800"/>
              </a:spcAft>
              <a:buNone/>
            </a:pPr>
            <a:r>
              <a:rPr lang="en-US" sz="1500" dirty="0">
                <a:solidFill>
                  <a:srgbClr val="000000"/>
                </a:solidFill>
                <a:effectLst/>
                <a:latin typeface="Calibri (body)" charset="0"/>
                <a:ea typeface="Calibri" panose="020F0502020204030204" charset="0"/>
                <a:cs typeface="Calibri (body)" charset="0"/>
              </a:rPr>
              <a:t>Instance 3 = </a:t>
            </a:r>
            <a:r>
              <a:rPr lang="en-US" sz="1500" dirty="0">
                <a:solidFill>
                  <a:srgbClr val="000000"/>
                </a:solidFill>
                <a:latin typeface="Calibri (body)" charset="0"/>
                <a:ea typeface="Calibri" panose="020F0502020204030204" charset="0"/>
                <a:cs typeface="Calibri (body)" charset="0"/>
              </a:rPr>
              <a:t>​(6:30AM - 7:30AM and 6:30PM – 10PM) </a:t>
            </a:r>
            <a:r>
              <a:rPr lang="en-US" sz="1500" dirty="0">
                <a:solidFill>
                  <a:srgbClr val="000000"/>
                </a:solidFill>
                <a:effectLst/>
                <a:latin typeface="Calibri (body)" charset="0"/>
                <a:ea typeface="Calibri" panose="020F0502020204030204" charset="0"/>
                <a:cs typeface="Calibri (body)" charset="0"/>
              </a:rPr>
              <a:t>ρ = 0.01</a:t>
            </a:r>
            <a:endParaRPr lang="en-US" sz="1500" dirty="0">
              <a:effectLst/>
              <a:latin typeface="Calibri (body)" charset="0"/>
              <a:ea typeface="Calibri" panose="020F0502020204030204" charset="0"/>
              <a:cs typeface="Calibri (body)" charset="0"/>
            </a:endParaRPr>
          </a:p>
          <a:p>
            <a:endParaRPr lang="en-US" sz="1500" dirty="0">
              <a:effectLst/>
              <a:latin typeface="Calibri (body)" charset="0"/>
              <a:ea typeface="Calibri" panose="020F0502020204030204" charset="0"/>
              <a:cs typeface="Calibri (body)"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3" name="Title 1"/>
          <p:cNvSpPr>
            <a:spLocks noGrp="1"/>
          </p:cNvSpPr>
          <p:nvPr>
            <p:ph type="title"/>
          </p:nvPr>
        </p:nvSpPr>
        <p:spPr>
          <a:xfrm>
            <a:off x="677334" y="144379"/>
            <a:ext cx="8596668" cy="1058779"/>
          </a:xfrm>
        </p:spPr>
        <p:txBody>
          <a:bodyPr>
            <a:normAutofit/>
          </a:bodyPr>
          <a:p>
            <a:r>
              <a:rPr lang="en-US" sz="4800" b="1" dirty="0">
                <a:latin typeface="Calibri Light (Headings)" charset="0"/>
                <a:cs typeface="Calibri Light (Headings)" charset="0"/>
                <a:sym typeface="+mn-ea"/>
              </a:rPr>
              <a:t>SYSTEM EVALUATION</a:t>
            </a:r>
            <a:endParaRPr lang="en-US" sz="4800" dirty="0">
              <a:latin typeface="Garamond" panose="02020404030301010803" pitchFamily="18" charset="0"/>
            </a:endParaRPr>
          </a:p>
        </p:txBody>
      </p:sp>
      <p:sp>
        <p:nvSpPr>
          <p:cNvPr id="1048644" name="Content Placeholder 2"/>
          <p:cNvSpPr>
            <a:spLocks noGrp="1"/>
          </p:cNvSpPr>
          <p:nvPr>
            <p:ph idx="1"/>
          </p:nvPr>
        </p:nvSpPr>
        <p:spPr>
          <a:xfrm>
            <a:off x="677334" y="673768"/>
            <a:ext cx="8596668" cy="4174958"/>
          </a:xfrm>
        </p:spPr>
        <p:txBody>
          <a:bodyPr>
            <a:normAutofit fontScale="67857" lnSpcReduction="20000"/>
          </a:bodyPr>
          <a:p>
            <a:pPr marL="0" marR="0" indent="0" algn="just">
              <a:lnSpc>
                <a:spcPct val="200000"/>
              </a:lnSpc>
              <a:spcBef>
                <a:spcPts val="0"/>
              </a:spcBef>
              <a:spcAft>
                <a:spcPts val="800"/>
              </a:spcAft>
              <a:buNone/>
            </a:pPr>
            <a:r>
              <a:rPr lang="en-US" sz="2800" dirty="0">
                <a:solidFill>
                  <a:srgbClr val="000000"/>
                </a:solidFill>
                <a:effectLst/>
                <a:latin typeface="Garamond" panose="02020404030301010803" pitchFamily="18" charset="0"/>
                <a:ea typeface="Calibri" panose="020F0502020204030204" charset="0"/>
                <a:cs typeface="Times New Roman" panose="02020603050405020304" pitchFamily="18" charset="0"/>
              </a:rPr>
              <a:t>The proposed system is analyzed using queue theory</a:t>
            </a:r>
            <a:r>
              <a:rPr lang="en-US" sz="2800" dirty="0">
                <a:solidFill>
                  <a:srgbClr val="000000"/>
                </a:solidFill>
                <a:latin typeface="Garamond" panose="02020404030301010803" pitchFamily="18" charset="0"/>
                <a:ea typeface="Calibri" panose="020F0502020204030204" charset="0"/>
                <a:cs typeface="Times New Roman" panose="02020603050405020304" pitchFamily="18" charset="0"/>
              </a:rPr>
              <a:t>. </a:t>
            </a:r>
            <a:r>
              <a:rPr lang="en-US" sz="2800" dirty="0">
                <a:solidFill>
                  <a:srgbClr val="000000"/>
                </a:solidFill>
                <a:effectLst/>
                <a:latin typeface="Garamond" panose="02020404030301010803" pitchFamily="18" charset="0"/>
                <a:ea typeface="Calibri" panose="020F0502020204030204" charset="0"/>
                <a:cs typeface="Times New Roman" panose="02020603050405020304" pitchFamily="18" charset="0"/>
              </a:rPr>
              <a:t>Since utilization factor is same formula for both single queue multiple server and single server single queue the analysis using the three instances is given below. </a:t>
            </a:r>
            <a:endParaRPr lang="en-US" sz="2800" dirty="0">
              <a:effectLst/>
              <a:latin typeface="Garamond" panose="02020404030301010803" pitchFamily="18" charset="0"/>
              <a:ea typeface="Calibri" panose="020F0502020204030204" charset="0"/>
              <a:cs typeface="Times New Roman" panose="02020603050405020304" pitchFamily="18" charset="0"/>
            </a:endParaRPr>
          </a:p>
          <a:p>
            <a:pPr marL="0" marR="0" indent="0" algn="just">
              <a:lnSpc>
                <a:spcPct val="200000"/>
              </a:lnSpc>
              <a:spcBef>
                <a:spcPts val="0"/>
              </a:spcBef>
              <a:spcAft>
                <a:spcPts val="800"/>
              </a:spcAft>
              <a:buNone/>
            </a:pPr>
            <a:r>
              <a:rPr lang="en-US" sz="2800" dirty="0">
                <a:solidFill>
                  <a:srgbClr val="000000"/>
                </a:solidFill>
                <a:effectLst/>
                <a:latin typeface="Garamond" panose="02020404030301010803" pitchFamily="18" charset="0"/>
                <a:ea typeface="Calibri" panose="020F0502020204030204" charset="0"/>
                <a:cs typeface="Times New Roman" panose="02020603050405020304" pitchFamily="18" charset="0"/>
              </a:rPr>
              <a:t>computed for the three instances as follows:</a:t>
            </a:r>
            <a:endParaRPr lang="en-US" sz="2800" dirty="0">
              <a:effectLst/>
              <a:latin typeface="Garamond" panose="02020404030301010803" pitchFamily="18" charset="0"/>
              <a:ea typeface="Calibri" panose="020F0502020204030204" charset="0"/>
              <a:cs typeface="Times New Roman" panose="02020603050405020304" pitchFamily="18" charset="0"/>
            </a:endParaRPr>
          </a:p>
          <a:p>
            <a:pPr marL="0" marR="0" indent="0" algn="just">
              <a:lnSpc>
                <a:spcPct val="200000"/>
              </a:lnSpc>
              <a:spcBef>
                <a:spcPts val="0"/>
              </a:spcBef>
              <a:spcAft>
                <a:spcPts val="800"/>
              </a:spcAft>
              <a:buNone/>
            </a:pPr>
            <a:r>
              <a:rPr lang="en-US" sz="2800" dirty="0">
                <a:solidFill>
                  <a:srgbClr val="000000"/>
                </a:solidFill>
                <a:effectLst/>
                <a:latin typeface="Garamond" panose="02020404030301010803" pitchFamily="18" charset="0"/>
                <a:ea typeface="Calibri" panose="020F0502020204030204" charset="0"/>
                <a:cs typeface="Times New Roman" panose="02020603050405020304" pitchFamily="18" charset="0"/>
              </a:rPr>
              <a:t>ρ</a:t>
            </a:r>
            <a:r>
              <a:rPr lang="en-US" sz="2800" dirty="0">
                <a:solidFill>
                  <a:srgbClr val="000000"/>
                </a:solidFill>
                <a:effectLst/>
                <a:latin typeface="Garamond" panose="02020404030301010803" pitchFamily="18" charset="0"/>
                <a:ea typeface="SimSun" panose="02010600030101010101" pitchFamily="2" charset="-122"/>
                <a:cs typeface="Times New Roman" panose="02020603050405020304" pitchFamily="18" charset="0"/>
              </a:rPr>
              <a:t> = λ/ µ , where λ = 0.66666 (1/6) customers per minutes arrive at the shuttle stance</a:t>
            </a:r>
            <a:r>
              <a:rPr lang="en-US" sz="2800" dirty="0">
                <a:latin typeface="Garamond" panose="02020404030301010803" pitchFamily="18" charset="0"/>
                <a:ea typeface="SimSun" panose="02010600030101010101" pitchFamily="2" charset="-122"/>
                <a:cs typeface="Times New Roman" panose="02020603050405020304" pitchFamily="18" charset="0"/>
              </a:rPr>
              <a:t> and </a:t>
            </a:r>
            <a:r>
              <a:rPr lang="en-US" sz="2800" dirty="0">
                <a:solidFill>
                  <a:srgbClr val="000000"/>
                </a:solidFill>
                <a:effectLst/>
                <a:latin typeface="Garamond" panose="02020404030301010803" pitchFamily="18" charset="0"/>
                <a:ea typeface="SimSun" panose="02010600030101010101" pitchFamily="2" charset="-122"/>
                <a:cs typeface="Times New Roman" panose="02020603050405020304" pitchFamily="18" charset="0"/>
              </a:rPr>
              <a:t>µ = 10 customer per minutes second are served</a:t>
            </a:r>
            <a:endParaRPr lang="en-US" sz="2800" dirty="0">
              <a:effectLst/>
              <a:latin typeface="Garamond" panose="02020404030301010803" pitchFamily="18" charset="0"/>
              <a:ea typeface="Calibri" panose="020F0502020204030204" charset="0"/>
              <a:cs typeface="Times New Roman" panose="02020603050405020304" pitchFamily="18" charset="0"/>
            </a:endParaRPr>
          </a:p>
          <a:p>
            <a:pPr marL="0" marR="0" indent="0" algn="just">
              <a:lnSpc>
                <a:spcPct val="200000"/>
              </a:lnSpc>
              <a:spcBef>
                <a:spcPts val="0"/>
              </a:spcBef>
              <a:spcAft>
                <a:spcPts val="800"/>
              </a:spcAft>
              <a:buNone/>
            </a:pPr>
            <a:r>
              <a:rPr lang="en-US" sz="2800" dirty="0">
                <a:solidFill>
                  <a:srgbClr val="000000"/>
                </a:solidFill>
                <a:effectLst/>
                <a:latin typeface="Garamond" panose="02020404030301010803" pitchFamily="18" charset="0"/>
                <a:ea typeface="Calibri" panose="020F0502020204030204" charset="0"/>
                <a:cs typeface="Times New Roman" panose="02020603050405020304" pitchFamily="18" charset="0"/>
              </a:rPr>
              <a:t>ρ</a:t>
            </a:r>
            <a:r>
              <a:rPr lang="en-US" sz="2800" dirty="0">
                <a:solidFill>
                  <a:srgbClr val="000000"/>
                </a:solidFill>
                <a:effectLst/>
                <a:latin typeface="Garamond" panose="02020404030301010803" pitchFamily="18" charset="0"/>
                <a:ea typeface="SimSun" panose="02010600030101010101" pitchFamily="2" charset="-122"/>
                <a:cs typeface="Times New Roman" panose="02020603050405020304" pitchFamily="18" charset="0"/>
              </a:rPr>
              <a:t> = 0.006</a:t>
            </a:r>
            <a:endParaRPr lang="en-US" sz="2800" dirty="0">
              <a:solidFill>
                <a:srgbClr val="000000"/>
              </a:solidFill>
              <a:effectLst/>
              <a:latin typeface="Garamond" panose="02020404030301010803" pitchFamily="18" charset="0"/>
              <a:ea typeface="SimSun" panose="02010600030101010101" pitchFamily="2" charset="-122"/>
              <a:cs typeface="Times New Roman" panose="02020603050405020304" pitchFamily="18" charset="0"/>
            </a:endParaRPr>
          </a:p>
          <a:p>
            <a:pPr marL="0" marR="0" indent="0" algn="just">
              <a:lnSpc>
                <a:spcPct val="200000"/>
              </a:lnSpc>
              <a:spcBef>
                <a:spcPts val="0"/>
              </a:spcBef>
              <a:spcAft>
                <a:spcPts val="800"/>
              </a:spcAft>
              <a:buNone/>
            </a:pPr>
            <a:endParaRPr lang="en-US" sz="2800" dirty="0">
              <a:solidFill>
                <a:srgbClr val="000000"/>
              </a:solidFill>
              <a:latin typeface="Garamond" panose="02020404030301010803" pitchFamily="18" charset="0"/>
              <a:ea typeface="SimSun" panose="02010600030101010101" pitchFamily="2" charset="-122"/>
              <a:cs typeface="Times New Roman" panose="02020603050405020304" pitchFamily="18" charset="0"/>
            </a:endParaRPr>
          </a:p>
          <a:p>
            <a:pPr marL="0" marR="0" indent="0" algn="just">
              <a:lnSpc>
                <a:spcPct val="200000"/>
              </a:lnSpc>
              <a:spcBef>
                <a:spcPts val="0"/>
              </a:spcBef>
              <a:spcAft>
                <a:spcPts val="800"/>
              </a:spcAft>
              <a:buNone/>
            </a:pPr>
            <a:endParaRPr lang="en-US" sz="2800" dirty="0">
              <a:effectLst/>
              <a:latin typeface="Garamond" panose="02020404030301010803" pitchFamily="18" charset="0"/>
              <a:ea typeface="Calibri" panose="020F0502020204030204" charset="0"/>
              <a:cs typeface="Times New Roman" panose="02020603050405020304" pitchFamily="18" charset="0"/>
            </a:endParaRPr>
          </a:p>
          <a:p>
            <a:pPr algn="just"/>
            <a:endParaRPr lang="en-US" sz="2800" dirty="0">
              <a:latin typeface="Garamond" panose="02020404030301010803" pitchFamily="18" charset="0"/>
            </a:endParaRPr>
          </a:p>
        </p:txBody>
      </p:sp>
      <p:sp>
        <p:nvSpPr>
          <p:cNvPr id="1048645" name="Title 1"/>
          <p:cNvSpPr txBox="1"/>
          <p:nvPr/>
        </p:nvSpPr>
        <p:spPr>
          <a:xfrm>
            <a:off x="677334" y="4486678"/>
            <a:ext cx="9323916" cy="2485611"/>
          </a:xfrm>
          <a:prstGeom prst="rect">
            <a:avLst/>
          </a:prstGeom>
        </p:spPr>
        <p:txBody>
          <a:bodyPr vert="horz" lIns="91440" tIns="45720" rIns="91440" bIns="45720" rtlCol="0" anchor="t">
            <a:normAutofit fontScale="29167"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600" b="1" dirty="0">
                <a:solidFill>
                  <a:schemeClr val="tx1"/>
                </a:solidFill>
                <a:latin typeface="Garamond" panose="02020404030301010803" pitchFamily="18" charset="0"/>
              </a:rPr>
              <a:t>The efficiency of the proposed system at </a:t>
            </a:r>
            <a:r>
              <a:rPr lang="en-US" sz="9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0.3333</a:t>
            </a:r>
            <a:r>
              <a:rPr lang="en-US" sz="9600" b="1" dirty="0">
                <a:solidFill>
                  <a:schemeClr val="tx1"/>
                </a:solidFill>
                <a:latin typeface="Garamond" panose="02020404030301010803" pitchFamily="18" charset="0"/>
              </a:rPr>
              <a:t>.  </a:t>
            </a:r>
            <a:endParaRPr lang="en-US" sz="9600" dirty="0">
              <a:solidFill>
                <a:schemeClr val="tx1"/>
              </a:solidFill>
              <a:latin typeface="Garamond" panose="02020404030301010803" pitchFamily="18" charset="0"/>
            </a:endParaRPr>
          </a:p>
          <a:p>
            <a:r>
              <a:rPr lang="en-US" sz="7200" dirty="0">
                <a:solidFill>
                  <a:schemeClr val="tx1"/>
                </a:solidFill>
                <a:latin typeface="Garamond" panose="02020404030301010803" pitchFamily="18" charset="0"/>
              </a:rPr>
              <a:t>The service rate should be doubled since it would take about 2—3 seconds to use RFID system </a:t>
            </a:r>
            <a:endParaRPr lang="en-US" sz="7200" dirty="0">
              <a:solidFill>
                <a:schemeClr val="tx1"/>
              </a:solidFill>
              <a:latin typeface="Garamond" panose="02020404030301010803" pitchFamily="18" charset="0"/>
            </a:endParaRPr>
          </a:p>
          <a:p>
            <a:pPr marL="0" marR="0" indent="0" algn="just">
              <a:lnSpc>
                <a:spcPct val="200000"/>
              </a:lnSpc>
              <a:spcBef>
                <a:spcPts val="0"/>
              </a:spcBef>
              <a:spcAft>
                <a:spcPts val="800"/>
              </a:spcAft>
              <a:buNone/>
            </a:pPr>
            <a:r>
              <a:rPr lang="en-US" sz="7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P = 1 - </a:t>
            </a:r>
            <a:r>
              <a:rPr lang="en-US" sz="7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µ</a:t>
            </a:r>
            <a:r>
              <a:rPr lang="en-US" sz="7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Where </a:t>
            </a:r>
            <a:r>
              <a:rPr lang="en-US" sz="7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λ = 0.333, µ = 10 * 2 = 20</a:t>
            </a:r>
            <a:endParaRPr lang="en-US" sz="7200" dirty="0">
              <a:effectLst/>
              <a:latin typeface="Calibri" panose="020F0502020204030204" charset="0"/>
              <a:ea typeface="Calibri" panose="020F0502020204030204" charset="0"/>
              <a:cs typeface="Times New Roman" panose="02020603050405020304" pitchFamily="18" charset="0"/>
            </a:endParaRPr>
          </a:p>
          <a:p>
            <a:pPr marL="0" marR="0" indent="0" algn="just">
              <a:lnSpc>
                <a:spcPct val="200000"/>
              </a:lnSpc>
              <a:spcBef>
                <a:spcPts val="0"/>
              </a:spcBef>
              <a:spcAft>
                <a:spcPts val="1000"/>
              </a:spcAft>
              <a:buNone/>
            </a:pPr>
            <a:r>
              <a:rPr lang="en-US" sz="7200" i="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P = 1 – 0.666/20 = 0.96666.   i.e. 0.96667 * 100 = 96%.</a:t>
            </a:r>
            <a:endParaRPr lang="en-US" sz="7200" i="1" dirty="0">
              <a:solidFill>
                <a:srgbClr val="44546A"/>
              </a:solidFill>
              <a:effectLst/>
              <a:latin typeface="Calibri" panose="020F0502020204030204" charset="0"/>
              <a:ea typeface="Calibri" panose="020F0502020204030204" charset="0"/>
              <a:cs typeface="Times New Roman" panose="02020603050405020304" pitchFamily="18" charset="0"/>
            </a:endParaRPr>
          </a:p>
          <a:p>
            <a:pPr marL="0" marR="0" indent="0" algn="just">
              <a:lnSpc>
                <a:spcPct val="107000"/>
              </a:lnSpc>
              <a:spcBef>
                <a:spcPts val="0"/>
              </a:spcBef>
              <a:spcAft>
                <a:spcPts val="800"/>
              </a:spcAft>
              <a:buNone/>
            </a:pPr>
            <a:r>
              <a:rPr lang="en-US" sz="72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Efficiency = 96 percent efficiency </a:t>
            </a:r>
            <a:endParaRPr lang="en-US" sz="7200" dirty="0">
              <a:effectLst/>
              <a:latin typeface="Calibri" panose="020F0502020204030204" charset="0"/>
              <a:ea typeface="Calibri" panose="020F0502020204030204" charset="0"/>
              <a:cs typeface="Times New Roman" panose="02020603050405020304" pitchFamily="18" charset="0"/>
            </a:endParaRPr>
          </a:p>
          <a:p>
            <a:endParaRPr lang="en-US" sz="4800" dirty="0">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12916</Words>
  <Application>WPS Presentation</Application>
  <PresentationFormat/>
  <Paragraphs>565</Paragraphs>
  <Slides>23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23</vt:i4>
      </vt:variant>
    </vt:vector>
  </HeadingPairs>
  <TitlesOfParts>
    <vt:vector size="41" baseType="lpstr">
      <vt:lpstr>Arial</vt:lpstr>
      <vt:lpstr>SimSun</vt:lpstr>
      <vt:lpstr>Wingdings</vt:lpstr>
      <vt:lpstr>Bahnschrift SemiBold SemiCondensed</vt:lpstr>
      <vt:lpstr>Bahnschrift</vt:lpstr>
      <vt:lpstr>Calibri Light (Headings)</vt:lpstr>
      <vt:lpstr>Calibri</vt:lpstr>
      <vt:lpstr>Calibri (body)</vt:lpstr>
      <vt:lpstr>Garamond</vt:lpstr>
      <vt:lpstr>Times New Roman</vt:lpstr>
      <vt:lpstr>Microsoft YaHei</vt:lpstr>
      <vt:lpstr>Arial Unicode MS</vt:lpstr>
      <vt:lpstr>Calibri Light</vt:lpstr>
      <vt:lpstr>Calibri Light (Heading)</vt:lpstr>
      <vt:lpstr>Calibri</vt:lpstr>
      <vt:lpstr>Times New Roman</vt:lpstr>
      <vt:lpstr>PMingLiU-ExtB</vt:lpstr>
      <vt:lpstr>Office Theme</vt:lpstr>
      <vt:lpstr>Business Plan</vt:lpstr>
      <vt:lpstr>Table of content</vt:lpstr>
      <vt:lpstr>Executive Summary</vt:lpstr>
      <vt:lpstr>Introduction	</vt:lpstr>
      <vt:lpstr>Problem Statement</vt:lpstr>
      <vt:lpstr>PowerPoint 演示文稿</vt:lpstr>
      <vt:lpstr>PowerPoint 演示文稿</vt:lpstr>
      <vt:lpstr>FEEDBACK AND SYSTEM EVALUATION</vt:lpstr>
      <vt:lpstr>SYSTEM EVALUATION</vt:lpstr>
      <vt:lpstr>SYSTEM EVALUATION</vt:lpstr>
      <vt:lpstr>Proposed System</vt:lpstr>
      <vt:lpstr>How it works</vt:lpstr>
      <vt:lpstr>RFID payment system</vt:lpstr>
      <vt:lpstr>PowerPoint 演示文稿</vt:lpstr>
      <vt:lpstr>RFID payment system backend user’s interface</vt:lpstr>
      <vt:lpstr>How it works</vt:lpstr>
      <vt:lpstr>PowerPoint 演示文稿</vt:lpstr>
      <vt:lpstr>Core Technologies</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dc:title>
  <dc:creator>Ope</dc:creator>
  <cp:lastModifiedBy>Jeremiah Ope</cp:lastModifiedBy>
  <cp:revision>1</cp:revision>
  <dcterms:created xsi:type="dcterms:W3CDTF">2023-04-23T19:36:46Z</dcterms:created>
  <dcterms:modified xsi:type="dcterms:W3CDTF">2023-04-23T19:36:46Z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620C958D5AD84119A63ECC2007A75868</vt:lpwstr>
  </property>
  <property fmtid="{D5CDD505-2E9C-101B-9397-08002B2CF9AE}" pid="3" name="KSOProductBuildVer">
    <vt:lpwstr>1033-11.2.0.11219</vt:lpwstr>
  </property>
</Properties>
</file>