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6" r:id="rId9"/>
    <p:sldId id="267" r:id="rId10"/>
    <p:sldId id="262" r:id="rId11"/>
    <p:sldId id="264" r:id="rId12"/>
  </p:sldIdLst>
  <p:sldSz cx="94186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58" y="48"/>
      </p:cViewPr>
      <p:guideLst>
        <p:guide orient="horz" pos="2160"/>
        <p:guide pos="2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98" y="2130426"/>
            <a:ext cx="800584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796" y="3886200"/>
            <a:ext cx="659304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B5245-8D6E-4424-A3A7-2B829FE09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15A2C-3E5B-493D-9F0A-E532E85153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96C6-BC73-4266-90A1-B12B5F330AC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6E84C-80DE-4263-8B62-DAD1C9CF26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8512" y="274639"/>
            <a:ext cx="211919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932" y="274639"/>
            <a:ext cx="620060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951B9-9B55-4B63-87C1-DD42738768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1799A-5BCB-469B-90D2-ACA9AC9C6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4BCE-1E69-4957-A1B9-09CA3330775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03E0C-1997-473C-B868-C2EC58215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8" y="4406901"/>
            <a:ext cx="80058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8" y="2906713"/>
            <a:ext cx="800584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CBA8-F252-4B45-A2FC-B7FA40DDD1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C1362-42D2-4CC0-A3AF-E2B8AC9C2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932" y="1600201"/>
            <a:ext cx="415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808" y="1600201"/>
            <a:ext cx="415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9E488-77CA-4857-BEA9-DE1C7C7FE1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29187-2AEB-4DBC-B6BA-DC879EADD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932" y="1535113"/>
            <a:ext cx="41615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32" y="2174875"/>
            <a:ext cx="41615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4538" y="1535113"/>
            <a:ext cx="4163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38" y="2174875"/>
            <a:ext cx="4163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DD615-8F42-4196-B8EB-E377E6163B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BB443-E61B-4CEA-BAAC-16EA89F3E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B811-AAE4-41CD-84DE-2C288147739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FB8E3-3E43-43CC-A2DB-CFA6ECB82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68DED-C1A6-4879-BE2C-7D630D017C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713D0-FE18-4CCD-AF8F-EA8DB1514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32" y="273050"/>
            <a:ext cx="309866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26" y="273051"/>
            <a:ext cx="52652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932" y="1435101"/>
            <a:ext cx="309866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1B396-DA90-4A33-92C0-4159F2FDE8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8D8D7-8BEC-4914-8F2B-96CC0B4775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19" y="4800600"/>
            <a:ext cx="565118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46119" y="612775"/>
            <a:ext cx="565118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119" y="5367338"/>
            <a:ext cx="565118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6D79-1B7E-4B5E-B4D1-3FB2409F87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133D-A022-44D7-B841-F973A3C71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0932" y="274638"/>
            <a:ext cx="847677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0932" y="1600201"/>
            <a:ext cx="84767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932" y="6356351"/>
            <a:ext cx="2197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DCDD7B-507B-4606-9C31-12117B68E0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035" y="6356351"/>
            <a:ext cx="2982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0024" y="6356351"/>
            <a:ext cx="219768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28E0D-A2A0-4F77-8AF1-61067225EE9F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863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000"/>
            <a:ext cx="93401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661431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08 7.7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12240" y="5410200"/>
            <a:ext cx="627909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3919" y="359306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3918" y="3986212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7319" y="4724400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3918" y="478047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3163" y="3220521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917" y="4379356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7318" y="3206234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6524" y="435506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9223" y="3985736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6680" y="5149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6680" y="3593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3916" y="5559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9651" y="5145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8" dur="373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863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3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0"/>
            <a:ext cx="7772400" cy="3181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181350"/>
            <a:ext cx="7772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186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67988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19" y="1676400"/>
            <a:ext cx="470932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5364" y="3581400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58311" y="1905000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8311" y="2667000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8311" y="3440668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5364" y="336446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5364" y="4267200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3172" y="3886200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94478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87" y="1"/>
            <a:ext cx="447385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6876" y="4953000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6876" y="5322332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9217" y="4953000"/>
            <a:ext cx="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6876" y="4191000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8387" y="648866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217" y="550699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9217" y="6031468"/>
            <a:ext cx="3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411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86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7708"/>
              </p:ext>
            </p:extLst>
          </p:nvPr>
        </p:nvGraphicFramePr>
        <p:xfrm>
          <a:off x="0" y="3642360"/>
          <a:ext cx="9418638" cy="2407920"/>
        </p:xfrm>
        <a:graphic>
          <a:graphicData uri="http://schemas.openxmlformats.org/drawingml/2006/table">
            <a:tbl>
              <a:tblPr/>
              <a:tblGrid>
                <a:gridCol w="4630831"/>
                <a:gridCol w="47878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Past</a:t>
                      </a:r>
                    </a:p>
                  </a:txBody>
                  <a:tcPr marL="49055" marR="49055" marT="19050" marB="19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Perfect Simple</a:t>
                      </a:r>
                    </a:p>
                  </a:txBody>
                  <a:tcPr marL="49055" marR="49055" marT="19050" marB="19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5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+ V(-</a:t>
                      </a:r>
                      <a:r>
                        <a:rPr lang="en-US" sz="28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you / we / they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have +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Vpp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she / it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has + </a:t>
                      </a:r>
                      <a:r>
                        <a:rPr lang="en-US" sz="28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Vpp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finished action in the past.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action happened in the past </a:t>
                      </a:r>
                    </a:p>
                    <a:p>
                      <a:pPr algn="l" fontAlgn="t"/>
                      <a:r>
                        <a:rPr lang="en-US" sz="2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</a:t>
                      </a:r>
                      <a:r>
                        <a:rPr lang="en-US" sz="2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related up to now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605074"/>
            <a:ext cx="3061057" cy="8239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26979" rIns="20631" bIns="2697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Noto Sans"/>
                <a:cs typeface="Arial" pitchFamily="34" charset="0"/>
              </a:rPr>
              <a:t>Form &amp;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519" y="609601"/>
          <a:ext cx="8458200" cy="6151563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712180"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rgbClr val="FF0000"/>
                          </a:solidFill>
                        </a:rPr>
                        <a:t>Present Perfect Simple</a:t>
                      </a:r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rgbClr val="FF0000"/>
                          </a:solidFill>
                        </a:rPr>
                        <a:t>Past Simple</a:t>
                      </a:r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6501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Unfinished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actions that started in the past and continue to the present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I've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known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John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for ten years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(and I still know </a:t>
                      </a:r>
                      <a:r>
                        <a:rPr lang="en-US" sz="2000" b="1" smtClean="0">
                          <a:solidFill>
                            <a:srgbClr val="FF0000"/>
                          </a:solidFill>
                        </a:rPr>
                        <a:t>him).</a:t>
                      </a:r>
                      <a:endParaRPr lang="en-US" sz="2000" b="1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Finished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actions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knew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John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ten years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ago (but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then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he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moved away and we lost touch).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501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A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finished action in someone's life (when the person is still alive: life experience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): My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brother has been to Mexico three times.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A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finished action in someone's life (when the person is dead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):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My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great-grandmother went to Mexico three times.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07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A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finished action with a result in the present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I've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lost my keys! (The result is that I can't get into my house now).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A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finished action with no result in the present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lost my keys yesterday. It was terrible! (Now there is no result. I got new keys yesterday).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862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With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an unfinished time word (this week, this month, today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):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I've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seen John this week.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 With </a:t>
                      </a:r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a finished time word (last week, last month, yesterday</a:t>
                      </a: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):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</a:rPr>
                        <a:t>saw John last week.</a:t>
                      </a:r>
                    </a:p>
                  </a:txBody>
                  <a:tcPr marL="47625" marR="47625" marT="47619" marB="47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95251"/>
            <a:ext cx="52578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7473"/>
              </p:ext>
            </p:extLst>
          </p:nvPr>
        </p:nvGraphicFramePr>
        <p:xfrm>
          <a:off x="0" y="1123950"/>
          <a:ext cx="9418638" cy="5734050"/>
        </p:xfrm>
        <a:graphic>
          <a:graphicData uri="http://schemas.openxmlformats.org/drawingml/2006/table">
            <a:tbl>
              <a:tblPr/>
              <a:tblGrid>
                <a:gridCol w="4709319"/>
                <a:gridCol w="4709319"/>
              </a:tblGrid>
              <a:tr h="6684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Past</a:t>
                      </a:r>
                    </a:p>
                  </a:txBody>
                  <a:tcPr marL="49055" marR="49055" marT="19050" marB="19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Perfect Simple</a:t>
                      </a:r>
                    </a:p>
                  </a:txBody>
                  <a:tcPr marL="49055" marR="49055" marT="19050" marB="19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5D"/>
                    </a:solidFill>
                  </a:tcPr>
                </a:tc>
              </a:tr>
              <a:tr h="5065584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yesterday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 ago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1990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other day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last ...</a:t>
                      </a: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just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already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 to now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until now / till now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ever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(not) yet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far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lately / recently</a:t>
                      </a:r>
                    </a:p>
                  </a:txBody>
                  <a:tcPr marL="49055" marR="4905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3924433" cy="1166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981" tIns="88872" rIns="20631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Signal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524000"/>
            <a:ext cx="7377906" cy="358140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95251"/>
            <a:ext cx="52578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2119" y="2286000"/>
            <a:ext cx="29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9319" y="2300844"/>
            <a:ext cx="238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 left school last year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4702" y="2945368"/>
            <a:ext cx="29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319" y="3262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2152" y="3266598"/>
            <a:ext cx="385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She has lived in Hollywood since 2004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4423" y="3661332"/>
            <a:ext cx="29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1961" y="3649704"/>
            <a:ext cx="316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 sister had a baby yesterday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4514" y="39239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8967" y="3971469"/>
            <a:ext cx="285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work in a bank. I ‘ve worked there for 20 years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6976" y="4315934"/>
            <a:ext cx="29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6040" y="46625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960" y="5004952"/>
            <a:ext cx="517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They’re divorced now. They were married for a year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95251"/>
            <a:ext cx="52578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19" y="1295400"/>
            <a:ext cx="6705600" cy="358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7074" y="2286000"/>
            <a:ext cx="132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did she live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8964" y="2602468"/>
            <a:ext cx="85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0919" y="2901434"/>
            <a:ext cx="160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id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icasso die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8119" y="3519785"/>
            <a:ext cx="13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as he lived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964" y="3794938"/>
            <a:ext cx="5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5631" y="4340521"/>
            <a:ext cx="167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ave they been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386</Words>
  <Application>Microsoft Office PowerPoint</Application>
  <PresentationFormat>Custom</PresentationFormat>
  <Paragraphs>80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2020-08-03T08:02:28Z</dcterms:created>
  <dcterms:modified xsi:type="dcterms:W3CDTF">2022-04-24T16:13:02Z</dcterms:modified>
</cp:coreProperties>
</file>