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2" r:id="rId3"/>
    <p:sldId id="293" r:id="rId4"/>
    <p:sldId id="291" r:id="rId5"/>
    <p:sldId id="272" r:id="rId6"/>
    <p:sldId id="271" r:id="rId7"/>
    <p:sldId id="273" r:id="rId8"/>
    <p:sldId id="258" r:id="rId9"/>
    <p:sldId id="259" r:id="rId10"/>
    <p:sldId id="260" r:id="rId11"/>
    <p:sldId id="261" r:id="rId12"/>
    <p:sldId id="262" r:id="rId13"/>
    <p:sldId id="264" r:id="rId14"/>
    <p:sldId id="275" r:id="rId15"/>
    <p:sldId id="276" r:id="rId16"/>
    <p:sldId id="269" r:id="rId17"/>
    <p:sldId id="280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4" r:id="rId29"/>
    <p:sldId id="295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>
      <p:cViewPr varScale="1">
        <p:scale>
          <a:sx n="74" d="100"/>
          <a:sy n="74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478B2-230C-4953-8713-30380629111F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026A-C274-40CA-BCF5-44A4C51DB50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4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3026A-C274-40CA-BCF5-44A4C51DB50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14387"/>
            <a:ext cx="8280920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Throw away: </a:t>
            </a:r>
            <a:r>
              <a:rPr lang="en-US" sz="2000" dirty="0"/>
              <a:t>to waste a something or opportunity:</a:t>
            </a:r>
            <a:endParaRPr lang="pt-BR" sz="2000" dirty="0"/>
          </a:p>
        </p:txBody>
      </p:sp>
      <p:pic>
        <p:nvPicPr>
          <p:cNvPr id="4" name="Espaço Reservado para Conteúdo 3" descr="http://i2.cdn.turner.com/money/galleries/2009/moneymag/0904/gallery.Money100_Money_fun.moneymag/images/throw_away_money.ce.jp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564904"/>
            <a:ext cx="32385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forma de nuvem 5"/>
          <p:cNvSpPr/>
          <p:nvPr/>
        </p:nvSpPr>
        <p:spPr>
          <a:xfrm>
            <a:off x="4572000" y="2276872"/>
            <a:ext cx="3168352" cy="201622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I’m</a:t>
            </a:r>
            <a:r>
              <a:rPr lang="pt-BR" dirty="0"/>
              <a:t> </a:t>
            </a:r>
            <a:r>
              <a:rPr lang="pt-BR" u="sng" dirty="0" err="1">
                <a:solidFill>
                  <a:srgbClr val="FF0000"/>
                </a:solidFill>
              </a:rPr>
              <a:t>throwing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money</a:t>
            </a:r>
            <a:r>
              <a:rPr lang="pt-BR" dirty="0"/>
              <a:t> </a:t>
            </a:r>
            <a:r>
              <a:rPr lang="pt-BR" u="sng" dirty="0" err="1">
                <a:solidFill>
                  <a:srgbClr val="FF0000"/>
                </a:solidFill>
              </a:rPr>
              <a:t>away</a:t>
            </a:r>
            <a:r>
              <a:rPr lang="pt-BR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Look for: </a:t>
            </a:r>
            <a:r>
              <a:rPr lang="en-US" sz="2400" dirty="0"/>
              <a:t>to try to notice or search for someone or something:</a:t>
            </a:r>
            <a:endParaRPr lang="pt-BR" sz="2400" dirty="0"/>
          </a:p>
        </p:txBody>
      </p:sp>
      <p:pic>
        <p:nvPicPr>
          <p:cNvPr id="5" name="Imagem 4" descr="http://zimbabweinpictures.files.wordpress.com/2009/07/streets-kids-in-harare-look-for-food-between-rubbish-march-2009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4272280" cy="284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forma de nuvem 5"/>
          <p:cNvSpPr/>
          <p:nvPr/>
        </p:nvSpPr>
        <p:spPr>
          <a:xfrm>
            <a:off x="4644008" y="1340768"/>
            <a:ext cx="4176464" cy="244827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We’re</a:t>
            </a:r>
            <a:r>
              <a:rPr lang="pt-BR" dirty="0"/>
              <a:t> </a:t>
            </a:r>
            <a:r>
              <a:rPr lang="pt-BR" u="sng" dirty="0" err="1">
                <a:solidFill>
                  <a:srgbClr val="FF0000"/>
                </a:solidFill>
              </a:rPr>
              <a:t>looking</a:t>
            </a:r>
            <a:r>
              <a:rPr lang="pt-BR" u="sng" dirty="0">
                <a:solidFill>
                  <a:srgbClr val="FF0000"/>
                </a:solidFill>
              </a:rPr>
              <a:t> for</a:t>
            </a:r>
            <a:r>
              <a:rPr lang="pt-BR" dirty="0"/>
              <a:t> some </a:t>
            </a:r>
            <a:r>
              <a:rPr lang="pt-BR" dirty="0" err="1"/>
              <a:t>food</a:t>
            </a:r>
            <a:r>
              <a:rPr lang="pt-BR" dirty="0"/>
              <a:t> </a:t>
            </a:r>
            <a:r>
              <a:rPr lang="pt-BR" dirty="0" err="1"/>
              <a:t>because</a:t>
            </a:r>
            <a:r>
              <a:rPr lang="pt-BR" dirty="0"/>
              <a:t> </a:t>
            </a:r>
            <a:r>
              <a:rPr lang="pt-BR" dirty="0" err="1"/>
              <a:t>we’re</a:t>
            </a:r>
            <a:r>
              <a:rPr lang="pt-BR" dirty="0"/>
              <a:t> </a:t>
            </a:r>
            <a:r>
              <a:rPr lang="pt-BR" dirty="0" err="1"/>
              <a:t>hungry</a:t>
            </a:r>
            <a:r>
              <a:rPr lang="pt-BR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Try on: </a:t>
            </a:r>
            <a:r>
              <a:rPr lang="en-US" sz="2400" dirty="0"/>
              <a:t>to put on a piece of clothing to see if it fits you or if you like it:</a:t>
            </a:r>
            <a:endParaRPr lang="pt-BR" sz="2400" dirty="0"/>
          </a:p>
        </p:txBody>
      </p:sp>
      <p:pic>
        <p:nvPicPr>
          <p:cNvPr id="4" name="Espaço Reservado para Conteúdo 3" descr="http://cache.boston.com/resize/bonzai-fba/Globe_Photo/2009/04/14/1239756657_9808/539w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284984"/>
            <a:ext cx="363432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67544" y="2276872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When you are buying for clothes or shoes, it’s a good idea to </a:t>
            </a:r>
            <a:r>
              <a:rPr lang="pt-BR" sz="2000" u="sng" dirty="0">
                <a:solidFill>
                  <a:srgbClr val="FF0000"/>
                </a:solidFill>
              </a:rPr>
              <a:t>try them on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to check if they fit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77809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Pick up:</a:t>
            </a:r>
            <a:r>
              <a:rPr lang="pt-BR" sz="2800" dirty="0"/>
              <a:t> to answer a phone or take something.</a:t>
            </a:r>
          </a:p>
        </p:txBody>
      </p:sp>
      <p:pic>
        <p:nvPicPr>
          <p:cNvPr id="5" name="Imagem 4" descr="http://farm3.static.flickr.com/2274/2395926377_78a8beece8.jpg?v=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295232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elipse 5"/>
          <p:cNvSpPr/>
          <p:nvPr/>
        </p:nvSpPr>
        <p:spPr>
          <a:xfrm>
            <a:off x="4427984" y="2348880"/>
            <a:ext cx="3528392" cy="2160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Your mom will be very angry if you don’t </a:t>
            </a:r>
            <a:r>
              <a:rPr lang="pt-BR" u="sng" dirty="0">
                <a:solidFill>
                  <a:srgbClr val="FF0000"/>
                </a:solidFill>
              </a:rPr>
              <a:t>pick up</a:t>
            </a:r>
            <a:r>
              <a:rPr lang="pt-BR" dirty="0"/>
              <a:t> all those things on your bedroom’s floor!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507106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dirty="0"/>
              <a:t>Quick, </a:t>
            </a:r>
            <a:r>
              <a:rPr lang="en-US" dirty="0">
                <a:solidFill>
                  <a:srgbClr val="FF0000"/>
                </a:solidFill>
              </a:rPr>
              <a:t>get on</a:t>
            </a:r>
            <a:r>
              <a:rPr lang="en-US" dirty="0"/>
              <a:t> the bus or you will have to walk home.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Get on(sth):</a:t>
            </a:r>
            <a:r>
              <a:rPr lang="en-US" sz="2800" dirty="0"/>
              <a:t> to go onto a bus, train, aircraft, or boat: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645024"/>
            <a:ext cx="388843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5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80528" y="3212976"/>
            <a:ext cx="9513912" cy="43550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/>
              <a:t>The teacher asked me to </a:t>
            </a:r>
            <a:r>
              <a:rPr lang="en-US" sz="2400" dirty="0">
                <a:solidFill>
                  <a:srgbClr val="FF0000"/>
                </a:solidFill>
              </a:rPr>
              <a:t>switch on</a:t>
            </a:r>
            <a:r>
              <a:rPr lang="en-US" sz="2400" dirty="0"/>
              <a:t> the fan in the classroom.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Switch on: </a:t>
            </a:r>
            <a:r>
              <a:rPr lang="en-US" sz="2800" dirty="0"/>
              <a:t>to make a machine stop or start working by pressing a switch: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4293096"/>
            <a:ext cx="331236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3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Run out of: </a:t>
            </a:r>
            <a:r>
              <a:rPr lang="pt-BR" sz="2400" dirty="0"/>
              <a:t>not having enough of something. </a:t>
            </a:r>
          </a:p>
        </p:txBody>
      </p:sp>
      <p:pic>
        <p:nvPicPr>
          <p:cNvPr id="4" name="Espaço Reservado para Conteúdo 3" descr="http://www.teclasap.com.br/blog/wp-content/uploads/2010/06/run_out_of_gas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861048"/>
            <a:ext cx="311507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http://envirocenter.research.yale.edu/uploads/images/water%20in%20china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88840"/>
            <a:ext cx="373762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o explicativo em forma de nuvem 6"/>
          <p:cNvSpPr/>
          <p:nvPr/>
        </p:nvSpPr>
        <p:spPr>
          <a:xfrm>
            <a:off x="5580112" y="1772816"/>
            <a:ext cx="3024336" cy="18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can’t believe we </a:t>
            </a:r>
            <a:r>
              <a:rPr lang="pt-BR" u="sng" dirty="0">
                <a:solidFill>
                  <a:srgbClr val="FF0000"/>
                </a:solidFill>
              </a:rPr>
              <a:t>run out of gas</a:t>
            </a:r>
            <a:r>
              <a:rPr lang="pt-BR" dirty="0"/>
              <a:t>...!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3568" y="1124744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poor</a:t>
            </a:r>
            <a:r>
              <a:rPr lang="pt-BR" dirty="0"/>
              <a:t> </a:t>
            </a:r>
            <a:r>
              <a:rPr lang="pt-BR" dirty="0" err="1"/>
              <a:t>people</a:t>
            </a:r>
            <a:r>
              <a:rPr lang="pt-BR" dirty="0"/>
              <a:t> </a:t>
            </a:r>
            <a:r>
              <a:rPr lang="pt-BR" u="sng" dirty="0" err="1">
                <a:solidFill>
                  <a:srgbClr val="FF0000"/>
                </a:solidFill>
              </a:rPr>
              <a:t>run</a:t>
            </a:r>
            <a:r>
              <a:rPr lang="pt-BR" u="sng" dirty="0">
                <a:solidFill>
                  <a:srgbClr val="FF0000"/>
                </a:solidFill>
              </a:rPr>
              <a:t> out </a:t>
            </a:r>
            <a:r>
              <a:rPr lang="pt-BR" u="sng" dirty="0" err="1">
                <a:solidFill>
                  <a:srgbClr val="FF0000"/>
                </a:solidFill>
              </a:rPr>
              <a:t>of</a:t>
            </a:r>
            <a:r>
              <a:rPr lang="pt-BR" dirty="0"/>
              <a:t> </a:t>
            </a:r>
            <a:r>
              <a:rPr lang="pt-BR" dirty="0" err="1"/>
              <a:t>water</a:t>
            </a:r>
            <a:r>
              <a:rPr lang="pt-BR" dirty="0"/>
              <a:t> </a:t>
            </a:r>
            <a:r>
              <a:rPr lang="pt-BR" dirty="0" err="1"/>
              <a:t>every</a:t>
            </a:r>
            <a:r>
              <a:rPr lang="pt-BR" dirty="0"/>
              <a:t> </a:t>
            </a:r>
            <a:r>
              <a:rPr lang="pt-BR" dirty="0" err="1"/>
              <a:t>week</a:t>
            </a:r>
            <a:r>
              <a:rPr lang="pt-BR" dirty="0"/>
              <a:t> </a:t>
            </a:r>
            <a:r>
              <a:rPr lang="pt-BR" dirty="0" err="1"/>
              <a:t>because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drought</a:t>
            </a:r>
            <a:r>
              <a:rPr lang="pt-BR" dirty="0"/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515719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dirty="0">
                <a:solidFill>
                  <a:srgbClr val="FF0000"/>
                </a:solidFill>
              </a:rPr>
              <a:t>B: </a:t>
            </a:r>
            <a:r>
              <a:rPr lang="en-US" dirty="0"/>
              <a:t>Can you please ……………….? I can’t hear you.  </a:t>
            </a:r>
          </a:p>
          <a:p>
            <a:pPr lvl="0" fontAlgn="base"/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a) speak on   b) speak up c) speak through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67" y="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Phrasal verbs for speaking test.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52736"/>
            <a:ext cx="3200000" cy="2943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6" y="450912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/>
              <a:t>Hi John, what time will you go to school?</a:t>
            </a:r>
          </a:p>
        </p:txBody>
      </p:sp>
    </p:spTree>
    <p:extLst>
      <p:ext uri="{BB962C8B-B14F-4D97-AF65-F5344CB8AC3E}">
        <p14:creationId xmlns:p14="http://schemas.microsoft.com/office/powerpoint/2010/main" val="22786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450912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dirty="0">
                <a:solidFill>
                  <a:srgbClr val="FF0000"/>
                </a:solidFill>
              </a:rPr>
              <a:t>B: </a:t>
            </a:r>
            <a:r>
              <a:rPr lang="en-US" dirty="0"/>
              <a:t>I’m ……………. to take a selfie in the classroom.</a:t>
            </a:r>
          </a:p>
          <a:p>
            <a:pPr lvl="0" fontAlgn="base"/>
            <a:r>
              <a:rPr lang="en-US" dirty="0"/>
              <a:t>           </a:t>
            </a:r>
            <a:r>
              <a:rPr lang="en-US" dirty="0">
                <a:solidFill>
                  <a:srgbClr val="0070C0"/>
                </a:solidFill>
              </a:rPr>
              <a:t>a) turning on  b) looking around   c) turning around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548680"/>
            <a:ext cx="4553793" cy="3024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393305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/>
              <a:t>What do you think you are doing?</a:t>
            </a:r>
          </a:p>
        </p:txBody>
      </p:sp>
    </p:spTree>
    <p:extLst>
      <p:ext uri="{BB962C8B-B14F-4D97-AF65-F5344CB8AC3E}">
        <p14:creationId xmlns:p14="http://schemas.microsoft.com/office/powerpoint/2010/main" val="30116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http://www.ctemploymentlawblog.com/plan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04664"/>
            <a:ext cx="46085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400506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/>
              <a:t>Fasting your seat belts, the flight is ………………… in a minute.  </a:t>
            </a:r>
          </a:p>
          <a:p>
            <a:pPr lvl="0" fontAlgn="base"/>
            <a:r>
              <a:rPr lang="en-US" dirty="0"/>
              <a:t>                  </a:t>
            </a:r>
            <a:r>
              <a:rPr lang="en-US" dirty="0">
                <a:solidFill>
                  <a:srgbClr val="0070C0"/>
                </a:solidFill>
              </a:rPr>
              <a:t>a) take out   b) taking out   c) taking off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36712"/>
            <a:ext cx="3024336" cy="20109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486916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B: </a:t>
            </a:r>
            <a:r>
              <a:rPr lang="en-US" dirty="0"/>
              <a:t>Alright, thanks.</a:t>
            </a:r>
          </a:p>
        </p:txBody>
      </p:sp>
    </p:spTree>
    <p:extLst>
      <p:ext uri="{BB962C8B-B14F-4D97-AF65-F5344CB8AC3E}">
        <p14:creationId xmlns:p14="http://schemas.microsoft.com/office/powerpoint/2010/main" val="41587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1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77" y="1412776"/>
            <a:ext cx="5497943" cy="500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1680" y="37330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WORD ORDER OF PHRASAL VERBS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58112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/>
              <a:t>The firemen tried their best to ………… the fire.   </a:t>
            </a:r>
          </a:p>
          <a:p>
            <a:pPr lvl="0" fontAlgn="base"/>
            <a:r>
              <a:rPr lang="en-US" dirty="0"/>
              <a:t>                  </a:t>
            </a:r>
            <a:r>
              <a:rPr lang="en-US" dirty="0">
                <a:solidFill>
                  <a:srgbClr val="0070C0"/>
                </a:solidFill>
              </a:rPr>
              <a:t>a) put on    b) put out   c) put in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8640"/>
            <a:ext cx="5990476" cy="3780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9632" y="530120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B: </a:t>
            </a:r>
            <a:r>
              <a:rPr lang="en-US" dirty="0"/>
              <a:t>Wow! Good to hear that.</a:t>
            </a:r>
          </a:p>
        </p:txBody>
      </p:sp>
    </p:spTree>
    <p:extLst>
      <p:ext uri="{BB962C8B-B14F-4D97-AF65-F5344CB8AC3E}">
        <p14:creationId xmlns:p14="http://schemas.microsoft.com/office/powerpoint/2010/main" val="9814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4581128"/>
            <a:ext cx="648072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0000"/>
              </a:lnSpc>
              <a:spcBef>
                <a:spcPts val="0"/>
              </a:spcBef>
              <a:spcAft>
                <a:spcPts val="3300"/>
              </a:spcAft>
              <a:buClr>
                <a:srgbClr val="333333"/>
              </a:buClr>
              <a:buSzPts val="1150"/>
            </a:pPr>
            <a:r>
              <a:rPr lang="en-US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 </a:t>
            </a:r>
            <a:r>
              <a:rPr lang="en-US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students are …………... papers  in the air.                                         </a:t>
            </a:r>
            <a:r>
              <a:rPr lang="en-US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a) throwing away    b) speaking up  c) switching 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6672"/>
            <a:ext cx="6048672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680" y="544522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B: </a:t>
            </a:r>
            <a:r>
              <a:rPr lang="en-US" dirty="0"/>
              <a:t>I think they are very happy.</a:t>
            </a:r>
          </a:p>
        </p:txBody>
      </p:sp>
    </p:spTree>
    <p:extLst>
      <p:ext uri="{BB962C8B-B14F-4D97-AF65-F5344CB8AC3E}">
        <p14:creationId xmlns:p14="http://schemas.microsoft.com/office/powerpoint/2010/main" val="19067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5157192"/>
            <a:ext cx="748883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0000"/>
              </a:lnSpc>
              <a:spcBef>
                <a:spcPts val="0"/>
              </a:spcBef>
              <a:spcAft>
                <a:spcPts val="3300"/>
              </a:spcAft>
              <a:buClr>
                <a:srgbClr val="333333"/>
              </a:buClr>
              <a:buSzPts val="1150"/>
            </a:pPr>
            <a:r>
              <a:rPr lang="en-US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B: </a:t>
            </a:r>
            <a:r>
              <a:rPr lang="en-US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……………. my money, I don’t know where I put it.                                               </a:t>
            </a:r>
            <a:r>
              <a:rPr lang="en-US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a) looking down    b) looking up    c) looking for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04664"/>
            <a:ext cx="5472608" cy="3816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458112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/>
              <a:t>Daddy, why are you lifting up the things?</a:t>
            </a:r>
          </a:p>
        </p:txBody>
      </p:sp>
    </p:spTree>
    <p:extLst>
      <p:ext uri="{BB962C8B-B14F-4D97-AF65-F5344CB8AC3E}">
        <p14:creationId xmlns:p14="http://schemas.microsoft.com/office/powerpoint/2010/main" val="38784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3" descr="http://cache.boston.com/resize/bonzai-fba/Globe_Photo/2009/04/14/1239756657_9808/539w.jp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548680"/>
            <a:ext cx="511256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55576" y="4509120"/>
            <a:ext cx="784887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0000"/>
              </a:lnSpc>
              <a:spcBef>
                <a:spcPts val="0"/>
              </a:spcBef>
              <a:spcAft>
                <a:spcPts val="3300"/>
              </a:spcAft>
              <a:buClr>
                <a:srgbClr val="333333"/>
              </a:buClr>
              <a:buSzPts val="1150"/>
            </a:pPr>
            <a:r>
              <a:rPr lang="en-US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 </a:t>
            </a:r>
            <a:r>
              <a:rPr lang="en-US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Please, can you …………. the shoes? If they are okay for you.                           </a:t>
            </a:r>
            <a:r>
              <a:rPr lang="en-US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a) put out    b) try on   c) take out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828" y="5363953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B: </a:t>
            </a:r>
            <a:r>
              <a:rPr lang="en-US" dirty="0"/>
              <a:t>Okay. I think this one is good for me.</a:t>
            </a:r>
          </a:p>
        </p:txBody>
      </p:sp>
    </p:spTree>
    <p:extLst>
      <p:ext uri="{BB962C8B-B14F-4D97-AF65-F5344CB8AC3E}">
        <p14:creationId xmlns:p14="http://schemas.microsoft.com/office/powerpoint/2010/main" val="11700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941168"/>
            <a:ext cx="705678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0000"/>
              </a:lnSpc>
              <a:spcBef>
                <a:spcPts val="0"/>
              </a:spcBef>
              <a:spcAft>
                <a:spcPts val="3300"/>
              </a:spcAft>
              <a:buClr>
                <a:srgbClr val="333333"/>
              </a:buClr>
              <a:buSzPts val="1150"/>
            </a:pPr>
            <a:r>
              <a:rPr lang="en-US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B: </a:t>
            </a:r>
            <a:r>
              <a:rPr lang="en-US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……………. documents from the floor.                       </a:t>
            </a:r>
            <a:r>
              <a:rPr lang="en-US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a) turning around    b) putting out    c) picking up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6632"/>
            <a:ext cx="5040560" cy="4032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584" y="443711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/>
              <a:t>Mike, what are you doing on the floor?</a:t>
            </a:r>
          </a:p>
        </p:txBody>
      </p:sp>
    </p:spTree>
    <p:extLst>
      <p:ext uri="{BB962C8B-B14F-4D97-AF65-F5344CB8AC3E}">
        <p14:creationId xmlns:p14="http://schemas.microsoft.com/office/powerpoint/2010/main" val="22038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48680"/>
            <a:ext cx="4968552" cy="31683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03648" y="4581128"/>
            <a:ext cx="684076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0000"/>
              </a:lnSpc>
              <a:spcBef>
                <a:spcPts val="0"/>
              </a:spcBef>
              <a:spcAft>
                <a:spcPts val="3300"/>
              </a:spcAft>
              <a:buClr>
                <a:srgbClr val="333333"/>
              </a:buClr>
              <a:buSzPts val="1150"/>
            </a:pPr>
            <a:r>
              <a:rPr lang="en-US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 </a:t>
            </a:r>
            <a:r>
              <a:rPr lang="en-US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fast and …………… the bus, if not you will be late.                                          </a:t>
            </a:r>
            <a:r>
              <a:rPr lang="en-US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a) get on    b) speak up   c) try 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537321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B: </a:t>
            </a:r>
            <a:r>
              <a:rPr lang="en-US" dirty="0"/>
              <a:t>Ok mom. </a:t>
            </a:r>
          </a:p>
        </p:txBody>
      </p:sp>
    </p:spTree>
    <p:extLst>
      <p:ext uri="{BB962C8B-B14F-4D97-AF65-F5344CB8AC3E}">
        <p14:creationId xmlns:p14="http://schemas.microsoft.com/office/powerpoint/2010/main" val="3716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76672"/>
            <a:ext cx="4680520" cy="30963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15616" y="4293096"/>
            <a:ext cx="640871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0000"/>
              </a:lnSpc>
              <a:spcBef>
                <a:spcPts val="0"/>
              </a:spcBef>
              <a:spcAft>
                <a:spcPts val="3300"/>
              </a:spcAft>
              <a:buClr>
                <a:srgbClr val="333333"/>
              </a:buClr>
              <a:buSzPts val="1150"/>
            </a:pPr>
            <a:r>
              <a:rPr lang="en-US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 </a:t>
            </a:r>
            <a:r>
              <a:rPr lang="en-US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room is dark, kindly …………… the light.                                                         </a:t>
            </a:r>
            <a:r>
              <a:rPr lang="en-US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a) switch off     b) pick up   c) switch on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508518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B: </a:t>
            </a:r>
            <a:r>
              <a:rPr lang="en-US" dirty="0"/>
              <a:t>Alright, Mr. Ben.</a:t>
            </a:r>
          </a:p>
        </p:txBody>
      </p:sp>
    </p:spTree>
    <p:extLst>
      <p:ext uri="{BB962C8B-B14F-4D97-AF65-F5344CB8AC3E}">
        <p14:creationId xmlns:p14="http://schemas.microsoft.com/office/powerpoint/2010/main" val="22158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http://www.cgeahs76.com/The%20Amethyst%20in%20the%2080%27s/Amethyst_2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04664"/>
            <a:ext cx="468052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43608" y="5229200"/>
            <a:ext cx="612068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0000"/>
              </a:lnSpc>
              <a:spcBef>
                <a:spcPts val="0"/>
              </a:spcBef>
              <a:spcAft>
                <a:spcPts val="3300"/>
              </a:spcAft>
              <a:buClr>
                <a:srgbClr val="333333"/>
              </a:buClr>
              <a:buSzPts val="1150"/>
            </a:pPr>
            <a:r>
              <a:rPr lang="en-US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B: </a:t>
            </a:r>
            <a:r>
              <a:rPr lang="en-US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think they have ………………. gas.                                                                    </a:t>
            </a:r>
            <a:r>
              <a:rPr lang="en-US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a) a lot of     b) run out of   c) turn on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65313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/>
              <a:t>Why are they pushing the car?</a:t>
            </a:r>
          </a:p>
        </p:txBody>
      </p:sp>
    </p:spTree>
    <p:extLst>
      <p:ext uri="{BB962C8B-B14F-4D97-AF65-F5344CB8AC3E}">
        <p14:creationId xmlns:p14="http://schemas.microsoft.com/office/powerpoint/2010/main" val="45313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6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632848" cy="487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5616" y="18864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</a:t>
            </a:r>
            <a:r>
              <a:rPr lang="en-US" sz="2000" b="1" dirty="0" smtClean="0">
                <a:solidFill>
                  <a:srgbClr val="00B050"/>
                </a:solidFill>
              </a:rPr>
              <a:t>XERCISE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3038"/>
              </p:ext>
            </p:extLst>
          </p:nvPr>
        </p:nvGraphicFramePr>
        <p:xfrm>
          <a:off x="2259278" y="6021288"/>
          <a:ext cx="5005070" cy="4408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50950"/>
                <a:gridCol w="1250950"/>
                <a:gridCol w="1251585"/>
                <a:gridCol w="125158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 down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 up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 back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for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 away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 on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 after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8 down</a:t>
                      </a:r>
                      <a:endParaRPr lang="en-US" sz="13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704856" cy="416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53310"/>
              </p:ext>
            </p:extLst>
          </p:nvPr>
        </p:nvGraphicFramePr>
        <p:xfrm>
          <a:off x="1763688" y="5229200"/>
          <a:ext cx="5005070" cy="4408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50950"/>
                <a:gridCol w="1250950"/>
                <a:gridCol w="1251585"/>
                <a:gridCol w="125158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 it up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 them up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 it on 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it up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 them off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 them away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 it off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8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6000"/>
                    </a14:imgEffect>
                    <a14:imgEffect>
                      <a14:brightnessContrast brigh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00501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3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161474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0070C0"/>
                </a:solidFill>
              </a:rPr>
              <a:t>English Speaking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Phrasal Verbs for Speaking. </a:t>
            </a:r>
          </a:p>
        </p:txBody>
      </p:sp>
    </p:spTree>
    <p:extLst>
      <p:ext uri="{BB962C8B-B14F-4D97-AF65-F5344CB8AC3E}">
        <p14:creationId xmlns:p14="http://schemas.microsoft.com/office/powerpoint/2010/main" val="29914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Examples of Phrasal verbs for Speaking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Break up: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184482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end a relationship with someone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696" y="234888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I’m tired with my boyfriend, so I </a:t>
            </a:r>
            <a:r>
              <a:rPr lang="en-US" dirty="0">
                <a:solidFill>
                  <a:srgbClr val="FF0000"/>
                </a:solidFill>
              </a:rPr>
              <a:t>broke up </a:t>
            </a:r>
            <a:r>
              <a:rPr lang="en-US" dirty="0"/>
              <a:t>with him.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789040"/>
            <a:ext cx="3089770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3610744" cy="4090459"/>
          </a:xfrm>
        </p:spPr>
        <p:txBody>
          <a:bodyPr/>
          <a:lstStyle/>
          <a:p>
            <a:pPr marL="109728" indent="0">
              <a:buNone/>
            </a:pPr>
            <a:r>
              <a:rPr lang="en-US" sz="3200" dirty="0"/>
              <a:t>Turn around                       </a:t>
            </a:r>
          </a:p>
          <a:p>
            <a:pPr marL="109728" indent="0">
              <a:buNone/>
            </a:pPr>
            <a:r>
              <a:rPr lang="en-US" sz="3200" dirty="0"/>
              <a:t>Take off                               </a:t>
            </a:r>
          </a:p>
          <a:p>
            <a:pPr marL="109728" indent="0">
              <a:buNone/>
            </a:pPr>
            <a:r>
              <a:rPr lang="en-US" sz="3200" dirty="0"/>
              <a:t>Put out                                </a:t>
            </a:r>
          </a:p>
          <a:p>
            <a:pPr marL="109728" indent="0">
              <a:buNone/>
            </a:pPr>
            <a:r>
              <a:rPr lang="en-US" sz="3200" dirty="0"/>
              <a:t>Throw away                     </a:t>
            </a:r>
          </a:p>
          <a:p>
            <a:pPr marL="109728" indent="0">
              <a:buNone/>
            </a:pPr>
            <a:r>
              <a:rPr lang="en-US" sz="3200" dirty="0"/>
              <a:t>Look for                              </a:t>
            </a:r>
          </a:p>
          <a:p>
            <a:pPr marL="109728" indent="0">
              <a:buNone/>
            </a:pPr>
            <a:r>
              <a:rPr lang="en-US" sz="3200" dirty="0"/>
              <a:t>Try on                                 </a:t>
            </a:r>
          </a:p>
          <a:p>
            <a:pPr marL="109728" indent="0">
              <a:buNone/>
            </a:pPr>
            <a:r>
              <a:rPr lang="en-US" sz="3200" dirty="0"/>
              <a:t>Pick up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Phrasal Verbs for Speaking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191683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2420888"/>
            <a:ext cx="241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Switch 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2996952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Run out of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064" y="3573016"/>
            <a:ext cx="2056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Speak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4221088"/>
            <a:ext cx="241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Break up</a:t>
            </a:r>
          </a:p>
        </p:txBody>
      </p:sp>
    </p:spTree>
    <p:extLst>
      <p:ext uri="{BB962C8B-B14F-4D97-AF65-F5344CB8AC3E}">
        <p14:creationId xmlns:p14="http://schemas.microsoft.com/office/powerpoint/2010/main" val="241915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159" y="3326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Speak up: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664" y="332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speak louder.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126876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Mike, can you please </a:t>
            </a:r>
            <a:r>
              <a:rPr lang="en-US" dirty="0">
                <a:solidFill>
                  <a:srgbClr val="FF0000"/>
                </a:solidFill>
              </a:rPr>
              <a:t>speak up</a:t>
            </a:r>
            <a:r>
              <a:rPr lang="en-US" dirty="0"/>
              <a:t>. I can’t hear you.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96952"/>
            <a:ext cx="3477223" cy="24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1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5766" y="188640"/>
            <a:ext cx="8856713" cy="720080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Take off: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moment when an aircraft leaves the ground and begins to fly:</a:t>
            </a:r>
            <a:endParaRPr lang="pt-BR" sz="2000" dirty="0"/>
          </a:p>
        </p:txBody>
      </p:sp>
      <p:pic>
        <p:nvPicPr>
          <p:cNvPr id="5" name="Imagem 4" descr="http://www.dreamstime.com/taking-clothes-off-thumb211095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42" y="1196752"/>
            <a:ext cx="2228850" cy="33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http://www.ctemploymentlawblog.com/plane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636912"/>
            <a:ext cx="31320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o explicativo em elipse 6"/>
          <p:cNvSpPr/>
          <p:nvPr/>
        </p:nvSpPr>
        <p:spPr>
          <a:xfrm>
            <a:off x="1979712" y="836712"/>
            <a:ext cx="3312368" cy="26642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Hey</a:t>
            </a:r>
            <a:r>
              <a:rPr lang="pt-BR" sz="2000" dirty="0"/>
              <a:t>! </a:t>
            </a:r>
            <a:r>
              <a:rPr lang="pt-BR" sz="2000" dirty="0" err="1"/>
              <a:t>Don’t</a:t>
            </a:r>
            <a:r>
              <a:rPr lang="pt-BR" sz="2000" dirty="0"/>
              <a:t> </a:t>
            </a:r>
            <a:r>
              <a:rPr lang="pt-BR" sz="2000" u="sng" dirty="0" err="1">
                <a:solidFill>
                  <a:srgbClr val="FF0000"/>
                </a:solidFill>
              </a:rPr>
              <a:t>take</a:t>
            </a:r>
            <a:r>
              <a:rPr lang="pt-BR" sz="2000" u="sng" dirty="0">
                <a:solidFill>
                  <a:srgbClr val="FF0000"/>
                </a:solidFill>
              </a:rPr>
              <a:t> off</a:t>
            </a:r>
            <a:r>
              <a:rPr lang="pt-BR" sz="2000" dirty="0"/>
              <a:t> </a:t>
            </a:r>
            <a:r>
              <a:rPr lang="pt-BR" sz="2000" dirty="0" err="1"/>
              <a:t>your</a:t>
            </a:r>
            <a:r>
              <a:rPr lang="pt-BR" sz="2000" dirty="0"/>
              <a:t> </a:t>
            </a:r>
            <a:r>
              <a:rPr lang="pt-BR" sz="2000" dirty="0" err="1"/>
              <a:t>clothes</a:t>
            </a:r>
            <a:r>
              <a:rPr lang="pt-BR" sz="2000" dirty="0"/>
              <a:t> in </a:t>
            </a:r>
            <a:r>
              <a:rPr lang="pt-BR" sz="2000" dirty="0" err="1"/>
              <a:t>here</a:t>
            </a:r>
            <a:r>
              <a:rPr lang="pt-BR" sz="2000" dirty="0"/>
              <a:t>! </a:t>
            </a:r>
            <a:r>
              <a:rPr lang="pt-BR" sz="2000" dirty="0" err="1"/>
              <a:t>We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</a:t>
            </a:r>
            <a:r>
              <a:rPr lang="pt-BR" sz="2000" dirty="0" err="1"/>
              <a:t>kids</a:t>
            </a:r>
            <a:r>
              <a:rPr lang="pt-BR" sz="2000" dirty="0"/>
              <a:t> </a:t>
            </a:r>
            <a:r>
              <a:rPr lang="pt-BR" sz="2000" dirty="0" err="1"/>
              <a:t>watching</a:t>
            </a:r>
            <a:r>
              <a:rPr lang="pt-BR" sz="2000" dirty="0"/>
              <a:t>!</a:t>
            </a:r>
          </a:p>
        </p:txBody>
      </p:sp>
      <p:sp>
        <p:nvSpPr>
          <p:cNvPr id="8" name="Texto explicativo retangular 7"/>
          <p:cNvSpPr/>
          <p:nvPr/>
        </p:nvSpPr>
        <p:spPr>
          <a:xfrm>
            <a:off x="5436096" y="4869160"/>
            <a:ext cx="3096344" cy="158417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Fasten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seatbelts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plane is </a:t>
            </a:r>
            <a:r>
              <a:rPr lang="pt-BR" u="sng" dirty="0" err="1">
                <a:solidFill>
                  <a:srgbClr val="FF0000"/>
                </a:solidFill>
              </a:rPr>
              <a:t>taking</a:t>
            </a:r>
            <a:r>
              <a:rPr lang="pt-BR" u="sng" dirty="0">
                <a:solidFill>
                  <a:srgbClr val="FF0000"/>
                </a:solidFill>
              </a:rPr>
              <a:t> off</a:t>
            </a:r>
            <a:r>
              <a:rPr lang="pt-BR" dirty="0"/>
              <a:t> in a minute.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634082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Put out: </a:t>
            </a:r>
            <a:r>
              <a:rPr lang="pt-BR" sz="2000" dirty="0"/>
              <a:t>to do away with something.</a:t>
            </a:r>
          </a:p>
        </p:txBody>
      </p:sp>
      <p:pic>
        <p:nvPicPr>
          <p:cNvPr id="4" name="Espaço Reservado para Conteúdo 3" descr="put out cigarette Royalty Free Stock Phot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295538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em elipse 4"/>
          <p:cNvSpPr/>
          <p:nvPr/>
        </p:nvSpPr>
        <p:spPr>
          <a:xfrm>
            <a:off x="4572000" y="2276872"/>
            <a:ext cx="3744416" cy="172819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 err="1">
                <a:solidFill>
                  <a:srgbClr val="FF0000"/>
                </a:solidFill>
              </a:rPr>
              <a:t>Put</a:t>
            </a:r>
            <a:r>
              <a:rPr lang="pt-BR" sz="2000" u="sng" dirty="0">
                <a:solidFill>
                  <a:srgbClr val="FF0000"/>
                </a:solidFill>
              </a:rPr>
              <a:t> out</a:t>
            </a:r>
            <a:r>
              <a:rPr lang="pt-BR" sz="2000" dirty="0"/>
              <a:t> </a:t>
            </a:r>
            <a:r>
              <a:rPr lang="pt-BR" sz="2000" dirty="0" err="1"/>
              <a:t>your</a:t>
            </a:r>
            <a:r>
              <a:rPr lang="pt-BR" sz="2000" dirty="0"/>
              <a:t> </a:t>
            </a:r>
            <a:r>
              <a:rPr lang="pt-BR" sz="2000" dirty="0" err="1"/>
              <a:t>cigarette</a:t>
            </a:r>
            <a:r>
              <a:rPr lang="pt-BR" sz="2000" dirty="0"/>
              <a:t> for </a:t>
            </a:r>
            <a:r>
              <a:rPr lang="pt-BR" sz="2000" dirty="0" err="1"/>
              <a:t>your</a:t>
            </a:r>
            <a:r>
              <a:rPr lang="pt-BR" sz="2000" dirty="0"/>
              <a:t> </a:t>
            </a:r>
            <a:r>
              <a:rPr lang="pt-BR" sz="2000" dirty="0" err="1"/>
              <a:t>own</a:t>
            </a:r>
            <a:r>
              <a:rPr lang="pt-BR" sz="2000" dirty="0"/>
              <a:t> </a:t>
            </a:r>
            <a:r>
              <a:rPr lang="pt-BR" sz="2000" dirty="0" err="1"/>
              <a:t>good</a:t>
            </a:r>
            <a:r>
              <a:rPr lang="pt-BR" sz="2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1568</TotalTime>
  <Words>788</Words>
  <Application>Microsoft Office PowerPoint</Application>
  <PresentationFormat>On-screen Show (4:3)</PresentationFormat>
  <Paragraphs>88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Concurso</vt:lpstr>
      <vt:lpstr>PowerPoint Presentation</vt:lpstr>
      <vt:lpstr>PowerPoint Presentation</vt:lpstr>
      <vt:lpstr>PowerPoint Presentation</vt:lpstr>
      <vt:lpstr>English Speaking</vt:lpstr>
      <vt:lpstr>Examples of Phrasal verbs for Speaking</vt:lpstr>
      <vt:lpstr>Phrasal Verbs for Speaking</vt:lpstr>
      <vt:lpstr>PowerPoint Presentation</vt:lpstr>
      <vt:lpstr>Take off: the moment when an aircraft leaves the ground and begins to fly:</vt:lpstr>
      <vt:lpstr>Put out: to do away with something.</vt:lpstr>
      <vt:lpstr>Throw away: to waste a something or opportunity:</vt:lpstr>
      <vt:lpstr>Look for: to try to notice or search for someone or something:</vt:lpstr>
      <vt:lpstr>Try on: to put on a piece of clothing to see if it fits you or if you like it:</vt:lpstr>
      <vt:lpstr>Pick up: to answer a phone or take something.</vt:lpstr>
      <vt:lpstr>Get on(sth): to go onto a bus, train, aircraft, or boat:</vt:lpstr>
      <vt:lpstr>Switch on: to make a machine stop or start working by pressing a switch:</vt:lpstr>
      <vt:lpstr>Run out of: not having enough of something.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Phrasal Verbs</dc:title>
  <dc:creator>Ale</dc:creator>
  <cp:lastModifiedBy>Admin</cp:lastModifiedBy>
  <cp:revision>61</cp:revision>
  <dcterms:created xsi:type="dcterms:W3CDTF">2010-08-31T20:28:43Z</dcterms:created>
  <dcterms:modified xsi:type="dcterms:W3CDTF">2020-07-14T09:57:30Z</dcterms:modified>
</cp:coreProperties>
</file>