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64" r:id="rId5"/>
    <p:sldId id="259" r:id="rId6"/>
    <p:sldId id="263" r:id="rId7"/>
    <p:sldId id="260" r:id="rId8"/>
    <p:sldId id="265" r:id="rId9"/>
    <p:sldId id="261" r:id="rId10"/>
    <p:sldId id="26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FC85E-C029-4AE4-ACE3-28B8C7B427D8}" type="datetimeFigureOut">
              <a:rPr lang="zh-CN" altLang="en-US" smtClean="0"/>
              <a:t>2022/3/16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49373-DCC5-4947-8478-B656053E7388}" type="slidenum">
              <a:rPr lang="zh-CN" altLang="en-US" smtClean="0"/>
              <a:t>‹#›</a:t>
            </a:fld>
            <a:endParaRPr lang="zh-CN" altLang="en-US"/>
          </a:p>
        </p:txBody>
      </p:sp>
    </p:spTree>
    <p:extLst>
      <p:ext uri="{BB962C8B-B14F-4D97-AF65-F5344CB8AC3E}">
        <p14:creationId xmlns:p14="http://schemas.microsoft.com/office/powerpoint/2010/main" val="2199187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D49373-DCC5-4947-8478-B656053E7388}" type="slidenum">
              <a:rPr lang="zh-CN" altLang="en-US" smtClean="0"/>
              <a:t>7</a:t>
            </a:fld>
            <a:endParaRPr lang="zh-CN" altLang="en-US"/>
          </a:p>
        </p:txBody>
      </p:sp>
    </p:spTree>
    <p:extLst>
      <p:ext uri="{BB962C8B-B14F-4D97-AF65-F5344CB8AC3E}">
        <p14:creationId xmlns:p14="http://schemas.microsoft.com/office/powerpoint/2010/main" val="187184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EC5F1-E239-457F-8E37-2CD4FA02B5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C8A2332-2F6A-4A68-BEE5-94EF7BFBC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59D1C19-7C83-40A2-91BE-45EFFACD682A}"/>
              </a:ext>
            </a:extLst>
          </p:cNvPr>
          <p:cNvSpPr>
            <a:spLocks noGrp="1"/>
          </p:cNvSpPr>
          <p:nvPr>
            <p:ph type="dt" sz="half" idx="10"/>
          </p:nvPr>
        </p:nvSpPr>
        <p:spPr/>
        <p:txBody>
          <a:bodyPr/>
          <a:lstStyle/>
          <a:p>
            <a:fld id="{574BE6E1-FA7A-4095-B6E6-472859A47D76}"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F7599C5E-0BDF-40E7-A62B-627506EBBB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91F4D0-05CB-4B26-ACEA-0043F4878CC5}"/>
              </a:ext>
            </a:extLst>
          </p:cNvPr>
          <p:cNvSpPr>
            <a:spLocks noGrp="1"/>
          </p:cNvSpPr>
          <p:nvPr>
            <p:ph type="sldNum" sz="quarter" idx="12"/>
          </p:nvPr>
        </p:nvSpPr>
        <p:spPr/>
        <p:txBody>
          <a:bodyPr/>
          <a:lstStyle/>
          <a:p>
            <a:fld id="{C6AC3E88-9F1F-423D-BB4E-CBC214FA71F3}" type="slidenum">
              <a:rPr lang="zh-CN" altLang="en-US" smtClean="0"/>
              <a:t>‹#›</a:t>
            </a:fld>
            <a:endParaRPr lang="zh-CN" altLang="en-US"/>
          </a:p>
        </p:txBody>
      </p:sp>
    </p:spTree>
    <p:extLst>
      <p:ext uri="{BB962C8B-B14F-4D97-AF65-F5344CB8AC3E}">
        <p14:creationId xmlns:p14="http://schemas.microsoft.com/office/powerpoint/2010/main" val="2939657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3D00A-4908-45C1-A467-DD9CD4D77F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7CCDAE4-CB76-4D62-8CC7-555FCD8DE40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5F808D-908E-4A55-B66A-02250F26894E}"/>
              </a:ext>
            </a:extLst>
          </p:cNvPr>
          <p:cNvSpPr>
            <a:spLocks noGrp="1"/>
          </p:cNvSpPr>
          <p:nvPr>
            <p:ph type="dt" sz="half" idx="10"/>
          </p:nvPr>
        </p:nvSpPr>
        <p:spPr/>
        <p:txBody>
          <a:bodyPr/>
          <a:lstStyle/>
          <a:p>
            <a:fld id="{574BE6E1-FA7A-4095-B6E6-472859A47D76}"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ED2B7FC8-8CDE-4BF0-B128-EAD8B13E0F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403E61-1C38-4012-AAB4-7D651908D4D9}"/>
              </a:ext>
            </a:extLst>
          </p:cNvPr>
          <p:cNvSpPr>
            <a:spLocks noGrp="1"/>
          </p:cNvSpPr>
          <p:nvPr>
            <p:ph type="sldNum" sz="quarter" idx="12"/>
          </p:nvPr>
        </p:nvSpPr>
        <p:spPr/>
        <p:txBody>
          <a:bodyPr/>
          <a:lstStyle/>
          <a:p>
            <a:fld id="{C6AC3E88-9F1F-423D-BB4E-CBC214FA71F3}" type="slidenum">
              <a:rPr lang="zh-CN" altLang="en-US" smtClean="0"/>
              <a:t>‹#›</a:t>
            </a:fld>
            <a:endParaRPr lang="zh-CN" altLang="en-US"/>
          </a:p>
        </p:txBody>
      </p:sp>
    </p:spTree>
    <p:extLst>
      <p:ext uri="{BB962C8B-B14F-4D97-AF65-F5344CB8AC3E}">
        <p14:creationId xmlns:p14="http://schemas.microsoft.com/office/powerpoint/2010/main" val="3446637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4E6A8C-ECE8-4FA3-B2E7-5C4E8FC5230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579305-839C-4BCF-9E0F-77D6CBB16CF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5E499C-EA40-4C82-9154-F1ECDB410FA8}"/>
              </a:ext>
            </a:extLst>
          </p:cNvPr>
          <p:cNvSpPr>
            <a:spLocks noGrp="1"/>
          </p:cNvSpPr>
          <p:nvPr>
            <p:ph type="dt" sz="half" idx="10"/>
          </p:nvPr>
        </p:nvSpPr>
        <p:spPr/>
        <p:txBody>
          <a:bodyPr/>
          <a:lstStyle/>
          <a:p>
            <a:fld id="{574BE6E1-FA7A-4095-B6E6-472859A47D76}"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749411D1-AD7A-498F-9B53-33062F493C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BB274D-3329-40B8-8636-AEC082CDE76F}"/>
              </a:ext>
            </a:extLst>
          </p:cNvPr>
          <p:cNvSpPr>
            <a:spLocks noGrp="1"/>
          </p:cNvSpPr>
          <p:nvPr>
            <p:ph type="sldNum" sz="quarter" idx="12"/>
          </p:nvPr>
        </p:nvSpPr>
        <p:spPr/>
        <p:txBody>
          <a:bodyPr/>
          <a:lstStyle/>
          <a:p>
            <a:fld id="{C6AC3E88-9F1F-423D-BB4E-CBC214FA71F3}" type="slidenum">
              <a:rPr lang="zh-CN" altLang="en-US" smtClean="0"/>
              <a:t>‹#›</a:t>
            </a:fld>
            <a:endParaRPr lang="zh-CN" altLang="en-US"/>
          </a:p>
        </p:txBody>
      </p:sp>
    </p:spTree>
    <p:extLst>
      <p:ext uri="{BB962C8B-B14F-4D97-AF65-F5344CB8AC3E}">
        <p14:creationId xmlns:p14="http://schemas.microsoft.com/office/powerpoint/2010/main" val="302388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DE9FE-9681-49C4-AC06-9F16F10DC1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7FEA7E-1E7F-4549-A50D-72A940082A4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9F10EB-D450-4FE1-82A0-5B0700AE63EA}"/>
              </a:ext>
            </a:extLst>
          </p:cNvPr>
          <p:cNvSpPr>
            <a:spLocks noGrp="1"/>
          </p:cNvSpPr>
          <p:nvPr>
            <p:ph type="dt" sz="half" idx="10"/>
          </p:nvPr>
        </p:nvSpPr>
        <p:spPr/>
        <p:txBody>
          <a:bodyPr/>
          <a:lstStyle/>
          <a:p>
            <a:fld id="{574BE6E1-FA7A-4095-B6E6-472859A47D76}"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67A2B3BE-2310-494D-97E9-D3C19A9C15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C14B3E-67CF-43CE-B0BD-3FC6E86F33A7}"/>
              </a:ext>
            </a:extLst>
          </p:cNvPr>
          <p:cNvSpPr>
            <a:spLocks noGrp="1"/>
          </p:cNvSpPr>
          <p:nvPr>
            <p:ph type="sldNum" sz="quarter" idx="12"/>
          </p:nvPr>
        </p:nvSpPr>
        <p:spPr/>
        <p:txBody>
          <a:bodyPr/>
          <a:lstStyle/>
          <a:p>
            <a:fld id="{C6AC3E88-9F1F-423D-BB4E-CBC214FA71F3}" type="slidenum">
              <a:rPr lang="zh-CN" altLang="en-US" smtClean="0"/>
              <a:t>‹#›</a:t>
            </a:fld>
            <a:endParaRPr lang="zh-CN" altLang="en-US"/>
          </a:p>
        </p:txBody>
      </p:sp>
    </p:spTree>
    <p:extLst>
      <p:ext uri="{BB962C8B-B14F-4D97-AF65-F5344CB8AC3E}">
        <p14:creationId xmlns:p14="http://schemas.microsoft.com/office/powerpoint/2010/main" val="212633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9D359-D05F-486F-A5F1-A423BDD294D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D95EC6E-5D47-4129-A3C8-E50F8AD91E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C61438B-E3F9-409A-A7A5-B4304111F170}"/>
              </a:ext>
            </a:extLst>
          </p:cNvPr>
          <p:cNvSpPr>
            <a:spLocks noGrp="1"/>
          </p:cNvSpPr>
          <p:nvPr>
            <p:ph type="dt" sz="half" idx="10"/>
          </p:nvPr>
        </p:nvSpPr>
        <p:spPr/>
        <p:txBody>
          <a:bodyPr/>
          <a:lstStyle/>
          <a:p>
            <a:fld id="{574BE6E1-FA7A-4095-B6E6-472859A47D76}"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61E892D3-F3E1-4736-A381-516A42BF90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1C3528-3927-4DBC-942C-E877A9D40816}"/>
              </a:ext>
            </a:extLst>
          </p:cNvPr>
          <p:cNvSpPr>
            <a:spLocks noGrp="1"/>
          </p:cNvSpPr>
          <p:nvPr>
            <p:ph type="sldNum" sz="quarter" idx="12"/>
          </p:nvPr>
        </p:nvSpPr>
        <p:spPr/>
        <p:txBody>
          <a:bodyPr/>
          <a:lstStyle/>
          <a:p>
            <a:fld id="{C6AC3E88-9F1F-423D-BB4E-CBC214FA71F3}" type="slidenum">
              <a:rPr lang="zh-CN" altLang="en-US" smtClean="0"/>
              <a:t>‹#›</a:t>
            </a:fld>
            <a:endParaRPr lang="zh-CN" altLang="en-US"/>
          </a:p>
        </p:txBody>
      </p:sp>
    </p:spTree>
    <p:extLst>
      <p:ext uri="{BB962C8B-B14F-4D97-AF65-F5344CB8AC3E}">
        <p14:creationId xmlns:p14="http://schemas.microsoft.com/office/powerpoint/2010/main" val="324037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6F9EE-EF7E-4D63-97A8-33DE4CDBC2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AD4F14-0048-4BA3-BF87-ED53E22838E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6B5E6FB-F32F-4C48-927E-19390288845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7BF8601-92D9-4529-A0CD-A83531697C4C}"/>
              </a:ext>
            </a:extLst>
          </p:cNvPr>
          <p:cNvSpPr>
            <a:spLocks noGrp="1"/>
          </p:cNvSpPr>
          <p:nvPr>
            <p:ph type="dt" sz="half" idx="10"/>
          </p:nvPr>
        </p:nvSpPr>
        <p:spPr/>
        <p:txBody>
          <a:bodyPr/>
          <a:lstStyle/>
          <a:p>
            <a:fld id="{574BE6E1-FA7A-4095-B6E6-472859A47D76}" type="datetimeFigureOut">
              <a:rPr lang="zh-CN" altLang="en-US" smtClean="0"/>
              <a:t>2022/3/16</a:t>
            </a:fld>
            <a:endParaRPr lang="zh-CN" altLang="en-US"/>
          </a:p>
        </p:txBody>
      </p:sp>
      <p:sp>
        <p:nvSpPr>
          <p:cNvPr id="6" name="页脚占位符 5">
            <a:extLst>
              <a:ext uri="{FF2B5EF4-FFF2-40B4-BE49-F238E27FC236}">
                <a16:creationId xmlns:a16="http://schemas.microsoft.com/office/drawing/2014/main" id="{A8D23F3D-D3C5-403F-8994-E2718E4655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35B894-D061-4143-80DB-9A60A78B1959}"/>
              </a:ext>
            </a:extLst>
          </p:cNvPr>
          <p:cNvSpPr>
            <a:spLocks noGrp="1"/>
          </p:cNvSpPr>
          <p:nvPr>
            <p:ph type="sldNum" sz="quarter" idx="12"/>
          </p:nvPr>
        </p:nvSpPr>
        <p:spPr/>
        <p:txBody>
          <a:bodyPr/>
          <a:lstStyle/>
          <a:p>
            <a:fld id="{C6AC3E88-9F1F-423D-BB4E-CBC214FA71F3}" type="slidenum">
              <a:rPr lang="zh-CN" altLang="en-US" smtClean="0"/>
              <a:t>‹#›</a:t>
            </a:fld>
            <a:endParaRPr lang="zh-CN" altLang="en-US"/>
          </a:p>
        </p:txBody>
      </p:sp>
    </p:spTree>
    <p:extLst>
      <p:ext uri="{BB962C8B-B14F-4D97-AF65-F5344CB8AC3E}">
        <p14:creationId xmlns:p14="http://schemas.microsoft.com/office/powerpoint/2010/main" val="416072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AE0F7-7A2F-4CEC-B609-05CD220114D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BEA9C8D-BD1C-4BEB-A3CB-4C2778EF12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9F268B1-8154-42FC-8A33-9CD9751DECB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C27E8E-5CC7-4A17-8F8E-B8D79E179F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C3DB1E7-F040-4AD2-A721-8930090E5E6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300A8CE-1DEF-461B-9963-7F233B13A4C8}"/>
              </a:ext>
            </a:extLst>
          </p:cNvPr>
          <p:cNvSpPr>
            <a:spLocks noGrp="1"/>
          </p:cNvSpPr>
          <p:nvPr>
            <p:ph type="dt" sz="half" idx="10"/>
          </p:nvPr>
        </p:nvSpPr>
        <p:spPr/>
        <p:txBody>
          <a:bodyPr/>
          <a:lstStyle/>
          <a:p>
            <a:fld id="{574BE6E1-FA7A-4095-B6E6-472859A47D76}" type="datetimeFigureOut">
              <a:rPr lang="zh-CN" altLang="en-US" smtClean="0"/>
              <a:t>2022/3/16</a:t>
            </a:fld>
            <a:endParaRPr lang="zh-CN" altLang="en-US"/>
          </a:p>
        </p:txBody>
      </p:sp>
      <p:sp>
        <p:nvSpPr>
          <p:cNvPr id="8" name="页脚占位符 7">
            <a:extLst>
              <a:ext uri="{FF2B5EF4-FFF2-40B4-BE49-F238E27FC236}">
                <a16:creationId xmlns:a16="http://schemas.microsoft.com/office/drawing/2014/main" id="{C3DACA8E-532D-482F-A0AB-0E7104EC66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7166AEC-A5C2-44FA-AEBB-46F1A46F7CC1}"/>
              </a:ext>
            </a:extLst>
          </p:cNvPr>
          <p:cNvSpPr>
            <a:spLocks noGrp="1"/>
          </p:cNvSpPr>
          <p:nvPr>
            <p:ph type="sldNum" sz="quarter" idx="12"/>
          </p:nvPr>
        </p:nvSpPr>
        <p:spPr/>
        <p:txBody>
          <a:bodyPr/>
          <a:lstStyle/>
          <a:p>
            <a:fld id="{C6AC3E88-9F1F-423D-BB4E-CBC214FA71F3}" type="slidenum">
              <a:rPr lang="zh-CN" altLang="en-US" smtClean="0"/>
              <a:t>‹#›</a:t>
            </a:fld>
            <a:endParaRPr lang="zh-CN" altLang="en-US"/>
          </a:p>
        </p:txBody>
      </p:sp>
    </p:spTree>
    <p:extLst>
      <p:ext uri="{BB962C8B-B14F-4D97-AF65-F5344CB8AC3E}">
        <p14:creationId xmlns:p14="http://schemas.microsoft.com/office/powerpoint/2010/main" val="2616842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62E7E-6E10-46FB-8D88-9F7BDB38455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0B2FB14-5B83-4231-950B-8A3F2DFEE4C9}"/>
              </a:ext>
            </a:extLst>
          </p:cNvPr>
          <p:cNvSpPr>
            <a:spLocks noGrp="1"/>
          </p:cNvSpPr>
          <p:nvPr>
            <p:ph type="dt" sz="half" idx="10"/>
          </p:nvPr>
        </p:nvSpPr>
        <p:spPr/>
        <p:txBody>
          <a:bodyPr/>
          <a:lstStyle/>
          <a:p>
            <a:fld id="{574BE6E1-FA7A-4095-B6E6-472859A47D76}" type="datetimeFigureOut">
              <a:rPr lang="zh-CN" altLang="en-US" smtClean="0"/>
              <a:t>2022/3/16</a:t>
            </a:fld>
            <a:endParaRPr lang="zh-CN" altLang="en-US"/>
          </a:p>
        </p:txBody>
      </p:sp>
      <p:sp>
        <p:nvSpPr>
          <p:cNvPr id="4" name="页脚占位符 3">
            <a:extLst>
              <a:ext uri="{FF2B5EF4-FFF2-40B4-BE49-F238E27FC236}">
                <a16:creationId xmlns:a16="http://schemas.microsoft.com/office/drawing/2014/main" id="{1DA7B085-531F-4F05-B2E9-07066F118B8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7DE0C9-EE6D-410B-98EE-FDC2C9276334}"/>
              </a:ext>
            </a:extLst>
          </p:cNvPr>
          <p:cNvSpPr>
            <a:spLocks noGrp="1"/>
          </p:cNvSpPr>
          <p:nvPr>
            <p:ph type="sldNum" sz="quarter" idx="12"/>
          </p:nvPr>
        </p:nvSpPr>
        <p:spPr/>
        <p:txBody>
          <a:bodyPr/>
          <a:lstStyle/>
          <a:p>
            <a:fld id="{C6AC3E88-9F1F-423D-BB4E-CBC214FA71F3}" type="slidenum">
              <a:rPr lang="zh-CN" altLang="en-US" smtClean="0"/>
              <a:t>‹#›</a:t>
            </a:fld>
            <a:endParaRPr lang="zh-CN" altLang="en-US"/>
          </a:p>
        </p:txBody>
      </p:sp>
    </p:spTree>
    <p:extLst>
      <p:ext uri="{BB962C8B-B14F-4D97-AF65-F5344CB8AC3E}">
        <p14:creationId xmlns:p14="http://schemas.microsoft.com/office/powerpoint/2010/main" val="327260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4049537-5604-4196-A7D4-A7518179331C}"/>
              </a:ext>
            </a:extLst>
          </p:cNvPr>
          <p:cNvSpPr>
            <a:spLocks noGrp="1"/>
          </p:cNvSpPr>
          <p:nvPr>
            <p:ph type="dt" sz="half" idx="10"/>
          </p:nvPr>
        </p:nvSpPr>
        <p:spPr/>
        <p:txBody>
          <a:bodyPr/>
          <a:lstStyle/>
          <a:p>
            <a:fld id="{574BE6E1-FA7A-4095-B6E6-472859A47D76}" type="datetimeFigureOut">
              <a:rPr lang="zh-CN" altLang="en-US" smtClean="0"/>
              <a:t>2022/3/16</a:t>
            </a:fld>
            <a:endParaRPr lang="zh-CN" altLang="en-US"/>
          </a:p>
        </p:txBody>
      </p:sp>
      <p:sp>
        <p:nvSpPr>
          <p:cNvPr id="3" name="页脚占位符 2">
            <a:extLst>
              <a:ext uri="{FF2B5EF4-FFF2-40B4-BE49-F238E27FC236}">
                <a16:creationId xmlns:a16="http://schemas.microsoft.com/office/drawing/2014/main" id="{4DE92879-9D32-4E04-9F60-25501BB80C0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3A6A7A-A4C8-43B5-99AD-2D1454714BC9}"/>
              </a:ext>
            </a:extLst>
          </p:cNvPr>
          <p:cNvSpPr>
            <a:spLocks noGrp="1"/>
          </p:cNvSpPr>
          <p:nvPr>
            <p:ph type="sldNum" sz="quarter" idx="12"/>
          </p:nvPr>
        </p:nvSpPr>
        <p:spPr/>
        <p:txBody>
          <a:bodyPr/>
          <a:lstStyle/>
          <a:p>
            <a:fld id="{C6AC3E88-9F1F-423D-BB4E-CBC214FA71F3}" type="slidenum">
              <a:rPr lang="zh-CN" altLang="en-US" smtClean="0"/>
              <a:t>‹#›</a:t>
            </a:fld>
            <a:endParaRPr lang="zh-CN" altLang="en-US"/>
          </a:p>
        </p:txBody>
      </p:sp>
    </p:spTree>
    <p:extLst>
      <p:ext uri="{BB962C8B-B14F-4D97-AF65-F5344CB8AC3E}">
        <p14:creationId xmlns:p14="http://schemas.microsoft.com/office/powerpoint/2010/main" val="305193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DDA9DA-5FA8-4C05-87D8-2FDDF449CAB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53FF75F-0362-4F28-90A8-957CB5C0C2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FD5822C-CE51-433C-BAD1-882F4F58F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51819C7-2959-4529-9DEE-B546BDE98948}"/>
              </a:ext>
            </a:extLst>
          </p:cNvPr>
          <p:cNvSpPr>
            <a:spLocks noGrp="1"/>
          </p:cNvSpPr>
          <p:nvPr>
            <p:ph type="dt" sz="half" idx="10"/>
          </p:nvPr>
        </p:nvSpPr>
        <p:spPr/>
        <p:txBody>
          <a:bodyPr/>
          <a:lstStyle/>
          <a:p>
            <a:fld id="{574BE6E1-FA7A-4095-B6E6-472859A47D76}" type="datetimeFigureOut">
              <a:rPr lang="zh-CN" altLang="en-US" smtClean="0"/>
              <a:t>2022/3/16</a:t>
            </a:fld>
            <a:endParaRPr lang="zh-CN" altLang="en-US"/>
          </a:p>
        </p:txBody>
      </p:sp>
      <p:sp>
        <p:nvSpPr>
          <p:cNvPr id="6" name="页脚占位符 5">
            <a:extLst>
              <a:ext uri="{FF2B5EF4-FFF2-40B4-BE49-F238E27FC236}">
                <a16:creationId xmlns:a16="http://schemas.microsoft.com/office/drawing/2014/main" id="{27C90E85-A025-461A-BBE9-B61CA1DCC4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0A8950-88D8-414B-A672-02A4D06D7567}"/>
              </a:ext>
            </a:extLst>
          </p:cNvPr>
          <p:cNvSpPr>
            <a:spLocks noGrp="1"/>
          </p:cNvSpPr>
          <p:nvPr>
            <p:ph type="sldNum" sz="quarter" idx="12"/>
          </p:nvPr>
        </p:nvSpPr>
        <p:spPr/>
        <p:txBody>
          <a:bodyPr/>
          <a:lstStyle/>
          <a:p>
            <a:fld id="{C6AC3E88-9F1F-423D-BB4E-CBC214FA71F3}" type="slidenum">
              <a:rPr lang="zh-CN" altLang="en-US" smtClean="0"/>
              <a:t>‹#›</a:t>
            </a:fld>
            <a:endParaRPr lang="zh-CN" altLang="en-US"/>
          </a:p>
        </p:txBody>
      </p:sp>
    </p:spTree>
    <p:extLst>
      <p:ext uri="{BB962C8B-B14F-4D97-AF65-F5344CB8AC3E}">
        <p14:creationId xmlns:p14="http://schemas.microsoft.com/office/powerpoint/2010/main" val="127354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39042-6178-49F5-B1E8-283A682429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64F398-8F68-4D32-8541-544D428325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421AE72-E85B-41B0-9F55-EF5F57329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18FCF6-7435-42F3-B823-6D8959F99224}"/>
              </a:ext>
            </a:extLst>
          </p:cNvPr>
          <p:cNvSpPr>
            <a:spLocks noGrp="1"/>
          </p:cNvSpPr>
          <p:nvPr>
            <p:ph type="dt" sz="half" idx="10"/>
          </p:nvPr>
        </p:nvSpPr>
        <p:spPr/>
        <p:txBody>
          <a:bodyPr/>
          <a:lstStyle/>
          <a:p>
            <a:fld id="{574BE6E1-FA7A-4095-B6E6-472859A47D76}" type="datetimeFigureOut">
              <a:rPr lang="zh-CN" altLang="en-US" smtClean="0"/>
              <a:t>2022/3/16</a:t>
            </a:fld>
            <a:endParaRPr lang="zh-CN" altLang="en-US"/>
          </a:p>
        </p:txBody>
      </p:sp>
      <p:sp>
        <p:nvSpPr>
          <p:cNvPr id="6" name="页脚占位符 5">
            <a:extLst>
              <a:ext uri="{FF2B5EF4-FFF2-40B4-BE49-F238E27FC236}">
                <a16:creationId xmlns:a16="http://schemas.microsoft.com/office/drawing/2014/main" id="{D7B32FE8-7891-4331-9D6E-F57874064D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B877FD-73B4-4CA5-859D-7E3113111FB4}"/>
              </a:ext>
            </a:extLst>
          </p:cNvPr>
          <p:cNvSpPr>
            <a:spLocks noGrp="1"/>
          </p:cNvSpPr>
          <p:nvPr>
            <p:ph type="sldNum" sz="quarter" idx="12"/>
          </p:nvPr>
        </p:nvSpPr>
        <p:spPr/>
        <p:txBody>
          <a:bodyPr/>
          <a:lstStyle/>
          <a:p>
            <a:fld id="{C6AC3E88-9F1F-423D-BB4E-CBC214FA71F3}" type="slidenum">
              <a:rPr lang="zh-CN" altLang="en-US" smtClean="0"/>
              <a:t>‹#›</a:t>
            </a:fld>
            <a:endParaRPr lang="zh-CN" altLang="en-US"/>
          </a:p>
        </p:txBody>
      </p:sp>
    </p:spTree>
    <p:extLst>
      <p:ext uri="{BB962C8B-B14F-4D97-AF65-F5344CB8AC3E}">
        <p14:creationId xmlns:p14="http://schemas.microsoft.com/office/powerpoint/2010/main" val="32164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351FED-B35A-4E3A-91FB-0F32218F6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5535E79-3200-40BC-A7D0-DD5207DC9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2B1C7A-7BF3-426B-8C36-1B716DD16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BE6E1-FA7A-4095-B6E6-472859A47D76}"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9274EA2B-4B6B-42A4-A09F-D0D35D26BF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63C1F66-97AF-4DAB-A744-CCC266FBA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C3E88-9F1F-423D-BB4E-CBC214FA71F3}" type="slidenum">
              <a:rPr lang="zh-CN" altLang="en-US" smtClean="0"/>
              <a:t>‹#›</a:t>
            </a:fld>
            <a:endParaRPr lang="zh-CN" altLang="en-US"/>
          </a:p>
        </p:txBody>
      </p:sp>
    </p:spTree>
    <p:extLst>
      <p:ext uri="{BB962C8B-B14F-4D97-AF65-F5344CB8AC3E}">
        <p14:creationId xmlns:p14="http://schemas.microsoft.com/office/powerpoint/2010/main" val="263932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6A5F5-4081-4DB2-96C5-BDD551526379}"/>
              </a:ext>
            </a:extLst>
          </p:cNvPr>
          <p:cNvSpPr>
            <a:spLocks noGrp="1"/>
          </p:cNvSpPr>
          <p:nvPr>
            <p:ph type="ctrTitle"/>
          </p:nvPr>
        </p:nvSpPr>
        <p:spPr/>
        <p:txBody>
          <a:bodyPr>
            <a:normAutofit/>
          </a:bodyPr>
          <a:lstStyle/>
          <a:p>
            <a:r>
              <a:rPr lang="en-US" altLang="zh-CN" sz="4400" dirty="0">
                <a:latin typeface="Times New Roman" panose="02020603050405020304" pitchFamily="18" charset="0"/>
                <a:cs typeface="Times New Roman" panose="02020603050405020304" pitchFamily="18" charset="0"/>
              </a:rPr>
              <a:t>MRI Segmentation &amp; Analysis Project</a:t>
            </a:r>
            <a:br>
              <a:rPr lang="en-US" altLang="zh-CN" sz="4400" dirty="0">
                <a:latin typeface="Times New Roman" panose="02020603050405020304" pitchFamily="18" charset="0"/>
                <a:cs typeface="Times New Roman" panose="02020603050405020304" pitchFamily="18" charset="0"/>
              </a:rPr>
            </a:br>
            <a:r>
              <a:rPr lang="en-US" altLang="zh-CN" sz="4400" dirty="0">
                <a:latin typeface="Times New Roman" panose="02020603050405020304" pitchFamily="18" charset="0"/>
                <a:cs typeface="Times New Roman" panose="02020603050405020304" pitchFamily="18" charset="0"/>
              </a:rPr>
              <a:t>Final Report</a:t>
            </a:r>
            <a:endParaRPr lang="zh-CN" altLang="en-US" sz="4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544E2E44-1185-4DF0-8BFA-D075712D2FBD}"/>
              </a:ext>
            </a:extLst>
          </p:cNvPr>
          <p:cNvSpPr>
            <a:spLocks noGrp="1"/>
          </p:cNvSpPr>
          <p:nvPr>
            <p:ph type="subTitle" idx="1"/>
          </p:nvPr>
        </p:nvSpPr>
        <p:spPr>
          <a:xfrm>
            <a:off x="1524000" y="4503969"/>
            <a:ext cx="9144000" cy="1655762"/>
          </a:xfrm>
        </p:spPr>
        <p:txBody>
          <a:bodyPr/>
          <a:lstStyle/>
          <a:p>
            <a:r>
              <a:rPr lang="en-US" altLang="zh-CN" dirty="0" err="1">
                <a:latin typeface="Times New Roman" panose="02020603050405020304" pitchFamily="18" charset="0"/>
                <a:cs typeface="Times New Roman" panose="02020603050405020304" pitchFamily="18" charset="0"/>
              </a:rPr>
              <a:t>Qingxuan</a:t>
            </a:r>
            <a:r>
              <a:rPr lang="en-US" altLang="zh-CN" dirty="0">
                <a:latin typeface="Times New Roman" panose="02020603050405020304" pitchFamily="18" charset="0"/>
                <a:cs typeface="Times New Roman" panose="02020603050405020304" pitchFamily="18" charset="0"/>
              </a:rPr>
              <a:t> CHEN</a:t>
            </a:r>
          </a:p>
          <a:p>
            <a:r>
              <a:rPr lang="en-US" altLang="zh-CN" dirty="0">
                <a:latin typeface="Times New Roman" panose="02020603050405020304" pitchFamily="18" charset="0"/>
                <a:cs typeface="Times New Roman" panose="02020603050405020304" pitchFamily="18" charset="0"/>
              </a:rPr>
              <a:t>3.13</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8190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755056-7989-4152-BA92-AA0EB231FF73}"/>
              </a:ext>
            </a:extLst>
          </p:cNvPr>
          <p:cNvSpPr txBox="1"/>
          <p:nvPr/>
        </p:nvSpPr>
        <p:spPr>
          <a:xfrm>
            <a:off x="303414" y="270164"/>
            <a:ext cx="7971905" cy="3970318"/>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Discussion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baseline has basically achieved a multi-task learning in biased filed correction and MRI segmentation analysis. However, there are still some questions remain.</a:t>
            </a:r>
          </a:p>
          <a:p>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r>
              <a:rPr lang="en-US" altLang="zh-CN" dirty="0">
                <a:latin typeface="Times New Roman" panose="02020603050405020304" pitchFamily="18" charset="0"/>
                <a:cs typeface="Times New Roman" panose="02020603050405020304" pitchFamily="18" charset="0"/>
              </a:rPr>
              <a:t>The potential overfitting problem may exist because the validation loss didn’t seem to decrease as the training loss decreased.</a:t>
            </a:r>
          </a:p>
          <a:p>
            <a:pPr marL="342900" indent="-342900">
              <a:buAutoNum type="arabicPeriod"/>
            </a:pPr>
            <a:r>
              <a:rPr lang="en-US" altLang="zh-CN" dirty="0">
                <a:latin typeface="Times New Roman" panose="02020603050405020304" pitchFamily="18" charset="0"/>
                <a:cs typeface="Times New Roman" panose="02020603050405020304" pitchFamily="18" charset="0"/>
              </a:rPr>
              <a:t>In the construction of biased field correction network, in order to reduce the complexity and time for computing, the sliced images were resized into smaller size for network construction. Overall, the training images went through a work-flow from resize to forming a neural network. Compared with the test images, the order of the work-flow opposite with test set. Hence, the reliability of the structure similarity between reconstructed images and test images is worth future optimization.</a:t>
            </a:r>
            <a:endParaRPr lang="zh-CN" altLang="en-US"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D973EA2B-C171-4D22-895E-7394748F1C52}"/>
              </a:ext>
            </a:extLst>
          </p:cNvPr>
          <p:cNvSpPr txBox="1"/>
          <p:nvPr/>
        </p:nvSpPr>
        <p:spPr>
          <a:xfrm>
            <a:off x="2673582" y="5326672"/>
            <a:ext cx="6095306" cy="830997"/>
          </a:xfrm>
          <a:prstGeom prst="rect">
            <a:avLst/>
          </a:prstGeom>
          <a:noFill/>
        </p:spPr>
        <p:txBody>
          <a:bodyPr wrap="square">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rPr>
              <a:t>Thanks</a:t>
            </a:r>
            <a:r>
              <a:rPr lang="zh-CN" altLang="en-US" sz="4800" b="0" cap="none" spc="0" dirty="0">
                <a:ln w="0"/>
                <a:solidFill>
                  <a:schemeClr val="accent1"/>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349963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4D95D7-1FAC-4B3D-9037-C7D8611D5FB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Project Intro</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78DE59-39D1-4E5B-B2A2-BA42A526E274}"/>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Build up a multi-task learning baseline for MRI segmentation with biased field correction preprocessing.</a:t>
            </a:r>
          </a:p>
          <a:p>
            <a:r>
              <a:rPr lang="en-US" altLang="zh-CN" dirty="0">
                <a:latin typeface="Times New Roman" panose="02020603050405020304" pitchFamily="18" charset="0"/>
                <a:cs typeface="Times New Roman" panose="02020603050405020304" pitchFamily="18" charset="0"/>
              </a:rPr>
              <a:t>The processing of biased field correction is based on neural network.</a:t>
            </a:r>
          </a:p>
          <a:p>
            <a:r>
              <a:rPr lang="en-US" altLang="zh-CN" dirty="0">
                <a:latin typeface="Times New Roman" panose="02020603050405020304" pitchFamily="18" charset="0"/>
                <a:cs typeface="Times New Roman" panose="02020603050405020304" pitchFamily="18" charset="0"/>
              </a:rPr>
              <a:t>For the image analysis work, U-Net is used for dealing with segmentation.</a:t>
            </a: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Key Words: Multi-Task Learning, U-Net, Biased Field Correction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469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5CFA197-4200-48FC-A92E-DC6ED7AD7696}"/>
              </a:ext>
            </a:extLst>
          </p:cNvPr>
          <p:cNvSpPr txBox="1"/>
          <p:nvPr/>
        </p:nvSpPr>
        <p:spPr>
          <a:xfrm>
            <a:off x="606829" y="241069"/>
            <a:ext cx="687878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Prepare Work:</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82C5B25-4C42-4A7B-A987-B5CA1D283917}"/>
              </a:ext>
            </a:extLst>
          </p:cNvPr>
          <p:cNvSpPr txBox="1"/>
          <p:nvPr/>
        </p:nvSpPr>
        <p:spPr>
          <a:xfrm>
            <a:off x="606829" y="828155"/>
            <a:ext cx="7901247" cy="7571303"/>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Robust Learning Through Cross-Task Consistency</a:t>
            </a:r>
          </a:p>
          <a:p>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Why Multi-task learning?</a:t>
            </a:r>
          </a:p>
          <a:p>
            <a:r>
              <a:rPr lang="en-US" altLang="zh-CN" dirty="0">
                <a:latin typeface="Times New Roman" panose="02020603050405020304" pitchFamily="18" charset="0"/>
                <a:cs typeface="Times New Roman" panose="02020603050405020304" pitchFamily="18" charset="0"/>
              </a:rPr>
              <a:t>Visual perception entails solving a wide set of tasks, e.g., object detection, depth estimation, etc. The predictions made for multiple tasks from the same image are not independent, and therefore, are expected to be ‘consistent’. We would like to discover the consistency between specific preprocessing process of MRI and its segmentation analysis.</a:t>
            </a:r>
          </a:p>
          <a:p>
            <a:endParaRPr lang="en-US" altLang="zh-CN" sz="1800" i="0" dirty="0">
              <a:solidFill>
                <a:srgbClr val="333333"/>
              </a:solidFill>
              <a:effectLst/>
              <a:latin typeface="Times New Roman" panose="02020603050405020304" pitchFamily="18" charset="0"/>
              <a:cs typeface="Times New Roman" panose="02020603050405020304" pitchFamily="18" charset="0"/>
            </a:endParaRPr>
          </a:p>
          <a:p>
            <a:r>
              <a:rPr lang="en-US" altLang="zh-CN" sz="1800" i="0" dirty="0">
                <a:solidFill>
                  <a:srgbClr val="333333"/>
                </a:solidFill>
                <a:effectLst/>
                <a:latin typeface="Times New Roman" panose="02020603050405020304" pitchFamily="18" charset="0"/>
                <a:cs typeface="Times New Roman" panose="02020603050405020304" pitchFamily="18" charset="0"/>
              </a:rPr>
              <a:t>Understanding the workflow of multitask learning with cross task consistency constraint.</a:t>
            </a:r>
            <a:r>
              <a:rPr lang="en-US" altLang="zh-CN" dirty="0">
                <a:latin typeface="Times New Roman" panose="02020603050405020304" pitchFamily="18" charset="0"/>
                <a:cs typeface="Times New Roman" panose="02020603050405020304" pitchFamily="18" charset="0"/>
              </a:rPr>
              <a:t> </a:t>
            </a:r>
          </a:p>
          <a:p>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Simple task learning:</a:t>
            </a:r>
          </a:p>
          <a:p>
            <a:r>
              <a:rPr lang="en-US" altLang="zh-CN" dirty="0">
                <a:latin typeface="Times New Roman" panose="02020603050405020304" pitchFamily="18" charset="0"/>
                <a:cs typeface="Times New Roman" panose="02020603050405020304" pitchFamily="18" charset="0"/>
              </a:rPr>
              <a:t>Loss function:</a:t>
            </a:r>
          </a:p>
          <a:p>
            <a:r>
              <a:rPr lang="en-US" altLang="zh-CN" sz="1800" b="0" i="1" dirty="0">
                <a:solidFill>
                  <a:srgbClr val="000000"/>
                </a:solidFill>
                <a:effectLst/>
                <a:latin typeface="Times New Roman" panose="02020603050405020304" pitchFamily="18" charset="0"/>
                <a:cs typeface="Times New Roman" panose="02020603050405020304" pitchFamily="18" charset="0"/>
              </a:rPr>
              <a:t>L</a:t>
            </a:r>
            <a:r>
              <a:rPr lang="en-US" altLang="zh-CN" sz="1800" b="0" i="0" dirty="0">
                <a:solidFill>
                  <a:srgbClr val="000000"/>
                </a:solidFill>
                <a:effectLst/>
                <a:latin typeface="Times New Roman" panose="02020603050405020304" pitchFamily="18" charset="0"/>
                <a:cs typeface="Times New Roman" panose="02020603050405020304" pitchFamily="18" charset="0"/>
              </a:rPr>
              <a:t> = |</a:t>
            </a:r>
            <a:r>
              <a:rPr lang="zh-CN" altLang="en-US" sz="1800" b="0" i="0" dirty="0">
                <a:solidFill>
                  <a:srgbClr val="000000"/>
                </a:solidFill>
                <a:effectLst/>
                <a:latin typeface="Times New Roman" panose="02020603050405020304" pitchFamily="18" charset="0"/>
                <a:cs typeface="Times New Roman" panose="02020603050405020304" pitchFamily="18" charset="0"/>
              </a:rPr>
              <a:t>𝑓</a:t>
            </a:r>
            <a:r>
              <a:rPr lang="en-US" altLang="zh-CN" sz="1800" b="0" i="0" dirty="0">
                <a:solidFill>
                  <a:srgbClr val="000000"/>
                </a:solidFill>
                <a:effectLst/>
                <a:latin typeface="Times New Roman" panose="02020603050405020304" pitchFamily="18" charset="0"/>
                <a:cs typeface="Times New Roman" panose="02020603050405020304" pitchFamily="18" charset="0"/>
              </a:rPr>
              <a:t>(</a:t>
            </a:r>
            <a:r>
              <a:rPr lang="zh-CN" altLang="en-US" sz="1800" b="0" i="0" dirty="0">
                <a:solidFill>
                  <a:srgbClr val="000000"/>
                </a:solidFill>
                <a:effectLst/>
                <a:latin typeface="Times New Roman" panose="02020603050405020304" pitchFamily="18" charset="0"/>
                <a:cs typeface="Times New Roman" panose="02020603050405020304" pitchFamily="18" charset="0"/>
              </a:rPr>
              <a:t>𝑥</a:t>
            </a:r>
            <a:r>
              <a:rPr lang="en-US" altLang="zh-CN" sz="1800" b="0" i="0" dirty="0">
                <a:solidFill>
                  <a:srgbClr val="000000"/>
                </a:solidFill>
                <a:effectLst/>
                <a:latin typeface="Times New Roman" panose="02020603050405020304" pitchFamily="18" charset="0"/>
                <a:cs typeface="Times New Roman" panose="02020603050405020304" pitchFamily="18" charset="0"/>
              </a:rPr>
              <a:t>) - </a:t>
            </a:r>
            <a:r>
              <a:rPr lang="zh-CN" altLang="en-US" sz="1800" b="0" i="0" dirty="0">
                <a:solidFill>
                  <a:srgbClr val="000000"/>
                </a:solidFill>
                <a:effectLst/>
                <a:latin typeface="Times New Roman" panose="02020603050405020304" pitchFamily="18" charset="0"/>
                <a:cs typeface="Times New Roman" panose="02020603050405020304" pitchFamily="18" charset="0"/>
              </a:rPr>
              <a:t>𝑥</a:t>
            </a:r>
            <a:r>
              <a:rPr lang="en-US" altLang="zh-CN" sz="1800" b="0" i="0" dirty="0">
                <a:solidFill>
                  <a:srgbClr val="000000"/>
                </a:solidFill>
                <a:effectLst/>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Adding Constraints:</a:t>
            </a:r>
          </a:p>
          <a:p>
            <a:r>
              <a:rPr lang="en-US" altLang="zh-CN" sz="1800" i="0" dirty="0">
                <a:solidFill>
                  <a:srgbClr val="000000"/>
                </a:solidFill>
                <a:effectLst/>
                <a:latin typeface="Times New Roman" panose="02020603050405020304" pitchFamily="18" charset="0"/>
                <a:cs typeface="Times New Roman" panose="02020603050405020304" pitchFamily="18" charset="0"/>
              </a:rPr>
              <a:t>Loss function:</a:t>
            </a:r>
          </a:p>
          <a:p>
            <a:r>
              <a:rPr lang="en-US" altLang="zh-CN" sz="1800" i="0" dirty="0">
                <a:solidFill>
                  <a:srgbClr val="000000"/>
                </a:solidFill>
                <a:effectLst/>
                <a:latin typeface="Times New Roman" panose="02020603050405020304" pitchFamily="18" charset="0"/>
                <a:cs typeface="Times New Roman" panose="02020603050405020304" pitchFamily="18" charset="0"/>
              </a:rPr>
              <a:t> </a:t>
            </a:r>
            <a:r>
              <a:rPr lang="zh-CN" altLang="en-US" sz="1800" i="0" dirty="0">
                <a:solidFill>
                  <a:srgbClr val="000000"/>
                </a:solidFill>
                <a:effectLst/>
                <a:latin typeface="Times New Roman" panose="02020603050405020304" pitchFamily="18" charset="0"/>
                <a:cs typeface="Times New Roman" panose="02020603050405020304" pitchFamily="18" charset="0"/>
              </a:rPr>
              <a:t>𝐿</a:t>
            </a:r>
            <a:r>
              <a:rPr lang="en-US" altLang="zh-CN" sz="1800" i="0" dirty="0">
                <a:solidFill>
                  <a:srgbClr val="000000"/>
                </a:solidFill>
                <a:effectLst/>
                <a:latin typeface="Times New Roman" panose="02020603050405020304" pitchFamily="18" charset="0"/>
                <a:cs typeface="Times New Roman" panose="02020603050405020304" pitchFamily="18" charset="0"/>
              </a:rPr>
              <a:t>_</a:t>
            </a:r>
            <a:r>
              <a:rPr lang="zh-CN" altLang="en-US" sz="1800" i="0" dirty="0">
                <a:solidFill>
                  <a:srgbClr val="000000"/>
                </a:solidFill>
                <a:effectLst/>
                <a:latin typeface="Times New Roman" panose="02020603050405020304" pitchFamily="18" charset="0"/>
                <a:cs typeface="Times New Roman" panose="02020603050405020304" pitchFamily="18" charset="0"/>
              </a:rPr>
              <a:t>𝑡𝑟𝑖𝑎𝑛𝑔𝑙𝑒 </a:t>
            </a:r>
            <a:r>
              <a:rPr lang="en-US" altLang="zh-CN" sz="1800" i="0" dirty="0">
                <a:solidFill>
                  <a:srgbClr val="000000"/>
                </a:solidFill>
                <a:effectLst/>
                <a:latin typeface="Times New Roman" panose="02020603050405020304" pitchFamily="18" charset="0"/>
                <a:cs typeface="Times New Roman" panose="02020603050405020304" pitchFamily="18" charset="0"/>
              </a:rPr>
              <a:t>= |</a:t>
            </a:r>
            <a:r>
              <a:rPr lang="zh-CN" altLang="en-US" sz="1800" i="0" dirty="0">
                <a:solidFill>
                  <a:srgbClr val="000000"/>
                </a:solidFill>
                <a:effectLst/>
                <a:latin typeface="Times New Roman" panose="02020603050405020304" pitchFamily="18" charset="0"/>
                <a:cs typeface="Times New Roman" panose="02020603050405020304" pitchFamily="18" charset="0"/>
              </a:rPr>
              <a:t>𝑓𝑥𝑦</a:t>
            </a:r>
            <a:r>
              <a:rPr lang="en-US" altLang="zh-CN" sz="1800" i="0" dirty="0">
                <a:solidFill>
                  <a:srgbClr val="000000"/>
                </a:solidFill>
                <a:effectLst/>
                <a:latin typeface="Times New Roman" panose="02020603050405020304" pitchFamily="18" charset="0"/>
                <a:cs typeface="Times New Roman" panose="02020603050405020304" pitchFamily="18" charset="0"/>
              </a:rPr>
              <a:t>1(</a:t>
            </a:r>
            <a:r>
              <a:rPr lang="zh-CN" altLang="en-US" sz="1800" i="0" dirty="0">
                <a:solidFill>
                  <a:srgbClr val="000000"/>
                </a:solidFill>
                <a:effectLst/>
                <a:latin typeface="Times New Roman" panose="02020603050405020304" pitchFamily="18" charset="0"/>
                <a:cs typeface="Times New Roman" panose="02020603050405020304" pitchFamily="18" charset="0"/>
              </a:rPr>
              <a:t>𝑥</a:t>
            </a:r>
            <a:r>
              <a:rPr lang="en-US" altLang="zh-CN" sz="1800" i="0" dirty="0">
                <a:solidFill>
                  <a:srgbClr val="000000"/>
                </a:solidFill>
                <a:effectLst/>
                <a:latin typeface="Times New Roman" panose="02020603050405020304" pitchFamily="18" charset="0"/>
                <a:cs typeface="Times New Roman" panose="02020603050405020304" pitchFamily="18" charset="0"/>
              </a:rPr>
              <a:t>) - </a:t>
            </a:r>
            <a:r>
              <a:rPr lang="zh-CN" altLang="en-US" sz="1800" i="0" dirty="0">
                <a:solidFill>
                  <a:srgbClr val="000000"/>
                </a:solidFill>
                <a:effectLst/>
                <a:latin typeface="Times New Roman" panose="02020603050405020304" pitchFamily="18" charset="0"/>
                <a:cs typeface="Times New Roman" panose="02020603050405020304" pitchFamily="18" charset="0"/>
              </a:rPr>
              <a:t>𝑦</a:t>
            </a:r>
            <a:r>
              <a:rPr lang="en-US" altLang="zh-CN" sz="1800" i="0" dirty="0">
                <a:solidFill>
                  <a:srgbClr val="000000"/>
                </a:solidFill>
                <a:effectLst/>
                <a:latin typeface="Times New Roman" panose="02020603050405020304" pitchFamily="18" charset="0"/>
                <a:cs typeface="Times New Roman" panose="02020603050405020304" pitchFamily="18" charset="0"/>
              </a:rPr>
              <a:t>1| + |</a:t>
            </a:r>
            <a:r>
              <a:rPr lang="zh-CN" altLang="en-US" sz="1800" i="0" dirty="0">
                <a:solidFill>
                  <a:srgbClr val="000000"/>
                </a:solidFill>
                <a:effectLst/>
                <a:latin typeface="Times New Roman" panose="02020603050405020304" pitchFamily="18" charset="0"/>
                <a:cs typeface="Times New Roman" panose="02020603050405020304" pitchFamily="18" charset="0"/>
              </a:rPr>
              <a:t>𝑓𝑦</a:t>
            </a:r>
            <a:r>
              <a:rPr lang="en-US" altLang="zh-CN" sz="1800" i="0" dirty="0">
                <a:solidFill>
                  <a:srgbClr val="000000"/>
                </a:solidFill>
                <a:effectLst/>
                <a:latin typeface="Times New Roman" panose="02020603050405020304" pitchFamily="18" charset="0"/>
                <a:cs typeface="Times New Roman" panose="02020603050405020304" pitchFamily="18" charset="0"/>
              </a:rPr>
              <a:t>1</a:t>
            </a:r>
            <a:r>
              <a:rPr lang="zh-CN" altLang="en-US" sz="1800" i="0" dirty="0">
                <a:solidFill>
                  <a:srgbClr val="000000"/>
                </a:solidFill>
                <a:effectLst/>
                <a:latin typeface="Times New Roman" panose="02020603050405020304" pitchFamily="18" charset="0"/>
                <a:cs typeface="Times New Roman" panose="02020603050405020304" pitchFamily="18" charset="0"/>
              </a:rPr>
              <a:t>𝑦</a:t>
            </a:r>
            <a:r>
              <a:rPr lang="en-US" altLang="zh-CN" sz="1800" i="0" dirty="0">
                <a:solidFill>
                  <a:srgbClr val="000000"/>
                </a:solidFill>
                <a:effectLst/>
                <a:latin typeface="Times New Roman" panose="02020603050405020304" pitchFamily="18" charset="0"/>
                <a:cs typeface="Times New Roman" panose="02020603050405020304" pitchFamily="18" charset="0"/>
              </a:rPr>
              <a:t>2 ∘ </a:t>
            </a:r>
            <a:r>
              <a:rPr lang="zh-CN" altLang="en-US" sz="1800" i="0" dirty="0">
                <a:solidFill>
                  <a:srgbClr val="000000"/>
                </a:solidFill>
                <a:effectLst/>
                <a:latin typeface="Times New Roman" panose="02020603050405020304" pitchFamily="18" charset="0"/>
                <a:cs typeface="Times New Roman" panose="02020603050405020304" pitchFamily="18" charset="0"/>
              </a:rPr>
              <a:t>𝑓𝑥𝑦</a:t>
            </a:r>
            <a:r>
              <a:rPr lang="en-US" altLang="zh-CN" sz="1800" i="0" dirty="0">
                <a:solidFill>
                  <a:srgbClr val="000000"/>
                </a:solidFill>
                <a:effectLst/>
                <a:latin typeface="Times New Roman" panose="02020603050405020304" pitchFamily="18" charset="0"/>
                <a:cs typeface="Times New Roman" panose="02020603050405020304" pitchFamily="18" charset="0"/>
              </a:rPr>
              <a:t>1(</a:t>
            </a:r>
            <a:r>
              <a:rPr lang="zh-CN" altLang="en-US" sz="1800" i="0" dirty="0">
                <a:solidFill>
                  <a:srgbClr val="000000"/>
                </a:solidFill>
                <a:effectLst/>
                <a:latin typeface="Times New Roman" panose="02020603050405020304" pitchFamily="18" charset="0"/>
                <a:cs typeface="Times New Roman" panose="02020603050405020304" pitchFamily="18" charset="0"/>
              </a:rPr>
              <a:t>𝑥</a:t>
            </a:r>
            <a:r>
              <a:rPr lang="en-US" altLang="zh-CN" sz="1800" i="0" dirty="0">
                <a:solidFill>
                  <a:srgbClr val="000000"/>
                </a:solidFill>
                <a:effectLst/>
                <a:latin typeface="Times New Roman" panose="02020603050405020304" pitchFamily="18" charset="0"/>
                <a:cs typeface="Times New Roman" panose="02020603050405020304" pitchFamily="18" charset="0"/>
              </a:rPr>
              <a:t>) - </a:t>
            </a:r>
            <a:r>
              <a:rPr lang="zh-CN" altLang="en-US" sz="1800" i="0" dirty="0">
                <a:solidFill>
                  <a:srgbClr val="000000"/>
                </a:solidFill>
                <a:effectLst/>
                <a:latin typeface="Times New Roman" panose="02020603050405020304" pitchFamily="18" charset="0"/>
                <a:cs typeface="Times New Roman" panose="02020603050405020304" pitchFamily="18" charset="0"/>
              </a:rPr>
              <a:t>𝑓𝑥𝑦</a:t>
            </a:r>
            <a:r>
              <a:rPr lang="en-US" altLang="zh-CN" sz="1800" i="0" dirty="0">
                <a:solidFill>
                  <a:srgbClr val="000000"/>
                </a:solidFill>
                <a:effectLst/>
                <a:latin typeface="Times New Roman" panose="02020603050405020304" pitchFamily="18" charset="0"/>
                <a:cs typeface="Times New Roman" panose="02020603050405020304" pitchFamily="18" charset="0"/>
              </a:rPr>
              <a:t>2(</a:t>
            </a:r>
            <a:r>
              <a:rPr lang="zh-CN" altLang="en-US" sz="1800" i="0" dirty="0">
                <a:solidFill>
                  <a:srgbClr val="000000"/>
                </a:solidFill>
                <a:effectLst/>
                <a:latin typeface="Times New Roman" panose="02020603050405020304" pitchFamily="18" charset="0"/>
                <a:cs typeface="Times New Roman" panose="02020603050405020304" pitchFamily="18" charset="0"/>
              </a:rPr>
              <a:t>𝑥</a:t>
            </a:r>
            <a:r>
              <a:rPr lang="en-US" altLang="zh-CN" sz="1800" i="0" dirty="0">
                <a:solidFill>
                  <a:srgbClr val="000000"/>
                </a:solidFill>
                <a:effectLst/>
                <a:latin typeface="Times New Roman" panose="02020603050405020304" pitchFamily="18" charset="0"/>
                <a:cs typeface="Times New Roman" panose="02020603050405020304" pitchFamily="18" charset="0"/>
              </a:rPr>
              <a:t>)| + |</a:t>
            </a:r>
            <a:r>
              <a:rPr lang="zh-CN" altLang="en-US" sz="1800" i="0" dirty="0">
                <a:solidFill>
                  <a:srgbClr val="000000"/>
                </a:solidFill>
                <a:effectLst/>
                <a:latin typeface="Times New Roman" panose="02020603050405020304" pitchFamily="18" charset="0"/>
                <a:cs typeface="Times New Roman" panose="02020603050405020304" pitchFamily="18" charset="0"/>
              </a:rPr>
              <a:t>𝑓𝑥𝑦</a:t>
            </a:r>
            <a:r>
              <a:rPr lang="en-US" altLang="zh-CN" sz="1800" i="0" dirty="0">
                <a:solidFill>
                  <a:srgbClr val="000000"/>
                </a:solidFill>
                <a:effectLst/>
                <a:latin typeface="Times New Roman" panose="02020603050405020304" pitchFamily="18" charset="0"/>
                <a:cs typeface="Times New Roman" panose="02020603050405020304" pitchFamily="18" charset="0"/>
              </a:rPr>
              <a:t>2(</a:t>
            </a:r>
            <a:r>
              <a:rPr lang="zh-CN" altLang="en-US" sz="1800" i="0" dirty="0">
                <a:solidFill>
                  <a:srgbClr val="000000"/>
                </a:solidFill>
                <a:effectLst/>
                <a:latin typeface="Times New Roman" panose="02020603050405020304" pitchFamily="18" charset="0"/>
                <a:cs typeface="Times New Roman" panose="02020603050405020304" pitchFamily="18" charset="0"/>
              </a:rPr>
              <a:t>𝑥</a:t>
            </a:r>
            <a:r>
              <a:rPr lang="en-US" altLang="zh-CN" sz="1800" i="0" dirty="0">
                <a:solidFill>
                  <a:srgbClr val="000000"/>
                </a:solidFill>
                <a:effectLst/>
                <a:latin typeface="Times New Roman" panose="02020603050405020304" pitchFamily="18" charset="0"/>
                <a:cs typeface="Times New Roman" panose="02020603050405020304" pitchFamily="18" charset="0"/>
              </a:rPr>
              <a:t>) - </a:t>
            </a:r>
            <a:r>
              <a:rPr lang="zh-CN" altLang="en-US" sz="1800" i="0" dirty="0">
                <a:solidFill>
                  <a:srgbClr val="000000"/>
                </a:solidFill>
                <a:effectLst/>
                <a:latin typeface="Times New Roman" panose="02020603050405020304" pitchFamily="18" charset="0"/>
                <a:cs typeface="Times New Roman" panose="02020603050405020304" pitchFamily="18" charset="0"/>
              </a:rPr>
              <a:t>𝑦</a:t>
            </a:r>
            <a:r>
              <a:rPr lang="en-US" altLang="zh-CN" sz="1800" i="0" dirty="0">
                <a:solidFill>
                  <a:srgbClr val="000000"/>
                </a:solidFill>
                <a:effectLst/>
                <a:latin typeface="Times New Roman" panose="02020603050405020304" pitchFamily="18" charset="0"/>
                <a:cs typeface="Times New Roman" panose="02020603050405020304" pitchFamily="18" charset="0"/>
              </a:rPr>
              <a:t>2|</a:t>
            </a:r>
          </a:p>
          <a:p>
            <a:endParaRPr lang="en-US" altLang="zh-CN" dirty="0">
              <a:solidFill>
                <a:srgbClr val="000000"/>
              </a:solidFill>
              <a:latin typeface="Times New Roman" panose="02020603050405020304" pitchFamily="18" charset="0"/>
              <a:cs typeface="Times New Roman" panose="02020603050405020304" pitchFamily="18" charset="0"/>
            </a:endParaRPr>
          </a:p>
          <a:p>
            <a:endParaRPr lang="en-US" altLang="zh-CN" dirty="0">
              <a:solidFill>
                <a:srgbClr val="000000"/>
              </a:solidFill>
              <a:latin typeface="CambriaMath"/>
            </a:endParaRPr>
          </a:p>
          <a:p>
            <a:endParaRPr lang="en-US" altLang="zh-CN" dirty="0">
              <a:solidFill>
                <a:srgbClr val="000000"/>
              </a:solidFill>
              <a:latin typeface="CambriaMath"/>
            </a:endParaRPr>
          </a:p>
          <a:p>
            <a:endParaRPr lang="en-US" altLang="zh-CN" dirty="0">
              <a:solidFill>
                <a:srgbClr val="000000"/>
              </a:solidFill>
              <a:latin typeface="CambriaMath"/>
            </a:endParaRPr>
          </a:p>
          <a:p>
            <a:endParaRPr lang="en-US" altLang="zh-CN" dirty="0">
              <a:solidFill>
                <a:srgbClr val="000000"/>
              </a:solidFill>
              <a:latin typeface="CambriaMath"/>
            </a:endParaRPr>
          </a:p>
          <a:p>
            <a:endParaRPr lang="en-US" altLang="zh-CN" dirty="0">
              <a:solidFill>
                <a:srgbClr val="000000"/>
              </a:solidFill>
              <a:latin typeface="CambriaMath"/>
            </a:endParaRPr>
          </a:p>
          <a:p>
            <a:endParaRPr lang="en-US" altLang="zh-CN" dirty="0">
              <a:solidFill>
                <a:srgbClr val="000000"/>
              </a:solidFill>
              <a:latin typeface="CambriaMath"/>
            </a:endParaRPr>
          </a:p>
        </p:txBody>
      </p:sp>
      <p:pic>
        <p:nvPicPr>
          <p:cNvPr id="7" name="图片 6">
            <a:extLst>
              <a:ext uri="{FF2B5EF4-FFF2-40B4-BE49-F238E27FC236}">
                <a16:creationId xmlns:a16="http://schemas.microsoft.com/office/drawing/2014/main" id="{7027EFE3-7E0B-45E8-96CF-0E9EBE6B26C4}"/>
              </a:ext>
            </a:extLst>
          </p:cNvPr>
          <p:cNvPicPr>
            <a:picLocks noChangeAspect="1"/>
          </p:cNvPicPr>
          <p:nvPr/>
        </p:nvPicPr>
        <p:blipFill rotWithShape="1">
          <a:blip r:embed="rId2"/>
          <a:srcRect l="5527" b="-1008"/>
          <a:stretch/>
        </p:blipFill>
        <p:spPr>
          <a:xfrm>
            <a:off x="8388926" y="5146306"/>
            <a:ext cx="2346168" cy="1711694"/>
          </a:xfrm>
          <a:prstGeom prst="rect">
            <a:avLst/>
          </a:prstGeom>
        </p:spPr>
      </p:pic>
      <p:pic>
        <p:nvPicPr>
          <p:cNvPr id="3" name="图片 2">
            <a:extLst>
              <a:ext uri="{FF2B5EF4-FFF2-40B4-BE49-F238E27FC236}">
                <a16:creationId xmlns:a16="http://schemas.microsoft.com/office/drawing/2014/main" id="{221022A0-98BA-4E3D-BA80-CAAC6F149303}"/>
              </a:ext>
            </a:extLst>
          </p:cNvPr>
          <p:cNvPicPr>
            <a:picLocks noChangeAspect="1"/>
          </p:cNvPicPr>
          <p:nvPr/>
        </p:nvPicPr>
        <p:blipFill>
          <a:blip r:embed="rId3"/>
          <a:stretch>
            <a:fillRect/>
          </a:stretch>
        </p:blipFill>
        <p:spPr>
          <a:xfrm>
            <a:off x="8307384" y="3563113"/>
            <a:ext cx="2200683" cy="1360422"/>
          </a:xfrm>
          <a:prstGeom prst="rect">
            <a:avLst/>
          </a:prstGeom>
        </p:spPr>
      </p:pic>
    </p:spTree>
    <p:extLst>
      <p:ext uri="{BB962C8B-B14F-4D97-AF65-F5344CB8AC3E}">
        <p14:creationId xmlns:p14="http://schemas.microsoft.com/office/powerpoint/2010/main" val="230790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CBA2593-D9A2-4D36-AE55-E4DF1866E00F}"/>
              </a:ext>
            </a:extLst>
          </p:cNvPr>
          <p:cNvPicPr>
            <a:picLocks noChangeAspect="1"/>
          </p:cNvPicPr>
          <p:nvPr/>
        </p:nvPicPr>
        <p:blipFill>
          <a:blip r:embed="rId2"/>
          <a:stretch>
            <a:fillRect/>
          </a:stretch>
        </p:blipFill>
        <p:spPr>
          <a:xfrm>
            <a:off x="254577" y="2678209"/>
            <a:ext cx="3324108" cy="3791561"/>
          </a:xfrm>
          <a:prstGeom prst="rect">
            <a:avLst/>
          </a:prstGeom>
        </p:spPr>
      </p:pic>
      <p:sp>
        <p:nvSpPr>
          <p:cNvPr id="7" name="文本框 6">
            <a:extLst>
              <a:ext uri="{FF2B5EF4-FFF2-40B4-BE49-F238E27FC236}">
                <a16:creationId xmlns:a16="http://schemas.microsoft.com/office/drawing/2014/main" id="{01A019D3-49F2-4B84-BF22-3936BBEAF08E}"/>
              </a:ext>
            </a:extLst>
          </p:cNvPr>
          <p:cNvSpPr txBox="1"/>
          <p:nvPr/>
        </p:nvSpPr>
        <p:spPr>
          <a:xfrm>
            <a:off x="254577" y="56680"/>
            <a:ext cx="8361565" cy="2339102"/>
          </a:xfrm>
          <a:prstGeom prst="rect">
            <a:avLst/>
          </a:prstGeom>
          <a:noFill/>
        </p:spPr>
        <p:txBody>
          <a:bodyPr wrap="square">
            <a:spAutoFit/>
          </a:bodyPr>
          <a:lstStyle/>
          <a:p>
            <a:r>
              <a:rPr lang="en-US" altLang="zh-CN" b="1" dirty="0">
                <a:solidFill>
                  <a:srgbClr val="000000"/>
                </a:solidFill>
                <a:latin typeface="Times New Roman" panose="02020603050405020304" pitchFamily="18" charset="0"/>
                <a:cs typeface="Times New Roman" panose="02020603050405020304" pitchFamily="18" charset="0"/>
              </a:rPr>
              <a:t>Biased Field Correction:</a:t>
            </a:r>
          </a:p>
          <a:p>
            <a:r>
              <a:rPr lang="en-US" altLang="zh-CN" sz="1600" i="0" dirty="0">
                <a:solidFill>
                  <a:srgbClr val="000000"/>
                </a:solidFill>
                <a:effectLst/>
                <a:latin typeface="Times New Roman" panose="02020603050405020304" pitchFamily="18" charset="0"/>
                <a:cs typeface="Times New Roman" panose="02020603050405020304" pitchFamily="18" charset="0"/>
              </a:rPr>
              <a:t>Realizing correction for arbitrary simple image. Trying to deal with the whole dataset and improving processing speed.</a:t>
            </a:r>
            <a:r>
              <a:rPr lang="en-US" altLang="zh-CN" sz="1600" dirty="0">
                <a:latin typeface="Times New Roman" panose="02020603050405020304" pitchFamily="18" charset="0"/>
                <a:cs typeface="Times New Roman" panose="02020603050405020304" pitchFamily="18" charset="0"/>
              </a:rPr>
              <a:t> </a:t>
            </a:r>
            <a:br>
              <a:rPr lang="en-US" altLang="zh-CN" dirty="0">
                <a:latin typeface="Times New Roman" panose="02020603050405020304" pitchFamily="18" charset="0"/>
                <a:cs typeface="Times New Roman" panose="02020603050405020304" pitchFamily="18" charset="0"/>
              </a:rPr>
            </a:br>
            <a:br>
              <a:rPr lang="en-US" altLang="zh-CN"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What is Biased Filed Correction?</a:t>
            </a:r>
          </a:p>
          <a:p>
            <a:r>
              <a:rPr lang="en-US" altLang="zh-CN" sz="1400" dirty="0">
                <a:latin typeface="Times New Roman" panose="02020603050405020304" pitchFamily="18" charset="0"/>
                <a:cs typeface="Times New Roman" panose="02020603050405020304" pitchFamily="18" charset="0"/>
              </a:rPr>
              <a:t>MR scans often display intensity non-uniformities due to variations in the magnetic field. So, one part of an image might appear lighter or darker when visualized, solely because of variations in the magnetic field. The map of these variations is called the bias field. The bias field can cause problems for a classifier as the variations in signal intensity are not due to any anatomical differences.</a:t>
            </a:r>
          </a:p>
        </p:txBody>
      </p:sp>
      <p:sp>
        <p:nvSpPr>
          <p:cNvPr id="8" name="文本框 7">
            <a:extLst>
              <a:ext uri="{FF2B5EF4-FFF2-40B4-BE49-F238E27FC236}">
                <a16:creationId xmlns:a16="http://schemas.microsoft.com/office/drawing/2014/main" id="{29E46EFE-412A-4A90-AC4A-0C7C9DFD7DF6}"/>
              </a:ext>
            </a:extLst>
          </p:cNvPr>
          <p:cNvSpPr txBox="1"/>
          <p:nvPr/>
        </p:nvSpPr>
        <p:spPr>
          <a:xfrm>
            <a:off x="4044141" y="3757352"/>
            <a:ext cx="3469581"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Left: MRI without correction</a:t>
            </a:r>
          </a:p>
          <a:p>
            <a:r>
              <a:rPr lang="en-US" altLang="zh-CN" dirty="0">
                <a:latin typeface="Times New Roman" panose="02020603050405020304" pitchFamily="18" charset="0"/>
                <a:cs typeface="Times New Roman" panose="02020603050405020304" pitchFamily="18" charset="0"/>
              </a:rPr>
              <a:t>Right: MRI after correction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Package used: </a:t>
            </a:r>
            <a:r>
              <a:rPr lang="en-US" altLang="zh-CN" dirty="0" err="1">
                <a:latin typeface="Times New Roman" panose="02020603050405020304" pitchFamily="18" charset="0"/>
                <a:cs typeface="Times New Roman" panose="02020603050405020304" pitchFamily="18" charset="0"/>
              </a:rPr>
              <a:t>SimpleITK</a:t>
            </a:r>
            <a:r>
              <a:rPr lang="en-US" altLang="zh-CN" dirty="0">
                <a:latin typeface="Times New Roman" panose="02020603050405020304" pitchFamily="18" charset="0"/>
                <a:cs typeface="Times New Roman" panose="02020603050405020304" pitchFamily="18" charset="0"/>
              </a:rPr>
              <a:t> (Python)</a:t>
            </a:r>
            <a:endParaRPr lang="zh-CN" altLang="en-US"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F635A5B8-3F23-4CFA-BB3E-C904136B2CFD}"/>
              </a:ext>
            </a:extLst>
          </p:cNvPr>
          <p:cNvPicPr>
            <a:picLocks noChangeAspect="1"/>
          </p:cNvPicPr>
          <p:nvPr/>
        </p:nvPicPr>
        <p:blipFill>
          <a:blip r:embed="rId3"/>
          <a:stretch>
            <a:fillRect/>
          </a:stretch>
        </p:blipFill>
        <p:spPr>
          <a:xfrm>
            <a:off x="7904420" y="2683834"/>
            <a:ext cx="3193071" cy="3785936"/>
          </a:xfrm>
          <a:prstGeom prst="rect">
            <a:avLst/>
          </a:prstGeom>
        </p:spPr>
      </p:pic>
    </p:spTree>
    <p:extLst>
      <p:ext uri="{BB962C8B-B14F-4D97-AF65-F5344CB8AC3E}">
        <p14:creationId xmlns:p14="http://schemas.microsoft.com/office/powerpoint/2010/main" val="53442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D4575C2-278F-40E9-B14A-31BDF4BF0BDD}"/>
              </a:ext>
            </a:extLst>
          </p:cNvPr>
          <p:cNvSpPr txBox="1"/>
          <p:nvPr/>
        </p:nvSpPr>
        <p:spPr>
          <a:xfrm>
            <a:off x="328353" y="178724"/>
            <a:ext cx="905671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Segmentation Analysis</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F1ED69A-E3B0-49AA-A552-379BB0F94243}"/>
              </a:ext>
            </a:extLst>
          </p:cNvPr>
          <p:cNvSpPr txBox="1"/>
          <p:nvPr/>
        </p:nvSpPr>
        <p:spPr>
          <a:xfrm>
            <a:off x="440574" y="822960"/>
            <a:ext cx="9829800" cy="6186309"/>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U-Net</a:t>
            </a:r>
            <a:endParaRPr lang="en-US" altLang="zh-CN" sz="2000" b="1" dirty="0">
              <a:solidFill>
                <a:srgbClr val="24292F"/>
              </a:solidFill>
              <a:latin typeface="Times New Roman" panose="02020603050405020304" pitchFamily="18" charset="0"/>
              <a:cs typeface="Times New Roman" panose="02020603050405020304" pitchFamily="18" charset="0"/>
            </a:endParaRPr>
          </a:p>
          <a:p>
            <a:r>
              <a:rPr lang="en-US" altLang="zh-CN" b="1" dirty="0">
                <a:solidFill>
                  <a:srgbClr val="24292F"/>
                </a:solidFill>
                <a:latin typeface="Times New Roman" panose="02020603050405020304" pitchFamily="18" charset="0"/>
                <a:cs typeface="Times New Roman" panose="02020603050405020304" pitchFamily="18" charset="0"/>
              </a:rPr>
              <a:t>Preprocessing</a:t>
            </a:r>
          </a:p>
          <a:p>
            <a:r>
              <a:rPr lang="en-US" altLang="zh-CN" sz="1600" b="0" i="0" dirty="0">
                <a:solidFill>
                  <a:srgbClr val="333333"/>
                </a:solidFill>
                <a:effectLst/>
                <a:latin typeface="Times New Roman" panose="02020603050405020304" pitchFamily="18" charset="0"/>
                <a:cs typeface="Times New Roman" panose="02020603050405020304" pitchFamily="18" charset="0"/>
              </a:rPr>
              <a:t>Extract dataset characteristics including image sizes, voxel spacings and intensity information and verify the integrity.</a:t>
            </a:r>
            <a:r>
              <a:rPr lang="en-US" altLang="zh-CN" sz="1600" dirty="0">
                <a:latin typeface="Times New Roman" panose="02020603050405020304" pitchFamily="18" charset="0"/>
                <a:cs typeface="Times New Roman" panose="02020603050405020304" pitchFamily="18" charset="0"/>
              </a:rPr>
              <a:t> </a:t>
            </a:r>
            <a:br>
              <a:rPr lang="en-US" altLang="zh-CN" dirty="0"/>
            </a:b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b="1" dirty="0">
                <a:latin typeface="Times New Roman" panose="02020603050405020304" pitchFamily="18" charset="0"/>
                <a:cs typeface="Times New Roman" panose="02020603050405020304" pitchFamily="18" charset="0"/>
              </a:rPr>
              <a:t>Why choose U-Net? </a:t>
            </a:r>
            <a:r>
              <a:rPr lang="en-US" altLang="zh-CN" dirty="0">
                <a:latin typeface="Times New Roman" panose="02020603050405020304" pitchFamily="18" charset="0"/>
                <a:cs typeface="Times New Roman" panose="02020603050405020304" pitchFamily="18" charset="0"/>
              </a:rPr>
              <a:t>have to filter useless information, which let U-Net have enough performance with large model. </a:t>
            </a:r>
            <a:endParaRPr lang="en-US" altLang="zh-C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MRI is hard to obtain and usually has small number for a specific project. Overfitting problems are easy to occur if large networks are applied.</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MRI is simple in structure and information.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Thus, we do not </a:t>
            </a:r>
          </a:p>
          <a:p>
            <a:endParaRPr lang="en-US" altLang="zh-CN" dirty="0"/>
          </a:p>
          <a:p>
            <a:endParaRPr lang="en-US" altLang="zh-CN" dirty="0"/>
          </a:p>
        </p:txBody>
      </p:sp>
      <p:pic>
        <p:nvPicPr>
          <p:cNvPr id="1026" name="Picture 2" descr="U-Net模型详解– 小白也能学好深度学习">
            <a:extLst>
              <a:ext uri="{FF2B5EF4-FFF2-40B4-BE49-F238E27FC236}">
                <a16:creationId xmlns:a16="http://schemas.microsoft.com/office/drawing/2014/main" id="{9A52096E-4029-4EFA-9F91-A748CBC3B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55" y="2019327"/>
            <a:ext cx="3681947" cy="293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39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A31028A-0705-49F9-B4CE-628855AB8C7F}"/>
              </a:ext>
            </a:extLst>
          </p:cNvPr>
          <p:cNvSpPr txBox="1"/>
          <p:nvPr/>
        </p:nvSpPr>
        <p:spPr>
          <a:xfrm>
            <a:off x="50916" y="3914582"/>
            <a:ext cx="8049837" cy="3231654"/>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Results</a:t>
            </a:r>
          </a:p>
          <a:p>
            <a:r>
              <a:rPr lang="en-US" altLang="zh-CN" sz="1800" b="0" i="0" dirty="0">
                <a:solidFill>
                  <a:srgbClr val="000000"/>
                </a:solidFill>
                <a:effectLst/>
                <a:latin typeface="Times New Roman" panose="02020603050405020304" pitchFamily="18" charset="0"/>
                <a:cs typeface="Times New Roman" panose="02020603050405020304" pitchFamily="18" charset="0"/>
              </a:rPr>
              <a:t>Compared with images without biased correction, the corrected images:</a:t>
            </a:r>
            <a:br>
              <a:rPr lang="en-US" altLang="zh-CN" sz="1800" b="0" i="0" dirty="0">
                <a:solidFill>
                  <a:srgbClr val="000000"/>
                </a:solidFill>
                <a:effectLst/>
                <a:latin typeface="Times New Roman" panose="02020603050405020304" pitchFamily="18" charset="0"/>
                <a:cs typeface="Times New Roman" panose="02020603050405020304" pitchFamily="18" charset="0"/>
              </a:rPr>
            </a:br>
            <a:r>
              <a:rPr lang="en-US" altLang="zh-CN" sz="1600" b="0" i="0" dirty="0">
                <a:solidFill>
                  <a:srgbClr val="000000"/>
                </a:solidFill>
                <a:effectLst/>
                <a:latin typeface="Times New Roman" panose="02020603050405020304" pitchFamily="18" charset="0"/>
                <a:cs typeface="Times New Roman" panose="02020603050405020304" pitchFamily="18" charset="0"/>
              </a:rPr>
              <a:t>1. Perform better in training loss decrease (Reached around 0.24 after 500</a:t>
            </a:r>
            <a:br>
              <a:rPr lang="en-US" altLang="zh-CN" sz="1600" b="0" i="0" dirty="0">
                <a:solidFill>
                  <a:srgbClr val="000000"/>
                </a:solidFill>
                <a:effectLst/>
                <a:latin typeface="Times New Roman" panose="02020603050405020304" pitchFamily="18" charset="0"/>
                <a:cs typeface="Times New Roman" panose="02020603050405020304" pitchFamily="18" charset="0"/>
              </a:rPr>
            </a:br>
            <a:r>
              <a:rPr lang="en-US" altLang="zh-CN" sz="1600" b="0" i="0" dirty="0">
                <a:solidFill>
                  <a:srgbClr val="000000"/>
                </a:solidFill>
                <a:effectLst/>
                <a:latin typeface="Times New Roman" panose="02020603050405020304" pitchFamily="18" charset="0"/>
                <a:cs typeface="Times New Roman" panose="02020603050405020304" pitchFamily="18" charset="0"/>
              </a:rPr>
              <a:t>epochs, the uncorrected image reached 0.28.)</a:t>
            </a:r>
            <a:br>
              <a:rPr lang="en-US" altLang="zh-CN" sz="1600" b="0" i="0" dirty="0">
                <a:solidFill>
                  <a:srgbClr val="000000"/>
                </a:solidFill>
                <a:effectLst/>
                <a:latin typeface="Times New Roman" panose="02020603050405020304" pitchFamily="18" charset="0"/>
                <a:cs typeface="Times New Roman" panose="02020603050405020304" pitchFamily="18" charset="0"/>
              </a:rPr>
            </a:br>
            <a:r>
              <a:rPr lang="en-US" altLang="zh-CN" sz="1600" b="0" i="0" dirty="0">
                <a:solidFill>
                  <a:srgbClr val="000000"/>
                </a:solidFill>
                <a:effectLst/>
                <a:latin typeface="Times New Roman" panose="02020603050405020304" pitchFamily="18" charset="0"/>
                <a:cs typeface="Times New Roman" panose="02020603050405020304" pitchFamily="18" charset="0"/>
              </a:rPr>
              <a:t>2. Have relatively lower validation loss</a:t>
            </a:r>
            <a:br>
              <a:rPr lang="en-US" altLang="zh-CN" sz="1600" b="0" i="0" dirty="0">
                <a:solidFill>
                  <a:srgbClr val="000000"/>
                </a:solidFill>
                <a:effectLst/>
                <a:latin typeface="Times New Roman" panose="02020603050405020304" pitchFamily="18" charset="0"/>
                <a:cs typeface="Times New Roman" panose="02020603050405020304" pitchFamily="18" charset="0"/>
              </a:rPr>
            </a:br>
            <a:r>
              <a:rPr lang="en-US" altLang="zh-CN" sz="1600" b="0" i="0" dirty="0">
                <a:solidFill>
                  <a:srgbClr val="000000"/>
                </a:solidFill>
                <a:effectLst/>
                <a:latin typeface="Times New Roman" panose="02020603050405020304" pitchFamily="18" charset="0"/>
                <a:cs typeface="Times New Roman" panose="02020603050405020304" pitchFamily="18" charset="0"/>
              </a:rPr>
              <a:t>3. Both corrected images and uncorrected image set's metric fluctuated a lot.</a:t>
            </a:r>
          </a:p>
          <a:p>
            <a:br>
              <a:rPr lang="en-US" altLang="zh-CN" sz="1800" b="0" i="0" dirty="0">
                <a:solidFill>
                  <a:srgbClr val="000000"/>
                </a:solidFill>
                <a:effectLst/>
                <a:latin typeface="Times New Roman" panose="02020603050405020304" pitchFamily="18" charset="0"/>
                <a:cs typeface="Times New Roman" panose="02020603050405020304" pitchFamily="18" charset="0"/>
              </a:rPr>
            </a:br>
            <a:r>
              <a:rPr lang="en-US" altLang="zh-CN" sz="1800" b="1" i="0" dirty="0">
                <a:solidFill>
                  <a:srgbClr val="000000"/>
                </a:solidFill>
                <a:effectLst/>
                <a:latin typeface="Times New Roman" panose="02020603050405020304" pitchFamily="18" charset="0"/>
                <a:cs typeface="Times New Roman" panose="02020603050405020304" pitchFamily="18" charset="0"/>
              </a:rPr>
              <a:t>Questions:</a:t>
            </a:r>
            <a:br>
              <a:rPr lang="en-US" altLang="zh-CN" sz="1800" b="0" i="0" dirty="0">
                <a:solidFill>
                  <a:srgbClr val="000000"/>
                </a:solidFill>
                <a:effectLst/>
                <a:latin typeface="Times New Roman" panose="02020603050405020304" pitchFamily="18" charset="0"/>
                <a:cs typeface="Times New Roman" panose="02020603050405020304" pitchFamily="18" charset="0"/>
              </a:rPr>
            </a:br>
            <a:r>
              <a:rPr lang="en-US" altLang="zh-CN" sz="1600" b="0" i="0" dirty="0">
                <a:solidFill>
                  <a:srgbClr val="000000"/>
                </a:solidFill>
                <a:effectLst/>
                <a:latin typeface="Times New Roman" panose="02020603050405020304" pitchFamily="18" charset="0"/>
                <a:cs typeface="Times New Roman" panose="02020603050405020304" pitchFamily="18" charset="0"/>
              </a:rPr>
              <a:t>1. Does it lead to overfitting since the training loss decrease while the</a:t>
            </a:r>
            <a:br>
              <a:rPr lang="en-US" altLang="zh-CN" sz="1600" b="0" i="0" dirty="0">
                <a:solidFill>
                  <a:srgbClr val="000000"/>
                </a:solidFill>
                <a:effectLst/>
                <a:latin typeface="Times New Roman" panose="02020603050405020304" pitchFamily="18" charset="0"/>
                <a:cs typeface="Times New Roman" panose="02020603050405020304" pitchFamily="18" charset="0"/>
              </a:rPr>
            </a:br>
            <a:r>
              <a:rPr lang="en-US" altLang="zh-CN" sz="1600" b="0" i="0" dirty="0">
                <a:solidFill>
                  <a:srgbClr val="000000"/>
                </a:solidFill>
                <a:effectLst/>
                <a:latin typeface="Times New Roman" panose="02020603050405020304" pitchFamily="18" charset="0"/>
                <a:cs typeface="Times New Roman" panose="02020603050405020304" pitchFamily="18" charset="0"/>
              </a:rPr>
              <a:t>validation loss seems to maintain in training sets.</a:t>
            </a:r>
            <a:br>
              <a:rPr lang="en-US" altLang="zh-CN" sz="1600" b="0" i="0" dirty="0">
                <a:solidFill>
                  <a:srgbClr val="000000"/>
                </a:solidFill>
                <a:effectLst/>
                <a:latin typeface="Times New Roman" panose="02020603050405020304" pitchFamily="18" charset="0"/>
                <a:cs typeface="Times New Roman" panose="02020603050405020304" pitchFamily="18" charset="0"/>
              </a:rPr>
            </a:br>
            <a:r>
              <a:rPr lang="en-US" altLang="zh-CN" sz="1600" b="0" i="0" dirty="0">
                <a:solidFill>
                  <a:srgbClr val="000000"/>
                </a:solidFill>
                <a:effectLst/>
                <a:latin typeface="Times New Roman" panose="02020603050405020304" pitchFamily="18" charset="0"/>
                <a:cs typeface="Times New Roman" panose="02020603050405020304" pitchFamily="18" charset="0"/>
              </a:rPr>
              <a:t>2. The reason of evaluation metric, does it relate to the overfitting problem.</a:t>
            </a:r>
            <a:r>
              <a:rPr lang="en-US" altLang="zh-CN" sz="1600" dirty="0">
                <a:latin typeface="Times New Roman" panose="02020603050405020304" pitchFamily="18" charset="0"/>
                <a:cs typeface="Times New Roman" panose="02020603050405020304" pitchFamily="18" charset="0"/>
              </a:rPr>
              <a:t> </a:t>
            </a:r>
            <a:br>
              <a:rPr lang="en-US" altLang="zh-CN" dirty="0"/>
            </a:br>
            <a:endParaRPr lang="en-US" altLang="zh-CN" dirty="0"/>
          </a:p>
        </p:txBody>
      </p:sp>
      <p:sp>
        <p:nvSpPr>
          <p:cNvPr id="5" name="文本框 4">
            <a:extLst>
              <a:ext uri="{FF2B5EF4-FFF2-40B4-BE49-F238E27FC236}">
                <a16:creationId xmlns:a16="http://schemas.microsoft.com/office/drawing/2014/main" id="{7DC1DCD0-5F44-4471-80B8-D3BAC669778D}"/>
              </a:ext>
            </a:extLst>
          </p:cNvPr>
          <p:cNvSpPr txBox="1"/>
          <p:nvPr/>
        </p:nvSpPr>
        <p:spPr>
          <a:xfrm>
            <a:off x="50916" y="0"/>
            <a:ext cx="6095306" cy="1631216"/>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Network Analysis</a:t>
            </a:r>
          </a:p>
          <a:p>
            <a:r>
              <a:rPr lang="en-US" altLang="zh-CN" sz="1600" b="0" i="0" dirty="0">
                <a:solidFill>
                  <a:srgbClr val="333333"/>
                </a:solidFill>
                <a:effectLst/>
                <a:latin typeface="Times New Roman" panose="02020603050405020304" pitchFamily="18" charset="0"/>
                <a:cs typeface="Times New Roman" panose="02020603050405020304" pitchFamily="18" charset="0"/>
              </a:rPr>
              <a:t>1. Compare the result and performance of origin images and corrected images in the same U-Net training process.</a:t>
            </a:r>
            <a:r>
              <a:rPr lang="en-US" altLang="zh-CN" sz="1600" dirty="0">
                <a:latin typeface="Times New Roman" panose="02020603050405020304" pitchFamily="18" charset="0"/>
                <a:cs typeface="Times New Roman" panose="02020603050405020304" pitchFamily="18" charset="0"/>
              </a:rPr>
              <a:t> </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2. </a:t>
            </a:r>
            <a:r>
              <a:rPr lang="en-US" altLang="zh-CN" sz="1600" b="0" i="0" dirty="0">
                <a:solidFill>
                  <a:srgbClr val="333333"/>
                </a:solidFill>
                <a:effectLst/>
                <a:latin typeface="Times New Roman" panose="02020603050405020304" pitchFamily="18" charset="0"/>
                <a:cs typeface="Times New Roman" panose="02020603050405020304" pitchFamily="18" charset="0"/>
              </a:rPr>
              <a:t>Some questions about the performance of visualized plot. (Potential Overfitting problem)</a:t>
            </a:r>
            <a:r>
              <a:rPr lang="en-US" altLang="zh-CN" sz="1600" dirty="0">
                <a:latin typeface="Times New Roman" panose="02020603050405020304" pitchFamily="18" charset="0"/>
                <a:cs typeface="Times New Roman" panose="02020603050405020304" pitchFamily="18" charset="0"/>
              </a:rPr>
              <a:t> </a:t>
            </a:r>
            <a:br>
              <a:rPr lang="en-US" altLang="zh-CN" dirty="0"/>
            </a:br>
            <a:endParaRPr lang="en-US" altLang="zh-CN" dirty="0"/>
          </a:p>
        </p:txBody>
      </p:sp>
      <p:pic>
        <p:nvPicPr>
          <p:cNvPr id="4" name="图片 3" descr="图表&#10;&#10;描述已自动生成">
            <a:extLst>
              <a:ext uri="{FF2B5EF4-FFF2-40B4-BE49-F238E27FC236}">
                <a16:creationId xmlns:a16="http://schemas.microsoft.com/office/drawing/2014/main" id="{2446864D-8619-49B3-9BDE-E4C8D6377680}"/>
              </a:ext>
            </a:extLst>
          </p:cNvPr>
          <p:cNvPicPr>
            <a:picLocks noChangeAspect="1"/>
          </p:cNvPicPr>
          <p:nvPr/>
        </p:nvPicPr>
        <p:blipFill rotWithShape="1">
          <a:blip r:embed="rId2">
            <a:extLst>
              <a:ext uri="{28A0092B-C50C-407E-A947-70E740481C1C}">
                <a14:useLocalDpi xmlns:a14="http://schemas.microsoft.com/office/drawing/2010/main" val="0"/>
              </a:ext>
            </a:extLst>
          </a:blip>
          <a:srcRect l="8923" t="10051" r="4669" b="7614"/>
          <a:stretch/>
        </p:blipFill>
        <p:spPr>
          <a:xfrm>
            <a:off x="1122219" y="1354973"/>
            <a:ext cx="3732414" cy="2845202"/>
          </a:xfrm>
          <a:prstGeom prst="rect">
            <a:avLst/>
          </a:prstGeom>
        </p:spPr>
      </p:pic>
      <p:pic>
        <p:nvPicPr>
          <p:cNvPr id="7" name="图片 6" descr="图表, 直方图&#10;&#10;描述已自动生成">
            <a:extLst>
              <a:ext uri="{FF2B5EF4-FFF2-40B4-BE49-F238E27FC236}">
                <a16:creationId xmlns:a16="http://schemas.microsoft.com/office/drawing/2014/main" id="{47423FFA-3BF3-4404-919C-2B80BDACEC72}"/>
              </a:ext>
            </a:extLst>
          </p:cNvPr>
          <p:cNvPicPr>
            <a:picLocks noChangeAspect="1"/>
          </p:cNvPicPr>
          <p:nvPr/>
        </p:nvPicPr>
        <p:blipFill rotWithShape="1">
          <a:blip r:embed="rId3">
            <a:extLst>
              <a:ext uri="{28A0092B-C50C-407E-A947-70E740481C1C}">
                <a14:useLocalDpi xmlns:a14="http://schemas.microsoft.com/office/drawing/2010/main" val="0"/>
              </a:ext>
            </a:extLst>
          </a:blip>
          <a:srcRect l="8707" t="10425" r="5183" b="7515"/>
          <a:stretch/>
        </p:blipFill>
        <p:spPr>
          <a:xfrm>
            <a:off x="5159086" y="1354973"/>
            <a:ext cx="3732415" cy="2845546"/>
          </a:xfrm>
          <a:prstGeom prst="rect">
            <a:avLst/>
          </a:prstGeom>
        </p:spPr>
      </p:pic>
      <p:sp>
        <p:nvSpPr>
          <p:cNvPr id="8" name="文本框 7">
            <a:extLst>
              <a:ext uri="{FF2B5EF4-FFF2-40B4-BE49-F238E27FC236}">
                <a16:creationId xmlns:a16="http://schemas.microsoft.com/office/drawing/2014/main" id="{00BD193C-9BC0-457B-A28E-0EACF4751FB1}"/>
              </a:ext>
            </a:extLst>
          </p:cNvPr>
          <p:cNvSpPr txBox="1"/>
          <p:nvPr/>
        </p:nvSpPr>
        <p:spPr>
          <a:xfrm>
            <a:off x="8944494" y="3271060"/>
            <a:ext cx="3005051" cy="861774"/>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Segmentation Result:</a:t>
            </a:r>
          </a:p>
          <a:p>
            <a:r>
              <a:rPr lang="en-US" altLang="zh-CN" sz="1600" dirty="0">
                <a:latin typeface="Times New Roman" panose="02020603050405020304" pitchFamily="18" charset="0"/>
                <a:cs typeface="Times New Roman" panose="02020603050405020304" pitchFamily="18" charset="0"/>
              </a:rPr>
              <a:t>Left: Origin images set</a:t>
            </a:r>
          </a:p>
          <a:p>
            <a:r>
              <a:rPr lang="en-US" altLang="zh-CN" sz="1600" dirty="0">
                <a:latin typeface="Times New Roman" panose="02020603050405020304" pitchFamily="18" charset="0"/>
                <a:cs typeface="Times New Roman" panose="02020603050405020304" pitchFamily="18" charset="0"/>
              </a:rPr>
              <a:t>Right: Corrected images set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74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4EEAB3-6890-49F2-B66D-CDBDD5DBDD60}"/>
              </a:ext>
            </a:extLst>
          </p:cNvPr>
          <p:cNvSpPr txBox="1"/>
          <p:nvPr/>
        </p:nvSpPr>
        <p:spPr>
          <a:xfrm>
            <a:off x="398257" y="189980"/>
            <a:ext cx="818388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Biased Field Correction Network</a:t>
            </a:r>
            <a:endParaRPr lang="zh-CN" altLang="en-US" sz="20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E4DEE92C-AE4A-4D39-830E-3D383D222A45}"/>
              </a:ext>
            </a:extLst>
          </p:cNvPr>
          <p:cNvSpPr txBox="1"/>
          <p:nvPr/>
        </p:nvSpPr>
        <p:spPr>
          <a:xfrm>
            <a:off x="465513" y="824569"/>
            <a:ext cx="10972800"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sz="1800" b="0" i="0" dirty="0">
                <a:solidFill>
                  <a:srgbClr val="333333"/>
                </a:solidFill>
                <a:effectLst/>
                <a:latin typeface="Times New Roman" panose="02020603050405020304" pitchFamily="18" charset="0"/>
                <a:cs typeface="Times New Roman" panose="02020603050405020304" pitchFamily="18" charset="0"/>
              </a:rPr>
              <a:t>Roughly accomplish a simple network for converting original MRI to corrected images.</a:t>
            </a:r>
          </a:p>
          <a:p>
            <a:pPr marL="285750" indent="-285750">
              <a:buFont typeface="Arial" panose="020B0604020202020204" pitchFamily="34" charset="0"/>
              <a:buChar char="•"/>
            </a:pPr>
            <a:r>
              <a:rPr lang="en-US" altLang="zh-CN" sz="1800" b="0" i="0" dirty="0">
                <a:solidFill>
                  <a:srgbClr val="333333"/>
                </a:solidFill>
                <a:effectLst/>
                <a:latin typeface="Times New Roman" panose="02020603050405020304" pitchFamily="18" charset="0"/>
                <a:cs typeface="Times New Roman" panose="02020603050405020304" pitchFamily="18" charset="0"/>
              </a:rPr>
              <a:t>Resize the image to lower size to reduce the work.</a:t>
            </a:r>
          </a:p>
          <a:p>
            <a:pPr marL="285750" indent="-285750">
              <a:buFont typeface="Arial" panose="020B0604020202020204" pitchFamily="34" charset="0"/>
              <a:buChar char="•"/>
            </a:pPr>
            <a:r>
              <a:rPr lang="en-US" altLang="zh-CN" sz="1800" b="0" i="0" dirty="0">
                <a:solidFill>
                  <a:srgbClr val="333333"/>
                </a:solidFill>
                <a:effectLst/>
                <a:latin typeface="Times New Roman" panose="02020603050405020304" pitchFamily="18" charset="0"/>
                <a:cs typeface="Times New Roman" panose="02020603050405020304" pitchFamily="18" charset="0"/>
              </a:rPr>
              <a:t>Covert the data divide into training set and validation set.</a:t>
            </a:r>
          </a:p>
          <a:p>
            <a:pPr marL="285750" indent="-285750">
              <a:buFont typeface="Arial" panose="020B0604020202020204" pitchFamily="34" charset="0"/>
              <a:buChar char="•"/>
            </a:pPr>
            <a:r>
              <a:rPr lang="en-US" altLang="zh-CN" sz="1800" b="0" i="0" dirty="0">
                <a:solidFill>
                  <a:srgbClr val="333333"/>
                </a:solidFill>
                <a:effectLst/>
                <a:latin typeface="Times New Roman" panose="02020603050405020304" pitchFamily="18" charset="0"/>
                <a:cs typeface="Times New Roman" panose="02020603050405020304" pitchFamily="18" charset="0"/>
              </a:rPr>
              <a:t>Method to extract each dimension and resize data: </a:t>
            </a:r>
            <a:r>
              <a:rPr lang="en-US" altLang="zh-CN" sz="1800" i="0" dirty="0">
                <a:solidFill>
                  <a:srgbClr val="333333"/>
                </a:solidFill>
                <a:effectLst/>
                <a:latin typeface="Times New Roman" panose="02020603050405020304" pitchFamily="18" charset="0"/>
                <a:cs typeface="Times New Roman" panose="02020603050405020304" pitchFamily="18" charset="0"/>
              </a:rPr>
              <a:t>Bilinear</a:t>
            </a:r>
            <a:r>
              <a:rPr lang="en-US" altLang="zh-CN" sz="1800" b="0" i="0" dirty="0">
                <a:solidFill>
                  <a:srgbClr val="333333"/>
                </a:solidFill>
                <a:effectLst/>
                <a:latin typeface="Times New Roman" panose="02020603050405020304" pitchFamily="18" charset="0"/>
                <a:cs typeface="Times New Roman" panose="02020603050405020304" pitchFamily="18" charset="0"/>
              </a:rPr>
              <a:t> interpolation.</a:t>
            </a:r>
            <a:br>
              <a:rPr lang="en-US" altLang="zh-CN" dirty="0"/>
            </a:br>
            <a:endParaRPr lang="zh-CN" altLang="en-US" dirty="0"/>
          </a:p>
        </p:txBody>
      </p:sp>
      <p:sp>
        <p:nvSpPr>
          <p:cNvPr id="5" name="立方体 4">
            <a:extLst>
              <a:ext uri="{FF2B5EF4-FFF2-40B4-BE49-F238E27FC236}">
                <a16:creationId xmlns:a16="http://schemas.microsoft.com/office/drawing/2014/main" id="{F9B6CD21-FB2A-4783-9821-47A572C77025}"/>
              </a:ext>
            </a:extLst>
          </p:cNvPr>
          <p:cNvSpPr/>
          <p:nvPr/>
        </p:nvSpPr>
        <p:spPr>
          <a:xfrm>
            <a:off x="633679" y="2451326"/>
            <a:ext cx="992895" cy="97767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立方体 5">
            <a:extLst>
              <a:ext uri="{FF2B5EF4-FFF2-40B4-BE49-F238E27FC236}">
                <a16:creationId xmlns:a16="http://schemas.microsoft.com/office/drawing/2014/main" id="{387D10E0-DE16-4D96-A1FE-D3B5E7D51294}"/>
              </a:ext>
            </a:extLst>
          </p:cNvPr>
          <p:cNvSpPr/>
          <p:nvPr/>
        </p:nvSpPr>
        <p:spPr>
          <a:xfrm>
            <a:off x="633679" y="4269740"/>
            <a:ext cx="964756" cy="91600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F246AF1-988F-4EF7-B6F3-482396E996D7}"/>
              </a:ext>
            </a:extLst>
          </p:cNvPr>
          <p:cNvSpPr/>
          <p:nvPr/>
        </p:nvSpPr>
        <p:spPr>
          <a:xfrm>
            <a:off x="2903459" y="2231399"/>
            <a:ext cx="575729" cy="615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5DAE96F-8ABE-4C48-A858-A4E826581086}"/>
              </a:ext>
            </a:extLst>
          </p:cNvPr>
          <p:cNvSpPr/>
          <p:nvPr/>
        </p:nvSpPr>
        <p:spPr>
          <a:xfrm>
            <a:off x="2764912" y="2376873"/>
            <a:ext cx="575729" cy="615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2ED2F6E-87BC-43CF-9FC0-E3ED45BDABA4}"/>
              </a:ext>
            </a:extLst>
          </p:cNvPr>
          <p:cNvSpPr/>
          <p:nvPr/>
        </p:nvSpPr>
        <p:spPr>
          <a:xfrm>
            <a:off x="2626365" y="2522347"/>
            <a:ext cx="575729" cy="615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7704529-B870-4B8A-9D62-284B9C8ADD5D}"/>
              </a:ext>
            </a:extLst>
          </p:cNvPr>
          <p:cNvSpPr/>
          <p:nvPr/>
        </p:nvSpPr>
        <p:spPr>
          <a:xfrm>
            <a:off x="2487818" y="2688599"/>
            <a:ext cx="575729" cy="615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EBF8E26-66F2-4061-B486-CBC954895EC6}"/>
              </a:ext>
            </a:extLst>
          </p:cNvPr>
          <p:cNvSpPr/>
          <p:nvPr/>
        </p:nvSpPr>
        <p:spPr>
          <a:xfrm>
            <a:off x="2349271" y="2813289"/>
            <a:ext cx="575729" cy="615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437D5D8-6716-4DCE-820A-F8534B4922AE}"/>
              </a:ext>
            </a:extLst>
          </p:cNvPr>
          <p:cNvSpPr/>
          <p:nvPr/>
        </p:nvSpPr>
        <p:spPr>
          <a:xfrm>
            <a:off x="2880571" y="4008938"/>
            <a:ext cx="587075" cy="537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70056DA2-0995-460D-B4EE-CE378D416C48}"/>
              </a:ext>
            </a:extLst>
          </p:cNvPr>
          <p:cNvSpPr/>
          <p:nvPr/>
        </p:nvSpPr>
        <p:spPr>
          <a:xfrm>
            <a:off x="2742024" y="4154412"/>
            <a:ext cx="587075" cy="537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7D58726-F214-47D0-A124-8EABD05AC50A}"/>
              </a:ext>
            </a:extLst>
          </p:cNvPr>
          <p:cNvSpPr/>
          <p:nvPr/>
        </p:nvSpPr>
        <p:spPr>
          <a:xfrm>
            <a:off x="2603477" y="4299886"/>
            <a:ext cx="587075" cy="537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F2A209C-4FD2-4752-A013-3C95F2A8AA17}"/>
              </a:ext>
            </a:extLst>
          </p:cNvPr>
          <p:cNvSpPr/>
          <p:nvPr/>
        </p:nvSpPr>
        <p:spPr>
          <a:xfrm>
            <a:off x="2464930" y="4466138"/>
            <a:ext cx="587075" cy="537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9A7640F-DAD4-46DA-A87A-2D5FEECE6B1A}"/>
              </a:ext>
            </a:extLst>
          </p:cNvPr>
          <p:cNvSpPr/>
          <p:nvPr/>
        </p:nvSpPr>
        <p:spPr>
          <a:xfrm>
            <a:off x="2326383" y="4590828"/>
            <a:ext cx="587075" cy="537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流程图: 手动操作 17">
            <a:extLst>
              <a:ext uri="{FF2B5EF4-FFF2-40B4-BE49-F238E27FC236}">
                <a16:creationId xmlns:a16="http://schemas.microsoft.com/office/drawing/2014/main" id="{19C9B575-C968-4E9D-A663-070B2F46654C}"/>
              </a:ext>
            </a:extLst>
          </p:cNvPr>
          <p:cNvSpPr/>
          <p:nvPr/>
        </p:nvSpPr>
        <p:spPr>
          <a:xfrm rot="16200000">
            <a:off x="5070132" y="3316445"/>
            <a:ext cx="1549034" cy="79632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手动操作 18">
            <a:extLst>
              <a:ext uri="{FF2B5EF4-FFF2-40B4-BE49-F238E27FC236}">
                <a16:creationId xmlns:a16="http://schemas.microsoft.com/office/drawing/2014/main" id="{C90C806C-308D-468D-932C-55D13F03FC46}"/>
              </a:ext>
            </a:extLst>
          </p:cNvPr>
          <p:cNvSpPr/>
          <p:nvPr/>
        </p:nvSpPr>
        <p:spPr>
          <a:xfrm rot="5400000">
            <a:off x="6110606" y="3316446"/>
            <a:ext cx="1549032" cy="796323"/>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3B073800-23A5-4620-A00F-31C99F96ECE3}"/>
              </a:ext>
            </a:extLst>
          </p:cNvPr>
          <p:cNvSpPr/>
          <p:nvPr/>
        </p:nvSpPr>
        <p:spPr>
          <a:xfrm>
            <a:off x="8576213" y="3257557"/>
            <a:ext cx="1547953" cy="959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圆角右 36">
            <a:extLst>
              <a:ext uri="{FF2B5EF4-FFF2-40B4-BE49-F238E27FC236}">
                <a16:creationId xmlns:a16="http://schemas.microsoft.com/office/drawing/2014/main" id="{6BB9E0D6-0676-45C1-AD07-83C392FBA4A1}"/>
              </a:ext>
            </a:extLst>
          </p:cNvPr>
          <p:cNvSpPr/>
          <p:nvPr/>
        </p:nvSpPr>
        <p:spPr>
          <a:xfrm rot="5400000">
            <a:off x="6392243" y="-174988"/>
            <a:ext cx="916002" cy="5595578"/>
          </a:xfrm>
          <a:prstGeom prst="bentArrow">
            <a:avLst>
              <a:gd name="adj1" fmla="val 9406"/>
              <a:gd name="adj2" fmla="val 25353"/>
              <a:gd name="adj3" fmla="val 25000"/>
              <a:gd name="adj4"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箭头: 右 37">
            <a:extLst>
              <a:ext uri="{FF2B5EF4-FFF2-40B4-BE49-F238E27FC236}">
                <a16:creationId xmlns:a16="http://schemas.microsoft.com/office/drawing/2014/main" id="{801CE326-D4FA-472C-91F7-6D7CAEAB6D85}"/>
              </a:ext>
            </a:extLst>
          </p:cNvPr>
          <p:cNvSpPr/>
          <p:nvPr/>
        </p:nvSpPr>
        <p:spPr>
          <a:xfrm>
            <a:off x="7772959" y="3510048"/>
            <a:ext cx="403696" cy="345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90238AB9-8B64-45EF-BCFD-2DB9EDEB77E4}"/>
              </a:ext>
            </a:extLst>
          </p:cNvPr>
          <p:cNvSpPr/>
          <p:nvPr/>
        </p:nvSpPr>
        <p:spPr>
          <a:xfrm>
            <a:off x="10326675" y="3596657"/>
            <a:ext cx="394098" cy="280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右 41">
            <a:extLst>
              <a:ext uri="{FF2B5EF4-FFF2-40B4-BE49-F238E27FC236}">
                <a16:creationId xmlns:a16="http://schemas.microsoft.com/office/drawing/2014/main" id="{3D162ED0-54A0-4837-9A27-2BECB7CE297B}"/>
              </a:ext>
            </a:extLst>
          </p:cNvPr>
          <p:cNvSpPr/>
          <p:nvPr/>
        </p:nvSpPr>
        <p:spPr>
          <a:xfrm>
            <a:off x="4040164" y="5616808"/>
            <a:ext cx="6286511" cy="463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右 43">
            <a:extLst>
              <a:ext uri="{FF2B5EF4-FFF2-40B4-BE49-F238E27FC236}">
                <a16:creationId xmlns:a16="http://schemas.microsoft.com/office/drawing/2014/main" id="{7669C548-863B-4BE0-B9A4-18D25101B274}"/>
              </a:ext>
            </a:extLst>
          </p:cNvPr>
          <p:cNvSpPr/>
          <p:nvPr/>
        </p:nvSpPr>
        <p:spPr>
          <a:xfrm rot="1503506">
            <a:off x="3859728" y="2752249"/>
            <a:ext cx="1149904" cy="459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右 44">
            <a:extLst>
              <a:ext uri="{FF2B5EF4-FFF2-40B4-BE49-F238E27FC236}">
                <a16:creationId xmlns:a16="http://schemas.microsoft.com/office/drawing/2014/main" id="{CF1EBB25-215C-4800-9BBD-AE54EABEE9FF}"/>
              </a:ext>
            </a:extLst>
          </p:cNvPr>
          <p:cNvSpPr/>
          <p:nvPr/>
        </p:nvSpPr>
        <p:spPr>
          <a:xfrm rot="19757524">
            <a:off x="3882383" y="4115577"/>
            <a:ext cx="1149904" cy="473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ADA83903-D5E3-498B-AB69-B94980450B0C}"/>
              </a:ext>
            </a:extLst>
          </p:cNvPr>
          <p:cNvCxnSpPr/>
          <p:nvPr/>
        </p:nvCxnSpPr>
        <p:spPr>
          <a:xfrm>
            <a:off x="1787236" y="2917767"/>
            <a:ext cx="477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7FF976E-5CDA-4016-BCF9-641B6AE9A4D6}"/>
              </a:ext>
            </a:extLst>
          </p:cNvPr>
          <p:cNvCxnSpPr/>
          <p:nvPr/>
        </p:nvCxnSpPr>
        <p:spPr>
          <a:xfrm>
            <a:off x="1787236" y="4575499"/>
            <a:ext cx="477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56A449C6-6AF9-4A54-B522-4B75CB3DBD56}"/>
              </a:ext>
            </a:extLst>
          </p:cNvPr>
          <p:cNvPicPr>
            <a:picLocks noChangeAspect="1"/>
          </p:cNvPicPr>
          <p:nvPr/>
        </p:nvPicPr>
        <p:blipFill>
          <a:blip r:embed="rId3"/>
          <a:stretch>
            <a:fillRect/>
          </a:stretch>
        </p:blipFill>
        <p:spPr>
          <a:xfrm>
            <a:off x="10783574" y="5003285"/>
            <a:ext cx="1309478" cy="1306205"/>
          </a:xfrm>
          <a:prstGeom prst="rect">
            <a:avLst/>
          </a:prstGeom>
        </p:spPr>
      </p:pic>
      <p:pic>
        <p:nvPicPr>
          <p:cNvPr id="24" name="图片 23">
            <a:extLst>
              <a:ext uri="{FF2B5EF4-FFF2-40B4-BE49-F238E27FC236}">
                <a16:creationId xmlns:a16="http://schemas.microsoft.com/office/drawing/2014/main" id="{83E9E4D3-74D5-470F-ADDA-016ABDEC7378}"/>
              </a:ext>
            </a:extLst>
          </p:cNvPr>
          <p:cNvPicPr>
            <a:picLocks noChangeAspect="1"/>
          </p:cNvPicPr>
          <p:nvPr/>
        </p:nvPicPr>
        <p:blipFill>
          <a:blip r:embed="rId4"/>
          <a:stretch>
            <a:fillRect/>
          </a:stretch>
        </p:blipFill>
        <p:spPr>
          <a:xfrm>
            <a:off x="10783574" y="3080802"/>
            <a:ext cx="1334354" cy="1340927"/>
          </a:xfrm>
          <a:prstGeom prst="rect">
            <a:avLst/>
          </a:prstGeom>
        </p:spPr>
      </p:pic>
      <p:sp>
        <p:nvSpPr>
          <p:cNvPr id="25" name="文本框 24">
            <a:extLst>
              <a:ext uri="{FF2B5EF4-FFF2-40B4-BE49-F238E27FC236}">
                <a16:creationId xmlns:a16="http://schemas.microsoft.com/office/drawing/2014/main" id="{6652A01C-D66C-4E75-B4BD-83E32622FD96}"/>
              </a:ext>
            </a:extLst>
          </p:cNvPr>
          <p:cNvSpPr txBox="1"/>
          <p:nvPr/>
        </p:nvSpPr>
        <p:spPr>
          <a:xfrm>
            <a:off x="1671967" y="2518893"/>
            <a:ext cx="806311" cy="738664"/>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Resize</a:t>
            </a:r>
          </a:p>
          <a:p>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Slicing</a:t>
            </a:r>
            <a:endParaRPr lang="zh-CN" altLang="en-US" sz="1400"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CEA88263-2782-4179-88D8-F099B8AD1011}"/>
              </a:ext>
            </a:extLst>
          </p:cNvPr>
          <p:cNvSpPr txBox="1"/>
          <p:nvPr/>
        </p:nvSpPr>
        <p:spPr>
          <a:xfrm>
            <a:off x="8798653" y="3485718"/>
            <a:ext cx="1263535"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Model</a:t>
            </a:r>
            <a:endParaRPr lang="zh-CN" altLang="en-US" sz="2800"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2BB349EE-B4C2-4C5C-A717-FE4252D5BBB9}"/>
              </a:ext>
            </a:extLst>
          </p:cNvPr>
          <p:cNvSpPr txBox="1"/>
          <p:nvPr/>
        </p:nvSpPr>
        <p:spPr>
          <a:xfrm>
            <a:off x="4531391" y="6074472"/>
            <a:ext cx="570536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Ground Truth (Resized after correction using third packages)</a:t>
            </a:r>
            <a:endParaRPr lang="zh-CN" altLang="en-US" sz="1400" dirty="0">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8C1C58B9-7D89-414F-BEE7-D4AFDCE01380}"/>
              </a:ext>
            </a:extLst>
          </p:cNvPr>
          <p:cNvSpPr txBox="1"/>
          <p:nvPr/>
        </p:nvSpPr>
        <p:spPr>
          <a:xfrm>
            <a:off x="1720718" y="4184258"/>
            <a:ext cx="806311" cy="738664"/>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Resize</a:t>
            </a:r>
          </a:p>
          <a:p>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Slicing</a:t>
            </a:r>
            <a:endParaRPr lang="zh-CN" altLang="en-US" sz="1400"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2B33DDB1-84F9-40B0-B092-2C6C47B55E9E}"/>
              </a:ext>
            </a:extLst>
          </p:cNvPr>
          <p:cNvSpPr txBox="1"/>
          <p:nvPr/>
        </p:nvSpPr>
        <p:spPr>
          <a:xfrm>
            <a:off x="2282842" y="3574474"/>
            <a:ext cx="1715580"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64*64*13968</a:t>
            </a:r>
            <a:endParaRPr lang="zh-CN" altLang="en-US" sz="1400"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BC289899-391C-4D33-AD28-BE77CCB6F9EA}"/>
              </a:ext>
            </a:extLst>
          </p:cNvPr>
          <p:cNvSpPr txBox="1"/>
          <p:nvPr/>
        </p:nvSpPr>
        <p:spPr>
          <a:xfrm>
            <a:off x="5421514" y="3543851"/>
            <a:ext cx="837963"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Encoder</a:t>
            </a:r>
            <a:endParaRPr lang="zh-CN" altLang="en-US" sz="1200"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646FF52F-687D-4319-8625-B2DECB235FBB}"/>
              </a:ext>
            </a:extLst>
          </p:cNvPr>
          <p:cNvSpPr txBox="1"/>
          <p:nvPr/>
        </p:nvSpPr>
        <p:spPr>
          <a:xfrm>
            <a:off x="6486959" y="3574474"/>
            <a:ext cx="85912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Decoder</a:t>
            </a:r>
            <a:endParaRPr lang="zh-CN" altLang="en-US" sz="1400"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D436EBC8-73EA-4724-8C01-B614DC00243E}"/>
              </a:ext>
            </a:extLst>
          </p:cNvPr>
          <p:cNvSpPr txBox="1"/>
          <p:nvPr/>
        </p:nvSpPr>
        <p:spPr>
          <a:xfrm>
            <a:off x="528181" y="3497687"/>
            <a:ext cx="1230486" cy="52322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Raw data</a:t>
            </a:r>
          </a:p>
          <a:p>
            <a:r>
              <a:rPr lang="en-US" altLang="zh-CN" sz="1400" dirty="0">
                <a:latin typeface="Times New Roman" panose="02020603050405020304" pitchFamily="18" charset="0"/>
                <a:cs typeface="Times New Roman" panose="02020603050405020304" pitchFamily="18" charset="0"/>
              </a:rPr>
              <a:t>182*218*182</a:t>
            </a:r>
            <a:endParaRPr lang="zh-CN" altLang="en-US" sz="1400" dirty="0">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952E7B0A-2D14-4A68-888C-930E6C635616}"/>
              </a:ext>
            </a:extLst>
          </p:cNvPr>
          <p:cNvSpPr txBox="1"/>
          <p:nvPr/>
        </p:nvSpPr>
        <p:spPr>
          <a:xfrm>
            <a:off x="470595" y="5318924"/>
            <a:ext cx="6095306" cy="523220"/>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Corrected Data</a:t>
            </a:r>
          </a:p>
          <a:p>
            <a:r>
              <a:rPr lang="en-US" altLang="zh-CN" sz="1400" dirty="0">
                <a:latin typeface="Times New Roman" panose="02020603050405020304" pitchFamily="18" charset="0"/>
                <a:cs typeface="Times New Roman" panose="02020603050405020304" pitchFamily="18" charset="0"/>
              </a:rPr>
              <a:t>182*218*182</a:t>
            </a:r>
            <a:endParaRPr lang="zh-CN" altLang="en-US" sz="1400" dirty="0">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0FB53A9C-6176-4351-8E01-129D65517B1B}"/>
              </a:ext>
            </a:extLst>
          </p:cNvPr>
          <p:cNvSpPr txBox="1"/>
          <p:nvPr/>
        </p:nvSpPr>
        <p:spPr>
          <a:xfrm>
            <a:off x="2265218" y="5266121"/>
            <a:ext cx="6095306" cy="307777"/>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64*64*13968</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23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381F47-0700-4151-AA88-A140B65725D9}"/>
              </a:ext>
            </a:extLst>
          </p:cNvPr>
          <p:cNvSpPr txBox="1"/>
          <p:nvPr/>
        </p:nvSpPr>
        <p:spPr>
          <a:xfrm>
            <a:off x="307571" y="199505"/>
            <a:ext cx="3947103" cy="954107"/>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Biased Field Correction Network</a:t>
            </a:r>
          </a:p>
          <a:p>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Network Structure: (CNN)</a:t>
            </a:r>
          </a:p>
        </p:txBody>
      </p:sp>
      <p:pic>
        <p:nvPicPr>
          <p:cNvPr id="4" name="图片 3">
            <a:extLst>
              <a:ext uri="{FF2B5EF4-FFF2-40B4-BE49-F238E27FC236}">
                <a16:creationId xmlns:a16="http://schemas.microsoft.com/office/drawing/2014/main" id="{FBECA106-EEC2-473A-AD9B-2246C831C634}"/>
              </a:ext>
            </a:extLst>
          </p:cNvPr>
          <p:cNvPicPr>
            <a:picLocks noChangeAspect="1"/>
          </p:cNvPicPr>
          <p:nvPr/>
        </p:nvPicPr>
        <p:blipFill>
          <a:blip r:embed="rId2"/>
          <a:stretch>
            <a:fillRect/>
          </a:stretch>
        </p:blipFill>
        <p:spPr>
          <a:xfrm>
            <a:off x="374071" y="1157401"/>
            <a:ext cx="3880603" cy="3832610"/>
          </a:xfrm>
          <a:prstGeom prst="rect">
            <a:avLst/>
          </a:prstGeom>
        </p:spPr>
      </p:pic>
      <p:sp>
        <p:nvSpPr>
          <p:cNvPr id="6" name="文本框 5">
            <a:extLst>
              <a:ext uri="{FF2B5EF4-FFF2-40B4-BE49-F238E27FC236}">
                <a16:creationId xmlns:a16="http://schemas.microsoft.com/office/drawing/2014/main" id="{8A51E51A-0940-4855-860E-C1A13F9698C7}"/>
              </a:ext>
            </a:extLst>
          </p:cNvPr>
          <p:cNvSpPr txBox="1"/>
          <p:nvPr/>
        </p:nvSpPr>
        <p:spPr>
          <a:xfrm>
            <a:off x="307571" y="5238934"/>
            <a:ext cx="6095306" cy="923330"/>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Convolution kernel: 7*7</a:t>
            </a:r>
          </a:p>
          <a:p>
            <a:r>
              <a:rPr lang="en-US" altLang="zh-CN" sz="1800" dirty="0">
                <a:latin typeface="Times New Roman" panose="02020603050405020304" pitchFamily="18" charset="0"/>
                <a:cs typeface="Times New Roman" panose="02020603050405020304" pitchFamily="18" charset="0"/>
              </a:rPr>
              <a:t>Epoch: 20</a:t>
            </a:r>
          </a:p>
          <a:p>
            <a:r>
              <a:rPr lang="en-US" altLang="zh-CN" sz="1800" dirty="0">
                <a:latin typeface="Times New Roman" panose="02020603050405020304" pitchFamily="18" charset="0"/>
                <a:cs typeface="Times New Roman" panose="02020603050405020304" pitchFamily="18" charset="0"/>
              </a:rPr>
              <a:t>Batch size: 256</a:t>
            </a:r>
            <a:endParaRPr lang="zh-CN" altLang="en-US" sz="18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5DE6CD00-BC36-4544-A935-A9507657A180}"/>
              </a:ext>
            </a:extLst>
          </p:cNvPr>
          <p:cNvPicPr>
            <a:picLocks noChangeAspect="1"/>
          </p:cNvPicPr>
          <p:nvPr/>
        </p:nvPicPr>
        <p:blipFill rotWithShape="1">
          <a:blip r:embed="rId3"/>
          <a:srcRect l="746" t="2225"/>
          <a:stretch/>
        </p:blipFill>
        <p:spPr>
          <a:xfrm>
            <a:off x="4951296" y="4640777"/>
            <a:ext cx="3644064" cy="2119644"/>
          </a:xfrm>
          <a:prstGeom prst="rect">
            <a:avLst/>
          </a:prstGeom>
        </p:spPr>
      </p:pic>
      <p:sp>
        <p:nvSpPr>
          <p:cNvPr id="11" name="文本框 10">
            <a:extLst>
              <a:ext uri="{FF2B5EF4-FFF2-40B4-BE49-F238E27FC236}">
                <a16:creationId xmlns:a16="http://schemas.microsoft.com/office/drawing/2014/main" id="{BA8F121E-2D8D-4BC4-8CA4-243C02345598}"/>
              </a:ext>
            </a:extLst>
          </p:cNvPr>
          <p:cNvSpPr txBox="1"/>
          <p:nvPr/>
        </p:nvSpPr>
        <p:spPr>
          <a:xfrm>
            <a:off x="5072685" y="784280"/>
            <a:ext cx="495854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Training Result </a:t>
            </a:r>
            <a:endParaRPr lang="zh-CN" altLang="en-US"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DEF07D2A-B611-4CA9-90F7-149439D4E0AC}"/>
              </a:ext>
            </a:extLst>
          </p:cNvPr>
          <p:cNvSpPr txBox="1"/>
          <p:nvPr/>
        </p:nvSpPr>
        <p:spPr>
          <a:xfrm>
            <a:off x="5072685" y="1141494"/>
            <a:ext cx="4744646"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 the testing step of training, we select epochs = 100 and found out that the training loss has already converted after 20 steps. Thus, 20 epochs is our final choice. </a:t>
            </a:r>
            <a:endParaRPr lang="zh-CN" altLang="en-US" dirty="0">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C5CCE2C6-A12B-43DF-BFEE-89903065E70A}"/>
              </a:ext>
            </a:extLst>
          </p:cNvPr>
          <p:cNvPicPr>
            <a:picLocks noChangeAspect="1"/>
          </p:cNvPicPr>
          <p:nvPr/>
        </p:nvPicPr>
        <p:blipFill>
          <a:blip r:embed="rId4"/>
          <a:stretch>
            <a:fillRect/>
          </a:stretch>
        </p:blipFill>
        <p:spPr>
          <a:xfrm>
            <a:off x="4951295" y="2387954"/>
            <a:ext cx="3743817" cy="2206692"/>
          </a:xfrm>
          <a:prstGeom prst="rect">
            <a:avLst/>
          </a:prstGeom>
        </p:spPr>
      </p:pic>
    </p:spTree>
    <p:extLst>
      <p:ext uri="{BB962C8B-B14F-4D97-AF65-F5344CB8AC3E}">
        <p14:creationId xmlns:p14="http://schemas.microsoft.com/office/powerpoint/2010/main" val="306307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CFF733E-E468-4072-976E-8C3AE4AD7A59}"/>
              </a:ext>
            </a:extLst>
          </p:cNvPr>
          <p:cNvSpPr txBox="1"/>
          <p:nvPr/>
        </p:nvSpPr>
        <p:spPr>
          <a:xfrm>
            <a:off x="179763" y="164469"/>
            <a:ext cx="6095306"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Biased Field Correction Network</a:t>
            </a:r>
            <a:endParaRPr lang="zh-CN" altLang="en-US" sz="20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9D3AA3A0-EBC4-4916-9809-35FA0EA8257B}"/>
              </a:ext>
            </a:extLst>
          </p:cNvPr>
          <p:cNvSpPr txBox="1"/>
          <p:nvPr/>
        </p:nvSpPr>
        <p:spPr>
          <a:xfrm>
            <a:off x="179763" y="796235"/>
            <a:ext cx="6438207" cy="1200329"/>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Evaluation metric</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SSIM (Structural Similarity Index)</a:t>
            </a:r>
          </a:p>
          <a:p>
            <a:endParaRPr lang="zh-CN" altLang="en-US" dirty="0"/>
          </a:p>
        </p:txBody>
      </p:sp>
      <p:pic>
        <p:nvPicPr>
          <p:cNvPr id="7" name="图片 6">
            <a:extLst>
              <a:ext uri="{FF2B5EF4-FFF2-40B4-BE49-F238E27FC236}">
                <a16:creationId xmlns:a16="http://schemas.microsoft.com/office/drawing/2014/main" id="{F1815EBB-0945-494E-A2EE-9D06B6B24369}"/>
              </a:ext>
            </a:extLst>
          </p:cNvPr>
          <p:cNvPicPr>
            <a:picLocks noChangeAspect="1"/>
          </p:cNvPicPr>
          <p:nvPr/>
        </p:nvPicPr>
        <p:blipFill>
          <a:blip r:embed="rId2"/>
          <a:stretch>
            <a:fillRect/>
          </a:stretch>
        </p:blipFill>
        <p:spPr>
          <a:xfrm>
            <a:off x="299258" y="1701313"/>
            <a:ext cx="2170660" cy="1309366"/>
          </a:xfrm>
          <a:prstGeom prst="rect">
            <a:avLst/>
          </a:prstGeom>
        </p:spPr>
      </p:pic>
      <p:pic>
        <p:nvPicPr>
          <p:cNvPr id="9" name="图片 8">
            <a:extLst>
              <a:ext uri="{FF2B5EF4-FFF2-40B4-BE49-F238E27FC236}">
                <a16:creationId xmlns:a16="http://schemas.microsoft.com/office/drawing/2014/main" id="{99D0D11B-5A6B-4E4B-8224-C7E40A323B27}"/>
              </a:ext>
            </a:extLst>
          </p:cNvPr>
          <p:cNvPicPr>
            <a:picLocks noChangeAspect="1"/>
          </p:cNvPicPr>
          <p:nvPr/>
        </p:nvPicPr>
        <p:blipFill>
          <a:blip r:embed="rId3"/>
          <a:stretch>
            <a:fillRect/>
          </a:stretch>
        </p:blipFill>
        <p:spPr>
          <a:xfrm>
            <a:off x="2301042" y="2901642"/>
            <a:ext cx="3681412" cy="1147762"/>
          </a:xfrm>
          <a:prstGeom prst="rect">
            <a:avLst/>
          </a:prstGeom>
        </p:spPr>
      </p:pic>
      <p:pic>
        <p:nvPicPr>
          <p:cNvPr id="11" name="图片 10">
            <a:extLst>
              <a:ext uri="{FF2B5EF4-FFF2-40B4-BE49-F238E27FC236}">
                <a16:creationId xmlns:a16="http://schemas.microsoft.com/office/drawing/2014/main" id="{B67188F7-61DF-4E05-BFFB-A71EC1D2EFAF}"/>
              </a:ext>
            </a:extLst>
          </p:cNvPr>
          <p:cNvPicPr>
            <a:picLocks noChangeAspect="1"/>
          </p:cNvPicPr>
          <p:nvPr/>
        </p:nvPicPr>
        <p:blipFill>
          <a:blip r:embed="rId4"/>
          <a:stretch>
            <a:fillRect/>
          </a:stretch>
        </p:blipFill>
        <p:spPr>
          <a:xfrm>
            <a:off x="6519949" y="4472278"/>
            <a:ext cx="5581241" cy="843621"/>
          </a:xfrm>
          <a:prstGeom prst="rect">
            <a:avLst/>
          </a:prstGeom>
        </p:spPr>
      </p:pic>
      <p:cxnSp>
        <p:nvCxnSpPr>
          <p:cNvPr id="3" name="连接符: 肘形 2">
            <a:extLst>
              <a:ext uri="{FF2B5EF4-FFF2-40B4-BE49-F238E27FC236}">
                <a16:creationId xmlns:a16="http://schemas.microsoft.com/office/drawing/2014/main" id="{8A1B99C7-E07A-4947-860D-CF1AF859D28D}"/>
              </a:ext>
            </a:extLst>
          </p:cNvPr>
          <p:cNvCxnSpPr/>
          <p:nvPr/>
        </p:nvCxnSpPr>
        <p:spPr>
          <a:xfrm>
            <a:off x="1180407" y="2851266"/>
            <a:ext cx="1004257" cy="577734"/>
          </a:xfrm>
          <a:prstGeom prst="bentConnector3">
            <a:avLst>
              <a:gd name="adj1" fmla="val 3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连接符: 肘形 9">
            <a:extLst>
              <a:ext uri="{FF2B5EF4-FFF2-40B4-BE49-F238E27FC236}">
                <a16:creationId xmlns:a16="http://schemas.microsoft.com/office/drawing/2014/main" id="{1B559F1C-9CD8-40A3-8256-AC676254881F}"/>
              </a:ext>
            </a:extLst>
          </p:cNvPr>
          <p:cNvCxnSpPr>
            <a:cxnSpLocks/>
          </p:cNvCxnSpPr>
          <p:nvPr/>
        </p:nvCxnSpPr>
        <p:spPr>
          <a:xfrm>
            <a:off x="1180407" y="3436564"/>
            <a:ext cx="5307677" cy="737525"/>
          </a:xfrm>
          <a:prstGeom prst="bentConnector3">
            <a:avLst>
              <a:gd name="adj1" fmla="val 1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C850BD6-1380-4CF8-9417-B04B6FBF2704}"/>
              </a:ext>
            </a:extLst>
          </p:cNvPr>
          <p:cNvCxnSpPr>
            <a:cxnSpLocks/>
          </p:cNvCxnSpPr>
          <p:nvPr/>
        </p:nvCxnSpPr>
        <p:spPr>
          <a:xfrm>
            <a:off x="2655916" y="2355996"/>
            <a:ext cx="3832168" cy="3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F985C94-7945-4EFB-BC15-4A0C8DAB0B6C}"/>
              </a:ext>
            </a:extLst>
          </p:cNvPr>
          <p:cNvCxnSpPr>
            <a:stCxn id="9" idx="3"/>
          </p:cNvCxnSpPr>
          <p:nvPr/>
        </p:nvCxnSpPr>
        <p:spPr>
          <a:xfrm>
            <a:off x="5982454" y="3475523"/>
            <a:ext cx="505630" cy="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33143CF-7B41-4938-B880-CFCA83B541B6}"/>
              </a:ext>
            </a:extLst>
          </p:cNvPr>
          <p:cNvSpPr txBox="1"/>
          <p:nvPr/>
        </p:nvSpPr>
        <p:spPr>
          <a:xfrm>
            <a:off x="6749935" y="2186247"/>
            <a:ext cx="286789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Luminance Comparison</a:t>
            </a:r>
            <a:endParaRPr lang="zh-CN" altLang="en-US"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3F983704-32DA-453C-B466-9DF083500963}"/>
              </a:ext>
            </a:extLst>
          </p:cNvPr>
          <p:cNvSpPr txBox="1"/>
          <p:nvPr/>
        </p:nvSpPr>
        <p:spPr>
          <a:xfrm>
            <a:off x="6749935" y="3230477"/>
            <a:ext cx="6095306"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Contrast Comparison</a:t>
            </a:r>
            <a:endParaRPr lang="zh-CN" altLang="en-US" dirty="0">
              <a:latin typeface="Times New Roman" panose="02020603050405020304" pitchFamily="18" charset="0"/>
              <a:cs typeface="Times New Roman" panose="02020603050405020304" pitchFamily="18" charset="0"/>
            </a:endParaRPr>
          </a:p>
        </p:txBody>
      </p:sp>
      <p:sp>
        <p:nvSpPr>
          <p:cNvPr id="35" name="文本框 34">
            <a:extLst>
              <a:ext uri="{FF2B5EF4-FFF2-40B4-BE49-F238E27FC236}">
                <a16:creationId xmlns:a16="http://schemas.microsoft.com/office/drawing/2014/main" id="{3FB6004C-4049-4C5D-B88C-3F5DBCAE261A}"/>
              </a:ext>
            </a:extLst>
          </p:cNvPr>
          <p:cNvSpPr txBox="1"/>
          <p:nvPr/>
        </p:nvSpPr>
        <p:spPr>
          <a:xfrm>
            <a:off x="6749935" y="4023270"/>
            <a:ext cx="6421582"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Structure Comparison</a:t>
            </a:r>
            <a:endParaRPr lang="zh-CN" altLang="en-US" dirty="0">
              <a:latin typeface="Times New Roman" panose="02020603050405020304" pitchFamily="18" charset="0"/>
              <a:cs typeface="Times New Roman" panose="02020603050405020304" pitchFamily="18" charset="0"/>
            </a:endParaRPr>
          </a:p>
        </p:txBody>
      </p:sp>
      <p:cxnSp>
        <p:nvCxnSpPr>
          <p:cNvPr id="37" name="连接符: 肘形 36">
            <a:extLst>
              <a:ext uri="{FF2B5EF4-FFF2-40B4-BE49-F238E27FC236}">
                <a16:creationId xmlns:a16="http://schemas.microsoft.com/office/drawing/2014/main" id="{A739F131-1621-4E11-87BC-6B69B7CA6AEB}"/>
              </a:ext>
            </a:extLst>
          </p:cNvPr>
          <p:cNvCxnSpPr>
            <a:cxnSpLocks/>
          </p:cNvCxnSpPr>
          <p:nvPr/>
        </p:nvCxnSpPr>
        <p:spPr>
          <a:xfrm rot="16200000" flipH="1">
            <a:off x="8962348" y="2857687"/>
            <a:ext cx="2307444" cy="1304061"/>
          </a:xfrm>
          <a:prstGeom prst="bentConnector3">
            <a:avLst>
              <a:gd name="adj1" fmla="val 4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E8682CC-F8F8-49DA-9EF6-54D2747C68B2}"/>
              </a:ext>
            </a:extLst>
          </p:cNvPr>
          <p:cNvCxnSpPr/>
          <p:nvPr/>
        </p:nvCxnSpPr>
        <p:spPr>
          <a:xfrm flipH="1">
            <a:off x="9472353" y="3414138"/>
            <a:ext cx="12957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F6EF1BEA-8B7F-421F-B73A-699DF6CD648D}"/>
              </a:ext>
            </a:extLst>
          </p:cNvPr>
          <p:cNvCxnSpPr>
            <a:cxnSpLocks/>
          </p:cNvCxnSpPr>
          <p:nvPr/>
        </p:nvCxnSpPr>
        <p:spPr>
          <a:xfrm flipH="1">
            <a:off x="9472353" y="4235481"/>
            <a:ext cx="128431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表格 5">
            <a:extLst>
              <a:ext uri="{FF2B5EF4-FFF2-40B4-BE49-F238E27FC236}">
                <a16:creationId xmlns:a16="http://schemas.microsoft.com/office/drawing/2014/main" id="{3CFA18C5-BD04-4880-A0C1-45B189CC897C}"/>
              </a:ext>
            </a:extLst>
          </p:cNvPr>
          <p:cNvGraphicFramePr>
            <a:graphicFrameLocks noGrp="1"/>
          </p:cNvGraphicFramePr>
          <p:nvPr>
            <p:extLst>
              <p:ext uri="{D42A27DB-BD31-4B8C-83A1-F6EECF244321}">
                <p14:modId xmlns:p14="http://schemas.microsoft.com/office/powerpoint/2010/main" val="2152350596"/>
              </p:ext>
            </p:extLst>
          </p:nvPr>
        </p:nvGraphicFramePr>
        <p:xfrm>
          <a:off x="391622" y="5236185"/>
          <a:ext cx="9625215" cy="741680"/>
        </p:xfrm>
        <a:graphic>
          <a:graphicData uri="http://schemas.openxmlformats.org/drawingml/2006/table">
            <a:tbl>
              <a:tblPr firstRow="1" bandRow="1">
                <a:tableStyleId>{5C22544A-7EE6-4342-B048-85BDC9FD1C3A}</a:tableStyleId>
              </a:tblPr>
              <a:tblGrid>
                <a:gridCol w="3208405">
                  <a:extLst>
                    <a:ext uri="{9D8B030D-6E8A-4147-A177-3AD203B41FA5}">
                      <a16:colId xmlns:a16="http://schemas.microsoft.com/office/drawing/2014/main" val="3603779448"/>
                    </a:ext>
                  </a:extLst>
                </a:gridCol>
                <a:gridCol w="3208405">
                  <a:extLst>
                    <a:ext uri="{9D8B030D-6E8A-4147-A177-3AD203B41FA5}">
                      <a16:colId xmlns:a16="http://schemas.microsoft.com/office/drawing/2014/main" val="2859484492"/>
                    </a:ext>
                  </a:extLst>
                </a:gridCol>
                <a:gridCol w="3208405">
                  <a:extLst>
                    <a:ext uri="{9D8B030D-6E8A-4147-A177-3AD203B41FA5}">
                      <a16:colId xmlns:a16="http://schemas.microsoft.com/office/drawing/2014/main" val="1861472706"/>
                    </a:ext>
                  </a:extLst>
                </a:gridCol>
              </a:tblGrid>
              <a:tr h="370840">
                <a:tc>
                  <a:txBody>
                    <a:bodyPr/>
                    <a:lstStyle/>
                    <a:p>
                      <a:r>
                        <a:rPr lang="en-US" altLang="zh-CN" dirty="0"/>
                        <a:t>Work-Flow</a:t>
                      </a:r>
                      <a:endParaRPr lang="zh-CN" altLang="en-US" dirty="0"/>
                    </a:p>
                  </a:txBody>
                  <a:tcPr/>
                </a:tc>
                <a:tc>
                  <a:txBody>
                    <a:bodyPr/>
                    <a:lstStyle/>
                    <a:p>
                      <a:r>
                        <a:rPr lang="en-US" altLang="zh-CN" dirty="0"/>
                        <a:t>Resize -&gt; Training</a:t>
                      </a:r>
                      <a:endParaRPr lang="zh-CN" altLang="en-US" dirty="0"/>
                    </a:p>
                  </a:txBody>
                  <a:tcPr/>
                </a:tc>
                <a:tc>
                  <a:txBody>
                    <a:bodyPr/>
                    <a:lstStyle/>
                    <a:p>
                      <a:r>
                        <a:rPr lang="en-US" altLang="zh-CN" dirty="0"/>
                        <a:t>Direct Training*</a:t>
                      </a:r>
                      <a:endParaRPr lang="zh-CN" altLang="en-US" dirty="0"/>
                    </a:p>
                  </a:txBody>
                  <a:tcPr/>
                </a:tc>
                <a:extLst>
                  <a:ext uri="{0D108BD9-81ED-4DB2-BD59-A6C34878D82A}">
                    <a16:rowId xmlns:a16="http://schemas.microsoft.com/office/drawing/2014/main" val="3509818370"/>
                  </a:ext>
                </a:extLst>
              </a:tr>
              <a:tr h="370840">
                <a:tc>
                  <a:txBody>
                    <a:bodyPr/>
                    <a:lstStyle/>
                    <a:p>
                      <a:r>
                        <a:rPr lang="en-US" altLang="zh-CN" b="1" dirty="0"/>
                        <a:t>SSIM</a:t>
                      </a:r>
                      <a:endParaRPr lang="zh-CN" altLang="en-US" b="1" dirty="0"/>
                    </a:p>
                  </a:txBody>
                  <a:tcPr/>
                </a:tc>
                <a:tc>
                  <a:txBody>
                    <a:bodyPr/>
                    <a:lstStyle/>
                    <a:p>
                      <a:r>
                        <a:rPr lang="en-US" altLang="zh-CN" b="1" dirty="0"/>
                        <a:t>0.78</a:t>
                      </a:r>
                      <a:endParaRPr lang="zh-CN" altLang="en-US" b="1" dirty="0"/>
                    </a:p>
                  </a:txBody>
                  <a:tcPr/>
                </a:tc>
                <a:tc>
                  <a:txBody>
                    <a:bodyPr/>
                    <a:lstStyle/>
                    <a:p>
                      <a:r>
                        <a:rPr lang="en-US" altLang="zh-CN" b="1" dirty="0"/>
                        <a:t>0.88</a:t>
                      </a:r>
                      <a:endParaRPr lang="zh-CN" altLang="en-US" b="1" dirty="0"/>
                    </a:p>
                  </a:txBody>
                  <a:tcPr/>
                </a:tc>
                <a:extLst>
                  <a:ext uri="{0D108BD9-81ED-4DB2-BD59-A6C34878D82A}">
                    <a16:rowId xmlns:a16="http://schemas.microsoft.com/office/drawing/2014/main" val="102212065"/>
                  </a:ext>
                </a:extLst>
              </a:tr>
            </a:tbl>
          </a:graphicData>
        </a:graphic>
      </p:graphicFrame>
      <p:sp>
        <p:nvSpPr>
          <p:cNvPr id="6" name="文本框 5">
            <a:extLst>
              <a:ext uri="{FF2B5EF4-FFF2-40B4-BE49-F238E27FC236}">
                <a16:creationId xmlns:a16="http://schemas.microsoft.com/office/drawing/2014/main" id="{D4274FA8-2823-4392-A4BC-79FA2278197A}"/>
              </a:ext>
            </a:extLst>
          </p:cNvPr>
          <p:cNvSpPr txBox="1"/>
          <p:nvPr/>
        </p:nvSpPr>
        <p:spPr>
          <a:xfrm>
            <a:off x="299258" y="6058897"/>
            <a:ext cx="10531302"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 The “direct training” mean we resize the data to 128*128, which is similar with the original size. However, the procedure is not identical to training with the raw data first.</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DD46A9B-193D-4D57-971D-365F6D7893D7}"/>
              </a:ext>
            </a:extLst>
          </p:cNvPr>
          <p:cNvSpPr txBox="1"/>
          <p:nvPr/>
        </p:nvSpPr>
        <p:spPr>
          <a:xfrm>
            <a:off x="376147" y="4595848"/>
            <a:ext cx="559083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P.S: x represents a pixel in an images with pixel number 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7407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931</Words>
  <Application>Microsoft Office PowerPoint</Application>
  <PresentationFormat>宽屏</PresentationFormat>
  <Paragraphs>115</Paragraphs>
  <Slides>10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CambriaMath</vt:lpstr>
      <vt:lpstr>等线</vt:lpstr>
      <vt:lpstr>等线 Light</vt:lpstr>
      <vt:lpstr>Arial</vt:lpstr>
      <vt:lpstr>Times New Roman</vt:lpstr>
      <vt:lpstr>Office 主题​​</vt:lpstr>
      <vt:lpstr>MRI Segmentation &amp; Analysis Project Final Report</vt:lpstr>
      <vt:lpstr>Project Intro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dc:title>
  <dc:creator>Jerry</dc:creator>
  <cp:lastModifiedBy>Jerry</cp:lastModifiedBy>
  <cp:revision>110</cp:revision>
  <dcterms:created xsi:type="dcterms:W3CDTF">2022-03-07T13:59:39Z</dcterms:created>
  <dcterms:modified xsi:type="dcterms:W3CDTF">2022-03-16T08:29:49Z</dcterms:modified>
</cp:coreProperties>
</file>