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52" d="100"/>
          <a:sy n="52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AB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740660" cy="2314575"/>
          </a:xfrm>
          <a:custGeom>
            <a:avLst/>
            <a:gdLst/>
            <a:ahLst/>
            <a:cxnLst/>
            <a:rect l="l" t="t" r="r" b="b"/>
            <a:pathLst>
              <a:path w="2740660" h="2314575">
                <a:moveTo>
                  <a:pt x="2740301" y="0"/>
                </a:moveTo>
                <a:lnTo>
                  <a:pt x="2677093" y="32654"/>
                </a:lnTo>
                <a:lnTo>
                  <a:pt x="2636239" y="55177"/>
                </a:lnTo>
                <a:lnTo>
                  <a:pt x="2595995" y="78404"/>
                </a:lnTo>
                <a:lnTo>
                  <a:pt x="2556344" y="102315"/>
                </a:lnTo>
                <a:lnTo>
                  <a:pt x="2517266" y="126889"/>
                </a:lnTo>
                <a:lnTo>
                  <a:pt x="2478744" y="152106"/>
                </a:lnTo>
                <a:lnTo>
                  <a:pt x="2440761" y="177944"/>
                </a:lnTo>
                <a:lnTo>
                  <a:pt x="2403298" y="204384"/>
                </a:lnTo>
                <a:lnTo>
                  <a:pt x="2366337" y="231404"/>
                </a:lnTo>
                <a:lnTo>
                  <a:pt x="2329861" y="258983"/>
                </a:lnTo>
                <a:lnTo>
                  <a:pt x="2293851" y="287101"/>
                </a:lnTo>
                <a:lnTo>
                  <a:pt x="2258290" y="315737"/>
                </a:lnTo>
                <a:lnTo>
                  <a:pt x="2223159" y="344870"/>
                </a:lnTo>
                <a:lnTo>
                  <a:pt x="2188441" y="374480"/>
                </a:lnTo>
                <a:lnTo>
                  <a:pt x="2154117" y="404546"/>
                </a:lnTo>
                <a:lnTo>
                  <a:pt x="2120170" y="435047"/>
                </a:lnTo>
                <a:lnTo>
                  <a:pt x="2086582" y="465963"/>
                </a:lnTo>
                <a:lnTo>
                  <a:pt x="2053335" y="497272"/>
                </a:lnTo>
                <a:lnTo>
                  <a:pt x="2020411" y="528955"/>
                </a:lnTo>
                <a:lnTo>
                  <a:pt x="1987792" y="560989"/>
                </a:lnTo>
                <a:lnTo>
                  <a:pt x="1955460" y="593356"/>
                </a:lnTo>
                <a:lnTo>
                  <a:pt x="1923397" y="626033"/>
                </a:lnTo>
                <a:lnTo>
                  <a:pt x="1891585" y="659000"/>
                </a:lnTo>
                <a:lnTo>
                  <a:pt x="1860006" y="692236"/>
                </a:lnTo>
                <a:lnTo>
                  <a:pt x="1828643" y="725722"/>
                </a:lnTo>
                <a:lnTo>
                  <a:pt x="1797477" y="759435"/>
                </a:lnTo>
                <a:lnTo>
                  <a:pt x="1766490" y="793356"/>
                </a:lnTo>
                <a:lnTo>
                  <a:pt x="1735665" y="827463"/>
                </a:lnTo>
                <a:lnTo>
                  <a:pt x="1704984" y="861735"/>
                </a:lnTo>
                <a:lnTo>
                  <a:pt x="1674428" y="896153"/>
                </a:lnTo>
                <a:lnTo>
                  <a:pt x="1643979" y="930695"/>
                </a:lnTo>
                <a:lnTo>
                  <a:pt x="1613621" y="965341"/>
                </a:lnTo>
                <a:lnTo>
                  <a:pt x="1583334" y="1000070"/>
                </a:lnTo>
                <a:lnTo>
                  <a:pt x="1553100" y="1034861"/>
                </a:lnTo>
                <a:lnTo>
                  <a:pt x="1522903" y="1069693"/>
                </a:lnTo>
                <a:lnTo>
                  <a:pt x="1492724" y="1104546"/>
                </a:lnTo>
                <a:lnTo>
                  <a:pt x="1462545" y="1139400"/>
                </a:lnTo>
                <a:lnTo>
                  <a:pt x="1432348" y="1174233"/>
                </a:lnTo>
                <a:lnTo>
                  <a:pt x="1402115" y="1209024"/>
                </a:lnTo>
                <a:lnTo>
                  <a:pt x="1371828" y="1243753"/>
                </a:lnTo>
                <a:lnTo>
                  <a:pt x="1341470" y="1278400"/>
                </a:lnTo>
                <a:lnTo>
                  <a:pt x="1311021" y="1312942"/>
                </a:lnTo>
                <a:lnTo>
                  <a:pt x="1280466" y="1347361"/>
                </a:lnTo>
                <a:lnTo>
                  <a:pt x="1249784" y="1381634"/>
                </a:lnTo>
                <a:lnTo>
                  <a:pt x="1218959" y="1415742"/>
                </a:lnTo>
                <a:lnTo>
                  <a:pt x="1187973" y="1449662"/>
                </a:lnTo>
                <a:lnTo>
                  <a:pt x="1156807" y="1483376"/>
                </a:lnTo>
                <a:lnTo>
                  <a:pt x="1125444" y="1516862"/>
                </a:lnTo>
                <a:lnTo>
                  <a:pt x="1093865" y="1550099"/>
                </a:lnTo>
                <a:lnTo>
                  <a:pt x="1062054" y="1583066"/>
                </a:lnTo>
                <a:lnTo>
                  <a:pt x="1029991" y="1615744"/>
                </a:lnTo>
                <a:lnTo>
                  <a:pt x="997659" y="1648111"/>
                </a:lnTo>
                <a:lnTo>
                  <a:pt x="965040" y="1680146"/>
                </a:lnTo>
                <a:lnTo>
                  <a:pt x="932116" y="1711828"/>
                </a:lnTo>
                <a:lnTo>
                  <a:pt x="898869" y="1743138"/>
                </a:lnTo>
                <a:lnTo>
                  <a:pt x="865281" y="1774054"/>
                </a:lnTo>
                <a:lnTo>
                  <a:pt x="831334" y="1804555"/>
                </a:lnTo>
                <a:lnTo>
                  <a:pt x="797011" y="1834621"/>
                </a:lnTo>
                <a:lnTo>
                  <a:pt x="762293" y="1864232"/>
                </a:lnTo>
                <a:lnTo>
                  <a:pt x="727162" y="1893365"/>
                </a:lnTo>
                <a:lnTo>
                  <a:pt x="691600" y="1922002"/>
                </a:lnTo>
                <a:lnTo>
                  <a:pt x="655591" y="1950120"/>
                </a:lnTo>
                <a:lnTo>
                  <a:pt x="619114" y="1977699"/>
                </a:lnTo>
                <a:lnTo>
                  <a:pt x="582154" y="2004719"/>
                </a:lnTo>
                <a:lnTo>
                  <a:pt x="544691" y="2031159"/>
                </a:lnTo>
                <a:lnTo>
                  <a:pt x="506707" y="2056997"/>
                </a:lnTo>
                <a:lnTo>
                  <a:pt x="468186" y="2082214"/>
                </a:lnTo>
                <a:lnTo>
                  <a:pt x="429108" y="2106789"/>
                </a:lnTo>
                <a:lnTo>
                  <a:pt x="389456" y="2130700"/>
                </a:lnTo>
                <a:lnTo>
                  <a:pt x="349212" y="2153927"/>
                </a:lnTo>
                <a:lnTo>
                  <a:pt x="308359" y="2176450"/>
                </a:lnTo>
                <a:lnTo>
                  <a:pt x="266877" y="2198248"/>
                </a:lnTo>
                <a:lnTo>
                  <a:pt x="224749" y="2219299"/>
                </a:lnTo>
                <a:lnTo>
                  <a:pt x="181958" y="2239584"/>
                </a:lnTo>
                <a:lnTo>
                  <a:pt x="138485" y="2259081"/>
                </a:lnTo>
                <a:lnTo>
                  <a:pt x="94312" y="2277770"/>
                </a:lnTo>
                <a:lnTo>
                  <a:pt x="49421" y="2295630"/>
                </a:lnTo>
                <a:lnTo>
                  <a:pt x="3795" y="2312640"/>
                </a:lnTo>
                <a:lnTo>
                  <a:pt x="0" y="2313961"/>
                </a:lnTo>
              </a:path>
            </a:pathLst>
          </a:custGeom>
          <a:ln w="25012">
            <a:solidFill>
              <a:srgbClr val="AB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66" y="536308"/>
            <a:ext cx="18277840" cy="47625"/>
          </a:xfrm>
          <a:custGeom>
            <a:avLst/>
            <a:gdLst/>
            <a:ahLst/>
            <a:cxnLst/>
            <a:rect l="l" t="t" r="r" b="b"/>
            <a:pathLst>
              <a:path w="18277840" h="47625">
                <a:moveTo>
                  <a:pt x="18277421" y="0"/>
                </a:moveTo>
                <a:lnTo>
                  <a:pt x="0" y="0"/>
                </a:lnTo>
                <a:lnTo>
                  <a:pt x="0" y="47625"/>
                </a:lnTo>
                <a:lnTo>
                  <a:pt x="18277421" y="47625"/>
                </a:lnTo>
                <a:lnTo>
                  <a:pt x="18277421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0685" y="2265610"/>
            <a:ext cx="7112634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rgbClr val="AB45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AB45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AB45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AB45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AB45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AB45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1059" y="386162"/>
            <a:ext cx="9068435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rgbClr val="AB45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682" y="4080421"/>
            <a:ext cx="749109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AB45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pace-shuttle-space-sci-fi-2690279/" TargetMode="External"/><Relationship Id="rId3" Type="http://schemas.openxmlformats.org/officeDocument/2006/relationships/hyperlink" Target="https://www.blackbox.ai/" TargetMode="External"/><Relationship Id="rId7" Type="http://schemas.openxmlformats.org/officeDocument/2006/relationships/image" Target="../media/image19.jpg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85xFh2SPWfc" TargetMode="External"/><Relationship Id="rId5" Type="http://schemas.openxmlformats.org/officeDocument/2006/relationships/hyperlink" Target="https://www.youtube.com/watch?v=Qz_0sSGyyE4" TargetMode="External"/><Relationship Id="rId4" Type="http://schemas.openxmlformats.org/officeDocument/2006/relationships/hyperlink" Target="https://www.youtube.com/watch?v=rpz1fKAgN1M&amp;t=2866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328" y="3016250"/>
            <a:ext cx="13809344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175" algn="ctr">
              <a:lnSpc>
                <a:spcPct val="100200"/>
              </a:lnSpc>
              <a:spcBef>
                <a:spcPts val="105"/>
              </a:spcBef>
            </a:pPr>
            <a:r>
              <a:rPr sz="8450" b="0" dirty="0">
                <a:latin typeface="Times New Roman"/>
                <a:cs typeface="Times New Roman"/>
              </a:rPr>
              <a:t>Exploring</a:t>
            </a:r>
            <a:r>
              <a:rPr sz="8450" b="0" spc="-480" dirty="0">
                <a:latin typeface="Times New Roman"/>
                <a:cs typeface="Times New Roman"/>
              </a:rPr>
              <a:t> </a:t>
            </a:r>
            <a:r>
              <a:rPr sz="8450" b="0" spc="305" dirty="0">
                <a:latin typeface="Times New Roman"/>
                <a:cs typeface="Times New Roman"/>
              </a:rPr>
              <a:t>the</a:t>
            </a:r>
            <a:r>
              <a:rPr sz="8450" b="0" spc="-484" dirty="0">
                <a:latin typeface="Times New Roman"/>
                <a:cs typeface="Times New Roman"/>
              </a:rPr>
              <a:t> </a:t>
            </a:r>
            <a:r>
              <a:rPr sz="8450" b="0" spc="-10" dirty="0">
                <a:latin typeface="Times New Roman"/>
                <a:cs typeface="Times New Roman"/>
              </a:rPr>
              <a:t>Astrospace:</a:t>
            </a:r>
            <a:r>
              <a:rPr sz="8450" b="0" spc="-484" dirty="0">
                <a:latin typeface="Times New Roman"/>
                <a:cs typeface="Times New Roman"/>
              </a:rPr>
              <a:t> </a:t>
            </a:r>
            <a:r>
              <a:rPr sz="8450" b="0" spc="-285" dirty="0">
                <a:latin typeface="Times New Roman"/>
                <a:cs typeface="Times New Roman"/>
              </a:rPr>
              <a:t>An </a:t>
            </a:r>
            <a:r>
              <a:rPr sz="8450" b="0" spc="240" dirty="0">
                <a:latin typeface="Times New Roman"/>
                <a:cs typeface="Times New Roman"/>
              </a:rPr>
              <a:t>Introduction</a:t>
            </a:r>
            <a:r>
              <a:rPr sz="8450" b="0" spc="-490" dirty="0">
                <a:latin typeface="Times New Roman"/>
                <a:cs typeface="Times New Roman"/>
              </a:rPr>
              <a:t> </a:t>
            </a:r>
            <a:r>
              <a:rPr sz="8450" b="0" spc="195" dirty="0">
                <a:latin typeface="Times New Roman"/>
                <a:cs typeface="Times New Roman"/>
              </a:rPr>
              <a:t>to</a:t>
            </a:r>
            <a:r>
              <a:rPr sz="8450" b="0" spc="-490" dirty="0">
                <a:latin typeface="Times New Roman"/>
                <a:cs typeface="Times New Roman"/>
              </a:rPr>
              <a:t> </a:t>
            </a:r>
            <a:r>
              <a:rPr sz="8450" b="0" spc="305" dirty="0">
                <a:latin typeface="Times New Roman"/>
                <a:cs typeface="Times New Roman"/>
              </a:rPr>
              <a:t>the</a:t>
            </a:r>
            <a:r>
              <a:rPr sz="8450" b="0" spc="-490" dirty="0">
                <a:latin typeface="Times New Roman"/>
                <a:cs typeface="Times New Roman"/>
              </a:rPr>
              <a:t> </a:t>
            </a:r>
            <a:r>
              <a:rPr sz="8450" b="0" spc="150" dirty="0">
                <a:latin typeface="Times New Roman"/>
                <a:cs typeface="Times New Roman"/>
              </a:rPr>
              <a:t>Orrery</a:t>
            </a:r>
            <a:r>
              <a:rPr sz="8450" b="0" spc="-490" dirty="0">
                <a:latin typeface="Times New Roman"/>
                <a:cs typeface="Times New Roman"/>
              </a:rPr>
              <a:t> </a:t>
            </a:r>
            <a:r>
              <a:rPr sz="8450" b="0" spc="-80" dirty="0">
                <a:latin typeface="Times New Roman"/>
                <a:cs typeface="Times New Roman"/>
              </a:rPr>
              <a:t>Web </a:t>
            </a:r>
            <a:r>
              <a:rPr sz="8450" b="0" spc="-25" dirty="0">
                <a:latin typeface="Times New Roman"/>
                <a:cs typeface="Times New Roman"/>
              </a:rPr>
              <a:t>App</a:t>
            </a:r>
            <a:endParaRPr sz="84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125" y="6263394"/>
            <a:ext cx="4444365" cy="4023995"/>
          </a:xfrm>
          <a:custGeom>
            <a:avLst/>
            <a:gdLst/>
            <a:ahLst/>
            <a:cxnLst/>
            <a:rect l="l" t="t" r="r" b="b"/>
            <a:pathLst>
              <a:path w="4444365" h="4023995">
                <a:moveTo>
                  <a:pt x="0" y="4023603"/>
                </a:moveTo>
                <a:lnTo>
                  <a:pt x="40439" y="4000376"/>
                </a:lnTo>
                <a:lnTo>
                  <a:pt x="79589" y="3977024"/>
                </a:lnTo>
                <a:lnTo>
                  <a:pt x="118322" y="3953081"/>
                </a:lnTo>
                <a:lnTo>
                  <a:pt x="156643" y="3928560"/>
                </a:lnTo>
                <a:lnTo>
                  <a:pt x="194563" y="3903470"/>
                </a:lnTo>
                <a:lnTo>
                  <a:pt x="232087" y="3877824"/>
                </a:lnTo>
                <a:lnTo>
                  <a:pt x="269225" y="3851632"/>
                </a:lnTo>
                <a:lnTo>
                  <a:pt x="305983" y="3824906"/>
                </a:lnTo>
                <a:lnTo>
                  <a:pt x="342371" y="3797656"/>
                </a:lnTo>
                <a:lnTo>
                  <a:pt x="378396" y="3769894"/>
                </a:lnTo>
                <a:lnTo>
                  <a:pt x="414065" y="3741630"/>
                </a:lnTo>
                <a:lnTo>
                  <a:pt x="449387" y="3712877"/>
                </a:lnTo>
                <a:lnTo>
                  <a:pt x="484370" y="3683645"/>
                </a:lnTo>
                <a:lnTo>
                  <a:pt x="519021" y="3653945"/>
                </a:lnTo>
                <a:lnTo>
                  <a:pt x="553348" y="3623788"/>
                </a:lnTo>
                <a:lnTo>
                  <a:pt x="587360" y="3593186"/>
                </a:lnTo>
                <a:lnTo>
                  <a:pt x="621064" y="3562149"/>
                </a:lnTo>
                <a:lnTo>
                  <a:pt x="654468" y="3530690"/>
                </a:lnTo>
                <a:lnTo>
                  <a:pt x="687580" y="3498818"/>
                </a:lnTo>
                <a:lnTo>
                  <a:pt x="720407" y="3466545"/>
                </a:lnTo>
                <a:lnTo>
                  <a:pt x="752959" y="3433883"/>
                </a:lnTo>
                <a:lnTo>
                  <a:pt x="785242" y="3400842"/>
                </a:lnTo>
                <a:lnTo>
                  <a:pt x="817265" y="3367433"/>
                </a:lnTo>
                <a:lnTo>
                  <a:pt x="849035" y="3333668"/>
                </a:lnTo>
                <a:lnTo>
                  <a:pt x="880560" y="3299558"/>
                </a:lnTo>
                <a:lnTo>
                  <a:pt x="911849" y="3265114"/>
                </a:lnTo>
                <a:lnTo>
                  <a:pt x="942908" y="3230346"/>
                </a:lnTo>
                <a:lnTo>
                  <a:pt x="973747" y="3195267"/>
                </a:lnTo>
                <a:lnTo>
                  <a:pt x="1004373" y="3159887"/>
                </a:lnTo>
                <a:lnTo>
                  <a:pt x="1034793" y="3124218"/>
                </a:lnTo>
                <a:lnTo>
                  <a:pt x="1065016" y="3088270"/>
                </a:lnTo>
                <a:lnTo>
                  <a:pt x="1095050" y="3052055"/>
                </a:lnTo>
                <a:lnTo>
                  <a:pt x="1124902" y="3015584"/>
                </a:lnTo>
                <a:lnTo>
                  <a:pt x="1154581" y="2978868"/>
                </a:lnTo>
                <a:lnTo>
                  <a:pt x="1184094" y="2941917"/>
                </a:lnTo>
                <a:lnTo>
                  <a:pt x="1213449" y="2904745"/>
                </a:lnTo>
                <a:lnTo>
                  <a:pt x="1242654" y="2867360"/>
                </a:lnTo>
                <a:lnTo>
                  <a:pt x="1271717" y="2829775"/>
                </a:lnTo>
                <a:lnTo>
                  <a:pt x="1300646" y="2792001"/>
                </a:lnTo>
                <a:lnTo>
                  <a:pt x="1329449" y="2754048"/>
                </a:lnTo>
                <a:lnTo>
                  <a:pt x="1358134" y="2715929"/>
                </a:lnTo>
                <a:lnTo>
                  <a:pt x="1386708" y="2677653"/>
                </a:lnTo>
                <a:lnTo>
                  <a:pt x="1415179" y="2639233"/>
                </a:lnTo>
                <a:lnTo>
                  <a:pt x="1443556" y="2600679"/>
                </a:lnTo>
                <a:lnTo>
                  <a:pt x="1471846" y="2562003"/>
                </a:lnTo>
                <a:lnTo>
                  <a:pt x="1500057" y="2523215"/>
                </a:lnTo>
                <a:lnTo>
                  <a:pt x="1528198" y="2484327"/>
                </a:lnTo>
                <a:lnTo>
                  <a:pt x="1556275" y="2445350"/>
                </a:lnTo>
                <a:lnTo>
                  <a:pt x="1584297" y="2406295"/>
                </a:lnTo>
                <a:lnTo>
                  <a:pt x="1612272" y="2367173"/>
                </a:lnTo>
                <a:lnTo>
                  <a:pt x="1640207" y="2327995"/>
                </a:lnTo>
                <a:lnTo>
                  <a:pt x="1668111" y="2288773"/>
                </a:lnTo>
                <a:lnTo>
                  <a:pt x="1695991" y="2249518"/>
                </a:lnTo>
                <a:lnTo>
                  <a:pt x="1723856" y="2210240"/>
                </a:lnTo>
                <a:lnTo>
                  <a:pt x="1751713" y="2170951"/>
                </a:lnTo>
                <a:lnTo>
                  <a:pt x="1779565" y="2131662"/>
                </a:lnTo>
                <a:lnTo>
                  <a:pt x="1807425" y="2092385"/>
                </a:lnTo>
                <a:lnTo>
                  <a:pt x="1835302" y="2053130"/>
                </a:lnTo>
                <a:lnTo>
                  <a:pt x="1863201" y="2013908"/>
                </a:lnTo>
                <a:lnTo>
                  <a:pt x="1891133" y="1974731"/>
                </a:lnTo>
                <a:lnTo>
                  <a:pt x="1919103" y="1935609"/>
                </a:lnTo>
                <a:lnTo>
                  <a:pt x="1947122" y="1896555"/>
                </a:lnTo>
                <a:lnTo>
                  <a:pt x="1975195" y="1857578"/>
                </a:lnTo>
                <a:lnTo>
                  <a:pt x="2003332" y="1818690"/>
                </a:lnTo>
                <a:lnTo>
                  <a:pt x="2031539" y="1779903"/>
                </a:lnTo>
                <a:lnTo>
                  <a:pt x="2059826" y="1741227"/>
                </a:lnTo>
                <a:lnTo>
                  <a:pt x="2088200" y="1702673"/>
                </a:lnTo>
                <a:lnTo>
                  <a:pt x="2116668" y="1664253"/>
                </a:lnTo>
                <a:lnTo>
                  <a:pt x="2145239" y="1625978"/>
                </a:lnTo>
                <a:lnTo>
                  <a:pt x="2173920" y="1587859"/>
                </a:lnTo>
                <a:lnTo>
                  <a:pt x="2202720" y="1549907"/>
                </a:lnTo>
                <a:lnTo>
                  <a:pt x="2231646" y="1512133"/>
                </a:lnTo>
                <a:lnTo>
                  <a:pt x="2260707" y="1474548"/>
                </a:lnTo>
                <a:lnTo>
                  <a:pt x="2289909" y="1437164"/>
                </a:lnTo>
                <a:lnTo>
                  <a:pt x="2319262" y="1399992"/>
                </a:lnTo>
                <a:lnTo>
                  <a:pt x="2348772" y="1363042"/>
                </a:lnTo>
                <a:lnTo>
                  <a:pt x="2378448" y="1326326"/>
                </a:lnTo>
                <a:lnTo>
                  <a:pt x="2408298" y="1289855"/>
                </a:lnTo>
                <a:lnTo>
                  <a:pt x="2438330" y="1253640"/>
                </a:lnTo>
                <a:lnTo>
                  <a:pt x="2468551" y="1217692"/>
                </a:lnTo>
                <a:lnTo>
                  <a:pt x="2498969" y="1182023"/>
                </a:lnTo>
                <a:lnTo>
                  <a:pt x="2529593" y="1146644"/>
                </a:lnTo>
                <a:lnTo>
                  <a:pt x="2560430" y="1111565"/>
                </a:lnTo>
                <a:lnTo>
                  <a:pt x="2591488" y="1076798"/>
                </a:lnTo>
                <a:lnTo>
                  <a:pt x="2622775" y="1042354"/>
                </a:lnTo>
                <a:lnTo>
                  <a:pt x="2654299" y="1008244"/>
                </a:lnTo>
                <a:lnTo>
                  <a:pt x="2686068" y="974479"/>
                </a:lnTo>
                <a:lnTo>
                  <a:pt x="2718089" y="941071"/>
                </a:lnTo>
                <a:lnTo>
                  <a:pt x="2750371" y="908030"/>
                </a:lnTo>
                <a:lnTo>
                  <a:pt x="2782921" y="875368"/>
                </a:lnTo>
                <a:lnTo>
                  <a:pt x="2815747" y="843095"/>
                </a:lnTo>
                <a:lnTo>
                  <a:pt x="2848858" y="811224"/>
                </a:lnTo>
                <a:lnTo>
                  <a:pt x="2882261" y="779764"/>
                </a:lnTo>
                <a:lnTo>
                  <a:pt x="2915964" y="748728"/>
                </a:lnTo>
                <a:lnTo>
                  <a:pt x="2949975" y="718126"/>
                </a:lnTo>
                <a:lnTo>
                  <a:pt x="2984302" y="687970"/>
                </a:lnTo>
                <a:lnTo>
                  <a:pt x="3018952" y="658270"/>
                </a:lnTo>
                <a:lnTo>
                  <a:pt x="3053935" y="629038"/>
                </a:lnTo>
                <a:lnTo>
                  <a:pt x="3089256" y="600284"/>
                </a:lnTo>
                <a:lnTo>
                  <a:pt x="3124925" y="572021"/>
                </a:lnTo>
                <a:lnTo>
                  <a:pt x="3160950" y="544259"/>
                </a:lnTo>
                <a:lnTo>
                  <a:pt x="3197337" y="517009"/>
                </a:lnTo>
                <a:lnTo>
                  <a:pt x="3234096" y="490283"/>
                </a:lnTo>
                <a:lnTo>
                  <a:pt x="3271233" y="464091"/>
                </a:lnTo>
                <a:lnTo>
                  <a:pt x="3308758" y="438445"/>
                </a:lnTo>
                <a:lnTo>
                  <a:pt x="3346677" y="413356"/>
                </a:lnTo>
                <a:lnTo>
                  <a:pt x="3384999" y="388835"/>
                </a:lnTo>
                <a:lnTo>
                  <a:pt x="3423731" y="364893"/>
                </a:lnTo>
                <a:lnTo>
                  <a:pt x="3462882" y="341541"/>
                </a:lnTo>
                <a:lnTo>
                  <a:pt x="3502460" y="318790"/>
                </a:lnTo>
                <a:lnTo>
                  <a:pt x="3542471" y="296652"/>
                </a:lnTo>
                <a:lnTo>
                  <a:pt x="3582925" y="275138"/>
                </a:lnTo>
                <a:lnTo>
                  <a:pt x="3623829" y="254258"/>
                </a:lnTo>
                <a:lnTo>
                  <a:pt x="3665191" y="234025"/>
                </a:lnTo>
                <a:lnTo>
                  <a:pt x="3707018" y="214448"/>
                </a:lnTo>
                <a:lnTo>
                  <a:pt x="3749319" y="195540"/>
                </a:lnTo>
                <a:lnTo>
                  <a:pt x="3792102" y="177311"/>
                </a:lnTo>
                <a:lnTo>
                  <a:pt x="3835375" y="159773"/>
                </a:lnTo>
                <a:lnTo>
                  <a:pt x="3879145" y="142936"/>
                </a:lnTo>
                <a:lnTo>
                  <a:pt x="3923420" y="126811"/>
                </a:lnTo>
                <a:lnTo>
                  <a:pt x="3968208" y="111411"/>
                </a:lnTo>
                <a:lnTo>
                  <a:pt x="4013518" y="96746"/>
                </a:lnTo>
                <a:lnTo>
                  <a:pt x="4059356" y="82827"/>
                </a:lnTo>
                <a:lnTo>
                  <a:pt x="4105732" y="69665"/>
                </a:lnTo>
                <a:lnTo>
                  <a:pt x="4152652" y="57272"/>
                </a:lnTo>
                <a:lnTo>
                  <a:pt x="4200125" y="45658"/>
                </a:lnTo>
                <a:lnTo>
                  <a:pt x="4248158" y="34835"/>
                </a:lnTo>
                <a:lnTo>
                  <a:pt x="4296760" y="24814"/>
                </a:lnTo>
                <a:lnTo>
                  <a:pt x="4345939" y="15606"/>
                </a:lnTo>
                <a:lnTo>
                  <a:pt x="4395701" y="7221"/>
                </a:lnTo>
                <a:lnTo>
                  <a:pt x="4443876" y="0"/>
                </a:lnTo>
              </a:path>
            </a:pathLst>
          </a:custGeom>
          <a:ln w="24999">
            <a:solidFill>
              <a:srgbClr val="AB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880" y="575474"/>
            <a:ext cx="18124170" cy="47625"/>
          </a:xfrm>
          <a:custGeom>
            <a:avLst/>
            <a:gdLst/>
            <a:ahLst/>
            <a:cxnLst/>
            <a:rect l="l" t="t" r="r" b="b"/>
            <a:pathLst>
              <a:path w="18124170" h="47625">
                <a:moveTo>
                  <a:pt x="18124107" y="0"/>
                </a:moveTo>
                <a:lnTo>
                  <a:pt x="0" y="0"/>
                </a:lnTo>
                <a:lnTo>
                  <a:pt x="0" y="47625"/>
                </a:lnTo>
                <a:lnTo>
                  <a:pt x="18124107" y="47625"/>
                </a:lnTo>
                <a:lnTo>
                  <a:pt x="18124107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522950" cy="10299700"/>
            <a:chOff x="0" y="0"/>
            <a:chExt cx="18288000" cy="10247630"/>
          </a:xfrm>
        </p:grpSpPr>
        <p:sp>
          <p:nvSpPr>
            <p:cNvPr id="5" name="object 5"/>
            <p:cNvSpPr/>
            <p:nvPr/>
          </p:nvSpPr>
          <p:spPr>
            <a:xfrm>
              <a:off x="186194" y="9780041"/>
              <a:ext cx="18101945" cy="47625"/>
            </a:xfrm>
            <a:custGeom>
              <a:avLst/>
              <a:gdLst/>
              <a:ahLst/>
              <a:cxnLst/>
              <a:rect l="l" t="t" r="r" b="b"/>
              <a:pathLst>
                <a:path w="18101945" h="47625">
                  <a:moveTo>
                    <a:pt x="18101793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101793" y="47625"/>
                  </a:lnTo>
                  <a:lnTo>
                    <a:pt x="18101793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470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09835" y="3104413"/>
            <a:ext cx="9335135" cy="3066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58165" algn="r">
              <a:lnSpc>
                <a:spcPct val="100800"/>
              </a:lnSpc>
              <a:spcBef>
                <a:spcPts val="90"/>
              </a:spcBef>
            </a:pPr>
            <a:r>
              <a:rPr sz="3300" spc="-55" dirty="0">
                <a:solidFill>
                  <a:srgbClr val="F5F2EE"/>
                </a:solidFill>
                <a:latin typeface="Times New Roman"/>
                <a:cs typeface="Times New Roman"/>
              </a:rPr>
              <a:t>Welcome</a:t>
            </a:r>
            <a:r>
              <a:rPr sz="3300" spc="-1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65" dirty="0">
                <a:solidFill>
                  <a:srgbClr val="F5F2EE"/>
                </a:solidFill>
                <a:latin typeface="Times New Roman"/>
                <a:cs typeface="Times New Roman"/>
              </a:rPr>
              <a:t>to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lang="en-IN" sz="3300" spc="120" dirty="0">
                <a:solidFill>
                  <a:srgbClr val="F5F2EE"/>
                </a:solidFill>
                <a:latin typeface="Times New Roman"/>
                <a:cs typeface="Times New Roman"/>
              </a:rPr>
              <a:t>t</a:t>
            </a:r>
            <a:r>
              <a:rPr sz="3300" spc="120" dirty="0">
                <a:solidFill>
                  <a:srgbClr val="F5F2EE"/>
                </a:solidFill>
                <a:latin typeface="Times New Roman"/>
                <a:cs typeface="Times New Roman"/>
              </a:rPr>
              <a:t>he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55" dirty="0">
                <a:solidFill>
                  <a:srgbClr val="F5F2EE"/>
                </a:solidFill>
                <a:latin typeface="Times New Roman"/>
                <a:cs typeface="Times New Roman"/>
              </a:rPr>
              <a:t>Orrery</a:t>
            </a:r>
            <a:r>
              <a:rPr sz="3300" spc="-1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0" dirty="0">
                <a:solidFill>
                  <a:srgbClr val="F5F2EE"/>
                </a:solidFill>
                <a:latin typeface="Times New Roman"/>
                <a:cs typeface="Times New Roman"/>
              </a:rPr>
              <a:t>Web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95" dirty="0">
                <a:solidFill>
                  <a:srgbClr val="F5F2EE"/>
                </a:solidFill>
                <a:latin typeface="Times New Roman"/>
                <a:cs typeface="Times New Roman"/>
              </a:rPr>
              <a:t>App!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This</a:t>
            </a:r>
            <a:r>
              <a:rPr sz="3300" spc="-1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80" dirty="0">
                <a:solidFill>
                  <a:srgbClr val="F5F2EE"/>
                </a:solidFill>
                <a:latin typeface="Times New Roman"/>
                <a:cs typeface="Times New Roman"/>
              </a:rPr>
              <a:t>presentation </a:t>
            </a:r>
            <a:r>
              <a:rPr sz="3300" spc="-35" dirty="0">
                <a:solidFill>
                  <a:srgbClr val="F5F2EE"/>
                </a:solidFill>
                <a:latin typeface="Times New Roman"/>
                <a:cs typeface="Times New Roman"/>
              </a:rPr>
              <a:t>will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guide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you</a:t>
            </a:r>
            <a:r>
              <a:rPr sz="3300" spc="-13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05" dirty="0">
                <a:solidFill>
                  <a:srgbClr val="F5F2EE"/>
                </a:solidFill>
                <a:latin typeface="Times New Roman"/>
                <a:cs typeface="Times New Roman"/>
              </a:rPr>
              <a:t>through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50" dirty="0">
                <a:solidFill>
                  <a:srgbClr val="F5F2EE"/>
                </a:solidFill>
                <a:latin typeface="Times New Roman"/>
                <a:cs typeface="Times New Roman"/>
              </a:rPr>
              <a:t>its</a:t>
            </a:r>
            <a:r>
              <a:rPr sz="3300" spc="-13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65" dirty="0">
                <a:solidFill>
                  <a:srgbClr val="F5F2EE"/>
                </a:solidFill>
                <a:latin typeface="Times New Roman"/>
                <a:cs typeface="Times New Roman"/>
              </a:rPr>
              <a:t>features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25" dirty="0">
                <a:solidFill>
                  <a:srgbClr val="F5F2EE"/>
                </a:solidFill>
                <a:latin typeface="Times New Roman"/>
                <a:cs typeface="Times New Roman"/>
              </a:rPr>
              <a:t>and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5F2EE"/>
                </a:solidFill>
                <a:latin typeface="Times New Roman"/>
                <a:cs typeface="Times New Roman"/>
              </a:rPr>
              <a:t>functionalities.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The</a:t>
            </a:r>
            <a:r>
              <a:rPr sz="3300" spc="-15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14" dirty="0">
                <a:solidFill>
                  <a:srgbClr val="F5F2EE"/>
                </a:solidFill>
                <a:latin typeface="Times New Roman"/>
                <a:cs typeface="Times New Roman"/>
              </a:rPr>
              <a:t>app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guides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70" dirty="0">
                <a:solidFill>
                  <a:srgbClr val="F5F2EE"/>
                </a:solidFill>
                <a:latin typeface="Times New Roman"/>
                <a:cs typeface="Times New Roman"/>
              </a:rPr>
              <a:t>users</a:t>
            </a:r>
            <a:r>
              <a:rPr sz="3300" spc="-15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65" dirty="0">
                <a:solidFill>
                  <a:srgbClr val="F5F2EE"/>
                </a:solidFill>
                <a:latin typeface="Times New Roman"/>
                <a:cs typeface="Times New Roman"/>
              </a:rPr>
              <a:t>to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35" dirty="0">
                <a:solidFill>
                  <a:srgbClr val="F5F2EE"/>
                </a:solidFill>
                <a:latin typeface="Times New Roman"/>
                <a:cs typeface="Times New Roman"/>
              </a:rPr>
              <a:t>an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50" dirty="0">
                <a:solidFill>
                  <a:srgbClr val="F5F2EE"/>
                </a:solidFill>
                <a:latin typeface="Times New Roman"/>
                <a:cs typeface="Times New Roman"/>
              </a:rPr>
              <a:t>interactive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75" dirty="0">
                <a:solidFill>
                  <a:srgbClr val="F5F2EE"/>
                </a:solidFill>
                <a:latin typeface="Times New Roman"/>
                <a:cs typeface="Times New Roman"/>
              </a:rPr>
              <a:t>orrery</a:t>
            </a:r>
            <a:r>
              <a:rPr sz="3300" spc="-15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5F2EE"/>
                </a:solidFill>
                <a:latin typeface="Times New Roman"/>
                <a:cs typeface="Times New Roman"/>
              </a:rPr>
              <a:t>web</a:t>
            </a:r>
            <a:r>
              <a:rPr sz="3300" spc="-14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90" dirty="0">
                <a:solidFill>
                  <a:srgbClr val="F5F2EE"/>
                </a:solidFill>
                <a:latin typeface="Times New Roman"/>
                <a:cs typeface="Times New Roman"/>
              </a:rPr>
              <a:t>app </a:t>
            </a:r>
            <a:r>
              <a:rPr sz="3300" spc="135" dirty="0">
                <a:solidFill>
                  <a:srgbClr val="F5F2EE"/>
                </a:solidFill>
                <a:latin typeface="Times New Roman"/>
                <a:cs typeface="Times New Roman"/>
              </a:rPr>
              <a:t>that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is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85" dirty="0">
                <a:solidFill>
                  <a:srgbClr val="F5F2EE"/>
                </a:solidFill>
                <a:latin typeface="Times New Roman"/>
                <a:cs typeface="Times New Roman"/>
              </a:rPr>
              <a:t>embedded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00" dirty="0">
                <a:solidFill>
                  <a:srgbClr val="F5F2EE"/>
                </a:solidFill>
                <a:latin typeface="Times New Roman"/>
                <a:cs typeface="Times New Roman"/>
              </a:rPr>
              <a:t>in</a:t>
            </a:r>
            <a:r>
              <a:rPr sz="3300" spc="-13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00" dirty="0">
                <a:solidFill>
                  <a:srgbClr val="F5F2EE"/>
                </a:solidFill>
                <a:latin typeface="Times New Roman"/>
                <a:cs typeface="Times New Roman"/>
              </a:rPr>
              <a:t>a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webpage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25" dirty="0">
                <a:solidFill>
                  <a:srgbClr val="F5F2EE"/>
                </a:solidFill>
                <a:latin typeface="Times New Roman"/>
                <a:cs typeface="Times New Roman"/>
              </a:rPr>
              <a:t>and</a:t>
            </a:r>
            <a:r>
              <a:rPr sz="3300" spc="-13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displays</a:t>
            </a:r>
            <a:r>
              <a:rPr sz="3300" spc="-13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5F2EE"/>
                </a:solidFill>
                <a:latin typeface="Times New Roman"/>
                <a:cs typeface="Times New Roman"/>
              </a:rPr>
              <a:t>celestial </a:t>
            </a:r>
            <a:r>
              <a:rPr sz="3300" spc="50" dirty="0">
                <a:solidFill>
                  <a:srgbClr val="F5F2EE"/>
                </a:solidFill>
                <a:latin typeface="Times New Roman"/>
                <a:cs typeface="Times New Roman"/>
              </a:rPr>
              <a:t>bodies</a:t>
            </a:r>
            <a:r>
              <a:rPr sz="3300" spc="-8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75" dirty="0">
                <a:solidFill>
                  <a:srgbClr val="F5F2EE"/>
                </a:solidFill>
                <a:latin typeface="Times New Roman"/>
                <a:cs typeface="Times New Roman"/>
              </a:rPr>
              <a:t>such</a:t>
            </a:r>
            <a:r>
              <a:rPr sz="3300" spc="-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as</a:t>
            </a:r>
            <a:r>
              <a:rPr sz="3300" spc="-8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planets,</a:t>
            </a:r>
            <a:r>
              <a:rPr sz="3300" spc="-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5F2EE"/>
                </a:solidFill>
                <a:latin typeface="Times New Roman"/>
                <a:cs typeface="Times New Roman"/>
              </a:rPr>
              <a:t>Near-</a:t>
            </a:r>
            <a:r>
              <a:rPr sz="3300" spc="70" dirty="0">
                <a:solidFill>
                  <a:srgbClr val="F5F2EE"/>
                </a:solidFill>
                <a:latin typeface="Times New Roman"/>
                <a:cs typeface="Times New Roman"/>
              </a:rPr>
              <a:t>Earth</a:t>
            </a:r>
            <a:r>
              <a:rPr sz="3300" spc="-8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5F2EE"/>
                </a:solidFill>
                <a:latin typeface="Times New Roman"/>
                <a:cs typeface="Times New Roman"/>
              </a:rPr>
              <a:t>Asteroids,</a:t>
            </a:r>
            <a:r>
              <a:rPr sz="3300" spc="-80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5F2EE"/>
                </a:solidFill>
                <a:latin typeface="Times New Roman"/>
                <a:cs typeface="Times New Roman"/>
              </a:rPr>
              <a:t>Near- </a:t>
            </a:r>
            <a:r>
              <a:rPr sz="3300" spc="70" dirty="0">
                <a:solidFill>
                  <a:srgbClr val="F5F2EE"/>
                </a:solidFill>
                <a:latin typeface="Times New Roman"/>
                <a:cs typeface="Times New Roman"/>
              </a:rPr>
              <a:t>Earth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30" dirty="0">
                <a:solidFill>
                  <a:srgbClr val="F5F2EE"/>
                </a:solidFill>
                <a:latin typeface="Times New Roman"/>
                <a:cs typeface="Times New Roman"/>
              </a:rPr>
              <a:t>Comets,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125" dirty="0">
                <a:solidFill>
                  <a:srgbClr val="F5F2EE"/>
                </a:solidFill>
                <a:latin typeface="Times New Roman"/>
                <a:cs typeface="Times New Roman"/>
              </a:rPr>
              <a:t>and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45" dirty="0">
                <a:solidFill>
                  <a:srgbClr val="F5F2EE"/>
                </a:solidFill>
                <a:latin typeface="Times New Roman"/>
                <a:cs typeface="Times New Roman"/>
              </a:rPr>
              <a:t>Potentially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55" dirty="0">
                <a:solidFill>
                  <a:srgbClr val="F5F2EE"/>
                </a:solidFill>
                <a:latin typeface="Times New Roman"/>
                <a:cs typeface="Times New Roman"/>
              </a:rPr>
              <a:t>Hazardous</a:t>
            </a:r>
            <a:r>
              <a:rPr sz="3300" spc="-175" dirty="0">
                <a:solidFill>
                  <a:srgbClr val="F5F2EE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5F2EE"/>
                </a:solidFill>
                <a:latin typeface="Times New Roman"/>
                <a:cs typeface="Times New Roman"/>
              </a:rPr>
              <a:t>Asteroids.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AB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3101" y="3577399"/>
            <a:ext cx="1041260" cy="2696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1040" y="4350956"/>
            <a:ext cx="1267523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59783" y="4779581"/>
            <a:ext cx="2820428" cy="3438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5253" y="3414751"/>
            <a:ext cx="7138034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  <a:tabLst>
                <a:tab pos="1722120" algn="l"/>
              </a:tabLst>
            </a:pPr>
            <a:r>
              <a:rPr sz="2750" spc="80" dirty="0">
                <a:solidFill>
                  <a:srgbClr val="AB4545"/>
                </a:solidFill>
                <a:latin typeface="Verdana"/>
                <a:cs typeface="Verdana"/>
              </a:rPr>
              <a:t>An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AB4545"/>
                </a:solidFill>
                <a:latin typeface="Verdana"/>
                <a:cs typeface="Verdana"/>
              </a:rPr>
              <a:t>is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AB4545"/>
                </a:solidFill>
                <a:latin typeface="Verdana"/>
                <a:cs typeface="Verdana"/>
              </a:rPr>
              <a:t>a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AB4545"/>
                </a:solidFill>
                <a:latin typeface="Verdana"/>
                <a:cs typeface="Verdana"/>
              </a:rPr>
              <a:t>mechanical</a:t>
            </a:r>
            <a:r>
              <a:rPr sz="2750" spc="-229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AB4545"/>
                </a:solidFill>
                <a:latin typeface="Verdana"/>
                <a:cs typeface="Verdana"/>
              </a:rPr>
              <a:t>model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of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the </a:t>
            </a:r>
            <a:r>
              <a:rPr sz="2750" spc="-45" dirty="0">
                <a:solidFill>
                  <a:srgbClr val="AB4545"/>
                </a:solidFill>
                <a:latin typeface="Verdana"/>
                <a:cs typeface="Verdana"/>
              </a:rPr>
              <a:t>solar</a:t>
            </a:r>
            <a:r>
              <a:rPr sz="2750" spc="-1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AB4545"/>
                </a:solidFill>
                <a:latin typeface="Verdana"/>
                <a:cs typeface="Verdana"/>
              </a:rPr>
              <a:t>system</a:t>
            </a:r>
            <a:r>
              <a:rPr sz="2750" spc="-16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that</a:t>
            </a:r>
            <a:r>
              <a:rPr sz="2750" spc="-16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AB4545"/>
                </a:solidFill>
                <a:latin typeface="Verdana"/>
                <a:cs typeface="Verdana"/>
              </a:rPr>
              <a:t>illustrates</a:t>
            </a:r>
            <a:r>
              <a:rPr sz="2750" spc="-16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AB4545"/>
                </a:solidFill>
                <a:latin typeface="Verdana"/>
                <a:cs typeface="Verdana"/>
              </a:rPr>
              <a:t>positions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5253" y="4262475"/>
            <a:ext cx="336232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75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AB4545"/>
                </a:solidFill>
                <a:latin typeface="Verdana"/>
                <a:cs typeface="Verdana"/>
              </a:rPr>
              <a:t>motions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of</a:t>
            </a:r>
            <a:r>
              <a:rPr sz="2750" spc="-2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the </a:t>
            </a:r>
            <a:r>
              <a:rPr sz="2750" spc="-20" dirty="0">
                <a:solidFill>
                  <a:srgbClr val="AB4545"/>
                </a:solidFill>
                <a:latin typeface="Verdana"/>
                <a:cs typeface="Verdana"/>
              </a:rPr>
              <a:t>moons.</a:t>
            </a:r>
            <a:r>
              <a:rPr sz="2750" spc="-21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3848" y="4262475"/>
            <a:ext cx="2687320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49554" marR="5080" indent="-237490">
              <a:lnSpc>
                <a:spcPct val="102299"/>
              </a:lnSpc>
              <a:spcBef>
                <a:spcPts val="30"/>
              </a:spcBef>
            </a:pPr>
            <a:r>
              <a:rPr sz="2750" spc="75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AB4545"/>
                </a:solidFill>
                <a:latin typeface="Verdana"/>
                <a:cs typeface="Verdana"/>
              </a:rPr>
              <a:t>their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simulates</a:t>
            </a:r>
            <a:r>
              <a:rPr sz="27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AB4545"/>
                </a:solidFill>
                <a:latin typeface="Verdana"/>
                <a:cs typeface="Verdana"/>
              </a:rPr>
              <a:t>this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5304" y="5119725"/>
            <a:ext cx="719137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65" dirty="0">
                <a:solidFill>
                  <a:srgbClr val="AB4545"/>
                </a:solidFill>
                <a:latin typeface="Verdana"/>
                <a:cs typeface="Verdana"/>
              </a:rPr>
              <a:t>concept</a:t>
            </a:r>
            <a:r>
              <a:rPr sz="2750" spc="-1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AB4545"/>
                </a:solidFill>
                <a:latin typeface="Verdana"/>
                <a:cs typeface="Verdana"/>
              </a:rPr>
              <a:t>digitally,</a:t>
            </a:r>
            <a:r>
              <a:rPr sz="2750" spc="-13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allowing</a:t>
            </a:r>
            <a:r>
              <a:rPr sz="2750" spc="-13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AB4545"/>
                </a:solidFill>
                <a:latin typeface="Verdana"/>
                <a:cs typeface="Verdana"/>
              </a:rPr>
              <a:t>users</a:t>
            </a:r>
            <a:r>
              <a:rPr sz="2750" spc="-13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to </a:t>
            </a:r>
            <a:r>
              <a:rPr sz="2750" spc="-40" dirty="0">
                <a:solidFill>
                  <a:srgbClr val="AB4545"/>
                </a:solidFill>
                <a:latin typeface="Verdana"/>
                <a:cs typeface="Verdana"/>
              </a:rPr>
              <a:t>visualize</a:t>
            </a:r>
            <a:r>
              <a:rPr sz="2750" spc="-12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r>
              <a:rPr sz="2750" spc="-114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understand</a:t>
            </a:r>
            <a:r>
              <a:rPr sz="2750" spc="-114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r>
              <a:rPr sz="2750" spc="-114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AB4545"/>
                </a:solidFill>
                <a:latin typeface="Verdana"/>
                <a:cs typeface="Verdana"/>
              </a:rPr>
              <a:t>motion</a:t>
            </a:r>
            <a:r>
              <a:rPr sz="2750" spc="-114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AB4545"/>
                </a:solidFill>
                <a:latin typeface="Verdana"/>
                <a:cs typeface="Verdana"/>
              </a:rPr>
              <a:t>of </a:t>
            </a:r>
            <a:r>
              <a:rPr sz="2750" spc="-50" dirty="0">
                <a:solidFill>
                  <a:srgbClr val="AB4545"/>
                </a:solidFill>
                <a:latin typeface="Verdana"/>
                <a:cs typeface="Verdana"/>
              </a:rPr>
              <a:t>various</a:t>
            </a:r>
            <a:r>
              <a:rPr sz="2750" spc="-21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objects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AB4545"/>
                </a:solidFill>
                <a:latin typeface="Verdana"/>
                <a:cs typeface="Verdana"/>
              </a:rPr>
              <a:t>in</a:t>
            </a:r>
            <a:r>
              <a:rPr sz="2750" spc="-21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space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AB4545"/>
                </a:solidFill>
                <a:latin typeface="Verdana"/>
                <a:cs typeface="Verdana"/>
              </a:rPr>
              <a:t>in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AB4545"/>
                </a:solidFill>
                <a:latin typeface="Verdana"/>
                <a:cs typeface="Verdana"/>
              </a:rPr>
              <a:t>a</a:t>
            </a:r>
            <a:r>
              <a:rPr sz="2750" spc="-21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AB4545"/>
                </a:solidFill>
                <a:latin typeface="Verdana"/>
                <a:cs typeface="Verdana"/>
              </a:rPr>
              <a:t>user-</a:t>
            </a:r>
            <a:r>
              <a:rPr sz="2750" spc="-10" dirty="0">
                <a:solidFill>
                  <a:srgbClr val="AB4545"/>
                </a:solidFill>
                <a:latin typeface="Verdana"/>
                <a:cs typeface="Verdana"/>
              </a:rPr>
              <a:t>friendly manner.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77718" y="1429499"/>
            <a:ext cx="5880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0" dirty="0">
                <a:latin typeface="Times New Roman"/>
                <a:cs typeface="Times New Roman"/>
              </a:rPr>
              <a:t>What</a:t>
            </a:r>
            <a:r>
              <a:rPr sz="6000" b="0" spc="-345" dirty="0">
                <a:latin typeface="Times New Roman"/>
                <a:cs typeface="Times New Roman"/>
              </a:rPr>
              <a:t> </a:t>
            </a:r>
            <a:r>
              <a:rPr sz="6000" b="0" dirty="0">
                <a:latin typeface="Times New Roman"/>
                <a:cs typeface="Times New Roman"/>
              </a:rPr>
              <a:t>is</a:t>
            </a:r>
            <a:r>
              <a:rPr sz="6000" b="0" spc="-335" dirty="0">
                <a:latin typeface="Times New Roman"/>
                <a:cs typeface="Times New Roman"/>
              </a:rPr>
              <a:t> </a:t>
            </a:r>
            <a:r>
              <a:rPr sz="6000" b="0" spc="225" dirty="0">
                <a:latin typeface="Times New Roman"/>
                <a:cs typeface="Times New Roman"/>
              </a:rPr>
              <a:t>an</a:t>
            </a:r>
            <a:r>
              <a:rPr sz="6000" b="0" spc="-340" dirty="0">
                <a:latin typeface="Times New Roman"/>
                <a:cs typeface="Times New Roman"/>
              </a:rPr>
              <a:t> </a:t>
            </a:r>
            <a:r>
              <a:rPr sz="6000" b="0" spc="65" dirty="0">
                <a:latin typeface="Times New Roman"/>
                <a:cs typeface="Times New Roman"/>
              </a:rPr>
              <a:t>Orrery?</a:t>
            </a:r>
            <a:endParaRPr sz="6000" dirty="0">
              <a:latin typeface="Times New Roman"/>
              <a:cs typeface="Times New Roman"/>
            </a:endParaRP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451CADBF-3943-93E5-1C85-669913D13582}"/>
              </a:ext>
            </a:extLst>
          </p:cNvPr>
          <p:cNvGrpSpPr/>
          <p:nvPr/>
        </p:nvGrpSpPr>
        <p:grpSpPr>
          <a:xfrm>
            <a:off x="1530350" y="3168650"/>
            <a:ext cx="5229225" cy="5229225"/>
            <a:chOff x="1619999" y="3112503"/>
            <a:chExt cx="5229225" cy="5229225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158AC10E-DCB6-B696-FA19-1A2D8B9773AD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6812EB08-5394-4C4A-946C-4B2CE5F5E8E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AB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AB4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5774" y="4399432"/>
            <a:ext cx="1884502" cy="276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3997" y="3970807"/>
            <a:ext cx="2820390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7963" y="4818532"/>
            <a:ext cx="3011436" cy="2758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99107" y="3882326"/>
            <a:ext cx="671004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38245" algn="l"/>
              </a:tabLst>
            </a:pPr>
            <a:r>
              <a:rPr sz="2750" spc="-20" dirty="0">
                <a:solidFill>
                  <a:srgbClr val="AB4545"/>
                </a:solidFill>
                <a:latin typeface="Verdana"/>
                <a:cs typeface="Verdana"/>
              </a:rPr>
              <a:t>This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	</a:t>
            </a:r>
            <a:r>
              <a:rPr sz="2750" spc="-40" dirty="0">
                <a:solidFill>
                  <a:srgbClr val="AB4545"/>
                </a:solidFill>
                <a:latin typeface="Verdana"/>
                <a:cs typeface="Verdana"/>
              </a:rPr>
              <a:t>offers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AB4545"/>
                </a:solidFill>
                <a:latin typeface="Verdana"/>
                <a:cs typeface="Verdana"/>
              </a:rPr>
              <a:t>several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2604" y="5675782"/>
            <a:ext cx="2202129" cy="342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54020" y="4310951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AB4545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1022" y="6523507"/>
            <a:ext cx="2253856" cy="27588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99094" y="4310951"/>
            <a:ext cx="713867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36065">
              <a:lnSpc>
                <a:spcPct val="100000"/>
              </a:lnSpc>
              <a:spcBef>
                <a:spcPts val="105"/>
              </a:spcBef>
              <a:tabLst>
                <a:tab pos="4747895" algn="l"/>
              </a:tabLst>
            </a:pPr>
            <a:r>
              <a:rPr sz="2750" spc="-75" dirty="0">
                <a:solidFill>
                  <a:srgbClr val="AB4545"/>
                </a:solidFill>
                <a:latin typeface="Verdana"/>
                <a:cs typeface="Verdana"/>
              </a:rPr>
              <a:t>features,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AB4545"/>
                </a:solidFill>
                <a:latin typeface="Verdana"/>
                <a:cs typeface="Verdana"/>
              </a:rPr>
              <a:t>including</a:t>
            </a:r>
            <a:r>
              <a:rPr sz="2750" spc="-21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AB4545"/>
                </a:solidFill>
                <a:latin typeface="Verdana"/>
                <a:cs typeface="Verdana"/>
              </a:rPr>
              <a:t>interactive </a:t>
            </a:r>
            <a:r>
              <a:rPr sz="2750" spc="-80" dirty="0">
                <a:solidFill>
                  <a:srgbClr val="AB4545"/>
                </a:solidFill>
                <a:latin typeface="Verdana"/>
                <a:cs typeface="Verdana"/>
              </a:rPr>
              <a:t>real-</a:t>
            </a:r>
            <a:r>
              <a:rPr sz="2750" spc="40" dirty="0">
                <a:solidFill>
                  <a:srgbClr val="AB4545"/>
                </a:solidFill>
                <a:latin typeface="Verdana"/>
                <a:cs typeface="Verdana"/>
              </a:rPr>
              <a:t>time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AB4545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educational</a:t>
            </a:r>
            <a:r>
              <a:rPr sz="2750" spc="-14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AB4545"/>
                </a:solidFill>
                <a:latin typeface="Verdana"/>
                <a:cs typeface="Verdana"/>
              </a:rPr>
              <a:t>resources.</a:t>
            </a:r>
            <a:r>
              <a:rPr sz="2750" spc="-1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AB4545"/>
                </a:solidFill>
                <a:latin typeface="Verdana"/>
                <a:cs typeface="Verdana"/>
              </a:rPr>
              <a:t>Users</a:t>
            </a:r>
            <a:r>
              <a:rPr sz="2750" spc="-1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AB4545"/>
                </a:solidFill>
                <a:latin typeface="Verdana"/>
                <a:cs typeface="Verdana"/>
              </a:rPr>
              <a:t>can</a:t>
            </a:r>
            <a:r>
              <a:rPr sz="2750" spc="-14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use</a:t>
            </a:r>
            <a:r>
              <a:rPr sz="2750" spc="-13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9094" y="5587301"/>
            <a:ext cx="7442200" cy="172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  <a:tabLst>
                <a:tab pos="6142990" algn="l"/>
              </a:tabLst>
            </a:pPr>
            <a:r>
              <a:rPr sz="2750" spc="85" dirty="0">
                <a:solidFill>
                  <a:srgbClr val="AB4545"/>
                </a:solidFill>
                <a:latin typeface="Verdana"/>
                <a:cs typeface="Verdana"/>
              </a:rPr>
              <a:t>model</a:t>
            </a:r>
            <a:r>
              <a:rPr sz="27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to</a:t>
            </a:r>
            <a:r>
              <a:rPr sz="2750" spc="-22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observe</a:t>
            </a:r>
            <a:r>
              <a:rPr sz="2750" spc="-22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of </a:t>
            </a:r>
            <a:r>
              <a:rPr sz="2750" spc="-45" dirty="0">
                <a:solidFill>
                  <a:srgbClr val="AB4545"/>
                </a:solidFill>
                <a:latin typeface="Verdana"/>
                <a:cs typeface="Verdana"/>
              </a:rPr>
              <a:t>planets,</a:t>
            </a:r>
            <a:r>
              <a:rPr sz="2750" spc="-20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AB4545"/>
                </a:solidFill>
                <a:latin typeface="Verdana"/>
                <a:cs typeface="Verdana"/>
              </a:rPr>
              <a:t>enhancing</a:t>
            </a:r>
            <a:r>
              <a:rPr sz="2750" spc="-19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AB4545"/>
                </a:solidFill>
                <a:latin typeface="Verdana"/>
                <a:cs typeface="Verdana"/>
              </a:rPr>
              <a:t>their</a:t>
            </a:r>
            <a:r>
              <a:rPr sz="2750" spc="-19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AB4545"/>
                </a:solidFill>
                <a:latin typeface="Verdana"/>
                <a:cs typeface="Verdana"/>
              </a:rPr>
              <a:t>understanding</a:t>
            </a:r>
            <a:r>
              <a:rPr sz="2750" spc="-20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AB4545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2397125">
              <a:lnSpc>
                <a:spcPct val="100000"/>
              </a:lnSpc>
              <a:spcBef>
                <a:spcPts val="75"/>
              </a:spcBef>
            </a:pPr>
            <a:r>
              <a:rPr sz="2750" spc="85" dirty="0">
                <a:solidFill>
                  <a:srgbClr val="AB4545"/>
                </a:solidFill>
                <a:latin typeface="Verdana"/>
                <a:cs typeface="Verdana"/>
              </a:rPr>
              <a:t>phenomena</a:t>
            </a:r>
            <a:r>
              <a:rPr sz="27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AB4545"/>
                </a:solidFill>
                <a:latin typeface="Verdana"/>
                <a:cs typeface="Verdana"/>
              </a:rPr>
              <a:t>celestial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10" dirty="0">
                <a:solidFill>
                  <a:srgbClr val="AB4545"/>
                </a:solidFill>
                <a:latin typeface="Verdana"/>
                <a:cs typeface="Verdana"/>
              </a:rPr>
              <a:t>mechanics.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61429" y="1897088"/>
            <a:ext cx="406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35" dirty="0">
                <a:latin typeface="Times New Roman"/>
                <a:cs typeface="Times New Roman"/>
              </a:rPr>
              <a:t>Key</a:t>
            </a:r>
            <a:r>
              <a:rPr sz="6000" b="0" spc="-355" dirty="0">
                <a:latin typeface="Times New Roman"/>
                <a:cs typeface="Times New Roman"/>
              </a:rPr>
              <a:t> </a:t>
            </a:r>
            <a:r>
              <a:rPr sz="6000" b="0" spc="90" dirty="0">
                <a:latin typeface="Times New Roman"/>
                <a:cs typeface="Times New Roman"/>
              </a:rPr>
              <a:t>Features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AB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41535" y="2608478"/>
            <a:ext cx="891921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b="0" spc="-45" dirty="0">
                <a:latin typeface="Times New Roman"/>
                <a:cs typeface="Times New Roman"/>
              </a:rPr>
              <a:t>User</a:t>
            </a:r>
            <a:r>
              <a:rPr sz="5300" b="0" spc="-305" dirty="0">
                <a:latin typeface="Times New Roman"/>
                <a:cs typeface="Times New Roman"/>
              </a:rPr>
              <a:t> </a:t>
            </a:r>
            <a:r>
              <a:rPr sz="5300" b="0" spc="135" dirty="0">
                <a:latin typeface="Times New Roman"/>
                <a:cs typeface="Times New Roman"/>
              </a:rPr>
              <a:t>Interaction</a:t>
            </a:r>
            <a:r>
              <a:rPr sz="5300" b="0" spc="-305" dirty="0">
                <a:latin typeface="Times New Roman"/>
                <a:cs typeface="Times New Roman"/>
              </a:rPr>
              <a:t> </a:t>
            </a:r>
            <a:r>
              <a:rPr sz="5300" b="0" spc="215" dirty="0">
                <a:latin typeface="Times New Roman"/>
                <a:cs typeface="Times New Roman"/>
              </a:rPr>
              <a:t>and</a:t>
            </a:r>
            <a:r>
              <a:rPr sz="5300" b="0" spc="-305" dirty="0">
                <a:latin typeface="Times New Roman"/>
                <a:cs typeface="Times New Roman"/>
              </a:rPr>
              <a:t> </a:t>
            </a:r>
            <a:r>
              <a:rPr sz="5300" b="0" spc="-10" dirty="0">
                <a:latin typeface="Times New Roman"/>
                <a:cs typeface="Times New Roman"/>
              </a:rPr>
              <a:t>Experience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8711" y="6446367"/>
            <a:ext cx="1501470" cy="405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8841" y="5436717"/>
            <a:ext cx="1754251" cy="4072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5830" y="4829429"/>
            <a:ext cx="8693150" cy="203771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79375">
              <a:lnSpc>
                <a:spcPct val="101899"/>
              </a:lnSpc>
              <a:spcBef>
                <a:spcPts val="40"/>
              </a:spcBef>
            </a:pPr>
            <a:r>
              <a:rPr sz="3250" spc="-10" dirty="0">
                <a:solidFill>
                  <a:srgbClr val="AB4545"/>
                </a:solidFill>
                <a:latin typeface="Verdana"/>
                <a:cs typeface="Verdana"/>
              </a:rPr>
              <a:t>The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105" dirty="0">
                <a:solidFill>
                  <a:srgbClr val="AB4545"/>
                </a:solidFill>
                <a:latin typeface="Verdana"/>
                <a:cs typeface="Verdana"/>
              </a:rPr>
              <a:t>app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70" dirty="0">
                <a:solidFill>
                  <a:srgbClr val="AB4545"/>
                </a:solidFill>
                <a:latin typeface="Verdana"/>
                <a:cs typeface="Verdana"/>
              </a:rPr>
              <a:t>is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70" dirty="0">
                <a:solidFill>
                  <a:srgbClr val="AB4545"/>
                </a:solidFill>
                <a:latin typeface="Verdana"/>
                <a:cs typeface="Verdana"/>
              </a:rPr>
              <a:t>designed</a:t>
            </a:r>
            <a:r>
              <a:rPr sz="3250" spc="-26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40" dirty="0">
                <a:solidFill>
                  <a:srgbClr val="AB4545"/>
                </a:solidFill>
                <a:latin typeface="Verdana"/>
                <a:cs typeface="Verdana"/>
              </a:rPr>
              <a:t>for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dirty="0">
                <a:solidFill>
                  <a:srgbClr val="AB4545"/>
                </a:solidFill>
                <a:latin typeface="Verdana"/>
                <a:cs typeface="Verdana"/>
              </a:rPr>
              <a:t>an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95" dirty="0">
                <a:solidFill>
                  <a:srgbClr val="AB4545"/>
                </a:solidFill>
                <a:latin typeface="Verdana"/>
                <a:cs typeface="Verdana"/>
              </a:rPr>
              <a:t>engaging</a:t>
            </a:r>
            <a:r>
              <a:rPr sz="3250" spc="-26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20" dirty="0">
                <a:solidFill>
                  <a:srgbClr val="AB4545"/>
                </a:solidFill>
                <a:latin typeface="Verdana"/>
                <a:cs typeface="Verdana"/>
              </a:rPr>
              <a:t>user </a:t>
            </a:r>
            <a:r>
              <a:rPr sz="3250" spc="-45" dirty="0">
                <a:solidFill>
                  <a:srgbClr val="AB4545"/>
                </a:solidFill>
                <a:latin typeface="Verdana"/>
                <a:cs typeface="Verdana"/>
              </a:rPr>
              <a:t>experience.</a:t>
            </a:r>
            <a:r>
              <a:rPr sz="32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30" dirty="0">
                <a:solidFill>
                  <a:srgbClr val="AB4545"/>
                </a:solidFill>
                <a:latin typeface="Verdana"/>
                <a:cs typeface="Verdana"/>
              </a:rPr>
              <a:t>Users</a:t>
            </a:r>
            <a:r>
              <a:rPr sz="32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65" dirty="0">
                <a:solidFill>
                  <a:srgbClr val="AB4545"/>
                </a:solidFill>
                <a:latin typeface="Verdana"/>
                <a:cs typeface="Verdana"/>
              </a:rPr>
              <a:t>can</a:t>
            </a:r>
            <a:r>
              <a:rPr sz="3250" spc="-24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AB4545"/>
                </a:solidFill>
                <a:latin typeface="Verdana"/>
                <a:cs typeface="Verdana"/>
              </a:rPr>
              <a:t>easily</a:t>
            </a:r>
            <a:endParaRPr sz="3250">
              <a:latin typeface="Verdana"/>
              <a:cs typeface="Verdana"/>
            </a:endParaRPr>
          </a:p>
          <a:p>
            <a:pPr marL="12700" marR="5080">
              <a:lnSpc>
                <a:spcPct val="101899"/>
              </a:lnSpc>
              <a:tabLst>
                <a:tab pos="2700020" algn="l"/>
              </a:tabLst>
            </a:pPr>
            <a:r>
              <a:rPr sz="3250" spc="70" dirty="0">
                <a:solidFill>
                  <a:srgbClr val="AB4545"/>
                </a:solidFill>
                <a:latin typeface="Verdana"/>
                <a:cs typeface="Verdana"/>
              </a:rPr>
              <a:t>through</a:t>
            </a:r>
            <a:r>
              <a:rPr sz="3250" spc="-229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dirty="0">
                <a:solidFill>
                  <a:srgbClr val="AB4545"/>
                </a:solidFill>
                <a:latin typeface="Verdana"/>
                <a:cs typeface="Verdana"/>
              </a:rPr>
              <a:t>different</a:t>
            </a:r>
            <a:r>
              <a:rPr sz="32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AB4545"/>
                </a:solidFill>
                <a:latin typeface="Verdana"/>
                <a:cs typeface="Verdana"/>
              </a:rPr>
              <a:t>celestial</a:t>
            </a:r>
            <a:r>
              <a:rPr sz="32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105" dirty="0">
                <a:solidFill>
                  <a:srgbClr val="AB4545"/>
                </a:solidFill>
                <a:latin typeface="Verdana"/>
                <a:cs typeface="Verdana"/>
              </a:rPr>
              <a:t>systems,</a:t>
            </a:r>
            <a:r>
              <a:rPr sz="32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55" dirty="0">
                <a:solidFill>
                  <a:srgbClr val="AB4545"/>
                </a:solidFill>
                <a:latin typeface="Verdana"/>
                <a:cs typeface="Verdana"/>
              </a:rPr>
              <a:t>zoom </a:t>
            </a:r>
            <a:r>
              <a:rPr sz="3250" spc="50" dirty="0">
                <a:solidFill>
                  <a:srgbClr val="AB4545"/>
                </a:solidFill>
                <a:latin typeface="Verdana"/>
                <a:cs typeface="Verdana"/>
              </a:rPr>
              <a:t>in</a:t>
            </a:r>
            <a:r>
              <a:rPr sz="3250" spc="-29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60" dirty="0">
                <a:solidFill>
                  <a:srgbClr val="AB4545"/>
                </a:solidFill>
                <a:latin typeface="Verdana"/>
                <a:cs typeface="Verdana"/>
              </a:rPr>
              <a:t>on</a:t>
            </a:r>
            <a:r>
              <a:rPr sz="3250" dirty="0">
                <a:solidFill>
                  <a:srgbClr val="AB4545"/>
                </a:solidFill>
                <a:latin typeface="Verdana"/>
                <a:cs typeface="Verdana"/>
              </a:rPr>
              <a:t>	</a:t>
            </a:r>
            <a:r>
              <a:rPr sz="3250" spc="-500" dirty="0">
                <a:solidFill>
                  <a:srgbClr val="AB4545"/>
                </a:solidFill>
                <a:latin typeface="Verdana"/>
                <a:cs typeface="Verdana"/>
              </a:rPr>
              <a:t>,</a:t>
            </a:r>
            <a:r>
              <a:rPr sz="32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85" dirty="0">
                <a:solidFill>
                  <a:srgbClr val="AB4545"/>
                </a:solidFill>
                <a:latin typeface="Verdana"/>
                <a:cs typeface="Verdana"/>
              </a:rPr>
              <a:t>and</a:t>
            </a:r>
            <a:r>
              <a:rPr sz="3250" spc="-22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85" dirty="0">
                <a:solidFill>
                  <a:srgbClr val="AB4545"/>
                </a:solidFill>
                <a:latin typeface="Verdana"/>
                <a:cs typeface="Verdana"/>
              </a:rPr>
              <a:t>change</a:t>
            </a:r>
            <a:r>
              <a:rPr sz="3250" spc="-225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dirty="0">
                <a:solidFill>
                  <a:srgbClr val="AB4545"/>
                </a:solidFill>
                <a:latin typeface="Verdana"/>
                <a:cs typeface="Verdana"/>
              </a:rPr>
              <a:t>viewing</a:t>
            </a:r>
            <a:r>
              <a:rPr sz="3250" spc="-220" dirty="0">
                <a:solidFill>
                  <a:srgbClr val="AB4545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AB4545"/>
                </a:solidFill>
                <a:latin typeface="Verdana"/>
                <a:cs typeface="Verdana"/>
              </a:rPr>
              <a:t>angles.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AB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AB4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3975" y="4168901"/>
              <a:ext cx="2820390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785" y="4597526"/>
              <a:ext cx="1520456" cy="2758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610" y="5873876"/>
              <a:ext cx="3239630" cy="3438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6119495" algn="l"/>
                <a:tab pos="7058025" algn="l"/>
              </a:tabLst>
            </a:pPr>
            <a:r>
              <a:rPr spc="-120" dirty="0"/>
              <a:t>In</a:t>
            </a:r>
            <a:r>
              <a:rPr spc="-240" dirty="0"/>
              <a:t> </a:t>
            </a:r>
            <a:r>
              <a:rPr dirty="0"/>
              <a:t>conclusion,</a:t>
            </a:r>
            <a:r>
              <a:rPr spc="-23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70" dirty="0"/>
              <a:t>is</a:t>
            </a:r>
            <a:r>
              <a:rPr spc="-235" dirty="0"/>
              <a:t> </a:t>
            </a:r>
            <a:r>
              <a:rPr spc="-50" dirty="0"/>
              <a:t>a </a:t>
            </a:r>
            <a:r>
              <a:rPr dirty="0"/>
              <a:t>powerful</a:t>
            </a:r>
            <a:r>
              <a:rPr spc="-135" dirty="0"/>
              <a:t> </a:t>
            </a:r>
            <a:r>
              <a:rPr dirty="0"/>
              <a:t>tool</a:t>
            </a:r>
            <a:r>
              <a:rPr spc="-130" dirty="0"/>
              <a:t> </a:t>
            </a:r>
            <a:r>
              <a:rPr spc="-35" dirty="0"/>
              <a:t>for</a:t>
            </a:r>
            <a:r>
              <a:rPr spc="-135" dirty="0"/>
              <a:t> </a:t>
            </a:r>
            <a:r>
              <a:rPr dirty="0"/>
              <a:t>exploring</a:t>
            </a:r>
            <a:r>
              <a:rPr spc="-130" dirty="0"/>
              <a:t> </a:t>
            </a:r>
            <a:r>
              <a:rPr spc="-25" dirty="0"/>
              <a:t>the</a:t>
            </a:r>
            <a:r>
              <a:rPr dirty="0"/>
              <a:t>		</a:t>
            </a:r>
            <a:r>
              <a:rPr spc="-25" dirty="0"/>
              <a:t>As </a:t>
            </a:r>
            <a:r>
              <a:rPr dirty="0"/>
              <a:t>technology</a:t>
            </a:r>
            <a:r>
              <a:rPr spc="-65" dirty="0"/>
              <a:t> </a:t>
            </a:r>
            <a:r>
              <a:rPr spc="-55" dirty="0"/>
              <a:t>advances,</a:t>
            </a:r>
            <a:r>
              <a:rPr spc="-60" dirty="0"/>
              <a:t> </a:t>
            </a:r>
            <a:r>
              <a:rPr dirty="0"/>
              <a:t>future</a:t>
            </a:r>
            <a:r>
              <a:rPr spc="-60" dirty="0"/>
              <a:t> </a:t>
            </a:r>
            <a:r>
              <a:rPr dirty="0"/>
              <a:t>updates</a:t>
            </a:r>
            <a:r>
              <a:rPr spc="-60" dirty="0"/>
              <a:t> </a:t>
            </a:r>
            <a:r>
              <a:rPr spc="-25" dirty="0"/>
              <a:t>may </a:t>
            </a:r>
            <a:r>
              <a:rPr spc="55" dirty="0"/>
              <a:t>include</a:t>
            </a:r>
            <a:r>
              <a:rPr spc="-215" dirty="0"/>
              <a:t> </a:t>
            </a:r>
            <a:r>
              <a:rPr spc="70" dirty="0"/>
              <a:t>enhanced</a:t>
            </a:r>
            <a:r>
              <a:rPr spc="-215" dirty="0"/>
              <a:t> </a:t>
            </a:r>
            <a:r>
              <a:rPr spc="-35" dirty="0"/>
              <a:t>features</a:t>
            </a:r>
            <a:r>
              <a:rPr spc="-210" dirty="0"/>
              <a:t> </a:t>
            </a:r>
            <a:r>
              <a:rPr spc="-20" dirty="0"/>
              <a:t>like</a:t>
            </a:r>
          </a:p>
          <a:p>
            <a:pPr marL="3344545">
              <a:lnSpc>
                <a:spcPct val="100000"/>
              </a:lnSpc>
              <a:spcBef>
                <a:spcPts val="75"/>
              </a:spcBef>
            </a:pPr>
            <a:r>
              <a:rPr spc="75" dirty="0"/>
              <a:t>and</a:t>
            </a:r>
            <a:r>
              <a:rPr spc="-80" dirty="0"/>
              <a:t> </a:t>
            </a:r>
            <a:r>
              <a:rPr dirty="0"/>
              <a:t>expanded</a:t>
            </a:r>
            <a:r>
              <a:rPr spc="-75" dirty="0"/>
              <a:t> </a:t>
            </a:r>
            <a:r>
              <a:rPr spc="-10" dirty="0"/>
              <a:t>celestial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data.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3770" y="2142782"/>
            <a:ext cx="752030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0" spc="-135" dirty="0">
                <a:latin typeface="Georgia"/>
                <a:cs typeface="Georgia"/>
              </a:rPr>
              <a:t>Conclusion</a:t>
            </a:r>
            <a:r>
              <a:rPr sz="4350" b="0" spc="-180" dirty="0">
                <a:latin typeface="Georgia"/>
                <a:cs typeface="Georgia"/>
              </a:rPr>
              <a:t> and </a:t>
            </a:r>
            <a:r>
              <a:rPr sz="4350" b="0" spc="-165" dirty="0">
                <a:latin typeface="Georgia"/>
                <a:cs typeface="Georgia"/>
              </a:rPr>
              <a:t>Future</a:t>
            </a:r>
            <a:r>
              <a:rPr sz="4350" b="0" spc="-180" dirty="0">
                <a:latin typeface="Georgia"/>
                <a:cs typeface="Georgia"/>
              </a:rPr>
              <a:t> </a:t>
            </a:r>
            <a:r>
              <a:rPr sz="4350" b="0" spc="-120" dirty="0">
                <a:latin typeface="Georgia"/>
                <a:cs typeface="Georgia"/>
              </a:rPr>
              <a:t>Prospects</a:t>
            </a:r>
            <a:endParaRPr sz="4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959350" y="1416050"/>
            <a:ext cx="7112634" cy="15259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b="0" spc="-944" dirty="0">
                <a:latin typeface="Georgia"/>
                <a:cs typeface="Georgia"/>
              </a:rPr>
              <a:t>REFERENCES</a:t>
            </a:r>
            <a:endParaRPr sz="9850" dirty="0">
              <a:latin typeface="Georgia"/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292B3-C144-18C8-9E7B-C662FAA76D28}"/>
              </a:ext>
            </a:extLst>
          </p:cNvPr>
          <p:cNvSpPr txBox="1"/>
          <p:nvPr/>
        </p:nvSpPr>
        <p:spPr>
          <a:xfrm>
            <a:off x="615950" y="4768850"/>
            <a:ext cx="1249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 Blackbox: AI Code Generation, Code Chat, Code Search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 Website In just 15 Min 16x9 (youtube.com)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Amazing 3D Planets Orbit Effect Using Only CSS | Quick Tutorial (youtube.com)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GPT-4 Build a Solar System in Three.js? (youtube.com)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D6F9-E0EA-A42E-D51F-A96466930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00585" y="4006850"/>
            <a:ext cx="8700115" cy="5800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281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Times New Roman</vt:lpstr>
      <vt:lpstr>Verdana</vt:lpstr>
      <vt:lpstr>Office Theme</vt:lpstr>
      <vt:lpstr>Exploring the Astrospace: An Introduction to the Orrery Web App</vt:lpstr>
      <vt:lpstr>PowerPoint Presentation</vt:lpstr>
      <vt:lpstr>What is an Orrery?</vt:lpstr>
      <vt:lpstr>Key Features</vt:lpstr>
      <vt:lpstr>User Interaction and Experience</vt:lpstr>
      <vt:lpstr>Conclusion and Future Prospects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sona joseph</cp:lastModifiedBy>
  <cp:revision>3</cp:revision>
  <dcterms:created xsi:type="dcterms:W3CDTF">2024-10-05T21:51:11Z</dcterms:created>
  <dcterms:modified xsi:type="dcterms:W3CDTF">2024-10-06T04:58:55Z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2024-10-05T00:00:00Z</vt:filetime>
  </property>
  <property fmtid="{D5CDD505-2E9C-101B-9397-08002B2CF9AE}" pid="5" name="Producer">
    <vt:lpwstr>3-Heights(TM) PDF Security Shell 4.8.25.2 (http://www.pdf-tools.com)</vt:lpwstr>
  </property>
</Properties>
</file>