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f360ff13eff600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f360ff13eff600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4f360ff13eff600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360ff13eff600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f360ff13eff600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360ff13eff600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f360ff13eff600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360ff13eff600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f360ff13eff600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f360ff13eff600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f360ff13eff600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360ff13eff600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f360ff13eff600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f360ff13eff600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f360ff13eff600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f360ff13eff600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f360ff13eff600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360ff13eff600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f360ff13eff600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360ff13eff600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f360ff13eff600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360ff13eff600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f360ff13eff600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360ff13eff600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f360ff13eff600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360ff13eff600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atin typeface="Georgia"/>
                <a:ea typeface="Georgia"/>
                <a:cs typeface="Georgia"/>
                <a:sym typeface="Georgia"/>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512050" y="1865225"/>
            <a:ext cx="8520600" cy="12753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Guide to Diagnosing Coronary Artery Disease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118950" y="76325"/>
            <a:ext cx="890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11">
                <a:solidFill>
                  <a:srgbClr val="FFFFFF"/>
                </a:solidFill>
                <a:latin typeface="Georgia"/>
                <a:ea typeface="Georgia"/>
                <a:cs typeface="Georgia"/>
                <a:sym typeface="Georgia"/>
              </a:rPr>
              <a:t>Symptoms and Signs</a:t>
            </a:r>
            <a:endParaRPr sz="3111">
              <a:solidFill>
                <a:srgbClr val="FFFFFF"/>
              </a:solidFill>
              <a:latin typeface="Georgia"/>
              <a:ea typeface="Georgia"/>
              <a:cs typeface="Georgia"/>
              <a:sym typeface="Georgia"/>
            </a:endParaRPr>
          </a:p>
        </p:txBody>
      </p:sp>
      <p:sp>
        <p:nvSpPr>
          <p:cNvPr id="109" name="Google Shape;109;p22"/>
          <p:cNvSpPr txBox="1"/>
          <p:nvPr>
            <p:ph idx="1" type="body"/>
          </p:nvPr>
        </p:nvSpPr>
        <p:spPr>
          <a:xfrm>
            <a:off x="-328200" y="765300"/>
            <a:ext cx="9472200" cy="630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AutoNum type="arabicPeriod"/>
            </a:pPr>
            <a:r>
              <a:rPr lang="en" sz="2600">
                <a:solidFill>
                  <a:srgbClr val="FFFFFF"/>
                </a:solidFill>
              </a:rPr>
              <a:t>1.Typical angina:</a:t>
            </a:r>
            <a:r>
              <a:rPr lang="en">
                <a:solidFill>
                  <a:srgbClr val="FFFFFF"/>
                </a:solidFill>
              </a:rPr>
              <a:t> Constricting discomfort in the front of the chest or in the neck, jaw, shoulder, or arm. It happens when your heart isn’t getting enough oxygen and blood temporarily. Often happens when you are active and stressed, and it can be relieved by rest or medication. This is a major symptom of CAD.</a:t>
            </a:r>
            <a:endParaRPr>
              <a:solidFill>
                <a:srgbClr val="FFFFFF"/>
              </a:solidFill>
            </a:endParaRPr>
          </a:p>
        </p:txBody>
      </p:sp>
      <p:pic>
        <p:nvPicPr>
          <p:cNvPr id="110" name="Google Shape;110;p22"/>
          <p:cNvPicPr preferRelativeResize="0"/>
          <p:nvPr/>
        </p:nvPicPr>
        <p:blipFill>
          <a:blip r:embed="rId3">
            <a:alphaModFix/>
          </a:blip>
          <a:stretch>
            <a:fillRect/>
          </a:stretch>
        </p:blipFill>
        <p:spPr>
          <a:xfrm>
            <a:off x="0" y="2901750"/>
            <a:ext cx="4572000" cy="3889900"/>
          </a:xfrm>
          <a:prstGeom prst="rect">
            <a:avLst/>
          </a:prstGeom>
          <a:noFill/>
          <a:ln>
            <a:noFill/>
          </a:ln>
        </p:spPr>
      </p:pic>
      <p:pic>
        <p:nvPicPr>
          <p:cNvPr id="111" name="Google Shape;111;p22"/>
          <p:cNvPicPr preferRelativeResize="0"/>
          <p:nvPr/>
        </p:nvPicPr>
        <p:blipFill>
          <a:blip r:embed="rId4">
            <a:alphaModFix/>
          </a:blip>
          <a:stretch>
            <a:fillRect/>
          </a:stretch>
        </p:blipFill>
        <p:spPr>
          <a:xfrm>
            <a:off x="4572000" y="2901750"/>
            <a:ext cx="4701049" cy="388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11">
                <a:solidFill>
                  <a:srgbClr val="FFFFFF"/>
                </a:solidFill>
                <a:latin typeface="Georgia"/>
                <a:ea typeface="Georgia"/>
                <a:cs typeface="Georgia"/>
                <a:sym typeface="Georgia"/>
              </a:rPr>
              <a:t>Major signs include:</a:t>
            </a:r>
            <a:endParaRPr sz="3311">
              <a:solidFill>
                <a:srgbClr val="FFFFFF"/>
              </a:solidFill>
              <a:latin typeface="Georgia"/>
              <a:ea typeface="Georgia"/>
              <a:cs typeface="Georgia"/>
              <a:sym typeface="Georgia"/>
            </a:endParaRPr>
          </a:p>
        </p:txBody>
      </p:sp>
      <p:sp>
        <p:nvSpPr>
          <p:cNvPr id="117" name="Google Shape;117;p23"/>
          <p:cNvSpPr txBox="1"/>
          <p:nvPr>
            <p:ph idx="1" type="body"/>
          </p:nvPr>
        </p:nvSpPr>
        <p:spPr>
          <a:xfrm>
            <a:off x="0" y="572700"/>
            <a:ext cx="9037200" cy="457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AutoNum type="arabicPeriod"/>
            </a:pPr>
            <a:r>
              <a:rPr lang="en">
                <a:solidFill>
                  <a:srgbClr val="FFFFFF"/>
                </a:solidFill>
              </a:rPr>
              <a:t>Regional wall motion abnormality: this represents decreased contractility of the wall of the heart due to decreased blood supply to a part of the heart.</a:t>
            </a:r>
            <a:endParaRPr>
              <a:solidFill>
                <a:srgbClr val="FFFFFF"/>
              </a:solidFill>
            </a:endParaRPr>
          </a:p>
          <a:p>
            <a:pPr indent="0" lvl="0" marL="0" rtl="0" algn="l">
              <a:spcBef>
                <a:spcPts val="1200"/>
              </a:spcBef>
              <a:spcAft>
                <a:spcPts val="0"/>
              </a:spcAft>
              <a:buNone/>
            </a:pPr>
            <a:r>
              <a:rPr lang="en">
                <a:solidFill>
                  <a:srgbClr val="FFFFFF"/>
                </a:solidFill>
              </a:rPr>
              <a:t>Four types:</a:t>
            </a:r>
            <a:endParaRPr>
              <a:solidFill>
                <a:srgbClr val="FFFFFF"/>
              </a:solidFill>
            </a:endParaRPr>
          </a:p>
          <a:p>
            <a:pPr indent="-342900" lvl="0" marL="457200" rtl="0" algn="l">
              <a:spcBef>
                <a:spcPts val="1200"/>
              </a:spcBef>
              <a:spcAft>
                <a:spcPts val="0"/>
              </a:spcAft>
              <a:buClr>
                <a:srgbClr val="FFFFFF"/>
              </a:buClr>
              <a:buSzPts val="1800"/>
              <a:buAutoNum type="alphaLcPeriod"/>
            </a:pPr>
            <a:r>
              <a:rPr lang="en">
                <a:solidFill>
                  <a:srgbClr val="FFFFFF"/>
                </a:solidFill>
              </a:rPr>
              <a:t>Akinesis: part of the heart muscle doesn’t move  or contract properly, due to lack of blood flow. It affects the heart’s ability to pump blood effectively.</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Hypokinesis: decreased movement in the heart muscle,often due to injury or disease.</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Dyskinesis: </a:t>
            </a:r>
            <a:r>
              <a:rPr lang="en">
                <a:solidFill>
                  <a:srgbClr val="FFFFFF"/>
                </a:solidFill>
              </a:rPr>
              <a:t>uncoordinated</a:t>
            </a:r>
            <a:r>
              <a:rPr lang="en">
                <a:solidFill>
                  <a:srgbClr val="FFFFFF"/>
                </a:solidFill>
              </a:rPr>
              <a:t> movement or muscle contractions, leading to abnormal motion.</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Aneurysmal: part of the heart muscle is bulging or moving differently.</a:t>
            </a:r>
            <a:endParaRPr>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387150" y="-2038975"/>
            <a:ext cx="9368925" cy="9217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1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Georgia"/>
                <a:ea typeface="Georgia"/>
                <a:cs typeface="Georgia"/>
                <a:sym typeface="Georgia"/>
              </a:rPr>
              <a:t>Model performance on 61 randomly tested patients</a:t>
            </a:r>
            <a:endParaRPr>
              <a:solidFill>
                <a:srgbClr val="FFFFFF"/>
              </a:solidFill>
              <a:latin typeface="Georgia"/>
              <a:ea typeface="Georgia"/>
              <a:cs typeface="Georgia"/>
              <a:sym typeface="Georgia"/>
            </a:endParaRPr>
          </a:p>
        </p:txBody>
      </p:sp>
      <p:pic>
        <p:nvPicPr>
          <p:cNvPr id="130" name="Google Shape;130;p25"/>
          <p:cNvPicPr preferRelativeResize="0"/>
          <p:nvPr/>
        </p:nvPicPr>
        <p:blipFill>
          <a:blip r:embed="rId4">
            <a:alphaModFix/>
          </a:blip>
          <a:stretch>
            <a:fillRect/>
          </a:stretch>
        </p:blipFill>
        <p:spPr>
          <a:xfrm>
            <a:off x="0" y="1170125"/>
            <a:ext cx="9144001" cy="571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rgbClr val="FFFFFF"/>
                </a:solidFill>
                <a:latin typeface="Georgia"/>
                <a:ea typeface="Georgia"/>
                <a:cs typeface="Georgia"/>
                <a:sym typeface="Georgia"/>
              </a:rPr>
              <a:t>Preventing Coronary Artery Disease</a:t>
            </a:r>
            <a:endParaRPr sz="3100">
              <a:solidFill>
                <a:srgbClr val="FFFFFF"/>
              </a:solidFill>
              <a:latin typeface="Georgia"/>
              <a:ea typeface="Georgia"/>
              <a:cs typeface="Georgia"/>
              <a:sym typeface="Georgia"/>
            </a:endParaRPr>
          </a:p>
        </p:txBody>
      </p:sp>
      <p:sp>
        <p:nvSpPr>
          <p:cNvPr id="136" name="Google Shape;136;p26"/>
          <p:cNvSpPr txBox="1"/>
          <p:nvPr>
            <p:ph idx="1" type="body"/>
          </p:nvPr>
        </p:nvSpPr>
        <p:spPr>
          <a:xfrm>
            <a:off x="90475" y="726300"/>
            <a:ext cx="9053400" cy="4277100"/>
          </a:xfrm>
          <a:prstGeom prst="rect">
            <a:avLst/>
          </a:prstGeom>
        </p:spPr>
        <p:txBody>
          <a:bodyPr anchorCtr="0" anchor="t" bIns="91425" lIns="91425" spcFirstLastPara="1" rIns="91425" wrap="square" tIns="91425">
            <a:normAutofit fontScale="77500" lnSpcReduction="20000"/>
          </a:bodyPr>
          <a:lstStyle/>
          <a:p>
            <a:pPr indent="0" lvl="0" marL="101600" marR="114300" rtl="0" algn="l">
              <a:spcBef>
                <a:spcPts val="0"/>
              </a:spcBef>
              <a:spcAft>
                <a:spcPts val="0"/>
              </a:spcAft>
              <a:buClr>
                <a:schemeClr val="dk1"/>
              </a:buClr>
              <a:buSzPct val="78303"/>
              <a:buFont typeface="Arial"/>
              <a:buNone/>
            </a:pPr>
            <a:r>
              <a:rPr lang="en" sz="1404">
                <a:solidFill>
                  <a:srgbClr val="FFFFFF"/>
                </a:solidFill>
                <a:latin typeface="Arial"/>
                <a:ea typeface="Arial"/>
                <a:cs typeface="Arial"/>
                <a:sym typeface="Arial"/>
              </a:rPr>
              <a:t>Preventing coronary artery disease (CAD) involves adopting a heart-healthy lifestyle. Here are the main ways to prevent CAD:</a:t>
            </a:r>
            <a:endParaRPr sz="1404">
              <a:solidFill>
                <a:srgbClr val="FFFFFF"/>
              </a:solidFill>
              <a:latin typeface="Arial"/>
              <a:ea typeface="Arial"/>
              <a:cs typeface="Arial"/>
              <a:sym typeface="Arial"/>
            </a:endParaRPr>
          </a:p>
          <a:p>
            <a:pPr indent="-297733" lvl="0" marL="558800" marR="114300" rtl="0" algn="l">
              <a:spcBef>
                <a:spcPts val="1100"/>
              </a:spcBef>
              <a:spcAft>
                <a:spcPts val="0"/>
              </a:spcAft>
              <a:buClr>
                <a:srgbClr val="FFFFFF"/>
              </a:buClr>
              <a:buSzPct val="100000"/>
              <a:buAutoNum type="arabicPeriod"/>
            </a:pPr>
            <a:r>
              <a:rPr b="1" lang="en" sz="1404">
                <a:solidFill>
                  <a:srgbClr val="FFFFFF"/>
                </a:solidFill>
                <a:latin typeface="Arial"/>
                <a:ea typeface="Arial"/>
                <a:cs typeface="Arial"/>
                <a:sym typeface="Arial"/>
              </a:rPr>
              <a:t>Healthy Diet:</a:t>
            </a:r>
            <a:r>
              <a:rPr lang="en" sz="1404">
                <a:solidFill>
                  <a:srgbClr val="FFFFFF"/>
                </a:solidFill>
                <a:latin typeface="Arial"/>
                <a:ea typeface="Arial"/>
                <a:cs typeface="Arial"/>
                <a:sym typeface="Arial"/>
              </a:rPr>
              <a:t> Consume a balanced diet low in saturated and trans fats, cholesterol, and sodium. Focus on fruits, vegetables, whole grains, lean proteins, and unsaturated fats (e.g., olive oil).</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Regular Exercise</a:t>
            </a:r>
            <a:r>
              <a:rPr lang="en" sz="1404">
                <a:solidFill>
                  <a:srgbClr val="FFFFFF"/>
                </a:solidFill>
                <a:latin typeface="Arial"/>
                <a:ea typeface="Arial"/>
                <a:cs typeface="Arial"/>
                <a:sym typeface="Arial"/>
              </a:rPr>
              <a:t> </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Quit Smoking:</a:t>
            </a:r>
            <a:r>
              <a:rPr lang="en" sz="1404">
                <a:solidFill>
                  <a:srgbClr val="FFFFFF"/>
                </a:solidFill>
                <a:latin typeface="Arial"/>
                <a:ea typeface="Arial"/>
                <a:cs typeface="Arial"/>
                <a:sym typeface="Arial"/>
              </a:rPr>
              <a:t> Smoking is a major risk factor for CAD. Quitting smoking reduces your risk of heart disease significantly.</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Manage Stress:</a:t>
            </a:r>
            <a:r>
              <a:rPr lang="en" sz="1404">
                <a:solidFill>
                  <a:srgbClr val="FFFFFF"/>
                </a:solidFill>
                <a:latin typeface="Arial"/>
                <a:ea typeface="Arial"/>
                <a:cs typeface="Arial"/>
                <a:sym typeface="Arial"/>
              </a:rPr>
              <a:t> Chronic stress can contribute to CAD. Practice stress-reduction techniques such as meditation, deep breathing, or yoga.</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Limit Alcohol:</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Control Blood Pressure:</a:t>
            </a:r>
            <a:r>
              <a:rPr lang="en" sz="1404">
                <a:solidFill>
                  <a:srgbClr val="FFFFFF"/>
                </a:solidFill>
                <a:latin typeface="Arial"/>
                <a:ea typeface="Arial"/>
                <a:cs typeface="Arial"/>
                <a:sym typeface="Arial"/>
              </a:rPr>
              <a:t> Monitor and manage your blood pressure within a healthy range (usually below 120/80 mm Hg).</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Manage Cholesterol Levels:</a:t>
            </a:r>
            <a:r>
              <a:rPr lang="en" sz="1404">
                <a:solidFill>
                  <a:srgbClr val="FFFFFF"/>
                </a:solidFill>
                <a:latin typeface="Arial"/>
                <a:ea typeface="Arial"/>
                <a:cs typeface="Arial"/>
                <a:sym typeface="Arial"/>
              </a:rPr>
              <a:t> Keep your cholesterol levels in check, especially low-density lipoprotein (LDL) cholesterol. Medications may be necessary for some individuals.</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Manage Diabetes:</a:t>
            </a:r>
            <a:r>
              <a:rPr lang="en" sz="1404">
                <a:solidFill>
                  <a:srgbClr val="FFFFFF"/>
                </a:solidFill>
                <a:latin typeface="Arial"/>
                <a:ea typeface="Arial"/>
                <a:cs typeface="Arial"/>
                <a:sym typeface="Arial"/>
              </a:rPr>
              <a:t> If you have diabetes, maintain good control of your blood sugar levels.</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Maintain a Healthy Weight</a:t>
            </a:r>
            <a:r>
              <a:rPr lang="en" sz="1404">
                <a:solidFill>
                  <a:srgbClr val="FFFFFF"/>
                </a:solidFill>
                <a:latin typeface="Arial"/>
                <a:ea typeface="Arial"/>
                <a:cs typeface="Arial"/>
                <a:sym typeface="Arial"/>
              </a:rPr>
              <a:t> Aim for a body mass index (BMI) within a healthy range.</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Regular Checkups:</a:t>
            </a:r>
            <a:r>
              <a:rPr lang="en" sz="1404">
                <a:solidFill>
                  <a:srgbClr val="FFFFFF"/>
                </a:solidFill>
                <a:latin typeface="Arial"/>
                <a:ea typeface="Arial"/>
                <a:cs typeface="Arial"/>
                <a:sym typeface="Arial"/>
              </a:rPr>
              <a:t> Visit your healthcare provider regularly for checkups and screenings. Detecting risk factors early can help prevent CAD.</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Medications:</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Family History</a:t>
            </a:r>
            <a:r>
              <a:rPr lang="en" sz="1404">
                <a:solidFill>
                  <a:srgbClr val="FFFFFF"/>
                </a:solidFill>
                <a:latin typeface="Arial"/>
                <a:ea typeface="Arial"/>
                <a:cs typeface="Arial"/>
                <a:sym typeface="Arial"/>
              </a:rPr>
              <a:t> Be aware of your family's history of CAD, as genetics can play a role. Discuss this with your doctor.</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Adequate Sleep</a:t>
            </a:r>
            <a:r>
              <a:rPr lang="en" sz="1404">
                <a:solidFill>
                  <a:srgbClr val="FFFFFF"/>
                </a:solidFill>
                <a:latin typeface="Arial"/>
                <a:ea typeface="Arial"/>
                <a:cs typeface="Arial"/>
                <a:sym typeface="Arial"/>
              </a:rPr>
              <a:t> Aim for 7-9 hours of quality sleep each night. Poor sleep can contribute to heart disease risk.</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Avoid Processed Foods:</a:t>
            </a:r>
            <a:r>
              <a:rPr lang="en" sz="1404">
                <a:solidFill>
                  <a:srgbClr val="FFFFFF"/>
                </a:solidFill>
                <a:latin typeface="Arial"/>
                <a:ea typeface="Arial"/>
                <a:cs typeface="Arial"/>
                <a:sym typeface="Arial"/>
              </a:rPr>
              <a:t> Minimize processed and fast foods, which are often high in unhealthy fats, sugars, and salt.</a:t>
            </a:r>
            <a:endParaRPr sz="1404">
              <a:solidFill>
                <a:srgbClr val="FFFFFF"/>
              </a:solidFill>
              <a:latin typeface="Arial"/>
              <a:ea typeface="Arial"/>
              <a:cs typeface="Arial"/>
              <a:sym typeface="Arial"/>
            </a:endParaRPr>
          </a:p>
          <a:p>
            <a:pPr indent="-297733" lvl="0" marL="558800" marR="114300" rtl="0" algn="l">
              <a:spcBef>
                <a:spcPts val="0"/>
              </a:spcBef>
              <a:spcAft>
                <a:spcPts val="0"/>
              </a:spcAft>
              <a:buClr>
                <a:srgbClr val="FFFFFF"/>
              </a:buClr>
              <a:buSzPct val="100000"/>
              <a:buAutoNum type="arabicPeriod"/>
            </a:pPr>
            <a:r>
              <a:rPr b="1" lang="en" sz="1404">
                <a:solidFill>
                  <a:srgbClr val="FFFFFF"/>
                </a:solidFill>
                <a:latin typeface="Arial"/>
                <a:ea typeface="Arial"/>
                <a:cs typeface="Arial"/>
                <a:sym typeface="Arial"/>
              </a:rPr>
              <a:t>Hydration:</a:t>
            </a:r>
            <a:r>
              <a:rPr lang="en" sz="1404">
                <a:solidFill>
                  <a:srgbClr val="FFFFFF"/>
                </a:solidFill>
                <a:latin typeface="Arial"/>
                <a:ea typeface="Arial"/>
                <a:cs typeface="Arial"/>
                <a:sym typeface="Arial"/>
              </a:rPr>
              <a:t> Stay well-hydrated by drinking enough water, which supports overall health.</a:t>
            </a:r>
            <a:endParaRPr sz="1404">
              <a:solidFill>
                <a:srgbClr val="FFFFFF"/>
              </a:solidFill>
              <a:latin typeface="Arial"/>
              <a:ea typeface="Arial"/>
              <a:cs typeface="Arial"/>
              <a:sym typeface="Arial"/>
            </a:endParaRPr>
          </a:p>
          <a:p>
            <a:pPr indent="0" lvl="0" marL="101600" marR="114300" rtl="0" algn="l">
              <a:spcBef>
                <a:spcPts val="1100"/>
              </a:spcBef>
              <a:spcAft>
                <a:spcPts val="0"/>
              </a:spcAft>
              <a:buClr>
                <a:schemeClr val="dk1"/>
              </a:buClr>
              <a:buSzPct val="78303"/>
              <a:buFont typeface="Arial"/>
              <a:buNone/>
            </a:pPr>
            <a:r>
              <a:rPr lang="en" sz="1404">
                <a:solidFill>
                  <a:srgbClr val="FFFFFF"/>
                </a:solidFill>
                <a:latin typeface="Arial"/>
                <a:ea typeface="Arial"/>
                <a:cs typeface="Arial"/>
                <a:sym typeface="Arial"/>
              </a:rPr>
              <a:t>It's important to tailor your approach to CAD prevention to your specific risk factors and consult with a healthcare professional for personalized guidance.</a:t>
            </a:r>
            <a:endParaRPr sz="1404">
              <a:solidFill>
                <a:srgbClr val="FFFFFF"/>
              </a:solidFill>
              <a:latin typeface="Arial"/>
              <a:ea typeface="Arial"/>
              <a:cs typeface="Arial"/>
              <a:sym typeface="Arial"/>
            </a:endParaRPr>
          </a:p>
          <a:p>
            <a:pPr indent="0" lvl="0" marL="101600" marR="101600" rtl="0" algn="r">
              <a:lnSpc>
                <a:spcPct val="121429"/>
              </a:lnSpc>
              <a:spcBef>
                <a:spcPts val="0"/>
              </a:spcBef>
              <a:spcAft>
                <a:spcPts val="0"/>
              </a:spcAft>
              <a:buClr>
                <a:schemeClr val="dk1"/>
              </a:buClr>
              <a:buSzPct val="104761"/>
              <a:buFont typeface="Arial"/>
              <a:buNone/>
            </a:pPr>
            <a:r>
              <a:rPr lang="en" sz="1050">
                <a:solidFill>
                  <a:srgbClr val="303F9F"/>
                </a:solidFill>
                <a:latin typeface="Courier New"/>
                <a:ea typeface="Courier New"/>
                <a:cs typeface="Courier New"/>
                <a:sym typeface="Courier New"/>
              </a:rPr>
              <a:t>In [ ]:</a:t>
            </a:r>
            <a:endParaRPr sz="1050">
              <a:solidFill>
                <a:srgbClr val="303F9F"/>
              </a:solidFill>
              <a:latin typeface="Courier New"/>
              <a:ea typeface="Courier New"/>
              <a:cs typeface="Courier New"/>
              <a:sym typeface="Courier New"/>
            </a:endParaRPr>
          </a:p>
          <a:p>
            <a:pPr indent="0" lvl="0" marL="88900" marR="0" rtl="0" algn="l">
              <a:lnSpc>
                <a:spcPct val="121429"/>
              </a:lnSpc>
              <a:spcBef>
                <a:spcPts val="0"/>
              </a:spcBef>
              <a:spcAft>
                <a:spcPts val="0"/>
              </a:spcAft>
              <a:buNone/>
            </a:pPr>
            <a:r>
              <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59" name="Shape 59"/>
        <p:cNvGrpSpPr/>
        <p:nvPr/>
      </p:nvGrpSpPr>
      <p:grpSpPr>
        <a:xfrm>
          <a:off x="0" y="0"/>
          <a:ext cx="0" cy="0"/>
          <a:chOff x="0" y="0"/>
          <a:chExt cx="0" cy="0"/>
        </a:xfrm>
      </p:grpSpPr>
      <p:sp>
        <p:nvSpPr>
          <p:cNvPr id="60" name="Google Shape;60;p14"/>
          <p:cNvSpPr txBox="1"/>
          <p:nvPr>
            <p:ph idx="1" type="subTitle"/>
          </p:nvPr>
        </p:nvSpPr>
        <p:spPr>
          <a:xfrm>
            <a:off x="0" y="58950"/>
            <a:ext cx="9055500" cy="50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rgbClr val="FFFFFF"/>
                </a:solidFill>
                <a:latin typeface="Georgia"/>
                <a:ea typeface="Georgia"/>
                <a:cs typeface="Georgia"/>
                <a:sym typeface="Georgia"/>
              </a:rPr>
              <a:t>                        </a:t>
            </a:r>
            <a:endParaRPr sz="2200">
              <a:solidFill>
                <a:srgbClr val="FFFFFF"/>
              </a:solidFill>
              <a:latin typeface="Georgia"/>
              <a:ea typeface="Georgia"/>
              <a:cs typeface="Georgia"/>
              <a:sym typeface="Georgia"/>
            </a:endParaRPr>
          </a:p>
          <a:p>
            <a:pPr indent="0" lvl="0" marL="0" rtl="0" algn="l">
              <a:spcBef>
                <a:spcPts val="0"/>
              </a:spcBef>
              <a:spcAft>
                <a:spcPts val="0"/>
              </a:spcAft>
              <a:buNone/>
            </a:pPr>
            <a:r>
              <a:t/>
            </a:r>
            <a:endParaRPr sz="2200">
              <a:solidFill>
                <a:srgbClr val="FFFFFF"/>
              </a:solidFill>
              <a:latin typeface="Georgia"/>
              <a:ea typeface="Georgia"/>
              <a:cs typeface="Georgia"/>
              <a:sym typeface="Georgia"/>
            </a:endParaRPr>
          </a:p>
          <a:p>
            <a:pPr indent="0" lvl="0" marL="0" rtl="0" algn="l">
              <a:spcBef>
                <a:spcPts val="0"/>
              </a:spcBef>
              <a:spcAft>
                <a:spcPts val="0"/>
              </a:spcAft>
              <a:buNone/>
            </a:pPr>
            <a:r>
              <a:t/>
            </a:r>
            <a:endParaRPr sz="2200">
              <a:solidFill>
                <a:srgbClr val="FFFFFF"/>
              </a:solidFill>
              <a:latin typeface="Georgia"/>
              <a:ea typeface="Georgia"/>
              <a:cs typeface="Georgia"/>
              <a:sym typeface="Georgia"/>
            </a:endParaRPr>
          </a:p>
          <a:p>
            <a:pPr indent="0" lvl="0" marL="0" rtl="0" algn="l">
              <a:spcBef>
                <a:spcPts val="0"/>
              </a:spcBef>
              <a:spcAft>
                <a:spcPts val="0"/>
              </a:spcAft>
              <a:buNone/>
            </a:pPr>
            <a:r>
              <a:t/>
            </a:r>
            <a:endParaRPr sz="2200">
              <a:solidFill>
                <a:srgbClr val="FFFFFF"/>
              </a:solidFill>
              <a:latin typeface="Georgia"/>
              <a:ea typeface="Georgia"/>
              <a:cs typeface="Georgia"/>
              <a:sym typeface="Georgia"/>
            </a:endParaRPr>
          </a:p>
          <a:p>
            <a:pPr indent="0" lvl="0" marL="0" rtl="0" algn="l">
              <a:spcBef>
                <a:spcPts val="0"/>
              </a:spcBef>
              <a:spcAft>
                <a:spcPts val="0"/>
              </a:spcAft>
              <a:buNone/>
            </a:pPr>
            <a:r>
              <a:t/>
            </a:r>
            <a:endParaRPr sz="2200">
              <a:solidFill>
                <a:srgbClr val="FFFFFF"/>
              </a:solidFill>
              <a:latin typeface="Georgia"/>
              <a:ea typeface="Georgia"/>
              <a:cs typeface="Georgia"/>
              <a:sym typeface="Georgia"/>
            </a:endParaRPr>
          </a:p>
          <a:p>
            <a:pPr indent="0" lvl="0" marL="0" rtl="0" algn="l">
              <a:spcBef>
                <a:spcPts val="0"/>
              </a:spcBef>
              <a:spcAft>
                <a:spcPts val="0"/>
              </a:spcAft>
              <a:buNone/>
            </a:pPr>
            <a:r>
              <a:rPr lang="en" sz="2200">
                <a:solidFill>
                  <a:srgbClr val="FFFFFF"/>
                </a:solidFill>
                <a:latin typeface="Georgia"/>
                <a:ea typeface="Georgia"/>
                <a:cs typeface="Georgia"/>
                <a:sym typeface="Georgia"/>
              </a:rPr>
              <a:t>        Data cleaned and vizualized: Matplotlib,Pandas, Scikit-Learn</a:t>
            </a:r>
            <a:endParaRPr sz="2200">
              <a:solidFill>
                <a:srgbClr val="FFFFFF"/>
              </a:solidFill>
              <a:latin typeface="Georgia"/>
              <a:ea typeface="Georgia"/>
              <a:cs typeface="Georgia"/>
              <a:sym typeface="Georgia"/>
            </a:endParaRPr>
          </a:p>
          <a:p>
            <a:pPr indent="0" lvl="0" marL="0" rtl="0" algn="l">
              <a:spcBef>
                <a:spcPts val="0"/>
              </a:spcBef>
              <a:spcAft>
                <a:spcPts val="0"/>
              </a:spcAft>
              <a:buNone/>
            </a:pPr>
            <a:r>
              <a:rPr lang="en" sz="2200">
                <a:solidFill>
                  <a:srgbClr val="FFFFFF"/>
                </a:solidFill>
                <a:latin typeface="Georgia"/>
                <a:ea typeface="Georgia"/>
                <a:cs typeface="Georgia"/>
                <a:sym typeface="Georgia"/>
              </a:rPr>
              <a:t>                  Proccessed: Numpy, Scikit-learn, Inbalanced learn.</a:t>
            </a:r>
            <a:endParaRPr sz="22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Georgia"/>
                <a:ea typeface="Georgia"/>
                <a:cs typeface="Georgia"/>
                <a:sym typeface="Georgia"/>
              </a:rPr>
              <a:t>Overview</a:t>
            </a:r>
            <a:endParaRPr sz="3320">
              <a:latin typeface="Georgia"/>
              <a:ea typeface="Georgia"/>
              <a:cs typeface="Georgia"/>
              <a:sym typeface="Georgia"/>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50">
                <a:solidFill>
                  <a:schemeClr val="dk1"/>
                </a:solidFill>
                <a:highlight>
                  <a:srgbClr val="FFFFFF"/>
                </a:highlight>
              </a:rPr>
              <a:t>Coronary artery disease is a common heart condition. The major blood vessels that supply the heart (coronary arteries) struggle to send enough blood, oxygen and nutrients to the heart muscle. Cholesterol deposits (plaques) in the heart arteries and inflammation are usually the cause of coronary artery disease. Signs and symptoms of coronary artery disease occur when the heart doesn't get enough oxygen-rich blood. Coronary artery disease often develops over decades. Symptoms may go unnoticed until a significant blockage causes problems or a heart attack occurs. It is one of the leading  causes of death and morbidity worldwide, along with other associated cardiovascular diseases, it accounted for 17.9million deaths  worldwide in 2021, or 31% of all global deaths.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Georgia"/>
                <a:ea typeface="Georgia"/>
                <a:cs typeface="Georgia"/>
                <a:sym typeface="Georgia"/>
              </a:rPr>
              <a:t>Causes</a:t>
            </a:r>
            <a:endParaRPr sz="3320">
              <a:latin typeface="Georgia"/>
              <a:ea typeface="Georgia"/>
              <a:cs typeface="Georgia"/>
              <a:sym typeface="Georgia"/>
            </a:endParaRPr>
          </a:p>
        </p:txBody>
      </p:sp>
      <p:sp>
        <p:nvSpPr>
          <p:cNvPr id="72" name="Google Shape;72;p16"/>
          <p:cNvSpPr txBox="1"/>
          <p:nvPr>
            <p:ph idx="1" type="body"/>
          </p:nvPr>
        </p:nvSpPr>
        <p:spPr>
          <a:xfrm>
            <a:off x="311700" y="1170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50">
                <a:solidFill>
                  <a:schemeClr val="dk1"/>
                </a:solidFill>
                <a:highlight>
                  <a:srgbClr val="FFFFFF"/>
                </a:highlight>
              </a:rPr>
              <a:t>The primary cause of CAD is atherosclerosis, a condition where cholesterol, fat, and other substances accumulate in the arterial walls, forming plaque. Over time, this plaque narrows the arteries, reducing blood flow to the heart. The exact cause of atherosclerosis is multifactorial and can include factors like high cholesterol, high blood pressure, smoking, and genetic predisposition.</a:t>
            </a:r>
            <a:endParaRPr sz="3000">
              <a:solidFill>
                <a:schemeClr val="dk1"/>
              </a:solidFill>
            </a:endParaRPr>
          </a:p>
        </p:txBody>
      </p:sp>
      <p:sp>
        <p:nvSpPr>
          <p:cNvPr id="73" name="Google Shape;73;p16"/>
          <p:cNvSpPr txBox="1"/>
          <p:nvPr/>
        </p:nvSpPr>
        <p:spPr>
          <a:xfrm>
            <a:off x="-165925" y="-755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latin typeface="Georgia"/>
                <a:ea typeface="Georgia"/>
                <a:cs typeface="Georgia"/>
                <a:sym typeface="Georgia"/>
              </a:rPr>
              <a:t>Risk Factors</a:t>
            </a:r>
            <a:endParaRPr sz="3120">
              <a:latin typeface="Georgia"/>
              <a:ea typeface="Georgia"/>
              <a:cs typeface="Georgia"/>
              <a:sym typeface="Georgia"/>
            </a:endParaRPr>
          </a:p>
        </p:txBody>
      </p:sp>
      <p:sp>
        <p:nvSpPr>
          <p:cNvPr id="79" name="Google Shape;79;p17"/>
          <p:cNvSpPr txBox="1"/>
          <p:nvPr>
            <p:ph idx="1" type="body"/>
          </p:nvPr>
        </p:nvSpPr>
        <p:spPr>
          <a:xfrm>
            <a:off x="311700" y="1017725"/>
            <a:ext cx="8520600" cy="41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69"/>
              <a:t>1</a:t>
            </a:r>
            <a:r>
              <a:rPr lang="en" sz="3069">
                <a:solidFill>
                  <a:srgbClr val="FFFFFF"/>
                </a:solidFill>
              </a:rPr>
              <a:t>1.</a:t>
            </a:r>
            <a:r>
              <a:rPr lang="en" sz="3069">
                <a:solidFill>
                  <a:srgbClr val="FFFFFF"/>
                </a:solidFill>
              </a:rPr>
              <a:t>Age: </a:t>
            </a:r>
            <a:r>
              <a:rPr lang="en" sz="1366">
                <a:solidFill>
                  <a:srgbClr val="FFFFFF"/>
                </a:solidFill>
              </a:rPr>
              <a:t>The likelihood of being diagnosed with coronary artery disease (CAD) generally increases with age. CAD is more prevalent in older individuals, and the risk factors for CAD, such as high blood pressure, high cholesterol, and diabetes, tend to become more common as people age. However, it's important to note that CAD can affect individuals of all ages, and lifestyle factors also play a significant role in its development.</a:t>
            </a:r>
            <a:endParaRPr sz="1366">
              <a:solidFill>
                <a:srgbClr val="FFFFFF"/>
              </a:solidFill>
            </a:endParaRPr>
          </a:p>
          <a:p>
            <a:pPr indent="0" lvl="0" marL="0" rtl="0" algn="l">
              <a:spcBef>
                <a:spcPts val="1200"/>
              </a:spcBef>
              <a:spcAft>
                <a:spcPts val="0"/>
              </a:spcAft>
              <a:buNone/>
            </a:pPr>
            <a:r>
              <a:t/>
            </a:r>
            <a:endParaRPr sz="1366">
              <a:solidFill>
                <a:srgbClr val="FFFFFF"/>
              </a:solidFill>
            </a:endParaRPr>
          </a:p>
          <a:p>
            <a:pPr indent="0" lvl="0" marL="0" rtl="0" algn="l">
              <a:spcBef>
                <a:spcPts val="1200"/>
              </a:spcBef>
              <a:spcAft>
                <a:spcPts val="1200"/>
              </a:spcAft>
              <a:buNone/>
            </a:pPr>
            <a:r>
              <a:t/>
            </a:r>
            <a:endParaRPr sz="1700">
              <a:solidFill>
                <a:srgbClr val="FFFFFF"/>
              </a:solidFill>
            </a:endParaRPr>
          </a:p>
        </p:txBody>
      </p:sp>
      <p:pic>
        <p:nvPicPr>
          <p:cNvPr id="80" name="Google Shape;80;p17"/>
          <p:cNvPicPr preferRelativeResize="0"/>
          <p:nvPr/>
        </p:nvPicPr>
        <p:blipFill>
          <a:blip r:embed="rId4">
            <a:alphaModFix/>
          </a:blip>
          <a:stretch>
            <a:fillRect/>
          </a:stretch>
        </p:blipFill>
        <p:spPr>
          <a:xfrm>
            <a:off x="0" y="2571749"/>
            <a:ext cx="9143998" cy="278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1458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solidFill>
                  <a:srgbClr val="FFFFFF"/>
                </a:solidFill>
                <a:latin typeface="Georgia"/>
                <a:ea typeface="Georgia"/>
                <a:cs typeface="Georgia"/>
                <a:sym typeface="Georgia"/>
              </a:rPr>
              <a:t>2. Diabetes</a:t>
            </a:r>
            <a:endParaRPr sz="3120">
              <a:solidFill>
                <a:srgbClr val="FFFFFF"/>
              </a:solidFill>
              <a:latin typeface="Georgia"/>
              <a:ea typeface="Georgia"/>
              <a:cs typeface="Georgia"/>
              <a:sym typeface="Georgia"/>
            </a:endParaRPr>
          </a:p>
        </p:txBody>
      </p:sp>
      <p:sp>
        <p:nvSpPr>
          <p:cNvPr id="86" name="Google Shape;86;p18"/>
          <p:cNvSpPr txBox="1"/>
          <p:nvPr>
            <p:ph idx="1" type="body"/>
          </p:nvPr>
        </p:nvSpPr>
        <p:spPr>
          <a:xfrm>
            <a:off x="311700" y="572700"/>
            <a:ext cx="8520600" cy="44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50">
              <a:solidFill>
                <a:srgbClr val="FFFFFF"/>
              </a:solidFill>
            </a:endParaRPr>
          </a:p>
          <a:p>
            <a:pPr indent="0" lvl="0" marL="0" rtl="0" algn="l">
              <a:spcBef>
                <a:spcPts val="1200"/>
              </a:spcBef>
              <a:spcAft>
                <a:spcPts val="0"/>
              </a:spcAft>
              <a:buNone/>
            </a:pPr>
            <a:r>
              <a:rPr lang="en" sz="1450">
                <a:solidFill>
                  <a:srgbClr val="FFFFFF"/>
                </a:solidFill>
              </a:rPr>
              <a:t>Diabetes is a chronic medical condition characterized by high levels of sugar in the blood, either because the body doesn’t produce enough insulin(Type1) or because it doesn’t use insulin effectively(Type2). Diabetes,especially Type 2 is a well established risk factor for the development and progression of CAD. </a:t>
            </a:r>
            <a:endParaRPr sz="1450">
              <a:solidFill>
                <a:srgbClr val="FFFFFF"/>
              </a:solidFill>
            </a:endParaRPr>
          </a:p>
          <a:p>
            <a:pPr indent="0" lvl="0" marL="0" rtl="0" algn="l">
              <a:spcBef>
                <a:spcPts val="1200"/>
              </a:spcBef>
              <a:spcAft>
                <a:spcPts val="0"/>
              </a:spcAft>
              <a:buNone/>
            </a:pPr>
            <a:r>
              <a:t/>
            </a:r>
            <a:endParaRPr sz="1450">
              <a:solidFill>
                <a:srgbClr val="FFFFFF"/>
              </a:solidFill>
            </a:endParaRPr>
          </a:p>
          <a:p>
            <a:pPr indent="-320675" lvl="0" marL="457200" rtl="0" algn="l">
              <a:spcBef>
                <a:spcPts val="1200"/>
              </a:spcBef>
              <a:spcAft>
                <a:spcPts val="0"/>
              </a:spcAft>
              <a:buClr>
                <a:srgbClr val="FFFFFF"/>
              </a:buClr>
              <a:buSzPts val="1450"/>
              <a:buAutoNum type="arabicPeriod"/>
            </a:pPr>
            <a:r>
              <a:rPr lang="en" sz="1450">
                <a:solidFill>
                  <a:srgbClr val="FFFFFF"/>
                </a:solidFill>
              </a:rPr>
              <a:t>High levels of glucose in the blood can damage the lining of the coronary arteries and lead to atherosclerosis,which is the buildup of fatty deposits in the arteries, this narrows the artery and restricts blood flow to the heart. People with diabetes are likely to develop CAD at an earlier age and have more extensive arterial blockages.</a:t>
            </a:r>
            <a:endParaRPr sz="1450">
              <a:solidFill>
                <a:srgbClr val="FFFFFF"/>
              </a:solidFill>
            </a:endParaRPr>
          </a:p>
          <a:p>
            <a:pPr indent="-320675" lvl="0" marL="457200" rtl="0" algn="l">
              <a:spcBef>
                <a:spcPts val="0"/>
              </a:spcBef>
              <a:spcAft>
                <a:spcPts val="0"/>
              </a:spcAft>
              <a:buClr>
                <a:srgbClr val="FFFFFF"/>
              </a:buClr>
              <a:buSzPts val="1450"/>
              <a:buAutoNum type="arabicPeriod"/>
            </a:pPr>
            <a:r>
              <a:rPr lang="en" sz="1450">
                <a:solidFill>
                  <a:srgbClr val="FFFFFF"/>
                </a:solidFill>
              </a:rPr>
              <a:t>Diabetes can cause small blood vessel disease reducing blood flow to the heart muscle.</a:t>
            </a:r>
            <a:endParaRPr sz="1450">
              <a:solidFill>
                <a:srgbClr val="FFFFFF"/>
              </a:solidFill>
            </a:endParaRPr>
          </a:p>
          <a:p>
            <a:pPr indent="-320675" lvl="0" marL="457200" rtl="0" algn="l">
              <a:spcBef>
                <a:spcPts val="0"/>
              </a:spcBef>
              <a:spcAft>
                <a:spcPts val="0"/>
              </a:spcAft>
              <a:buClr>
                <a:srgbClr val="FFFFFF"/>
              </a:buClr>
              <a:buSzPts val="1450"/>
              <a:buAutoNum type="arabicPeriod"/>
            </a:pPr>
            <a:r>
              <a:rPr lang="en" sz="1450">
                <a:solidFill>
                  <a:srgbClr val="FFFFFF"/>
                </a:solidFill>
              </a:rPr>
              <a:t>CAD is also a major cause of complications and mortality in people with diabetes, individuals with diabetes are at a greater risk of experiencing heart attacks, heart failures e.t.c</a:t>
            </a:r>
            <a:endParaRPr sz="145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0" y="394525"/>
            <a:ext cx="4852225" cy="4413201"/>
          </a:xfrm>
          <a:prstGeom prst="rect">
            <a:avLst/>
          </a:prstGeom>
          <a:noFill/>
          <a:ln>
            <a:noFill/>
          </a:ln>
        </p:spPr>
      </p:pic>
      <p:pic>
        <p:nvPicPr>
          <p:cNvPr id="92" name="Google Shape;92;p19"/>
          <p:cNvPicPr preferRelativeResize="0"/>
          <p:nvPr/>
        </p:nvPicPr>
        <p:blipFill>
          <a:blip r:embed="rId4">
            <a:alphaModFix/>
          </a:blip>
          <a:stretch>
            <a:fillRect/>
          </a:stretch>
        </p:blipFill>
        <p:spPr>
          <a:xfrm>
            <a:off x="4483500" y="394525"/>
            <a:ext cx="4660500" cy="441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15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solidFill>
                  <a:srgbClr val="FFFFFF"/>
                </a:solidFill>
                <a:latin typeface="Georgia"/>
                <a:ea typeface="Georgia"/>
                <a:cs typeface="Georgia"/>
                <a:sym typeface="Georgia"/>
              </a:rPr>
              <a:t>3. </a:t>
            </a:r>
            <a:r>
              <a:rPr lang="en" sz="3120">
                <a:solidFill>
                  <a:srgbClr val="FFFFFF"/>
                </a:solidFill>
                <a:latin typeface="Georgia"/>
                <a:ea typeface="Georgia"/>
                <a:cs typeface="Georgia"/>
                <a:sym typeface="Georgia"/>
              </a:rPr>
              <a:t>Blood Pressure</a:t>
            </a:r>
            <a:endParaRPr sz="3120">
              <a:solidFill>
                <a:srgbClr val="FFFFFF"/>
              </a:solidFill>
              <a:latin typeface="Georgia"/>
              <a:ea typeface="Georgia"/>
              <a:cs typeface="Georgia"/>
              <a:sym typeface="Georgia"/>
            </a:endParaRPr>
          </a:p>
        </p:txBody>
      </p:sp>
      <p:sp>
        <p:nvSpPr>
          <p:cNvPr id="98" name="Google Shape;98;p20"/>
          <p:cNvSpPr txBox="1"/>
          <p:nvPr>
            <p:ph idx="1" type="body"/>
          </p:nvPr>
        </p:nvSpPr>
        <p:spPr>
          <a:xfrm>
            <a:off x="50" y="863550"/>
            <a:ext cx="9144000" cy="42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High blood pressure, or Hypertension is a significant risk factor for CAD, hypertension forces the heart to work harder to pump blood, over time, this can lead to the thickening of the heart muscle(left ventricular hypertrophy) which can reduce the heart’s ability to pump efficiently, and contribute to CAD. This can also damage the inner lining of the arteries, making them more susceptible to the buildup of fatty deposits(atherosclerosis).</a:t>
            </a:r>
            <a:endParaRPr>
              <a:solidFill>
                <a:srgbClr val="FFFFFF"/>
              </a:solidFill>
            </a:endParaRPr>
          </a:p>
          <a:p>
            <a:pPr indent="0" lvl="0" marL="0" rtl="0" algn="l">
              <a:spcBef>
                <a:spcPts val="1200"/>
              </a:spcBef>
              <a:spcAft>
                <a:spcPts val="0"/>
              </a:spcAft>
              <a:buNone/>
            </a:pPr>
            <a:r>
              <a:rPr lang="en">
                <a:solidFill>
                  <a:srgbClr val="FFFFFF"/>
                </a:solidFill>
              </a:rPr>
              <a:t>   This elevated pressure can also lead to the constriction of the coronary arteries that supply blood to the heart, reducing flow of oxygen and nutrients to the heart muscle, increasing the risk of chest pain and heart attacks(chest pains are an important diagnostic symptom for CAD).</a:t>
            </a:r>
            <a:endParaRPr>
              <a:solidFill>
                <a:srgbClr val="FFFFFF"/>
              </a:solidFill>
            </a:endParaRPr>
          </a:p>
          <a:p>
            <a:pPr indent="0" lvl="0" marL="0" rtl="0" algn="l">
              <a:spcBef>
                <a:spcPts val="1200"/>
              </a:spcBef>
              <a:spcAft>
                <a:spcPts val="1200"/>
              </a:spcAft>
              <a:buNone/>
            </a:pPr>
            <a:r>
              <a:rPr lang="en">
                <a:solidFill>
                  <a:srgbClr val="FFFFFF"/>
                </a:solidFill>
              </a:rPr>
              <a:t>Diagnosed hypertension is sustained high pressure above 120mmHg when your heart squeezes and pushes blood out of your body.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3747"/>
        </a:solidFill>
      </p:bgPr>
    </p:bg>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