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0"/>
  </p:notesMasterIdLst>
  <p:sldIdLst>
    <p:sldId id="280" r:id="rId3"/>
    <p:sldId id="297" r:id="rId4"/>
    <p:sldId id="295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404" autoAdjust="0"/>
  </p:normalViewPr>
  <p:slideViewPr>
    <p:cSldViewPr snapToGrid="0" snapToObjects="1">
      <p:cViewPr varScale="1">
        <p:scale>
          <a:sx n="74" d="100"/>
          <a:sy n="74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3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4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0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4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4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个人财务管理系统的设计与开发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指导</a:t>
            </a:r>
            <a:r>
              <a:rPr lang="zh-CN" altLang="en-US" kern="0" dirty="0" smtClean="0">
                <a:latin typeface="Segoe UI"/>
                <a:ea typeface="微软雅黑"/>
                <a:cs typeface=""/>
              </a:rPr>
              <a:t>老师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Segoe UI"/>
                <a:ea typeface="微软雅黑"/>
                <a:cs typeface=""/>
              </a:rPr>
              <a:t>报告人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</a:t>
            </a:r>
            <a:r>
              <a:rPr lang="en-US" altLang="zh-CN" dirty="0" smtClean="0">
                <a:latin typeface="Segoe UI"/>
                <a:ea typeface="微软雅黑"/>
              </a:rPr>
              <a:t>HUSTEIC</a:t>
            </a:r>
            <a:endParaRPr lang="en-US" altLang="zh-CN" dirty="0"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占位符 4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48144" y="843171"/>
            <a:ext cx="10266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 smtClean="0">
                <a:solidFill>
                  <a:srgbClr val="222222"/>
                </a:solidFill>
                <a:latin typeface="PingFang SC"/>
              </a:rPr>
              <a:t>Mysql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是一种关系型数据库，关系数据库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就是数据库中的表采用二维表格来存储数据，是一种按行与列排列的具有相关信息的逻辑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组，表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和表之间可以通过数据关系进行关联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。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因而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，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可以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使用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用户信息</a:t>
            </a:r>
            <a:r>
              <a:rPr lang="en-US" altLang="zh-CN" dirty="0">
                <a:solidFill>
                  <a:srgbClr val="222222"/>
                </a:solidFill>
                <a:latin typeface="PingFang SC"/>
              </a:rPr>
              <a:t>user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表与记录</a:t>
            </a:r>
            <a:r>
              <a:rPr lang="en-US" altLang="zh-CN" dirty="0" err="1"/>
              <a:t>basicrecord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表两张表来存储信息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，通过将</a:t>
            </a:r>
            <a:r>
              <a:rPr lang="en-US" altLang="zh-CN" dirty="0">
                <a:solidFill>
                  <a:srgbClr val="222222"/>
                </a:solidFill>
                <a:latin typeface="PingFang SC"/>
              </a:rPr>
              <a:t>user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表与</a:t>
            </a:r>
            <a:r>
              <a:rPr lang="en-US" altLang="zh-CN" dirty="0" err="1"/>
              <a:t>basicrecord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表进行一对多的关联（一个用户有多条记录，一条记录只属于一个用户），从而建立一个简单的存储结构。</a:t>
            </a:r>
            <a:endParaRPr lang="en-US" altLang="zh-CN" dirty="0"/>
          </a:p>
          <a:p>
            <a:pPr algn="just"/>
            <a:endParaRPr lang="zh-CN" altLang="en-US" b="0" i="0" dirty="0">
              <a:solidFill>
                <a:srgbClr val="222222"/>
              </a:solidFill>
              <a:effectLst/>
              <a:latin typeface="PingFang SC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8144" y="2141946"/>
            <a:ext cx="10266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表包含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增主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用户名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username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，用户邮箱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email</a:t>
            </a:r>
          </a:p>
          <a:p>
            <a:endParaRPr lang="en-US" altLang="zh-CN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basicrecord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表包含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增主键</a:t>
            </a:r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recordnum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，收支时间</a:t>
            </a:r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recordtime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收支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金额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，收支类型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category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，记录备注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other</a:t>
            </a:r>
            <a:endParaRPr lang="zh-CN" altLang="en-US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40326" y="685662"/>
            <a:ext cx="101276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     </a:t>
            </a:r>
            <a:r>
              <a:rPr lang="en-US" altLang="zh-CN" dirty="0"/>
              <a:t>JPA</a:t>
            </a:r>
            <a:r>
              <a:rPr lang="zh-CN" altLang="en-US" dirty="0"/>
              <a:t>是</a:t>
            </a:r>
            <a:r>
              <a:rPr lang="en-US" altLang="zh-CN" dirty="0"/>
              <a:t>Java Persistence API</a:t>
            </a:r>
            <a:r>
              <a:rPr lang="zh-CN" altLang="en-US" dirty="0"/>
              <a:t>的简称，中文名</a:t>
            </a:r>
            <a:r>
              <a:rPr lang="en-US" altLang="zh-CN" dirty="0"/>
              <a:t>Java</a:t>
            </a:r>
            <a:r>
              <a:rPr lang="zh-CN" altLang="en-US" dirty="0"/>
              <a:t>持久层</a:t>
            </a:r>
            <a:r>
              <a:rPr lang="en-US" altLang="zh-CN" dirty="0"/>
              <a:t>API</a:t>
            </a:r>
            <a:r>
              <a:rPr lang="zh-CN" altLang="en-US" dirty="0"/>
              <a:t>，是</a:t>
            </a:r>
            <a:r>
              <a:rPr lang="en-US" altLang="zh-CN" dirty="0"/>
              <a:t>JDK 5.0</a:t>
            </a:r>
            <a:r>
              <a:rPr lang="zh-CN" altLang="en-US" dirty="0"/>
              <a:t>注解或</a:t>
            </a:r>
            <a:r>
              <a:rPr lang="en-US" altLang="zh-CN" dirty="0"/>
              <a:t>XML</a:t>
            </a:r>
            <a:r>
              <a:rPr lang="zh-CN" altLang="en-US" dirty="0"/>
              <a:t>描述对象－关系表的映射关系，并将运行期的实体对象持久化到数据库中。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       </a:t>
            </a:r>
            <a:r>
              <a:rPr lang="zh-CN" altLang="en-US" dirty="0" smtClean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JPA</a:t>
            </a:r>
            <a:r>
              <a:rPr lang="zh-CN" altLang="en-US" dirty="0">
                <a:latin typeface="arial" panose="020B0604020202020204" pitchFamily="34" charset="0"/>
              </a:rPr>
              <a:t>框架下创建实体和创建</a:t>
            </a:r>
            <a:r>
              <a:rPr lang="en-US" altLang="zh-CN" dirty="0">
                <a:latin typeface="arial" panose="020B0604020202020204" pitchFamily="34" charset="0"/>
              </a:rPr>
              <a:t>Java </a:t>
            </a:r>
            <a:r>
              <a:rPr lang="zh-CN" altLang="en-US" dirty="0">
                <a:latin typeface="arial" panose="020B0604020202020204" pitchFamily="34" charset="0"/>
              </a:rPr>
              <a:t>类一样简单，没有任何的约束和限制，只需要</a:t>
            </a:r>
            <a:r>
              <a:rPr lang="zh-CN" altLang="en-US" dirty="0" smtClean="0">
                <a:latin typeface="arial" panose="020B0604020202020204" pitchFamily="34" charset="0"/>
              </a:rPr>
              <a:t>使用</a:t>
            </a:r>
            <a:r>
              <a:rPr lang="en-US" altLang="zh-CN" dirty="0" smtClean="0">
                <a:latin typeface="arial" panose="020B0604020202020204" pitchFamily="34" charset="0"/>
              </a:rPr>
              <a:t>@Entity</a:t>
            </a:r>
            <a:r>
              <a:rPr lang="zh-CN" altLang="en-US" dirty="0">
                <a:latin typeface="arial" panose="020B0604020202020204" pitchFamily="34" charset="0"/>
              </a:rPr>
              <a:t>进行注释，</a:t>
            </a:r>
            <a:r>
              <a:rPr lang="en-US" altLang="zh-CN" dirty="0">
                <a:latin typeface="arial" panose="020B0604020202020204" pitchFamily="34" charset="0"/>
              </a:rPr>
              <a:t>JPA</a:t>
            </a:r>
            <a:r>
              <a:rPr lang="zh-CN" altLang="en-US" dirty="0">
                <a:latin typeface="arial" panose="020B0604020202020204" pitchFamily="34" charset="0"/>
              </a:rPr>
              <a:t>的框架和接口也都非常简单，没有太</a:t>
            </a:r>
            <a:r>
              <a:rPr lang="zh-CN" altLang="en-US" dirty="0" smtClean="0">
                <a:latin typeface="arial" panose="020B0604020202020204" pitchFamily="34" charset="0"/>
              </a:rPr>
              <a:t>多特别的</a:t>
            </a:r>
            <a:r>
              <a:rPr lang="zh-CN" altLang="en-US" dirty="0">
                <a:latin typeface="arial" panose="020B0604020202020204" pitchFamily="34" charset="0"/>
              </a:rPr>
              <a:t>规则和设计模式的要求，开发者可以很容易地掌握。</a:t>
            </a:r>
            <a:r>
              <a:rPr lang="en-US" altLang="zh-CN" dirty="0">
                <a:latin typeface="arial" panose="020B0604020202020204" pitchFamily="34" charset="0"/>
              </a:rPr>
              <a:t>JPA</a:t>
            </a:r>
            <a:r>
              <a:rPr lang="zh-CN" altLang="en-US" dirty="0">
                <a:latin typeface="arial" panose="020B0604020202020204" pitchFamily="34" charset="0"/>
              </a:rPr>
              <a:t>基于非侵入式原则设计，因此可以很容易地和其它框架或者容器集成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     </a:t>
            </a:r>
            <a:r>
              <a:rPr lang="zh-CN" altLang="en-US" dirty="0"/>
              <a:t> 开发者只需关心核心业务逻辑的实现代码，无需过多关注 </a:t>
            </a:r>
            <a:r>
              <a:rPr lang="en-US" altLang="zh-CN" dirty="0" err="1"/>
              <a:t>EntityManager</a:t>
            </a:r>
            <a:r>
              <a:rPr lang="en-US" altLang="zh-CN" dirty="0"/>
              <a:t> </a:t>
            </a:r>
            <a:r>
              <a:rPr lang="zh-CN" altLang="en-US" dirty="0"/>
              <a:t>的创建、事务处理等 </a:t>
            </a:r>
            <a:r>
              <a:rPr lang="en-US" altLang="zh-CN" dirty="0"/>
              <a:t>JPA </a:t>
            </a:r>
            <a:r>
              <a:rPr lang="zh-CN" altLang="en-US" dirty="0"/>
              <a:t>相关的处理，只需声明持久层的接口。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40327" y="2793049"/>
            <a:ext cx="4469556" cy="376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pom.xml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文件中添加相关依赖，添加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jpa</a:t>
            </a: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mysql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mysql</a:t>
            </a:r>
            <a:r>
              <a:rPr lang="en-US" altLang="zh-CN" sz="1600" dirty="0">
                <a:latin typeface="Consolas" panose="020B0609020204030204" pitchFamily="49" charset="0"/>
              </a:rPr>
              <a:t>-connector-java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latin typeface="Consolas" panose="020B0609020204030204" pitchFamily="49" charset="0"/>
              </a:rPr>
              <a:t>8.0.13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org.springframework.boot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latin typeface="Consolas" panose="020B0609020204030204" pitchFamily="49" charset="0"/>
              </a:rPr>
              <a:t>spring-boot-starter-data-</a:t>
            </a:r>
            <a:r>
              <a:rPr lang="en-US" altLang="zh-CN" sz="1600" dirty="0" err="1">
                <a:latin typeface="Consolas" panose="020B0609020204030204" pitchFamily="49" charset="0"/>
              </a:rPr>
              <a:t>jpa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600" kern="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285410" y="2719352"/>
            <a:ext cx="5382589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中新建一个名为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test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的数据库存储数据，连接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如下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: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端口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server.port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8088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spring.datasource.url=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://127.0.0.1:3306/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test?useUnicode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true&amp;characterEncoding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=UTF-8&amp;useSSL=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false&amp;serverTimezone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=GMT%2B8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spring.datasource.username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spring.datasource.password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husteic2018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spring.datasource.driver</a:t>
            </a:r>
            <a:r>
              <a:rPr lang="en-US" altLang="zh-CN" sz="1600" dirty="0">
                <a:latin typeface="Consolas" panose="020B0609020204030204" pitchFamily="49" charset="0"/>
              </a:rPr>
              <a:t>-class-name=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com.mysql.cj.jdbc.Driver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 err="1">
                <a:latin typeface="Consolas" panose="020B0609020204030204" pitchFamily="49" charset="0"/>
              </a:rPr>
              <a:t>spring.jpa.hibernate.ddl</a:t>
            </a:r>
            <a:r>
              <a:rPr lang="en-US" altLang="zh-CN" sz="1600" dirty="0">
                <a:latin typeface="Consolas" panose="020B0609020204030204" pitchFamily="49" charset="0"/>
              </a:rPr>
              <a:t>-auto=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update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spring.jpa.show-sql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600" kern="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4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87928" y="1191490"/>
            <a:ext cx="3643745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数据访问层：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定义用户实体类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UserRepository.java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声明用户实体类持久化接口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BasicRecord.java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定义记录实体类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BasicRecord.java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声明记录实体类持久化接口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031673" y="1191490"/>
            <a:ext cx="3938782" cy="27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业务逻辑层：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MainService.java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实现相关具体功能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RecordService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与记录相关的数据及操作服务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UserService.java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与用户相关的数据及操作服务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838807" y="1191490"/>
            <a:ext cx="3775393" cy="2794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控制器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MainController.java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登录、注册主控制器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MainDataController.java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数据处理返回控制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UserController.java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用户登录后相关页面路由控制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6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4" y="609600"/>
            <a:ext cx="5465795" cy="288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04" y="3661893"/>
            <a:ext cx="5465795" cy="2944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699" y="609600"/>
            <a:ext cx="5358576" cy="5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4" y="561975"/>
            <a:ext cx="5576552" cy="60250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982" y="561974"/>
            <a:ext cx="5796218" cy="60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42" y="796496"/>
            <a:ext cx="9358581" cy="45932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4973" y="5767246"/>
            <a:ext cx="81894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项目采用</a:t>
            </a:r>
            <a:r>
              <a:rPr lang="en-US" altLang="zh-CN" sz="16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版本管理工具，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仓库托管协作完成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4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361</Words>
  <Application>Microsoft Office PowerPoint</Application>
  <PresentationFormat>宽屏</PresentationFormat>
  <Paragraphs>70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PingFang SC</vt:lpstr>
      <vt:lpstr>等线</vt:lpstr>
      <vt:lpstr>宋体</vt:lpstr>
      <vt:lpstr>Microsoft YaHei</vt:lpstr>
      <vt:lpstr>Microsoft YaHei</vt:lpstr>
      <vt:lpstr>Arial</vt:lpstr>
      <vt:lpstr>Arial</vt:lpstr>
      <vt:lpstr>Century Gothic</vt:lpstr>
      <vt:lpstr>Consolas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</cp:lastModifiedBy>
  <cp:revision>105</cp:revision>
  <dcterms:created xsi:type="dcterms:W3CDTF">2015-08-18T02:51:41Z</dcterms:created>
  <dcterms:modified xsi:type="dcterms:W3CDTF">2019-01-13T09:37:09Z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