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6"/>
  </p:notesMasterIdLst>
  <p:sldIdLst>
    <p:sldId id="282" r:id="rId3"/>
    <p:sldId id="260" r:id="rId4"/>
    <p:sldId id="261" r:id="rId5"/>
    <p:sldId id="284" r:id="rId6"/>
    <p:sldId id="266" r:id="rId7"/>
    <p:sldId id="264" r:id="rId8"/>
    <p:sldId id="289" r:id="rId9"/>
    <p:sldId id="285" r:id="rId10"/>
    <p:sldId id="268" r:id="rId11"/>
    <p:sldId id="287" r:id="rId12"/>
    <p:sldId id="275" r:id="rId13"/>
    <p:sldId id="288" r:id="rId14"/>
    <p:sldId id="278"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93602"/>
  </p:normalViewPr>
  <p:slideViewPr>
    <p:cSldViewPr snapToGrid="0" snapToObjects="1">
      <p:cViewPr varScale="1">
        <p:scale>
          <a:sx n="68" d="100"/>
          <a:sy n="68" d="100"/>
        </p:scale>
        <p:origin x="6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9E48F-FB83-4413-A27B-60E6B7DFCC3F}"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5DCA-F7DA-4348-A7B2-EBF7E58CC170}" type="slidenum">
              <a:rPr lang="zh-CN" altLang="en-US" smtClean="0"/>
              <a:t>‹#›</a:t>
            </a:fld>
            <a:endParaRPr lang="zh-CN" altLang="en-US"/>
          </a:p>
        </p:txBody>
      </p:sp>
    </p:spTree>
    <p:extLst>
      <p:ext uri="{BB962C8B-B14F-4D97-AF65-F5344CB8AC3E}">
        <p14:creationId xmlns:p14="http://schemas.microsoft.com/office/powerpoint/2010/main" val="95248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a:t>
            </a:fld>
            <a:endParaRPr lang="zh-CN" altLang="en-US"/>
          </a:p>
        </p:txBody>
      </p:sp>
    </p:spTree>
    <p:extLst>
      <p:ext uri="{BB962C8B-B14F-4D97-AF65-F5344CB8AC3E}">
        <p14:creationId xmlns:p14="http://schemas.microsoft.com/office/powerpoint/2010/main" val="2636560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10</a:t>
            </a:fld>
            <a:endParaRPr lang="zh-CN" altLang="en-US"/>
          </a:p>
        </p:txBody>
      </p:sp>
    </p:spTree>
    <p:extLst>
      <p:ext uri="{BB962C8B-B14F-4D97-AF65-F5344CB8AC3E}">
        <p14:creationId xmlns:p14="http://schemas.microsoft.com/office/powerpoint/2010/main" val="334381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11</a:t>
            </a:fld>
            <a:endParaRPr lang="zh-CN" altLang="en-US"/>
          </a:p>
        </p:txBody>
      </p:sp>
    </p:spTree>
    <p:extLst>
      <p:ext uri="{BB962C8B-B14F-4D97-AF65-F5344CB8AC3E}">
        <p14:creationId xmlns:p14="http://schemas.microsoft.com/office/powerpoint/2010/main" val="238116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12</a:t>
            </a:fld>
            <a:endParaRPr lang="zh-CN" altLang="en-US"/>
          </a:p>
        </p:txBody>
      </p:sp>
    </p:spTree>
    <p:extLst>
      <p:ext uri="{BB962C8B-B14F-4D97-AF65-F5344CB8AC3E}">
        <p14:creationId xmlns:p14="http://schemas.microsoft.com/office/powerpoint/2010/main" val="115431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13</a:t>
            </a:fld>
            <a:endParaRPr lang="zh-CN" altLang="en-US"/>
          </a:p>
        </p:txBody>
      </p:sp>
    </p:spTree>
    <p:extLst>
      <p:ext uri="{BB962C8B-B14F-4D97-AF65-F5344CB8AC3E}">
        <p14:creationId xmlns:p14="http://schemas.microsoft.com/office/powerpoint/2010/main" val="2055387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2</a:t>
            </a:fld>
            <a:endParaRPr lang="zh-CN" altLang="en-US"/>
          </a:p>
        </p:txBody>
      </p:sp>
    </p:spTree>
    <p:extLst>
      <p:ext uri="{BB962C8B-B14F-4D97-AF65-F5344CB8AC3E}">
        <p14:creationId xmlns:p14="http://schemas.microsoft.com/office/powerpoint/2010/main" val="252041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3</a:t>
            </a:fld>
            <a:endParaRPr lang="zh-CN" altLang="en-US"/>
          </a:p>
        </p:txBody>
      </p:sp>
    </p:spTree>
    <p:extLst>
      <p:ext uri="{BB962C8B-B14F-4D97-AF65-F5344CB8AC3E}">
        <p14:creationId xmlns:p14="http://schemas.microsoft.com/office/powerpoint/2010/main" val="54204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4</a:t>
            </a:fld>
            <a:endParaRPr lang="zh-CN" altLang="en-US"/>
          </a:p>
        </p:txBody>
      </p:sp>
    </p:spTree>
    <p:extLst>
      <p:ext uri="{BB962C8B-B14F-4D97-AF65-F5344CB8AC3E}">
        <p14:creationId xmlns:p14="http://schemas.microsoft.com/office/powerpoint/2010/main" val="419998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5</a:t>
            </a:fld>
            <a:endParaRPr lang="zh-CN" altLang="en-US"/>
          </a:p>
        </p:txBody>
      </p:sp>
    </p:spTree>
    <p:extLst>
      <p:ext uri="{BB962C8B-B14F-4D97-AF65-F5344CB8AC3E}">
        <p14:creationId xmlns:p14="http://schemas.microsoft.com/office/powerpoint/2010/main" val="4232441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6</a:t>
            </a:fld>
            <a:endParaRPr lang="zh-CN" altLang="en-US"/>
          </a:p>
        </p:txBody>
      </p:sp>
    </p:spTree>
    <p:extLst>
      <p:ext uri="{BB962C8B-B14F-4D97-AF65-F5344CB8AC3E}">
        <p14:creationId xmlns:p14="http://schemas.microsoft.com/office/powerpoint/2010/main" val="161446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7</a:t>
            </a:fld>
            <a:endParaRPr lang="zh-CN" altLang="en-US"/>
          </a:p>
        </p:txBody>
      </p:sp>
    </p:spTree>
    <p:extLst>
      <p:ext uri="{BB962C8B-B14F-4D97-AF65-F5344CB8AC3E}">
        <p14:creationId xmlns:p14="http://schemas.microsoft.com/office/powerpoint/2010/main" val="124995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8</a:t>
            </a:fld>
            <a:endParaRPr lang="zh-CN" altLang="en-US"/>
          </a:p>
        </p:txBody>
      </p:sp>
    </p:spTree>
    <p:extLst>
      <p:ext uri="{BB962C8B-B14F-4D97-AF65-F5344CB8AC3E}">
        <p14:creationId xmlns:p14="http://schemas.microsoft.com/office/powerpoint/2010/main" val="341493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9</a:t>
            </a:fld>
            <a:endParaRPr lang="zh-CN" altLang="en-US"/>
          </a:p>
        </p:txBody>
      </p:sp>
    </p:spTree>
    <p:extLst>
      <p:ext uri="{BB962C8B-B14F-4D97-AF65-F5344CB8AC3E}">
        <p14:creationId xmlns:p14="http://schemas.microsoft.com/office/powerpoint/2010/main" val="3692205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hyperlink" Target="http://www.officeplus.cn/Template/Home.shtml" TargetMode="External"/><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3159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702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9218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58009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v3.bootcss.com/" TargetMode="External"/><Relationship Id="rId7" Type="http://schemas.openxmlformats.org/officeDocument/2006/relationships/hyperlink" Target="http://www.runoob.com/"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bootstrap-table.wenzhixin.net.cn/docs/api/table-options/" TargetMode="External"/><Relationship Id="rId5" Type="http://schemas.openxmlformats.org/officeDocument/2006/relationships/hyperlink" Target="https://developer.mozilla.org/zh-CN/docs/Web/JavaScript" TargetMode="External"/><Relationship Id="rId4" Type="http://schemas.openxmlformats.org/officeDocument/2006/relationships/hyperlink" Target="https://echarts.baidu.com/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项目背景</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调试过程</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00727721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3"/>
          <a:srcRect l="48897"/>
          <a:stretch/>
        </p:blipFill>
        <p:spPr>
          <a:xfrm>
            <a:off x="0" y="356349"/>
            <a:ext cx="3137336" cy="6145301"/>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FIVE</a:t>
            </a:r>
            <a:r>
              <a:rPr kumimoji="1" lang="zh-CN" altLang="en-US" dirty="0"/>
              <a:t> </a:t>
            </a:r>
            <a:r>
              <a:rPr kumimoji="1" lang="zh-CN" altLang="en-US" dirty="0" smtClean="0"/>
              <a:t>调试过程</a:t>
            </a:r>
            <a:endParaRPr kumimoji="1" lang="zh-CN" altLang="en-US" dirty="0"/>
          </a:p>
        </p:txBody>
      </p:sp>
      <p:grpSp>
        <p:nvGrpSpPr>
          <p:cNvPr id="81" name="组合 76"/>
          <p:cNvGrpSpPr/>
          <p:nvPr/>
        </p:nvGrpSpPr>
        <p:grpSpPr>
          <a:xfrm>
            <a:off x="-25400" y="646062"/>
            <a:ext cx="4494766" cy="5563200"/>
            <a:chOff x="-25400" y="646062"/>
            <a:chExt cx="4494766" cy="5563200"/>
          </a:xfrm>
        </p:grpSpPr>
        <p:grpSp>
          <p:nvGrpSpPr>
            <p:cNvPr id="82" name="组合 11"/>
            <p:cNvGrpSpPr/>
            <p:nvPr/>
          </p:nvGrpSpPr>
          <p:grpSpPr>
            <a:xfrm>
              <a:off x="-25400" y="702733"/>
              <a:ext cx="4470400" cy="2751667"/>
              <a:chOff x="-25400" y="702733"/>
              <a:chExt cx="4470400" cy="2751667"/>
            </a:xfrm>
          </p:grpSpPr>
          <p:sp>
            <p:nvSpPr>
              <p:cNvPr id="93"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4"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5"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grpSp>
          <p:nvGrpSpPr>
            <p:cNvPr id="83" name="组合 12"/>
            <p:cNvGrpSpPr/>
            <p:nvPr/>
          </p:nvGrpSpPr>
          <p:grpSpPr>
            <a:xfrm flipV="1">
              <a:off x="-25400" y="3403598"/>
              <a:ext cx="4470400" cy="2751667"/>
              <a:chOff x="-25400" y="702733"/>
              <a:chExt cx="4470400" cy="2751667"/>
            </a:xfrm>
          </p:grpSpPr>
          <p:sp>
            <p:nvSpPr>
              <p:cNvPr id="90"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1"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2"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sp>
          <p:nvSpPr>
            <p:cNvPr id="84" name="椭圆 83"/>
            <p:cNvSpPr/>
            <p:nvPr/>
          </p:nvSpPr>
          <p:spPr>
            <a:xfrm>
              <a:off x="4361366" y="646062"/>
              <a:ext cx="108000" cy="108000"/>
            </a:xfrm>
            <a:prstGeom prst="ellipse">
              <a:avLst/>
            </a:prstGeom>
            <a:solidFill>
              <a:schemeClr val="accent1"/>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5" name="椭圆 84"/>
            <p:cNvSpPr/>
            <p:nvPr/>
          </p:nvSpPr>
          <p:spPr>
            <a:xfrm>
              <a:off x="4361366" y="1732467"/>
              <a:ext cx="108000" cy="108000"/>
            </a:xfrm>
            <a:prstGeom prst="ellipse">
              <a:avLst/>
            </a:prstGeom>
            <a:solidFill>
              <a:schemeClr val="accent2"/>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6" name="椭圆 85"/>
            <p:cNvSpPr/>
            <p:nvPr/>
          </p:nvSpPr>
          <p:spPr>
            <a:xfrm>
              <a:off x="4361366" y="2814032"/>
              <a:ext cx="108000" cy="108000"/>
            </a:xfrm>
            <a:prstGeom prst="ellipse">
              <a:avLst/>
            </a:prstGeom>
            <a:solidFill>
              <a:schemeClr val="accent3"/>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7" name="椭圆 86"/>
            <p:cNvSpPr/>
            <p:nvPr/>
          </p:nvSpPr>
          <p:spPr>
            <a:xfrm>
              <a:off x="4361366" y="3933800"/>
              <a:ext cx="108000" cy="108000"/>
            </a:xfrm>
            <a:prstGeom prst="ellipse">
              <a:avLst/>
            </a:prstGeom>
            <a:solidFill>
              <a:schemeClr val="accent4"/>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8" name="椭圆 87"/>
            <p:cNvSpPr/>
            <p:nvPr/>
          </p:nvSpPr>
          <p:spPr>
            <a:xfrm>
              <a:off x="4361366" y="5017531"/>
              <a:ext cx="108000" cy="108000"/>
            </a:xfrm>
            <a:prstGeom prst="ellipse">
              <a:avLst/>
            </a:prstGeom>
            <a:solidFill>
              <a:schemeClr val="accent5"/>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9" name="椭圆 88"/>
            <p:cNvSpPr/>
            <p:nvPr/>
          </p:nvSpPr>
          <p:spPr>
            <a:xfrm>
              <a:off x="4361366" y="6101262"/>
              <a:ext cx="108000" cy="108000"/>
            </a:xfrm>
            <a:prstGeom prst="ellipse">
              <a:avLst/>
            </a:prstGeom>
            <a:solidFill>
              <a:schemeClr val="accent6"/>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7" name="矩形 96"/>
          <p:cNvSpPr/>
          <p:nvPr/>
        </p:nvSpPr>
        <p:spPr>
          <a:xfrm>
            <a:off x="6961426" y="432404"/>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57" name="组 156"/>
          <p:cNvGrpSpPr/>
          <p:nvPr/>
        </p:nvGrpSpPr>
        <p:grpSpPr>
          <a:xfrm>
            <a:off x="4568825" y="438589"/>
            <a:ext cx="2300757" cy="509896"/>
            <a:chOff x="4568825" y="438589"/>
            <a:chExt cx="2300757" cy="509896"/>
          </a:xfrm>
        </p:grpSpPr>
        <p:grpSp>
          <p:nvGrpSpPr>
            <p:cNvPr id="98" name="组合 23"/>
            <p:cNvGrpSpPr/>
            <p:nvPr/>
          </p:nvGrpSpPr>
          <p:grpSpPr>
            <a:xfrm>
              <a:off x="4568825" y="438589"/>
              <a:ext cx="2300757" cy="509896"/>
              <a:chOff x="888096" y="1000203"/>
              <a:chExt cx="4259825" cy="944066"/>
            </a:xfrm>
          </p:grpSpPr>
          <p:sp>
            <p:nvSpPr>
              <p:cNvPr id="100" name="矩形 9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1" name="椭圆 10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2" name="椭圆 10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3" name="椭圆 10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4" name="椭圆 10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9" name="矩形 98"/>
            <p:cNvSpPr/>
            <p:nvPr/>
          </p:nvSpPr>
          <p:spPr>
            <a:xfrm>
              <a:off x="4677733" y="513965"/>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06" name="矩形 105"/>
          <p:cNvSpPr/>
          <p:nvPr/>
        </p:nvSpPr>
        <p:spPr>
          <a:xfrm>
            <a:off x="6961426" y="1520240"/>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58" name="组 157"/>
          <p:cNvGrpSpPr/>
          <p:nvPr/>
        </p:nvGrpSpPr>
        <p:grpSpPr>
          <a:xfrm>
            <a:off x="4568825" y="1526425"/>
            <a:ext cx="2300757" cy="509896"/>
            <a:chOff x="4568825" y="1526425"/>
            <a:chExt cx="2300757" cy="509896"/>
          </a:xfrm>
        </p:grpSpPr>
        <p:grpSp>
          <p:nvGrpSpPr>
            <p:cNvPr id="107" name="组合 80"/>
            <p:cNvGrpSpPr/>
            <p:nvPr/>
          </p:nvGrpSpPr>
          <p:grpSpPr>
            <a:xfrm>
              <a:off x="4568825" y="1526425"/>
              <a:ext cx="2300757" cy="509896"/>
              <a:chOff x="888096" y="1000203"/>
              <a:chExt cx="4259825" cy="944066"/>
            </a:xfrm>
          </p:grpSpPr>
          <p:sp>
            <p:nvSpPr>
              <p:cNvPr id="109" name="矩形 10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1" name="椭圆 11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2" name="椭圆 11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3" name="椭圆 11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8" name="矩形 107"/>
            <p:cNvSpPr/>
            <p:nvPr/>
          </p:nvSpPr>
          <p:spPr>
            <a:xfrm>
              <a:off x="4677733" y="1601801"/>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15" name="矩形 114"/>
          <p:cNvSpPr/>
          <p:nvPr/>
        </p:nvSpPr>
        <p:spPr>
          <a:xfrm>
            <a:off x="6961426" y="2625613"/>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59" name="组 158"/>
          <p:cNvGrpSpPr/>
          <p:nvPr/>
        </p:nvGrpSpPr>
        <p:grpSpPr>
          <a:xfrm>
            <a:off x="4568825" y="2631798"/>
            <a:ext cx="2300757" cy="509896"/>
            <a:chOff x="4568825" y="2631798"/>
            <a:chExt cx="2300757" cy="509896"/>
          </a:xfrm>
        </p:grpSpPr>
        <p:grpSp>
          <p:nvGrpSpPr>
            <p:cNvPr id="116" name="组合 89"/>
            <p:cNvGrpSpPr/>
            <p:nvPr/>
          </p:nvGrpSpPr>
          <p:grpSpPr>
            <a:xfrm>
              <a:off x="4568825" y="2631798"/>
              <a:ext cx="2300757" cy="509896"/>
              <a:chOff x="888096" y="1000203"/>
              <a:chExt cx="4259825" cy="944066"/>
            </a:xfrm>
          </p:grpSpPr>
          <p:sp>
            <p:nvSpPr>
              <p:cNvPr id="118" name="矩形 1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0" name="椭圆 1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1" name="椭圆 1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2" name="椭圆 1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7" name="矩形 116"/>
            <p:cNvSpPr/>
            <p:nvPr/>
          </p:nvSpPr>
          <p:spPr>
            <a:xfrm>
              <a:off x="4677733" y="2707174"/>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24" name="矩形 123"/>
          <p:cNvSpPr/>
          <p:nvPr/>
        </p:nvSpPr>
        <p:spPr>
          <a:xfrm>
            <a:off x="6961426" y="3721573"/>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60" name="组 159"/>
          <p:cNvGrpSpPr/>
          <p:nvPr/>
        </p:nvGrpSpPr>
        <p:grpSpPr>
          <a:xfrm>
            <a:off x="4568825" y="3727758"/>
            <a:ext cx="2300757" cy="509896"/>
            <a:chOff x="4568825" y="3727758"/>
            <a:chExt cx="2300757" cy="509896"/>
          </a:xfrm>
        </p:grpSpPr>
        <p:grpSp>
          <p:nvGrpSpPr>
            <p:cNvPr id="125" name="组合 98"/>
            <p:cNvGrpSpPr/>
            <p:nvPr/>
          </p:nvGrpSpPr>
          <p:grpSpPr>
            <a:xfrm>
              <a:off x="4568825" y="3727758"/>
              <a:ext cx="2300757" cy="509896"/>
              <a:chOff x="888096" y="1000203"/>
              <a:chExt cx="4259825" cy="944066"/>
            </a:xfrm>
          </p:grpSpPr>
          <p:sp>
            <p:nvSpPr>
              <p:cNvPr id="127" name="矩形 12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8" name="椭圆 12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9" name="椭圆 12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0" name="椭圆 12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1" name="椭圆 13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26" name="矩形 125"/>
            <p:cNvSpPr/>
            <p:nvPr/>
          </p:nvSpPr>
          <p:spPr>
            <a:xfrm>
              <a:off x="4677733" y="3803134"/>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33" name="矩形 132"/>
          <p:cNvSpPr/>
          <p:nvPr/>
        </p:nvSpPr>
        <p:spPr>
          <a:xfrm>
            <a:off x="6961426" y="4809201"/>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61" name="组 160"/>
          <p:cNvGrpSpPr/>
          <p:nvPr/>
        </p:nvGrpSpPr>
        <p:grpSpPr>
          <a:xfrm>
            <a:off x="4568825" y="4815386"/>
            <a:ext cx="2300757" cy="509896"/>
            <a:chOff x="4568825" y="4815386"/>
            <a:chExt cx="2300757" cy="509896"/>
          </a:xfrm>
        </p:grpSpPr>
        <p:grpSp>
          <p:nvGrpSpPr>
            <p:cNvPr id="134" name="组合 107"/>
            <p:cNvGrpSpPr/>
            <p:nvPr/>
          </p:nvGrpSpPr>
          <p:grpSpPr>
            <a:xfrm>
              <a:off x="4568825" y="4815386"/>
              <a:ext cx="2300757" cy="509896"/>
              <a:chOff x="888096" y="1000203"/>
              <a:chExt cx="4259825" cy="944066"/>
            </a:xfrm>
          </p:grpSpPr>
          <p:sp>
            <p:nvSpPr>
              <p:cNvPr id="136" name="矩形 13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7" name="椭圆 13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8" name="椭圆 13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9" name="椭圆 13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0" name="椭圆 13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35" name="矩形 134"/>
            <p:cNvSpPr/>
            <p:nvPr/>
          </p:nvSpPr>
          <p:spPr>
            <a:xfrm>
              <a:off x="4677733" y="4890762"/>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42" name="矩形 141"/>
          <p:cNvSpPr/>
          <p:nvPr/>
        </p:nvSpPr>
        <p:spPr>
          <a:xfrm>
            <a:off x="6961426" y="5889038"/>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62" name="组 161"/>
          <p:cNvGrpSpPr/>
          <p:nvPr/>
        </p:nvGrpSpPr>
        <p:grpSpPr>
          <a:xfrm>
            <a:off x="4568825" y="5895223"/>
            <a:ext cx="2300757" cy="509896"/>
            <a:chOff x="4568825" y="5895223"/>
            <a:chExt cx="2300757" cy="509896"/>
          </a:xfrm>
        </p:grpSpPr>
        <p:grpSp>
          <p:nvGrpSpPr>
            <p:cNvPr id="143" name="组合 116"/>
            <p:cNvGrpSpPr/>
            <p:nvPr/>
          </p:nvGrpSpPr>
          <p:grpSpPr>
            <a:xfrm>
              <a:off x="4568825" y="5895223"/>
              <a:ext cx="2300757" cy="509896"/>
              <a:chOff x="888096" y="1000203"/>
              <a:chExt cx="4259825" cy="944066"/>
            </a:xfrm>
          </p:grpSpPr>
          <p:sp>
            <p:nvSpPr>
              <p:cNvPr id="145" name="矩形 14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6" name="椭圆 14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7" name="椭圆 14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8" name="椭圆 14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9" name="椭圆 14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4" name="矩形 143"/>
            <p:cNvSpPr/>
            <p:nvPr/>
          </p:nvSpPr>
          <p:spPr>
            <a:xfrm>
              <a:off x="4677733" y="5970599"/>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50" name="文本框 149"/>
          <p:cNvSpPr txBox="1"/>
          <p:nvPr/>
        </p:nvSpPr>
        <p:spPr>
          <a:xfrm>
            <a:off x="4007126" y="434252"/>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1</a:t>
            </a:r>
            <a:endParaRPr lang="zh-CN" altLang="en-US" sz="2800" dirty="0">
              <a:solidFill>
                <a:srgbClr val="000000"/>
              </a:solidFill>
              <a:latin typeface="Segoe UI"/>
              <a:ea typeface="微软雅黑"/>
            </a:endParaRPr>
          </a:p>
        </p:txBody>
      </p:sp>
      <p:sp>
        <p:nvSpPr>
          <p:cNvPr id="151" name="文本框 150"/>
          <p:cNvSpPr txBox="1"/>
          <p:nvPr/>
        </p:nvSpPr>
        <p:spPr>
          <a:xfrm>
            <a:off x="4013200" y="15240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2</a:t>
            </a:r>
            <a:endParaRPr lang="zh-CN" altLang="en-US" sz="2800" dirty="0">
              <a:solidFill>
                <a:srgbClr val="000000"/>
              </a:solidFill>
              <a:latin typeface="Segoe UI"/>
              <a:ea typeface="微软雅黑"/>
            </a:endParaRPr>
          </a:p>
        </p:txBody>
      </p:sp>
      <p:sp>
        <p:nvSpPr>
          <p:cNvPr id="152" name="文本框 151"/>
          <p:cNvSpPr txBox="1"/>
          <p:nvPr/>
        </p:nvSpPr>
        <p:spPr>
          <a:xfrm>
            <a:off x="4013200" y="26162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3</a:t>
            </a:r>
            <a:endParaRPr lang="zh-CN" altLang="en-US" sz="2800" dirty="0">
              <a:solidFill>
                <a:srgbClr val="000000"/>
              </a:solidFill>
              <a:latin typeface="Segoe UI"/>
              <a:ea typeface="微软雅黑"/>
            </a:endParaRPr>
          </a:p>
        </p:txBody>
      </p:sp>
      <p:sp>
        <p:nvSpPr>
          <p:cNvPr id="153" name="文本框 152"/>
          <p:cNvSpPr txBox="1"/>
          <p:nvPr/>
        </p:nvSpPr>
        <p:spPr>
          <a:xfrm>
            <a:off x="4013200" y="37084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4</a:t>
            </a:r>
            <a:endParaRPr lang="zh-CN" altLang="en-US" sz="2800" dirty="0">
              <a:solidFill>
                <a:srgbClr val="000000"/>
              </a:solidFill>
              <a:latin typeface="Segoe UI"/>
              <a:ea typeface="微软雅黑"/>
            </a:endParaRPr>
          </a:p>
        </p:txBody>
      </p:sp>
      <p:sp>
        <p:nvSpPr>
          <p:cNvPr id="154" name="文本框 153"/>
          <p:cNvSpPr txBox="1"/>
          <p:nvPr/>
        </p:nvSpPr>
        <p:spPr>
          <a:xfrm>
            <a:off x="4013200" y="48006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5</a:t>
            </a:r>
            <a:endParaRPr lang="zh-CN" altLang="en-US" sz="2800" dirty="0">
              <a:solidFill>
                <a:srgbClr val="000000"/>
              </a:solidFill>
              <a:latin typeface="Segoe UI"/>
              <a:ea typeface="微软雅黑"/>
            </a:endParaRPr>
          </a:p>
        </p:txBody>
      </p:sp>
      <p:sp>
        <p:nvSpPr>
          <p:cNvPr id="155" name="文本框 154"/>
          <p:cNvSpPr txBox="1"/>
          <p:nvPr/>
        </p:nvSpPr>
        <p:spPr>
          <a:xfrm>
            <a:off x="4013200" y="58928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6</a:t>
            </a:r>
            <a:endParaRPr lang="zh-CN" altLang="en-US" sz="2800" dirty="0">
              <a:solidFill>
                <a:srgbClr val="000000"/>
              </a:solidFill>
              <a:latin typeface="Segoe UI"/>
              <a:ea typeface="微软雅黑"/>
            </a:endParaRPr>
          </a:p>
        </p:txBody>
      </p:sp>
      <p:pic>
        <p:nvPicPr>
          <p:cNvPr id="156" name="图片 155"/>
          <p:cNvPicPr>
            <a:picLocks noChangeAspect="1"/>
          </p:cNvPicPr>
          <p:nvPr/>
        </p:nvPicPr>
        <p:blipFill rotWithShape="1">
          <a:blip r:embed="rId4"/>
          <a:srcRect l="49574"/>
          <a:stretch/>
        </p:blipFill>
        <p:spPr>
          <a:xfrm>
            <a:off x="-8468" y="2435266"/>
            <a:ext cx="1002201" cy="1987468"/>
          </a:xfrm>
          <a:prstGeom prst="rect">
            <a:avLst/>
          </a:prstGeom>
        </p:spPr>
      </p:pic>
    </p:spTree>
    <p:extLst>
      <p:ext uri="{BB962C8B-B14F-4D97-AF65-F5344CB8AC3E}">
        <p14:creationId xmlns:p14="http://schemas.microsoft.com/office/powerpoint/2010/main" val="101767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参考文献</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SIX</a:t>
            </a:r>
            <a:endParaRPr kumimoji="1" lang="zh-CN" altLang="en-US" dirty="0"/>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8541463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SIX</a:t>
            </a:r>
            <a:r>
              <a:rPr kumimoji="1" lang="zh-CN" altLang="en-US" dirty="0"/>
              <a:t> 参考文献</a:t>
            </a:r>
          </a:p>
        </p:txBody>
      </p:sp>
      <p:sp>
        <p:nvSpPr>
          <p:cNvPr id="4" name="矩形 3"/>
          <p:cNvSpPr/>
          <p:nvPr/>
        </p:nvSpPr>
        <p:spPr>
          <a:xfrm>
            <a:off x="802982" y="1003495"/>
            <a:ext cx="9958803" cy="4053417"/>
          </a:xfrm>
          <a:prstGeom prst="rect">
            <a:avLst/>
          </a:prstGeom>
        </p:spPr>
        <p:txBody>
          <a:bodyPr wrap="square">
            <a:spAutoFit/>
          </a:bodyPr>
          <a:lstStyle/>
          <a:p>
            <a:pPr>
              <a:lnSpc>
                <a:spcPct val="130000"/>
              </a:lnSpc>
            </a:pPr>
            <a:r>
              <a:rPr lang="en-US" altLang="zh-CN" sz="2000" dirty="0" smtClean="0">
                <a:latin typeface="+mj-ea"/>
                <a:ea typeface="+mj-ea"/>
              </a:rPr>
              <a:t>HTML&amp;CSS</a:t>
            </a:r>
            <a:r>
              <a:rPr lang="zh-CN" altLang="en-US" sz="2000" dirty="0">
                <a:latin typeface="+mj-ea"/>
                <a:ea typeface="+mj-ea"/>
              </a:rPr>
              <a:t>设计与构建网站 </a:t>
            </a:r>
            <a:r>
              <a:rPr lang="en-US" altLang="zh-CN" sz="2000" dirty="0">
                <a:latin typeface="+mj-ea"/>
                <a:ea typeface="+mj-ea"/>
              </a:rPr>
              <a:t>Jon </a:t>
            </a:r>
            <a:r>
              <a:rPr lang="en-US" altLang="zh-CN" sz="2000" dirty="0" err="1">
                <a:latin typeface="+mj-ea"/>
                <a:ea typeface="+mj-ea"/>
              </a:rPr>
              <a:t>Duckett</a:t>
            </a:r>
            <a:r>
              <a:rPr lang="en-US" altLang="zh-CN" sz="2000" dirty="0">
                <a:latin typeface="+mj-ea"/>
                <a:ea typeface="+mj-ea"/>
              </a:rPr>
              <a:t> </a:t>
            </a:r>
            <a:r>
              <a:rPr lang="zh-CN" altLang="en-US" sz="2000" dirty="0">
                <a:latin typeface="+mj-ea"/>
                <a:ea typeface="+mj-ea"/>
              </a:rPr>
              <a:t>清华大学出版社 </a:t>
            </a:r>
            <a:endParaRPr lang="en-US" altLang="zh-CN" sz="2000" dirty="0" smtClean="0">
              <a:latin typeface="+mj-ea"/>
              <a:ea typeface="+mj-ea"/>
            </a:endParaRPr>
          </a:p>
          <a:p>
            <a:pPr>
              <a:lnSpc>
                <a:spcPct val="130000"/>
              </a:lnSpc>
            </a:pPr>
            <a:r>
              <a:rPr lang="en-US" altLang="zh-CN" sz="2000" dirty="0" err="1" smtClean="0">
                <a:latin typeface="+mj-ea"/>
                <a:ea typeface="+mj-ea"/>
              </a:rPr>
              <a:t>JavsScript</a:t>
            </a:r>
            <a:r>
              <a:rPr lang="zh-CN" altLang="en-US" sz="2000" dirty="0">
                <a:latin typeface="+mj-ea"/>
                <a:ea typeface="+mj-ea"/>
              </a:rPr>
              <a:t>高级程序设计（第三版</a:t>
            </a:r>
            <a:r>
              <a:rPr lang="zh-CN" altLang="en-US" sz="2000" dirty="0" smtClean="0">
                <a:latin typeface="+mj-ea"/>
                <a:ea typeface="+mj-ea"/>
              </a:rPr>
              <a:t>） 人民邮电出版社</a:t>
            </a:r>
            <a:endParaRPr lang="en-US" altLang="zh-CN" sz="2000" dirty="0" smtClean="0">
              <a:latin typeface="+mj-ea"/>
              <a:ea typeface="+mj-ea"/>
            </a:endParaRPr>
          </a:p>
          <a:p>
            <a:pPr>
              <a:lnSpc>
                <a:spcPct val="130000"/>
              </a:lnSpc>
            </a:pPr>
            <a:r>
              <a:rPr lang="en-US" altLang="zh-CN" sz="2000" dirty="0" smtClean="0">
                <a:latin typeface="+mj-ea"/>
                <a:ea typeface="+mj-ea"/>
              </a:rPr>
              <a:t>Bootstrap</a:t>
            </a:r>
            <a:r>
              <a:rPr lang="zh-CN" altLang="en-US" sz="2000" dirty="0" smtClean="0">
                <a:latin typeface="+mj-ea"/>
                <a:ea typeface="+mj-ea"/>
              </a:rPr>
              <a:t>官方文档</a:t>
            </a:r>
            <a:r>
              <a:rPr lang="zh-CN" altLang="en-US" sz="2000" dirty="0">
                <a:latin typeface="+mj-ea"/>
                <a:ea typeface="+mj-ea"/>
              </a:rPr>
              <a:t>：</a:t>
            </a:r>
            <a:r>
              <a:rPr lang="en-US" altLang="zh-CN" sz="2000" dirty="0" smtClean="0">
                <a:latin typeface="+mj-ea"/>
                <a:ea typeface="+mj-ea"/>
                <a:hlinkClick r:id="rId3"/>
              </a:rPr>
              <a:t>https</a:t>
            </a:r>
            <a:r>
              <a:rPr lang="en-US" altLang="zh-CN" sz="2000" dirty="0">
                <a:latin typeface="+mj-ea"/>
                <a:ea typeface="+mj-ea"/>
                <a:hlinkClick r:id="rId3"/>
              </a:rPr>
              <a:t>://v3.bootcss.com</a:t>
            </a:r>
            <a:r>
              <a:rPr lang="en-US" altLang="zh-CN" sz="2000" dirty="0" smtClean="0">
                <a:latin typeface="+mj-ea"/>
                <a:ea typeface="+mj-ea"/>
                <a:hlinkClick r:id="rId3"/>
              </a:rPr>
              <a:t>/</a:t>
            </a:r>
            <a:endParaRPr lang="en-US" altLang="zh-CN" sz="2000" dirty="0" smtClean="0">
              <a:latin typeface="+mj-ea"/>
              <a:ea typeface="+mj-ea"/>
            </a:endParaRPr>
          </a:p>
          <a:p>
            <a:pPr>
              <a:lnSpc>
                <a:spcPct val="130000"/>
              </a:lnSpc>
            </a:pPr>
            <a:r>
              <a:rPr lang="en-US" altLang="zh-CN" sz="2000" dirty="0" err="1" smtClean="0">
                <a:latin typeface="+mj-ea"/>
                <a:ea typeface="+mj-ea"/>
              </a:rPr>
              <a:t>Echarts</a:t>
            </a:r>
            <a:r>
              <a:rPr lang="zh-CN" altLang="en-US" sz="2000" dirty="0" smtClean="0">
                <a:latin typeface="+mj-ea"/>
                <a:ea typeface="+mj-ea"/>
              </a:rPr>
              <a:t>官方文档：</a:t>
            </a:r>
            <a:r>
              <a:rPr lang="en-US" altLang="zh-CN" sz="2000" dirty="0" smtClean="0">
                <a:latin typeface="+mj-ea"/>
                <a:ea typeface="+mj-ea"/>
                <a:hlinkClick r:id="rId4"/>
              </a:rPr>
              <a:t>https</a:t>
            </a:r>
            <a:r>
              <a:rPr lang="en-US" altLang="zh-CN" sz="2000" dirty="0">
                <a:latin typeface="+mj-ea"/>
                <a:ea typeface="+mj-ea"/>
                <a:hlinkClick r:id="rId4"/>
              </a:rPr>
              <a:t>://</a:t>
            </a:r>
            <a:r>
              <a:rPr lang="en-US" altLang="zh-CN" sz="2000" dirty="0" smtClean="0">
                <a:latin typeface="+mj-ea"/>
                <a:ea typeface="+mj-ea"/>
                <a:hlinkClick r:id="rId4"/>
              </a:rPr>
              <a:t>echarts.baidu.com/index.html</a:t>
            </a:r>
            <a:endParaRPr lang="en-US" altLang="zh-CN" sz="2000" dirty="0" smtClean="0">
              <a:latin typeface="+mj-ea"/>
              <a:ea typeface="+mj-ea"/>
            </a:endParaRPr>
          </a:p>
          <a:p>
            <a:pPr>
              <a:lnSpc>
                <a:spcPct val="130000"/>
              </a:lnSpc>
            </a:pPr>
            <a:r>
              <a:rPr lang="en-US" altLang="zh-CN" sz="2000" dirty="0" err="1" smtClean="0">
                <a:latin typeface="+mj-ea"/>
                <a:ea typeface="+mj-ea"/>
              </a:rPr>
              <a:t>Javascript</a:t>
            </a:r>
            <a:r>
              <a:rPr lang="en-US" altLang="zh-CN" sz="2000" dirty="0" smtClean="0">
                <a:latin typeface="+mj-ea"/>
                <a:ea typeface="+mj-ea"/>
              </a:rPr>
              <a:t> MDN</a:t>
            </a:r>
            <a:r>
              <a:rPr lang="zh-CN" altLang="en-US" sz="2000" dirty="0" smtClean="0">
                <a:latin typeface="+mj-ea"/>
                <a:ea typeface="+mj-ea"/>
              </a:rPr>
              <a:t>文档：</a:t>
            </a:r>
            <a:r>
              <a:rPr lang="en-US" altLang="zh-CN" sz="2000" dirty="0" smtClean="0">
                <a:latin typeface="+mj-ea"/>
                <a:ea typeface="+mj-ea"/>
                <a:hlinkClick r:id="rId5"/>
              </a:rPr>
              <a:t>https</a:t>
            </a:r>
            <a:r>
              <a:rPr lang="en-US" altLang="zh-CN" sz="2000" dirty="0">
                <a:latin typeface="+mj-ea"/>
                <a:ea typeface="+mj-ea"/>
                <a:hlinkClick r:id="rId5"/>
              </a:rPr>
              <a:t>://</a:t>
            </a:r>
            <a:r>
              <a:rPr lang="en-US" altLang="zh-CN" sz="2000" dirty="0" smtClean="0">
                <a:latin typeface="+mj-ea"/>
                <a:ea typeface="+mj-ea"/>
                <a:hlinkClick r:id="rId5"/>
              </a:rPr>
              <a:t>developer.mozilla.org/zh-CN/docs/Web/JavaScript</a:t>
            </a:r>
            <a:endParaRPr lang="en-US" altLang="zh-CN" sz="2000" dirty="0" smtClean="0">
              <a:latin typeface="+mj-ea"/>
              <a:ea typeface="+mj-ea"/>
            </a:endParaRPr>
          </a:p>
          <a:p>
            <a:pPr>
              <a:lnSpc>
                <a:spcPct val="130000"/>
              </a:lnSpc>
            </a:pPr>
            <a:r>
              <a:rPr lang="en-US" altLang="zh-CN" sz="2000" dirty="0" smtClean="0">
                <a:latin typeface="+mj-ea"/>
                <a:ea typeface="+mj-ea"/>
              </a:rPr>
              <a:t>Bootstrap table</a:t>
            </a:r>
            <a:r>
              <a:rPr lang="zh-CN" altLang="en-US" sz="2000" dirty="0" smtClean="0">
                <a:latin typeface="+mj-ea"/>
                <a:ea typeface="+mj-ea"/>
              </a:rPr>
              <a:t>文档：</a:t>
            </a:r>
            <a:r>
              <a:rPr lang="en-US" altLang="zh-CN" sz="2000" dirty="0" smtClean="0">
                <a:latin typeface="+mj-ea"/>
                <a:ea typeface="+mj-ea"/>
                <a:hlinkClick r:id="rId6"/>
              </a:rPr>
              <a:t>https</a:t>
            </a:r>
            <a:r>
              <a:rPr lang="en-US" altLang="zh-CN" sz="2000" dirty="0">
                <a:latin typeface="+mj-ea"/>
                <a:ea typeface="+mj-ea"/>
                <a:hlinkClick r:id="rId6"/>
              </a:rPr>
              <a:t>://bootstrap-table.wenzhixin.net.cn/docs/api/table-options</a:t>
            </a:r>
            <a:r>
              <a:rPr lang="en-US" altLang="zh-CN" sz="2000" dirty="0" smtClean="0">
                <a:latin typeface="+mj-ea"/>
                <a:ea typeface="+mj-ea"/>
                <a:hlinkClick r:id="rId6"/>
              </a:rPr>
              <a:t>/</a:t>
            </a:r>
            <a:endParaRPr lang="en-US" altLang="zh-CN" sz="2000" dirty="0" smtClean="0">
              <a:latin typeface="+mj-ea"/>
              <a:ea typeface="+mj-ea"/>
            </a:endParaRPr>
          </a:p>
          <a:p>
            <a:pPr>
              <a:lnSpc>
                <a:spcPct val="130000"/>
              </a:lnSpc>
            </a:pPr>
            <a:r>
              <a:rPr lang="zh-CN" altLang="en-US" sz="2000" dirty="0" smtClean="0">
                <a:latin typeface="+mj-ea"/>
                <a:ea typeface="+mj-ea"/>
              </a:rPr>
              <a:t>菜鸟教程：</a:t>
            </a:r>
            <a:r>
              <a:rPr lang="en-US" altLang="zh-CN" sz="2000" dirty="0" smtClean="0">
                <a:latin typeface="+mj-ea"/>
                <a:ea typeface="+mj-ea"/>
                <a:hlinkClick r:id="rId7"/>
              </a:rPr>
              <a:t>http</a:t>
            </a:r>
            <a:r>
              <a:rPr lang="en-US" altLang="zh-CN" sz="2000" dirty="0">
                <a:latin typeface="+mj-ea"/>
                <a:ea typeface="+mj-ea"/>
                <a:hlinkClick r:id="rId7"/>
              </a:rPr>
              <a:t>://www.runoob.com</a:t>
            </a:r>
            <a:r>
              <a:rPr lang="en-US" altLang="zh-CN" sz="2000" dirty="0" smtClean="0">
                <a:latin typeface="+mj-ea"/>
                <a:ea typeface="+mj-ea"/>
                <a:hlinkClick r:id="rId7"/>
              </a:rPr>
              <a:t>/</a:t>
            </a:r>
            <a:endParaRPr lang="en-US" altLang="zh-CN" sz="2000" dirty="0" smtClean="0">
              <a:latin typeface="+mj-ea"/>
              <a:ea typeface="+mj-ea"/>
            </a:endParaRPr>
          </a:p>
          <a:p>
            <a:pPr>
              <a:lnSpc>
                <a:spcPct val="130000"/>
              </a:lnSpc>
            </a:pPr>
            <a:r>
              <a:rPr lang="en-US" altLang="zh-CN" sz="2000" dirty="0" smtClean="0">
                <a:latin typeface="+mj-ea"/>
                <a:ea typeface="+mj-ea"/>
              </a:rPr>
              <a:t>……</a:t>
            </a:r>
          </a:p>
          <a:p>
            <a:pPr>
              <a:lnSpc>
                <a:spcPct val="130000"/>
              </a:lnSpc>
            </a:pPr>
            <a:endParaRPr lang="en-US" altLang="zh-CN" dirty="0">
              <a:latin typeface="+mj-ea"/>
              <a:ea typeface="+mj-ea"/>
            </a:endParaRPr>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a:t>
            </a:r>
            <a:r>
              <a:rPr kumimoji="1" lang="zh-CN" altLang="en-US" dirty="0" smtClean="0"/>
              <a:t>项目背景</a:t>
            </a:r>
            <a:endParaRPr kumimoji="1" lang="zh-CN" altLang="en-US" dirty="0"/>
          </a:p>
        </p:txBody>
      </p:sp>
      <p:grpSp>
        <p:nvGrpSpPr>
          <p:cNvPr id="100" name="组 99"/>
          <p:cNvGrpSpPr/>
          <p:nvPr/>
        </p:nvGrpSpPr>
        <p:grpSpPr>
          <a:xfrm>
            <a:off x="515098" y="864983"/>
            <a:ext cx="2013662" cy="680774"/>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826431" y="1005321"/>
            <a:ext cx="1915971" cy="461665"/>
          </a:xfrm>
          <a:prstGeom prst="rect">
            <a:avLst/>
          </a:prstGeom>
        </p:spPr>
        <p:txBody>
          <a:bodyPr wrap="square">
            <a:spAutoFit/>
          </a:bodyPr>
          <a:lstStyle/>
          <a:p>
            <a:r>
              <a:rPr lang="zh-CN" altLang="en-US" sz="2400" dirty="0" smtClean="0">
                <a:solidFill>
                  <a:srgbClr val="000000"/>
                </a:solidFill>
                <a:latin typeface="锐字云字库小标宋体1.0" panose="02010604000000000000" pitchFamily="2" charset="-122"/>
                <a:ea typeface="锐字云字库小标宋体1.0" panose="02010604000000000000" pitchFamily="2" charset="-122"/>
              </a:rPr>
              <a:t>市场背景</a:t>
            </a:r>
            <a:endParaRPr lang="zh-CN" altLang="en-US" sz="2400" dirty="0">
              <a:solidFill>
                <a:srgbClr val="000000"/>
              </a:solidFill>
              <a:latin typeface="锐字云字库小标宋体1.0" panose="02010604000000000000" pitchFamily="2" charset="-122"/>
              <a:ea typeface="锐字云字库小标宋体1.0" panose="02010604000000000000" pitchFamily="2" charset="-122"/>
            </a:endParaRPr>
          </a:p>
        </p:txBody>
      </p:sp>
      <p:sp>
        <p:nvSpPr>
          <p:cNvPr id="75" name="矩形 74"/>
          <p:cNvSpPr/>
          <p:nvPr/>
        </p:nvSpPr>
        <p:spPr>
          <a:xfrm>
            <a:off x="3042802" y="1005321"/>
            <a:ext cx="8408300" cy="4524315"/>
          </a:xfrm>
          <a:prstGeom prst="rect">
            <a:avLst/>
          </a:prstGeom>
        </p:spPr>
        <p:txBody>
          <a:bodyPr wrap="square">
            <a:spAutoFit/>
          </a:bodyPr>
          <a:lstStyle/>
          <a:p>
            <a:r>
              <a:rPr lang="en-US" altLang="zh-CN" sz="2400" dirty="0" smtClean="0">
                <a:latin typeface="锐字云字库小标宋体1.0" panose="02010604000000000000" pitchFamily="2" charset="-122"/>
                <a:ea typeface="锐字云字库小标宋体1.0" panose="02010604000000000000" pitchFamily="2" charset="-122"/>
              </a:rPr>
              <a:t>	</a:t>
            </a:r>
            <a:r>
              <a:rPr lang="zh-CN" altLang="zh-CN" sz="2400" dirty="0" smtClean="0">
                <a:latin typeface="锐字云字库小标宋体1.0" panose="02010604000000000000" pitchFamily="2" charset="-122"/>
                <a:ea typeface="锐字云字库小标宋体1.0" panose="02010604000000000000" pitchFamily="2" charset="-122"/>
              </a:rPr>
              <a:t>随着</a:t>
            </a:r>
            <a:r>
              <a:rPr lang="zh-CN" altLang="en-US" sz="2400" dirty="0" smtClean="0">
                <a:latin typeface="锐字云字库小标宋体1.0" panose="02010604000000000000" pitchFamily="2" charset="-122"/>
                <a:ea typeface="锐字云字库小标宋体1.0" panose="02010604000000000000" pitchFamily="2" charset="-122"/>
              </a:rPr>
              <a:t>万维网</a:t>
            </a:r>
            <a:r>
              <a:rPr lang="zh-CN" altLang="zh-CN" sz="2400" dirty="0" smtClean="0">
                <a:latin typeface="锐字云字库小标宋体1.0" panose="02010604000000000000" pitchFamily="2" charset="-122"/>
                <a:ea typeface="锐字云字库小标宋体1.0" panose="02010604000000000000" pitchFamily="2" charset="-122"/>
              </a:rPr>
              <a:t>的</a:t>
            </a:r>
            <a:r>
              <a:rPr lang="zh-CN" altLang="zh-CN" sz="2400" dirty="0">
                <a:latin typeface="锐字云字库小标宋体1.0" panose="02010604000000000000" pitchFamily="2" charset="-122"/>
                <a:ea typeface="锐字云字库小标宋体1.0" panose="02010604000000000000" pitchFamily="2" charset="-122"/>
              </a:rPr>
              <a:t>普及，动态网页技术也急速发展。用户需要的网站应该是动态的，交互式的，而且应该能够由客户自己定制，传统的静态</a:t>
            </a:r>
            <a:r>
              <a:rPr lang="en-US" altLang="zh-CN" sz="2400" dirty="0">
                <a:latin typeface="锐字云字库小标宋体1.0" panose="02010604000000000000" pitchFamily="2" charset="-122"/>
                <a:ea typeface="锐字云字库小标宋体1.0" panose="02010604000000000000" pitchFamily="2" charset="-122"/>
              </a:rPr>
              <a:t>html</a:t>
            </a:r>
            <a:r>
              <a:rPr lang="zh-CN" altLang="zh-CN" sz="2400" dirty="0">
                <a:latin typeface="锐字云字库小标宋体1.0" panose="02010604000000000000" pitchFamily="2" charset="-122"/>
                <a:ea typeface="锐字云字库小标宋体1.0" panose="02010604000000000000" pitchFamily="2" charset="-122"/>
              </a:rPr>
              <a:t>页面无法满足这些需求。</a:t>
            </a:r>
          </a:p>
          <a:p>
            <a:r>
              <a:rPr lang="en-US" altLang="zh-CN" sz="2400" dirty="0" smtClean="0">
                <a:latin typeface="锐字云字库小标宋体1.0" panose="02010604000000000000" pitchFamily="2" charset="-122"/>
                <a:ea typeface="锐字云字库小标宋体1.0" panose="02010604000000000000" pitchFamily="2" charset="-122"/>
              </a:rPr>
              <a:t>	Web</a:t>
            </a:r>
            <a:r>
              <a:rPr lang="zh-CN" altLang="zh-CN" sz="2400" dirty="0">
                <a:latin typeface="锐字云字库小标宋体1.0" panose="02010604000000000000" pitchFamily="2" charset="-122"/>
                <a:ea typeface="锐字云字库小标宋体1.0" panose="02010604000000000000" pitchFamily="2" charset="-122"/>
              </a:rPr>
              <a:t>应用开发是近年来随着</a:t>
            </a:r>
            <a:r>
              <a:rPr lang="en-US" altLang="zh-CN" sz="2400" dirty="0">
                <a:latin typeface="锐字云字库小标宋体1.0" panose="02010604000000000000" pitchFamily="2" charset="-122"/>
                <a:ea typeface="锐字云字库小标宋体1.0" panose="02010604000000000000" pitchFamily="2" charset="-122"/>
              </a:rPr>
              <a:t>Web</a:t>
            </a:r>
            <a:r>
              <a:rPr lang="zh-CN" altLang="zh-CN" sz="2400" dirty="0">
                <a:latin typeface="锐字云字库小标宋体1.0" panose="02010604000000000000" pitchFamily="2" charset="-122"/>
                <a:ea typeface="锐字云字库小标宋体1.0" panose="02010604000000000000" pitchFamily="2" charset="-122"/>
              </a:rPr>
              <a:t>应用的普及和深入而形成的研究</a:t>
            </a:r>
            <a:r>
              <a:rPr lang="en-US" altLang="zh-CN" sz="2400" dirty="0">
                <a:latin typeface="锐字云字库小标宋体1.0" panose="02010604000000000000" pitchFamily="2" charset="-122"/>
                <a:ea typeface="锐字云字库小标宋体1.0" panose="02010604000000000000" pitchFamily="2" charset="-122"/>
              </a:rPr>
              <a:t>Web</a:t>
            </a:r>
            <a:r>
              <a:rPr lang="zh-CN" altLang="zh-CN" sz="2400" dirty="0">
                <a:latin typeface="锐字云字库小标宋体1.0" panose="02010604000000000000" pitchFamily="2" charset="-122"/>
                <a:ea typeface="锐字云字库小标宋体1.0" panose="02010604000000000000" pitchFamily="2" charset="-122"/>
              </a:rPr>
              <a:t>信息系统开发理论与方法的综合性技术。目前应用系统有两种主要模式，一种是</a:t>
            </a:r>
            <a:r>
              <a:rPr lang="zh-CN" altLang="zh-CN" sz="2400" dirty="0" smtClean="0">
                <a:latin typeface="锐字云字库小标宋体1.0" panose="02010604000000000000" pitchFamily="2" charset="-122"/>
                <a:ea typeface="锐字云字库小标宋体1.0" panose="02010604000000000000" pitchFamily="2" charset="-122"/>
              </a:rPr>
              <a:t>基于</a:t>
            </a:r>
            <a:r>
              <a:rPr lang="zh-CN" altLang="en-US" sz="2400" dirty="0" smtClean="0">
                <a:latin typeface="锐字云字库小标宋体1.0" panose="02010604000000000000" pitchFamily="2" charset="-122"/>
                <a:ea typeface="锐字云字库小标宋体1.0" panose="02010604000000000000" pitchFamily="2" charset="-122"/>
              </a:rPr>
              <a:t>客户机</a:t>
            </a:r>
            <a:r>
              <a:rPr lang="en-US" altLang="zh-CN" sz="2400" dirty="0" smtClean="0">
                <a:latin typeface="锐字云字库小标宋体1.0" panose="02010604000000000000" pitchFamily="2" charset="-122"/>
                <a:ea typeface="锐字云字库小标宋体1.0" panose="02010604000000000000" pitchFamily="2" charset="-122"/>
              </a:rPr>
              <a:t>/</a:t>
            </a:r>
            <a:r>
              <a:rPr lang="zh-CN" altLang="en-US" sz="2400" dirty="0" smtClean="0">
                <a:latin typeface="锐字云字库小标宋体1.0" panose="02010604000000000000" pitchFamily="2" charset="-122"/>
                <a:ea typeface="锐字云字库小标宋体1.0" panose="02010604000000000000" pitchFamily="2" charset="-122"/>
              </a:rPr>
              <a:t>服务器</a:t>
            </a:r>
            <a:r>
              <a:rPr lang="zh-CN" altLang="zh-CN" sz="2400" dirty="0" smtClean="0">
                <a:latin typeface="锐字云字库小标宋体1.0" panose="02010604000000000000" pitchFamily="2" charset="-122"/>
                <a:ea typeface="锐字云字库小标宋体1.0" panose="02010604000000000000" pitchFamily="2" charset="-122"/>
              </a:rPr>
              <a:t>结构</a:t>
            </a:r>
            <a:r>
              <a:rPr lang="zh-CN" altLang="zh-CN" sz="2400" dirty="0">
                <a:latin typeface="锐字云字库小标宋体1.0" panose="02010604000000000000" pitchFamily="2" charset="-122"/>
                <a:ea typeface="锐字云字库小标宋体1.0" panose="02010604000000000000" pitchFamily="2" charset="-122"/>
              </a:rPr>
              <a:t>的桌面应用，另一种就是</a:t>
            </a:r>
            <a:r>
              <a:rPr lang="zh-CN" altLang="zh-CN" sz="2400" dirty="0" smtClean="0">
                <a:latin typeface="锐字云字库小标宋体1.0" panose="02010604000000000000" pitchFamily="2" charset="-122"/>
                <a:ea typeface="锐字云字库小标宋体1.0" panose="02010604000000000000" pitchFamily="2" charset="-122"/>
              </a:rPr>
              <a:t>基于</a:t>
            </a:r>
            <a:r>
              <a:rPr lang="zh-CN" altLang="en-US" sz="2400" dirty="0" smtClean="0">
                <a:latin typeface="锐字云字库小标宋体1.0" panose="02010604000000000000" pitchFamily="2" charset="-122"/>
                <a:ea typeface="锐字云字库小标宋体1.0" panose="02010604000000000000" pitchFamily="2" charset="-122"/>
              </a:rPr>
              <a:t>浏览器</a:t>
            </a:r>
            <a:r>
              <a:rPr lang="en-US" altLang="zh-CN" sz="2400" dirty="0" smtClean="0">
                <a:latin typeface="锐字云字库小标宋体1.0" panose="02010604000000000000" pitchFamily="2" charset="-122"/>
                <a:ea typeface="锐字云字库小标宋体1.0" panose="02010604000000000000" pitchFamily="2" charset="-122"/>
              </a:rPr>
              <a:t>/</a:t>
            </a:r>
            <a:r>
              <a:rPr lang="zh-CN" altLang="en-US" sz="2400" dirty="0" smtClean="0">
                <a:latin typeface="锐字云字库小标宋体1.0" panose="02010604000000000000" pitchFamily="2" charset="-122"/>
                <a:ea typeface="锐字云字库小标宋体1.0" panose="02010604000000000000" pitchFamily="2" charset="-122"/>
              </a:rPr>
              <a:t>服务器</a:t>
            </a:r>
            <a:r>
              <a:rPr lang="zh-CN" altLang="zh-CN" sz="2400" dirty="0" smtClean="0">
                <a:latin typeface="锐字云字库小标宋体1.0" panose="02010604000000000000" pitchFamily="2" charset="-122"/>
                <a:ea typeface="锐字云字库小标宋体1.0" panose="02010604000000000000" pitchFamily="2" charset="-122"/>
              </a:rPr>
              <a:t>结构</a:t>
            </a:r>
            <a:r>
              <a:rPr lang="zh-CN" altLang="zh-CN" sz="2400" dirty="0">
                <a:latin typeface="锐字云字库小标宋体1.0" panose="02010604000000000000" pitchFamily="2" charset="-122"/>
                <a:ea typeface="锐字云字库小标宋体1.0" panose="02010604000000000000" pitchFamily="2" charset="-122"/>
              </a:rPr>
              <a:t>的</a:t>
            </a:r>
            <a:r>
              <a:rPr lang="en-US" altLang="zh-CN" sz="2400" dirty="0">
                <a:latin typeface="锐字云字库小标宋体1.0" panose="02010604000000000000" pitchFamily="2" charset="-122"/>
                <a:ea typeface="锐字云字库小标宋体1.0" panose="02010604000000000000" pitchFamily="2" charset="-122"/>
              </a:rPr>
              <a:t>Web</a:t>
            </a:r>
            <a:r>
              <a:rPr lang="zh-CN" altLang="zh-CN" sz="2400" dirty="0" smtClean="0">
                <a:latin typeface="锐字云字库小标宋体1.0" panose="02010604000000000000" pitchFamily="2" charset="-122"/>
                <a:ea typeface="锐字云字库小标宋体1.0" panose="02010604000000000000" pitchFamily="2" charset="-122"/>
              </a:rPr>
              <a:t>应用。</a:t>
            </a:r>
          </a:p>
          <a:p>
            <a:r>
              <a:rPr lang="en-US" altLang="zh-CN" sz="2400" dirty="0" smtClean="0">
                <a:latin typeface="锐字云字库小标宋体1.0" panose="02010604000000000000" pitchFamily="2" charset="-122"/>
                <a:ea typeface="锐字云字库小标宋体1.0" panose="02010604000000000000" pitchFamily="2" charset="-122"/>
              </a:rPr>
              <a:t>	Web</a:t>
            </a:r>
            <a:r>
              <a:rPr lang="zh-CN" altLang="en-US" sz="2400" dirty="0" smtClean="0">
                <a:latin typeface="锐字云字库小标宋体1.0" panose="02010604000000000000" pitchFamily="2" charset="-122"/>
                <a:ea typeface="锐字云字库小标宋体1.0" panose="02010604000000000000" pitchFamily="2" charset="-122"/>
              </a:rPr>
              <a:t>应用在现代互联网技术的扩充下有越来越多的功能，越来越强大的交互技术。</a:t>
            </a:r>
            <a:r>
              <a:rPr lang="en-US" altLang="zh-CN" sz="2400" dirty="0" smtClean="0">
                <a:latin typeface="锐字云字库小标宋体1.0" panose="02010604000000000000" pitchFamily="2" charset="-122"/>
                <a:ea typeface="锐字云字库小标宋体1.0" panose="02010604000000000000" pitchFamily="2" charset="-122"/>
              </a:rPr>
              <a:t>HTML</a:t>
            </a:r>
            <a:r>
              <a:rPr lang="zh-CN" altLang="en-US" sz="2400" dirty="0" smtClean="0">
                <a:latin typeface="锐字云字库小标宋体1.0" panose="02010604000000000000" pitchFamily="2" charset="-122"/>
                <a:ea typeface="锐字云字库小标宋体1.0" panose="02010604000000000000" pitchFamily="2" charset="-122"/>
              </a:rPr>
              <a:t>（超文本标记语言）页面组成网页骨架，</a:t>
            </a:r>
            <a:r>
              <a:rPr lang="en-US" altLang="zh-CN" sz="2400" dirty="0" smtClean="0">
                <a:latin typeface="锐字云字库小标宋体1.0" panose="02010604000000000000" pitchFamily="2" charset="-122"/>
                <a:ea typeface="锐字云字库小标宋体1.0" panose="02010604000000000000" pitchFamily="2" charset="-122"/>
              </a:rPr>
              <a:t>CSS</a:t>
            </a:r>
            <a:r>
              <a:rPr lang="zh-CN" altLang="en-US" sz="2400" dirty="0" smtClean="0">
                <a:latin typeface="锐字云字库小标宋体1.0" panose="02010604000000000000" pitchFamily="2" charset="-122"/>
                <a:ea typeface="锐字云字库小标宋体1.0" panose="02010604000000000000" pitchFamily="2" charset="-122"/>
              </a:rPr>
              <a:t>（层叠样式表）承担外观与布局，</a:t>
            </a:r>
            <a:r>
              <a:rPr lang="en-US" altLang="zh-CN" sz="2400" dirty="0" err="1" smtClean="0">
                <a:latin typeface="锐字云字库小标宋体1.0" panose="02010604000000000000" pitchFamily="2" charset="-122"/>
                <a:ea typeface="锐字云字库小标宋体1.0" panose="02010604000000000000" pitchFamily="2" charset="-122"/>
              </a:rPr>
              <a:t>javascript</a:t>
            </a:r>
            <a:r>
              <a:rPr lang="zh-CN" altLang="en-US" sz="2400" dirty="0" smtClean="0">
                <a:latin typeface="锐字云字库小标宋体1.0" panose="02010604000000000000" pitchFamily="2" charset="-122"/>
                <a:ea typeface="锐字云字库小标宋体1.0" panose="02010604000000000000" pitchFamily="2" charset="-122"/>
              </a:rPr>
              <a:t>，扩充以</a:t>
            </a:r>
            <a:r>
              <a:rPr lang="en-US" altLang="zh-CN" sz="2400" dirty="0" smtClean="0">
                <a:latin typeface="锐字云字库小标宋体1.0" panose="02010604000000000000" pitchFamily="2" charset="-122"/>
                <a:ea typeface="锐字云字库小标宋体1.0" panose="02010604000000000000" pitchFamily="2" charset="-122"/>
              </a:rPr>
              <a:t>jQuery</a:t>
            </a:r>
            <a:r>
              <a:rPr lang="zh-CN" altLang="en-US" sz="2400" dirty="0" smtClean="0">
                <a:latin typeface="锐字云字库小标宋体1.0" panose="02010604000000000000" pitchFamily="2" charset="-122"/>
                <a:ea typeface="锐字云字库小标宋体1.0" panose="02010604000000000000" pitchFamily="2" charset="-122"/>
              </a:rPr>
              <a:t>，</a:t>
            </a:r>
            <a:r>
              <a:rPr lang="en-US" altLang="zh-CN" sz="2400" dirty="0" smtClean="0">
                <a:latin typeface="锐字云字库小标宋体1.0" panose="02010604000000000000" pitchFamily="2" charset="-122"/>
                <a:ea typeface="锐字云字库小标宋体1.0" panose="02010604000000000000" pitchFamily="2" charset="-122"/>
              </a:rPr>
              <a:t>ajax</a:t>
            </a:r>
            <a:r>
              <a:rPr lang="zh-CN" altLang="en-US" sz="2400" dirty="0" smtClean="0">
                <a:latin typeface="锐字云字库小标宋体1.0" panose="02010604000000000000" pitchFamily="2" charset="-122"/>
                <a:ea typeface="锐字云字库小标宋体1.0" panose="02010604000000000000" pitchFamily="2" charset="-122"/>
              </a:rPr>
              <a:t>，以及多种</a:t>
            </a:r>
            <a:r>
              <a:rPr lang="en-US" altLang="zh-CN" sz="2400" dirty="0" smtClean="0">
                <a:latin typeface="锐字云字库小标宋体1.0" panose="02010604000000000000" pitchFamily="2" charset="-122"/>
                <a:ea typeface="锐字云字库小标宋体1.0" panose="02010604000000000000" pitchFamily="2" charset="-122"/>
              </a:rPr>
              <a:t>web</a:t>
            </a:r>
            <a:r>
              <a:rPr lang="zh-CN" altLang="en-US" sz="2400" dirty="0" smtClean="0">
                <a:latin typeface="锐字云字库小标宋体1.0" panose="02010604000000000000" pitchFamily="2" charset="-122"/>
                <a:ea typeface="锐字云字库小标宋体1.0" panose="02010604000000000000" pitchFamily="2" charset="-122"/>
              </a:rPr>
              <a:t>框架，</a:t>
            </a:r>
            <a:r>
              <a:rPr lang="zh-CN" altLang="en-US" sz="2400" dirty="0">
                <a:latin typeface="锐字云字库小标宋体1.0" panose="02010604000000000000" pitchFamily="2" charset="-122"/>
                <a:ea typeface="锐字云字库小标宋体1.0" panose="02010604000000000000" pitchFamily="2" charset="-122"/>
              </a:rPr>
              <a:t>作为功能实现的</a:t>
            </a:r>
            <a:r>
              <a:rPr lang="zh-CN" altLang="en-US" sz="2400" dirty="0" smtClean="0">
                <a:latin typeface="锐字云字库小标宋体1.0" panose="02010604000000000000" pitchFamily="2" charset="-122"/>
                <a:ea typeface="锐字云字库小标宋体1.0" panose="02010604000000000000" pitchFamily="2" charset="-122"/>
              </a:rPr>
              <a:t>载体。</a:t>
            </a:r>
            <a:endParaRPr lang="en-US" altLang="zh-CN" sz="2400" dirty="0" smtClean="0">
              <a:latin typeface="锐字云字库小标宋体1.0" panose="02010604000000000000" pitchFamily="2" charset="-122"/>
              <a:ea typeface="锐字云字库小标宋体1.0" panose="02010604000000000000" pitchFamily="2" charset="-122"/>
            </a:endParaRP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a:t>
            </a:r>
            <a:r>
              <a:rPr kumimoji="1" lang="zh-CN" altLang="en-US" dirty="0" smtClean="0"/>
              <a:t>项目背景</a:t>
            </a:r>
            <a:endParaRPr kumimoji="1" lang="zh-CN" altLang="en-US" dirty="0"/>
          </a:p>
        </p:txBody>
      </p:sp>
      <p:grpSp>
        <p:nvGrpSpPr>
          <p:cNvPr id="13" name="组 102"/>
          <p:cNvGrpSpPr/>
          <p:nvPr/>
        </p:nvGrpSpPr>
        <p:grpSpPr>
          <a:xfrm>
            <a:off x="490923" y="876788"/>
            <a:ext cx="2026310" cy="682917"/>
            <a:chOff x="910794" y="928946"/>
            <a:chExt cx="2300757" cy="509896"/>
          </a:xfrm>
        </p:grpSpPr>
        <p:sp>
          <p:nvSpPr>
            <p:cNvPr id="14" name="矩形 13"/>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5" name="椭圆 14"/>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 name="矩形 18"/>
          <p:cNvSpPr/>
          <p:nvPr/>
        </p:nvSpPr>
        <p:spPr>
          <a:xfrm>
            <a:off x="778594" y="1028554"/>
            <a:ext cx="1657118" cy="461665"/>
          </a:xfrm>
          <a:prstGeom prst="rect">
            <a:avLst/>
          </a:prstGeom>
        </p:spPr>
        <p:txBody>
          <a:bodyPr wrap="square">
            <a:spAutoFit/>
          </a:bodyPr>
          <a:lstStyle/>
          <a:p>
            <a:r>
              <a:rPr lang="zh-CN" altLang="en-US" sz="2400" dirty="0" smtClean="0">
                <a:solidFill>
                  <a:srgbClr val="000000"/>
                </a:solidFill>
                <a:latin typeface="锐字云字库小标宋体1.0" panose="02010604000000000000" pitchFamily="2" charset="-122"/>
                <a:ea typeface="锐字云字库小标宋体1.0" panose="02010604000000000000" pitchFamily="2" charset="-122"/>
              </a:rPr>
              <a:t>项目应用</a:t>
            </a:r>
            <a:endParaRPr lang="zh-CN" altLang="en-US" sz="2400" dirty="0">
              <a:solidFill>
                <a:srgbClr val="000000"/>
              </a:solidFill>
              <a:latin typeface="锐字云字库小标宋体1.0" panose="02010604000000000000" pitchFamily="2" charset="-122"/>
              <a:ea typeface="锐字云字库小标宋体1.0" panose="02010604000000000000" pitchFamily="2" charset="-122"/>
            </a:endParaRPr>
          </a:p>
        </p:txBody>
      </p:sp>
      <p:sp>
        <p:nvSpPr>
          <p:cNvPr id="20" name="矩形 19"/>
          <p:cNvSpPr/>
          <p:nvPr/>
        </p:nvSpPr>
        <p:spPr>
          <a:xfrm>
            <a:off x="3134904" y="1005321"/>
            <a:ext cx="8386536" cy="4524315"/>
          </a:xfrm>
          <a:prstGeom prst="rect">
            <a:avLst/>
          </a:prstGeom>
        </p:spPr>
        <p:txBody>
          <a:bodyPr wrap="square">
            <a:spAutoFit/>
          </a:bodyPr>
          <a:lstStyle/>
          <a:p>
            <a:r>
              <a:rPr lang="en-US" altLang="zh-CN" sz="2400" dirty="0" smtClean="0">
                <a:latin typeface="锐字云字库小标宋体1.0" panose="02010604000000000000" pitchFamily="2" charset="-122"/>
                <a:ea typeface="锐字云字库小标宋体1.0" panose="02010604000000000000" pitchFamily="2" charset="-122"/>
              </a:rPr>
              <a:t>	</a:t>
            </a:r>
            <a:r>
              <a:rPr lang="zh-CN" altLang="en-US" sz="2400" dirty="0" smtClean="0">
                <a:latin typeface="锐字云字库小标宋体1.0" panose="02010604000000000000" pitchFamily="2" charset="-122"/>
                <a:ea typeface="锐字云字库小标宋体1.0" panose="02010604000000000000" pitchFamily="2" charset="-122"/>
              </a:rPr>
              <a:t>记账</a:t>
            </a:r>
            <a:r>
              <a:rPr lang="zh-CN" altLang="en-US" sz="2400" dirty="0">
                <a:latin typeface="锐字云字库小标宋体1.0" panose="02010604000000000000" pitchFamily="2" charset="-122"/>
                <a:ea typeface="锐字云字库小标宋体1.0" panose="02010604000000000000" pitchFamily="2" charset="-122"/>
              </a:rPr>
              <a:t>是每个人生活中重要的组成部分，大多数人都会以一段时间为基准进行个人财务收支的计算和规整。然而，传统的手工记账方式有着计算不便、数目混淆、很难进行各项规整等缺点</a:t>
            </a:r>
            <a:r>
              <a:rPr lang="zh-CN" altLang="en-US" sz="2400" dirty="0" smtClean="0">
                <a:latin typeface="锐字云字库小标宋体1.0" panose="02010604000000000000" pitchFamily="2" charset="-122"/>
                <a:ea typeface="锐字云字库小标宋体1.0" panose="02010604000000000000" pitchFamily="2" charset="-122"/>
              </a:rPr>
              <a:t>。</a:t>
            </a:r>
            <a:endParaRPr lang="en-US" altLang="zh-CN" sz="2400" dirty="0" smtClean="0">
              <a:latin typeface="锐字云字库小标宋体1.0" panose="02010604000000000000" pitchFamily="2" charset="-122"/>
              <a:ea typeface="锐字云字库小标宋体1.0" panose="02010604000000000000" pitchFamily="2" charset="-122"/>
            </a:endParaRPr>
          </a:p>
          <a:p>
            <a:r>
              <a:rPr lang="en-US" altLang="zh-CN" sz="2400" dirty="0" smtClean="0">
                <a:latin typeface="锐字云字库小标宋体1.0" panose="02010604000000000000" pitchFamily="2" charset="-122"/>
                <a:ea typeface="锐字云字库小标宋体1.0" panose="02010604000000000000" pitchFamily="2" charset="-122"/>
              </a:rPr>
              <a:t>	</a:t>
            </a:r>
            <a:r>
              <a:rPr lang="zh-CN" altLang="en-US" sz="2400" dirty="0" smtClean="0">
                <a:latin typeface="锐字云字库小标宋体1.0" panose="02010604000000000000" pitchFamily="2" charset="-122"/>
                <a:ea typeface="锐字云字库小标宋体1.0" panose="02010604000000000000" pitchFamily="2" charset="-122"/>
              </a:rPr>
              <a:t>随着互联网的普及和</a:t>
            </a:r>
            <a:r>
              <a:rPr lang="en-US" altLang="zh-CN" sz="2400" dirty="0" smtClean="0">
                <a:latin typeface="锐字云字库小标宋体1.0" panose="02010604000000000000" pitchFamily="2" charset="-122"/>
                <a:ea typeface="锐字云字库小标宋体1.0" panose="02010604000000000000" pitchFamily="2" charset="-122"/>
              </a:rPr>
              <a:t>web</a:t>
            </a:r>
            <a:r>
              <a:rPr lang="zh-CN" altLang="en-US" sz="2400" dirty="0" smtClean="0">
                <a:latin typeface="锐字云字库小标宋体1.0" panose="02010604000000000000" pitchFamily="2" charset="-122"/>
                <a:ea typeface="锐字云字库小标宋体1.0" panose="02010604000000000000" pitchFamily="2" charset="-122"/>
              </a:rPr>
              <a:t>技术的逐渐成熟，使用电子设备记账是一种很好的办法。因此就需要软件开发人员对于个人财务管理系统进行开发供用户使用，以便有效管理个人财务信息，并能够自动对支出收入情况进行统计，通过图表的方式直观地给用户呈现收支情况，方便用户进行个人财务规划。因此个人财务系统是有广阔的市场需求的，它代替了人工记账的繁琐，并有效地对于用户财务进行统计，给用户提供更好的服务。</a:t>
            </a:r>
            <a:endParaRPr lang="zh-CN" altLang="en-US" sz="2400" dirty="0">
              <a:latin typeface="锐字云字库小标宋体1.0" panose="02010604000000000000" pitchFamily="2" charset="-122"/>
              <a:ea typeface="锐字云字库小标宋体1.0" panose="02010604000000000000" pitchFamily="2" charset="-122"/>
            </a:endParaRPr>
          </a:p>
        </p:txBody>
      </p:sp>
    </p:spTree>
    <p:extLst>
      <p:ext uri="{BB962C8B-B14F-4D97-AF65-F5344CB8AC3E}">
        <p14:creationId xmlns:p14="http://schemas.microsoft.com/office/powerpoint/2010/main" val="2922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系统架构</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系统架构</a:t>
            </a:r>
            <a:endParaRPr kumimoji="1" lang="zh-CN" altLang="en-US" dirty="0"/>
          </a:p>
        </p:txBody>
      </p:sp>
      <p:sp>
        <p:nvSpPr>
          <p:cNvPr id="4" name="矩形 3"/>
          <p:cNvSpPr/>
          <p:nvPr/>
        </p:nvSpPr>
        <p:spPr>
          <a:xfrm>
            <a:off x="582474" y="1152385"/>
            <a:ext cx="2698175" cy="523220"/>
          </a:xfrm>
          <a:prstGeom prst="rect">
            <a:avLst/>
          </a:prstGeom>
        </p:spPr>
        <p:txBody>
          <a:bodyPr wrap="none">
            <a:spAutoFit/>
          </a:bodyPr>
          <a:lstStyle/>
          <a:p>
            <a:r>
              <a:rPr lang="zh-CN" altLang="en-US" sz="2800" b="1" dirty="0" smtClean="0">
                <a:solidFill>
                  <a:srgbClr val="000000"/>
                </a:solidFill>
                <a:latin typeface="Segoe UI"/>
                <a:ea typeface="微软雅黑"/>
              </a:rPr>
              <a:t>前端架构的划分</a:t>
            </a:r>
            <a:endParaRPr lang="zh-CN" altLang="en-US" sz="2800" b="1" dirty="0">
              <a:solidFill>
                <a:srgbClr val="000000"/>
              </a:solidFill>
              <a:latin typeface="Segoe UI"/>
              <a:ea typeface="微软雅黑"/>
            </a:endParaRPr>
          </a:p>
        </p:txBody>
      </p:sp>
      <p:grpSp>
        <p:nvGrpSpPr>
          <p:cNvPr id="76" name="组合 5"/>
          <p:cNvGrpSpPr/>
          <p:nvPr/>
        </p:nvGrpSpPr>
        <p:grpSpPr>
          <a:xfrm>
            <a:off x="865650" y="3761697"/>
            <a:ext cx="2300757" cy="509896"/>
            <a:chOff x="888096" y="1000203"/>
            <a:chExt cx="4259825" cy="944066"/>
          </a:xfrm>
        </p:grpSpPr>
        <p:sp>
          <p:nvSpPr>
            <p:cNvPr id="77" name="矩形 7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78" name="椭圆 7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79" name="椭圆 7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0" name="椭圆 7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1" name="椭圆 8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82" name="组合 11"/>
          <p:cNvGrpSpPr/>
          <p:nvPr/>
        </p:nvGrpSpPr>
        <p:grpSpPr>
          <a:xfrm>
            <a:off x="3479251" y="3761697"/>
            <a:ext cx="2300757" cy="509896"/>
            <a:chOff x="888096" y="1000203"/>
            <a:chExt cx="4259825" cy="944066"/>
          </a:xfrm>
        </p:grpSpPr>
        <p:sp>
          <p:nvSpPr>
            <p:cNvPr id="83" name="矩形 8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4" name="椭圆 8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5" name="椭圆 8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6" name="椭圆 8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7" name="椭圆 8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88" name="组合 17"/>
          <p:cNvGrpSpPr/>
          <p:nvPr/>
        </p:nvGrpSpPr>
        <p:grpSpPr>
          <a:xfrm>
            <a:off x="3479251" y="2840912"/>
            <a:ext cx="2300757" cy="509896"/>
            <a:chOff x="888096" y="1000203"/>
            <a:chExt cx="4259825" cy="944066"/>
          </a:xfrm>
        </p:grpSpPr>
        <p:sp>
          <p:nvSpPr>
            <p:cNvPr id="89" name="矩形 8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0" name="椭圆 8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1" name="椭圆 9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2" name="椭圆 9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3" name="椭圆 9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94" name="组合 23"/>
          <p:cNvGrpSpPr/>
          <p:nvPr/>
        </p:nvGrpSpPr>
        <p:grpSpPr>
          <a:xfrm>
            <a:off x="3479251" y="4683898"/>
            <a:ext cx="2300757" cy="509896"/>
            <a:chOff x="888096" y="1000203"/>
            <a:chExt cx="4259825" cy="944066"/>
          </a:xfrm>
        </p:grpSpPr>
        <p:sp>
          <p:nvSpPr>
            <p:cNvPr id="95" name="矩形 9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6" name="椭圆 9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7" name="椭圆 9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8" name="椭圆 9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9" name="椭圆 9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100" name="组合 29"/>
          <p:cNvGrpSpPr/>
          <p:nvPr/>
        </p:nvGrpSpPr>
        <p:grpSpPr>
          <a:xfrm>
            <a:off x="6063913" y="3304468"/>
            <a:ext cx="2519892" cy="509896"/>
            <a:chOff x="888096" y="1000203"/>
            <a:chExt cx="4259825" cy="944066"/>
          </a:xfrm>
        </p:grpSpPr>
        <p:sp>
          <p:nvSpPr>
            <p:cNvPr id="101" name="矩形 100"/>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2" name="椭圆 101"/>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3" name="椭圆 102"/>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4" name="椭圆 103"/>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5" name="椭圆 104"/>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106" name="组合 35"/>
          <p:cNvGrpSpPr/>
          <p:nvPr/>
        </p:nvGrpSpPr>
        <p:grpSpPr>
          <a:xfrm>
            <a:off x="6063912" y="2383683"/>
            <a:ext cx="2300757" cy="509896"/>
            <a:chOff x="888096" y="1000203"/>
            <a:chExt cx="4259825" cy="944066"/>
          </a:xfrm>
        </p:grpSpPr>
        <p:sp>
          <p:nvSpPr>
            <p:cNvPr id="107" name="矩形 10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08" name="椭圆 10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09" name="椭圆 10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10" name="椭圆 10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11" name="椭圆 11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grpSp>
      <p:grpSp>
        <p:nvGrpSpPr>
          <p:cNvPr id="112" name="组合 53"/>
          <p:cNvGrpSpPr/>
          <p:nvPr/>
        </p:nvGrpSpPr>
        <p:grpSpPr>
          <a:xfrm>
            <a:off x="6058707" y="5145307"/>
            <a:ext cx="3479188" cy="509896"/>
            <a:chOff x="888096" y="1000203"/>
            <a:chExt cx="4259825" cy="944066"/>
          </a:xfrm>
        </p:grpSpPr>
        <p:sp>
          <p:nvSpPr>
            <p:cNvPr id="113" name="矩形 11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4" name="椭圆 11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5" name="椭圆 11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6" name="椭圆 11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7" name="椭圆 11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118" name="组合 59"/>
          <p:cNvGrpSpPr/>
          <p:nvPr/>
        </p:nvGrpSpPr>
        <p:grpSpPr>
          <a:xfrm>
            <a:off x="6058707" y="4224522"/>
            <a:ext cx="2525098" cy="509896"/>
            <a:chOff x="888096" y="1000203"/>
            <a:chExt cx="4259825" cy="944066"/>
          </a:xfrm>
        </p:grpSpPr>
        <p:sp>
          <p:nvSpPr>
            <p:cNvPr id="119" name="矩形 11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0" name="椭圆 11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1" name="椭圆 12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2" name="椭圆 12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3" name="椭圆 12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cxnSp>
        <p:nvCxnSpPr>
          <p:cNvPr id="124" name="直接连接符 66"/>
          <p:cNvCxnSpPr>
            <a:stCxn id="81" idx="3"/>
          </p:cNvCxnSpPr>
          <p:nvPr/>
        </p:nvCxnSpPr>
        <p:spPr>
          <a:xfrm>
            <a:off x="3146299" y="4021739"/>
            <a:ext cx="177847" cy="0"/>
          </a:xfrm>
          <a:prstGeom prst="line">
            <a:avLst/>
          </a:prstGeom>
          <a:noFill/>
          <a:ln w="6350" cap="flat" cmpd="sng" algn="ctr">
            <a:solidFill>
              <a:sysClr val="window" lastClr="FFFFFF">
                <a:lumMod val="65000"/>
              </a:sysClr>
            </a:solidFill>
            <a:prstDash val="solid"/>
            <a:miter lim="800000"/>
          </a:ln>
          <a:effectLst/>
        </p:spPr>
      </p:cxnSp>
      <p:cxnSp>
        <p:nvCxnSpPr>
          <p:cNvPr id="125" name="直接连接符 69"/>
          <p:cNvCxnSpPr/>
          <p:nvPr/>
        </p:nvCxnSpPr>
        <p:spPr>
          <a:xfrm>
            <a:off x="3313896" y="4021739"/>
            <a:ext cx="177847" cy="0"/>
          </a:xfrm>
          <a:prstGeom prst="line">
            <a:avLst/>
          </a:prstGeom>
          <a:noFill/>
          <a:ln w="6350" cap="flat" cmpd="sng" algn="ctr">
            <a:solidFill>
              <a:sysClr val="window" lastClr="FFFFFF">
                <a:lumMod val="65000"/>
              </a:sysClr>
            </a:solidFill>
            <a:prstDash val="solid"/>
            <a:miter lim="800000"/>
          </a:ln>
          <a:effectLst/>
        </p:spPr>
      </p:cxnSp>
      <p:cxnSp>
        <p:nvCxnSpPr>
          <p:cNvPr id="126" name="直接连接符 71"/>
          <p:cNvCxnSpPr/>
          <p:nvPr/>
        </p:nvCxnSpPr>
        <p:spPr>
          <a:xfrm>
            <a:off x="3313896" y="3097814"/>
            <a:ext cx="0" cy="1847850"/>
          </a:xfrm>
          <a:prstGeom prst="line">
            <a:avLst/>
          </a:prstGeom>
          <a:noFill/>
          <a:ln w="6350" cap="flat" cmpd="sng" algn="ctr">
            <a:solidFill>
              <a:sysClr val="window" lastClr="FFFFFF">
                <a:lumMod val="75000"/>
              </a:sysClr>
            </a:solidFill>
            <a:prstDash val="solid"/>
            <a:miter lim="800000"/>
          </a:ln>
          <a:effectLst/>
        </p:spPr>
      </p:cxnSp>
      <p:cxnSp>
        <p:nvCxnSpPr>
          <p:cNvPr id="127" name="直接连接符 72"/>
          <p:cNvCxnSpPr/>
          <p:nvPr/>
        </p:nvCxnSpPr>
        <p:spPr>
          <a:xfrm>
            <a:off x="3313896" y="3097814"/>
            <a:ext cx="177847" cy="0"/>
          </a:xfrm>
          <a:prstGeom prst="line">
            <a:avLst/>
          </a:prstGeom>
          <a:noFill/>
          <a:ln w="6350" cap="flat" cmpd="sng" algn="ctr">
            <a:solidFill>
              <a:sysClr val="window" lastClr="FFFFFF">
                <a:lumMod val="65000"/>
              </a:sysClr>
            </a:solidFill>
            <a:prstDash val="solid"/>
            <a:miter lim="800000"/>
          </a:ln>
          <a:effectLst/>
        </p:spPr>
      </p:cxnSp>
      <p:cxnSp>
        <p:nvCxnSpPr>
          <p:cNvPr id="128" name="直接连接符 73"/>
          <p:cNvCxnSpPr/>
          <p:nvPr/>
        </p:nvCxnSpPr>
        <p:spPr>
          <a:xfrm>
            <a:off x="3313896" y="4945664"/>
            <a:ext cx="177847" cy="0"/>
          </a:xfrm>
          <a:prstGeom prst="line">
            <a:avLst/>
          </a:prstGeom>
          <a:noFill/>
          <a:ln w="6350" cap="flat" cmpd="sng" algn="ctr">
            <a:solidFill>
              <a:sysClr val="window" lastClr="FFFFFF">
                <a:lumMod val="65000"/>
              </a:sysClr>
            </a:solidFill>
            <a:prstDash val="solid"/>
            <a:miter lim="800000"/>
          </a:ln>
          <a:effectLst/>
        </p:spPr>
      </p:cxnSp>
      <p:cxnSp>
        <p:nvCxnSpPr>
          <p:cNvPr id="129" name="直接连接符 76"/>
          <p:cNvCxnSpPr/>
          <p:nvPr/>
        </p:nvCxnSpPr>
        <p:spPr>
          <a:xfrm>
            <a:off x="5886065" y="2654693"/>
            <a:ext cx="0" cy="923925"/>
          </a:xfrm>
          <a:prstGeom prst="line">
            <a:avLst/>
          </a:prstGeom>
          <a:noFill/>
          <a:ln w="6350" cap="flat" cmpd="sng" algn="ctr">
            <a:solidFill>
              <a:sysClr val="window" lastClr="FFFFFF">
                <a:lumMod val="75000"/>
              </a:sysClr>
            </a:solidFill>
            <a:prstDash val="solid"/>
            <a:miter lim="800000"/>
          </a:ln>
          <a:effectLst/>
        </p:spPr>
      </p:cxnSp>
      <p:cxnSp>
        <p:nvCxnSpPr>
          <p:cNvPr id="130" name="直接连接符 78"/>
          <p:cNvCxnSpPr/>
          <p:nvPr/>
        </p:nvCxnSpPr>
        <p:spPr>
          <a:xfrm>
            <a:off x="5886065" y="3578618"/>
            <a:ext cx="177847" cy="0"/>
          </a:xfrm>
          <a:prstGeom prst="line">
            <a:avLst/>
          </a:prstGeom>
          <a:noFill/>
          <a:ln w="6350" cap="flat" cmpd="sng" algn="ctr">
            <a:solidFill>
              <a:sysClr val="window" lastClr="FFFFFF">
                <a:lumMod val="65000"/>
              </a:sysClr>
            </a:solidFill>
            <a:prstDash val="solid"/>
            <a:miter lim="800000"/>
          </a:ln>
          <a:effectLst/>
        </p:spPr>
      </p:cxnSp>
      <p:cxnSp>
        <p:nvCxnSpPr>
          <p:cNvPr id="131" name="直接连接符 79"/>
          <p:cNvCxnSpPr/>
          <p:nvPr/>
        </p:nvCxnSpPr>
        <p:spPr>
          <a:xfrm>
            <a:off x="5886065" y="2654693"/>
            <a:ext cx="177847" cy="0"/>
          </a:xfrm>
          <a:prstGeom prst="line">
            <a:avLst/>
          </a:prstGeom>
          <a:noFill/>
          <a:ln w="6350" cap="flat" cmpd="sng" algn="ctr">
            <a:solidFill>
              <a:sysClr val="window" lastClr="FFFFFF">
                <a:lumMod val="65000"/>
              </a:sysClr>
            </a:solidFill>
            <a:prstDash val="solid"/>
            <a:miter lim="800000"/>
          </a:ln>
          <a:effectLst/>
        </p:spPr>
      </p:cxnSp>
      <p:cxnSp>
        <p:nvCxnSpPr>
          <p:cNvPr id="132" name="直接连接符 85"/>
          <p:cNvCxnSpPr/>
          <p:nvPr/>
        </p:nvCxnSpPr>
        <p:spPr>
          <a:xfrm>
            <a:off x="5886065" y="4473333"/>
            <a:ext cx="0" cy="923925"/>
          </a:xfrm>
          <a:prstGeom prst="line">
            <a:avLst/>
          </a:prstGeom>
          <a:noFill/>
          <a:ln w="6350" cap="flat" cmpd="sng" algn="ctr">
            <a:solidFill>
              <a:sysClr val="window" lastClr="FFFFFF">
                <a:lumMod val="75000"/>
              </a:sysClr>
            </a:solidFill>
            <a:prstDash val="solid"/>
            <a:miter lim="800000"/>
          </a:ln>
          <a:effectLst/>
        </p:spPr>
      </p:cxnSp>
      <p:cxnSp>
        <p:nvCxnSpPr>
          <p:cNvPr id="133" name="直接连接符 86"/>
          <p:cNvCxnSpPr/>
          <p:nvPr/>
        </p:nvCxnSpPr>
        <p:spPr>
          <a:xfrm>
            <a:off x="5886065" y="5397258"/>
            <a:ext cx="177847" cy="0"/>
          </a:xfrm>
          <a:prstGeom prst="line">
            <a:avLst/>
          </a:prstGeom>
          <a:noFill/>
          <a:ln w="6350" cap="flat" cmpd="sng" algn="ctr">
            <a:solidFill>
              <a:sysClr val="window" lastClr="FFFFFF">
                <a:lumMod val="65000"/>
              </a:sysClr>
            </a:solidFill>
            <a:prstDash val="solid"/>
            <a:miter lim="800000"/>
          </a:ln>
          <a:effectLst/>
        </p:spPr>
      </p:cxnSp>
      <p:cxnSp>
        <p:nvCxnSpPr>
          <p:cNvPr id="134" name="直接连接符 87"/>
          <p:cNvCxnSpPr/>
          <p:nvPr/>
        </p:nvCxnSpPr>
        <p:spPr>
          <a:xfrm>
            <a:off x="5886065" y="4473333"/>
            <a:ext cx="177847" cy="0"/>
          </a:xfrm>
          <a:prstGeom prst="line">
            <a:avLst/>
          </a:prstGeom>
          <a:noFill/>
          <a:ln w="6350" cap="flat" cmpd="sng" algn="ctr">
            <a:solidFill>
              <a:sysClr val="window" lastClr="FFFFFF">
                <a:lumMod val="65000"/>
              </a:sysClr>
            </a:solidFill>
            <a:prstDash val="solid"/>
            <a:miter lim="800000"/>
          </a:ln>
          <a:effectLst/>
        </p:spPr>
      </p:cxnSp>
      <p:cxnSp>
        <p:nvCxnSpPr>
          <p:cNvPr id="135" name="直接连接符 88"/>
          <p:cNvCxnSpPr/>
          <p:nvPr/>
        </p:nvCxnSpPr>
        <p:spPr>
          <a:xfrm>
            <a:off x="5759900" y="3106669"/>
            <a:ext cx="126165" cy="0"/>
          </a:xfrm>
          <a:prstGeom prst="line">
            <a:avLst/>
          </a:prstGeom>
          <a:noFill/>
          <a:ln w="6350" cap="flat" cmpd="sng" algn="ctr">
            <a:solidFill>
              <a:sysClr val="window" lastClr="FFFFFF">
                <a:lumMod val="65000"/>
              </a:sysClr>
            </a:solidFill>
            <a:prstDash val="solid"/>
            <a:miter lim="800000"/>
          </a:ln>
          <a:effectLst/>
        </p:spPr>
      </p:cxnSp>
      <p:cxnSp>
        <p:nvCxnSpPr>
          <p:cNvPr id="136" name="直接连接符 90"/>
          <p:cNvCxnSpPr/>
          <p:nvPr/>
        </p:nvCxnSpPr>
        <p:spPr>
          <a:xfrm>
            <a:off x="5759900" y="4945664"/>
            <a:ext cx="126165" cy="0"/>
          </a:xfrm>
          <a:prstGeom prst="line">
            <a:avLst/>
          </a:prstGeom>
          <a:noFill/>
          <a:ln w="6350" cap="flat" cmpd="sng" algn="ctr">
            <a:solidFill>
              <a:sysClr val="window" lastClr="FFFFFF">
                <a:lumMod val="65000"/>
              </a:sysClr>
            </a:solidFill>
            <a:prstDash val="solid"/>
            <a:miter lim="800000"/>
          </a:ln>
          <a:effectLst/>
        </p:spPr>
      </p:cxnSp>
      <p:sp>
        <p:nvSpPr>
          <p:cNvPr id="137" name="矩形 136"/>
          <p:cNvSpPr/>
          <p:nvPr/>
        </p:nvSpPr>
        <p:spPr>
          <a:xfrm>
            <a:off x="1155246" y="3828691"/>
            <a:ext cx="1723549" cy="400110"/>
          </a:xfrm>
          <a:prstGeom prst="rect">
            <a:avLst/>
          </a:prstGeom>
        </p:spPr>
        <p:txBody>
          <a:bodyPr wrap="none">
            <a:spAutoFit/>
          </a:bodyPr>
          <a:lstStyle/>
          <a:p>
            <a:r>
              <a:rPr lang="zh-CN" altLang="en-US" sz="2000" b="1" dirty="0" smtClean="0">
                <a:solidFill>
                  <a:srgbClr val="000000"/>
                </a:solidFill>
                <a:latin typeface="Segoe UI"/>
                <a:ea typeface="微软雅黑"/>
              </a:rPr>
              <a:t>前端架构设计</a:t>
            </a:r>
            <a:endParaRPr lang="zh-CN" altLang="en-US" sz="2000" b="1" dirty="0">
              <a:solidFill>
                <a:srgbClr val="000000"/>
              </a:solidFill>
              <a:latin typeface="Segoe UI"/>
              <a:ea typeface="微软雅黑"/>
            </a:endParaRPr>
          </a:p>
        </p:txBody>
      </p:sp>
      <p:sp>
        <p:nvSpPr>
          <p:cNvPr id="138" name="矩形 137"/>
          <p:cNvSpPr/>
          <p:nvPr/>
        </p:nvSpPr>
        <p:spPr>
          <a:xfrm>
            <a:off x="4022276" y="3868653"/>
            <a:ext cx="1210588" cy="400110"/>
          </a:xfrm>
          <a:prstGeom prst="rect">
            <a:avLst/>
          </a:prstGeom>
        </p:spPr>
        <p:txBody>
          <a:bodyPr wrap="none">
            <a:spAutoFit/>
          </a:bodyPr>
          <a:lstStyle/>
          <a:p>
            <a:r>
              <a:rPr lang="zh-CN" altLang="en-US" sz="2000" b="1" dirty="0" smtClean="0">
                <a:solidFill>
                  <a:srgbClr val="000000"/>
                </a:solidFill>
                <a:latin typeface="Segoe UI"/>
                <a:ea typeface="微软雅黑"/>
              </a:rPr>
              <a:t>单元测试</a:t>
            </a:r>
            <a:endParaRPr lang="zh-CN" altLang="en-US" sz="2000" b="1" dirty="0">
              <a:solidFill>
                <a:srgbClr val="000000"/>
              </a:solidFill>
              <a:latin typeface="Segoe UI"/>
              <a:ea typeface="微软雅黑"/>
            </a:endParaRPr>
          </a:p>
        </p:txBody>
      </p:sp>
      <p:sp>
        <p:nvSpPr>
          <p:cNvPr id="139" name="矩形 138"/>
          <p:cNvSpPr/>
          <p:nvPr/>
        </p:nvSpPr>
        <p:spPr>
          <a:xfrm>
            <a:off x="4016823" y="2922003"/>
            <a:ext cx="1210588" cy="400110"/>
          </a:xfrm>
          <a:prstGeom prst="rect">
            <a:avLst/>
          </a:prstGeom>
        </p:spPr>
        <p:txBody>
          <a:bodyPr wrap="none">
            <a:spAutoFit/>
          </a:bodyPr>
          <a:lstStyle/>
          <a:p>
            <a:r>
              <a:rPr lang="zh-CN" altLang="en-US" sz="2000" b="1" dirty="0" smtClean="0">
                <a:solidFill>
                  <a:srgbClr val="000000"/>
                </a:solidFill>
                <a:latin typeface="Segoe UI"/>
                <a:ea typeface="微软雅黑"/>
              </a:rPr>
              <a:t>代码部分</a:t>
            </a:r>
            <a:endParaRPr lang="zh-CN" altLang="en-US" sz="2000" b="1" dirty="0">
              <a:solidFill>
                <a:srgbClr val="000000"/>
              </a:solidFill>
              <a:latin typeface="Segoe UI"/>
              <a:ea typeface="微软雅黑"/>
            </a:endParaRPr>
          </a:p>
        </p:txBody>
      </p:sp>
      <p:sp>
        <p:nvSpPr>
          <p:cNvPr id="140" name="矩形 139"/>
          <p:cNvSpPr/>
          <p:nvPr/>
        </p:nvSpPr>
        <p:spPr>
          <a:xfrm>
            <a:off x="4046061" y="4747718"/>
            <a:ext cx="1210588" cy="400110"/>
          </a:xfrm>
          <a:prstGeom prst="rect">
            <a:avLst/>
          </a:prstGeom>
        </p:spPr>
        <p:txBody>
          <a:bodyPr wrap="none">
            <a:spAutoFit/>
          </a:bodyPr>
          <a:lstStyle/>
          <a:p>
            <a:r>
              <a:rPr lang="zh-CN" altLang="en-US" sz="2000" b="1" dirty="0" smtClean="0">
                <a:solidFill>
                  <a:srgbClr val="000000"/>
                </a:solidFill>
                <a:latin typeface="Segoe UI"/>
                <a:ea typeface="微软雅黑"/>
              </a:rPr>
              <a:t>流程部分</a:t>
            </a:r>
            <a:endParaRPr lang="zh-CN" altLang="en-US" sz="2000" b="1" dirty="0">
              <a:solidFill>
                <a:srgbClr val="000000"/>
              </a:solidFill>
              <a:latin typeface="Segoe UI"/>
              <a:ea typeface="微软雅黑"/>
            </a:endParaRPr>
          </a:p>
        </p:txBody>
      </p:sp>
      <p:sp>
        <p:nvSpPr>
          <p:cNvPr id="141" name="矩形 140"/>
          <p:cNvSpPr/>
          <p:nvPr/>
        </p:nvSpPr>
        <p:spPr>
          <a:xfrm>
            <a:off x="6094728" y="3385583"/>
            <a:ext cx="2428870" cy="400110"/>
          </a:xfrm>
          <a:prstGeom prst="rect">
            <a:avLst/>
          </a:prstGeom>
        </p:spPr>
        <p:txBody>
          <a:bodyPr wrap="none">
            <a:spAutoFit/>
          </a:bodyPr>
          <a:lstStyle/>
          <a:p>
            <a:r>
              <a:rPr lang="en-US" altLang="zh-CN" sz="2000" b="1" dirty="0" smtClean="0">
                <a:solidFill>
                  <a:srgbClr val="000000"/>
                </a:solidFill>
                <a:latin typeface="Segoe UI"/>
                <a:ea typeface="微软雅黑"/>
              </a:rPr>
              <a:t>CSS</a:t>
            </a:r>
            <a:r>
              <a:rPr lang="zh-CN" altLang="en-US" sz="2000" b="1" dirty="0" smtClean="0">
                <a:solidFill>
                  <a:srgbClr val="000000"/>
                </a:solidFill>
                <a:latin typeface="Segoe UI"/>
                <a:ea typeface="微软雅黑"/>
              </a:rPr>
              <a:t>分离布局与外观</a:t>
            </a:r>
            <a:endParaRPr lang="zh-CN" altLang="en-US" sz="2000" b="1" dirty="0">
              <a:solidFill>
                <a:srgbClr val="000000"/>
              </a:solidFill>
              <a:latin typeface="Segoe UI"/>
              <a:ea typeface="微软雅黑"/>
            </a:endParaRPr>
          </a:p>
        </p:txBody>
      </p:sp>
      <p:sp>
        <p:nvSpPr>
          <p:cNvPr id="142" name="矩形 141"/>
          <p:cNvSpPr/>
          <p:nvPr/>
        </p:nvSpPr>
        <p:spPr>
          <a:xfrm>
            <a:off x="6322998" y="2479901"/>
            <a:ext cx="1678665" cy="400110"/>
          </a:xfrm>
          <a:prstGeom prst="rect">
            <a:avLst/>
          </a:prstGeom>
        </p:spPr>
        <p:txBody>
          <a:bodyPr wrap="none">
            <a:spAutoFit/>
          </a:bodyPr>
          <a:lstStyle/>
          <a:p>
            <a:r>
              <a:rPr lang="en-US" altLang="zh-CN" sz="2000" b="1" dirty="0" smtClean="0">
                <a:solidFill>
                  <a:srgbClr val="000000"/>
                </a:solidFill>
                <a:latin typeface="Segoe UI"/>
                <a:ea typeface="微软雅黑"/>
              </a:rPr>
              <a:t>HTML</a:t>
            </a:r>
            <a:r>
              <a:rPr lang="zh-CN" altLang="en-US" sz="2000" b="1" dirty="0" smtClean="0">
                <a:solidFill>
                  <a:srgbClr val="000000"/>
                </a:solidFill>
                <a:latin typeface="Segoe UI"/>
                <a:ea typeface="微软雅黑"/>
              </a:rPr>
              <a:t>语义化</a:t>
            </a:r>
            <a:endParaRPr lang="zh-CN" altLang="en-US" sz="2000" b="1" dirty="0">
              <a:solidFill>
                <a:srgbClr val="000000"/>
              </a:solidFill>
              <a:latin typeface="Segoe UI"/>
              <a:ea typeface="微软雅黑"/>
            </a:endParaRPr>
          </a:p>
        </p:txBody>
      </p:sp>
      <p:sp>
        <p:nvSpPr>
          <p:cNvPr id="143" name="矩形 142"/>
          <p:cNvSpPr/>
          <p:nvPr/>
        </p:nvSpPr>
        <p:spPr>
          <a:xfrm>
            <a:off x="6197964" y="5212592"/>
            <a:ext cx="3339931" cy="400110"/>
          </a:xfrm>
          <a:prstGeom prst="rect">
            <a:avLst/>
          </a:prstGeom>
        </p:spPr>
        <p:txBody>
          <a:bodyPr wrap="square">
            <a:spAutoFit/>
          </a:bodyPr>
          <a:lstStyle/>
          <a:p>
            <a:r>
              <a:rPr lang="zh-CN" altLang="en-US" sz="2000" b="1" dirty="0">
                <a:solidFill>
                  <a:srgbClr val="000000">
                    <a:lumMod val="85000"/>
                    <a:lumOff val="15000"/>
                  </a:srgbClr>
                </a:solidFill>
                <a:latin typeface="Segoe UI"/>
              </a:rPr>
              <a:t>本地、远程开发与流程优化</a:t>
            </a:r>
            <a:endParaRPr lang="zh-CN" altLang="en-US" sz="2000" b="1" dirty="0">
              <a:solidFill>
                <a:srgbClr val="000000">
                  <a:lumMod val="85000"/>
                  <a:lumOff val="15000"/>
                </a:srgbClr>
              </a:solidFill>
              <a:latin typeface="Segoe UI"/>
            </a:endParaRPr>
          </a:p>
        </p:txBody>
      </p:sp>
      <p:sp>
        <p:nvSpPr>
          <p:cNvPr id="144" name="矩形 143"/>
          <p:cNvSpPr/>
          <p:nvPr/>
        </p:nvSpPr>
        <p:spPr>
          <a:xfrm>
            <a:off x="6277949" y="4293856"/>
            <a:ext cx="2305130" cy="400110"/>
          </a:xfrm>
          <a:prstGeom prst="rect">
            <a:avLst/>
          </a:prstGeom>
        </p:spPr>
        <p:txBody>
          <a:bodyPr wrap="square">
            <a:spAutoFit/>
          </a:bodyPr>
          <a:lstStyle/>
          <a:p>
            <a:r>
              <a:rPr lang="zh-CN" altLang="en-US" sz="2000" b="1" dirty="0" smtClean="0">
                <a:solidFill>
                  <a:srgbClr val="000000"/>
                </a:solidFill>
                <a:latin typeface="Segoe UI"/>
                <a:ea typeface="微软雅黑"/>
              </a:rPr>
              <a:t>需求分析和原型图</a:t>
            </a:r>
            <a:endParaRPr lang="zh-CN" altLang="en-US" sz="2000" b="1" dirty="0">
              <a:solidFill>
                <a:srgbClr val="000000"/>
              </a:solidFill>
              <a:latin typeface="Segoe UI"/>
              <a:ea typeface="微软雅黑"/>
            </a:endParaRPr>
          </a:p>
        </p:txBody>
      </p:sp>
      <p:grpSp>
        <p:nvGrpSpPr>
          <p:cNvPr id="216" name="组合 29"/>
          <p:cNvGrpSpPr/>
          <p:nvPr/>
        </p:nvGrpSpPr>
        <p:grpSpPr>
          <a:xfrm>
            <a:off x="8648572" y="2873676"/>
            <a:ext cx="1944703" cy="509896"/>
            <a:chOff x="888096" y="1000203"/>
            <a:chExt cx="4259825" cy="944066"/>
          </a:xfrm>
        </p:grpSpPr>
        <p:sp>
          <p:nvSpPr>
            <p:cNvPr id="217" name="矩形 21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18" name="椭圆 2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19" name="椭圆 2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20" name="椭圆 2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21" name="椭圆 2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222" name="组合 35"/>
          <p:cNvGrpSpPr/>
          <p:nvPr/>
        </p:nvGrpSpPr>
        <p:grpSpPr>
          <a:xfrm>
            <a:off x="8648573" y="1952891"/>
            <a:ext cx="2961663" cy="509896"/>
            <a:chOff x="888096" y="1000203"/>
            <a:chExt cx="4259825" cy="944066"/>
          </a:xfrm>
        </p:grpSpPr>
        <p:sp>
          <p:nvSpPr>
            <p:cNvPr id="223" name="矩形 22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4" name="椭圆 22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5" name="椭圆 22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6" name="椭圆 22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7" name="椭圆 22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grpSp>
      <p:cxnSp>
        <p:nvCxnSpPr>
          <p:cNvPr id="228" name="直接连接符 76"/>
          <p:cNvCxnSpPr/>
          <p:nvPr/>
        </p:nvCxnSpPr>
        <p:spPr>
          <a:xfrm>
            <a:off x="8470725" y="2223901"/>
            <a:ext cx="0" cy="923925"/>
          </a:xfrm>
          <a:prstGeom prst="line">
            <a:avLst/>
          </a:prstGeom>
          <a:noFill/>
          <a:ln w="6350" cap="flat" cmpd="sng" algn="ctr">
            <a:solidFill>
              <a:sysClr val="window" lastClr="FFFFFF">
                <a:lumMod val="75000"/>
              </a:sysClr>
            </a:solidFill>
            <a:prstDash val="solid"/>
            <a:miter lim="800000"/>
          </a:ln>
          <a:effectLst/>
        </p:spPr>
      </p:cxnSp>
      <p:cxnSp>
        <p:nvCxnSpPr>
          <p:cNvPr id="229" name="直接连接符 78"/>
          <p:cNvCxnSpPr/>
          <p:nvPr/>
        </p:nvCxnSpPr>
        <p:spPr>
          <a:xfrm>
            <a:off x="8470725" y="3147826"/>
            <a:ext cx="177847" cy="0"/>
          </a:xfrm>
          <a:prstGeom prst="line">
            <a:avLst/>
          </a:prstGeom>
          <a:noFill/>
          <a:ln w="6350" cap="flat" cmpd="sng" algn="ctr">
            <a:solidFill>
              <a:sysClr val="window" lastClr="FFFFFF">
                <a:lumMod val="65000"/>
              </a:sysClr>
            </a:solidFill>
            <a:prstDash val="solid"/>
            <a:miter lim="800000"/>
          </a:ln>
          <a:effectLst/>
        </p:spPr>
      </p:cxnSp>
      <p:cxnSp>
        <p:nvCxnSpPr>
          <p:cNvPr id="230" name="直接连接符 79"/>
          <p:cNvCxnSpPr/>
          <p:nvPr/>
        </p:nvCxnSpPr>
        <p:spPr>
          <a:xfrm>
            <a:off x="8470725" y="2223901"/>
            <a:ext cx="177847" cy="0"/>
          </a:xfrm>
          <a:prstGeom prst="line">
            <a:avLst/>
          </a:prstGeom>
          <a:noFill/>
          <a:ln w="6350" cap="flat" cmpd="sng" algn="ctr">
            <a:solidFill>
              <a:sysClr val="window" lastClr="FFFFFF">
                <a:lumMod val="65000"/>
              </a:sysClr>
            </a:solidFill>
            <a:prstDash val="solid"/>
            <a:miter lim="800000"/>
          </a:ln>
          <a:effectLst/>
        </p:spPr>
      </p:cxnSp>
      <p:cxnSp>
        <p:nvCxnSpPr>
          <p:cNvPr id="231" name="直接连接符 88"/>
          <p:cNvCxnSpPr/>
          <p:nvPr/>
        </p:nvCxnSpPr>
        <p:spPr>
          <a:xfrm>
            <a:off x="8344560" y="2675877"/>
            <a:ext cx="126165" cy="0"/>
          </a:xfrm>
          <a:prstGeom prst="line">
            <a:avLst/>
          </a:prstGeom>
          <a:noFill/>
          <a:ln w="6350" cap="flat" cmpd="sng" algn="ctr">
            <a:solidFill>
              <a:sysClr val="window" lastClr="FFFFFF">
                <a:lumMod val="65000"/>
              </a:sysClr>
            </a:solidFill>
            <a:prstDash val="solid"/>
            <a:miter lim="800000"/>
          </a:ln>
          <a:effectLst/>
        </p:spPr>
      </p:cxnSp>
      <p:sp>
        <p:nvSpPr>
          <p:cNvPr id="232" name="矩形 231"/>
          <p:cNvSpPr/>
          <p:nvPr/>
        </p:nvSpPr>
        <p:spPr>
          <a:xfrm>
            <a:off x="8782625" y="2954791"/>
            <a:ext cx="1723549" cy="400110"/>
          </a:xfrm>
          <a:prstGeom prst="rect">
            <a:avLst/>
          </a:prstGeom>
        </p:spPr>
        <p:txBody>
          <a:bodyPr wrap="none">
            <a:spAutoFit/>
          </a:bodyPr>
          <a:lstStyle/>
          <a:p>
            <a:r>
              <a:rPr lang="zh-CN" altLang="en-US" sz="2000" b="1" dirty="0" smtClean="0">
                <a:solidFill>
                  <a:srgbClr val="000000"/>
                </a:solidFill>
                <a:latin typeface="Segoe UI"/>
                <a:ea typeface="微软雅黑"/>
              </a:rPr>
              <a:t>模板引擎语法</a:t>
            </a:r>
            <a:endParaRPr lang="zh-CN" altLang="en-US" sz="2000" b="1" dirty="0">
              <a:solidFill>
                <a:srgbClr val="000000"/>
              </a:solidFill>
              <a:latin typeface="Segoe UI"/>
              <a:ea typeface="微软雅黑"/>
            </a:endParaRPr>
          </a:p>
        </p:txBody>
      </p:sp>
      <p:sp>
        <p:nvSpPr>
          <p:cNvPr id="233" name="矩形 232"/>
          <p:cNvSpPr/>
          <p:nvPr/>
        </p:nvSpPr>
        <p:spPr>
          <a:xfrm>
            <a:off x="8817666" y="2023846"/>
            <a:ext cx="2749471" cy="400110"/>
          </a:xfrm>
          <a:prstGeom prst="rect">
            <a:avLst/>
          </a:prstGeom>
        </p:spPr>
        <p:txBody>
          <a:bodyPr wrap="none">
            <a:spAutoFit/>
          </a:bodyPr>
          <a:lstStyle/>
          <a:p>
            <a:r>
              <a:rPr lang="zh-CN" altLang="en-US" sz="2000" b="1" dirty="0" smtClean="0">
                <a:solidFill>
                  <a:srgbClr val="000000"/>
                </a:solidFill>
                <a:latin typeface="Segoe UI"/>
                <a:ea typeface="微软雅黑"/>
              </a:rPr>
              <a:t>结构元素标签的可读性</a:t>
            </a:r>
            <a:endParaRPr lang="zh-CN" altLang="en-US" sz="2000" b="1" dirty="0">
              <a:solidFill>
                <a:srgbClr val="000000"/>
              </a:solidFill>
              <a:latin typeface="Segoe UI"/>
              <a:ea typeface="微软雅黑"/>
            </a:endParaRPr>
          </a:p>
        </p:txBody>
      </p:sp>
    </p:spTree>
    <p:extLst>
      <p:ext uri="{BB962C8B-B14F-4D97-AF65-F5344CB8AC3E}">
        <p14:creationId xmlns:p14="http://schemas.microsoft.com/office/powerpoint/2010/main" val="6306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3"/>
          <a:stretch>
            <a:fillRect/>
          </a:stretch>
        </p:blipFill>
        <p:spPr>
          <a:xfrm>
            <a:off x="3095959" y="3196065"/>
            <a:ext cx="5850021" cy="3466847"/>
          </a:xfrm>
          <a:prstGeom prst="rect">
            <a:avLst/>
          </a:prstGeom>
        </p:spPr>
      </p:pic>
      <p:pic>
        <p:nvPicPr>
          <p:cNvPr id="78" name="图片 77"/>
          <p:cNvPicPr>
            <a:picLocks noChangeAspect="1"/>
          </p:cNvPicPr>
          <p:nvPr/>
        </p:nvPicPr>
        <p:blipFill>
          <a:blip r:embed="rId3"/>
          <a:stretch>
            <a:fillRect/>
          </a:stretch>
        </p:blipFill>
        <p:spPr>
          <a:xfrm>
            <a:off x="1061777" y="937559"/>
            <a:ext cx="4341260" cy="2033659"/>
          </a:xfrm>
          <a:prstGeom prst="rect">
            <a:avLst/>
          </a:prstGeom>
        </p:spPr>
      </p:pic>
      <p:pic>
        <p:nvPicPr>
          <p:cNvPr id="74" name="图片 73"/>
          <p:cNvPicPr>
            <a:picLocks noChangeAspect="1"/>
          </p:cNvPicPr>
          <p:nvPr/>
        </p:nvPicPr>
        <p:blipFill>
          <a:blip r:embed="rId3"/>
          <a:stretch>
            <a:fillRect/>
          </a:stretch>
        </p:blipFill>
        <p:spPr>
          <a:xfrm>
            <a:off x="6020972" y="609600"/>
            <a:ext cx="5261317" cy="2358684"/>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系统架构</a:t>
            </a:r>
            <a:endParaRPr kumimoji="1" lang="zh-CN" altLang="en-US" dirty="0"/>
          </a:p>
        </p:txBody>
      </p:sp>
      <p:grpSp>
        <p:nvGrpSpPr>
          <p:cNvPr id="47" name="组 46"/>
          <p:cNvGrpSpPr/>
          <p:nvPr/>
        </p:nvGrpSpPr>
        <p:grpSpPr>
          <a:xfrm>
            <a:off x="1329546" y="1152145"/>
            <a:ext cx="3826413" cy="1705780"/>
            <a:chOff x="5549489" y="828017"/>
            <a:chExt cx="2307151" cy="1155751"/>
          </a:xfrm>
        </p:grpSpPr>
        <p:sp>
          <p:nvSpPr>
            <p:cNvPr id="45" name="矩形 44"/>
            <p:cNvSpPr/>
            <p:nvPr/>
          </p:nvSpPr>
          <p:spPr>
            <a:xfrm>
              <a:off x="6067832" y="828017"/>
              <a:ext cx="1270465" cy="329963"/>
            </a:xfrm>
            <a:prstGeom prst="rect">
              <a:avLst/>
            </a:prstGeom>
          </p:spPr>
          <p:txBody>
            <a:bodyPr wrap="none">
              <a:spAutoFit/>
            </a:bodyPr>
            <a:lstStyle/>
            <a:p>
              <a:r>
                <a:rPr lang="en-US" altLang="zh-CN" sz="2400" b="1" dirty="0" smtClean="0">
                  <a:solidFill>
                    <a:srgbClr val="000000">
                      <a:lumMod val="85000"/>
                      <a:lumOff val="15000"/>
                    </a:srgbClr>
                  </a:solidFill>
                  <a:latin typeface="Segoe UI"/>
                  <a:ea typeface="微软雅黑"/>
                </a:rPr>
                <a:t>HTML</a:t>
              </a:r>
              <a:r>
                <a:rPr lang="zh-CN" altLang="en-US" sz="2400" b="1" dirty="0" smtClean="0">
                  <a:solidFill>
                    <a:srgbClr val="000000">
                      <a:lumMod val="85000"/>
                      <a:lumOff val="15000"/>
                    </a:srgbClr>
                  </a:solidFill>
                  <a:latin typeface="Segoe UI"/>
                  <a:ea typeface="微软雅黑"/>
                </a:rPr>
                <a:t>语义化</a:t>
              </a:r>
              <a:endParaRPr lang="zh-CN" altLang="en-US" sz="2400" b="1" dirty="0">
                <a:solidFill>
                  <a:srgbClr val="000000">
                    <a:lumMod val="85000"/>
                    <a:lumOff val="15000"/>
                  </a:srgbClr>
                </a:solidFill>
                <a:latin typeface="Segoe UI"/>
                <a:ea typeface="微软雅黑"/>
              </a:endParaRPr>
            </a:p>
          </p:txBody>
        </p:sp>
        <p:sp>
          <p:nvSpPr>
            <p:cNvPr id="46" name="矩形 45"/>
            <p:cNvSpPr/>
            <p:nvPr/>
          </p:nvSpPr>
          <p:spPr>
            <a:xfrm>
              <a:off x="5549489" y="1145663"/>
              <a:ext cx="2307151" cy="838105"/>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新标准下减少使用繁杂的</a:t>
              </a:r>
              <a:r>
                <a:rPr lang="en-US" altLang="zh-CN" dirty="0" smtClean="0">
                  <a:solidFill>
                    <a:srgbClr val="FFFFFF">
                      <a:lumMod val="50000"/>
                    </a:srgbClr>
                  </a:solidFill>
                  <a:latin typeface="微软雅黑" charset="0"/>
                  <a:ea typeface="微软雅黑" charset="0"/>
                </a:rPr>
                <a:t>div</a:t>
              </a:r>
              <a:r>
                <a:rPr lang="zh-CN" altLang="en-US" dirty="0" smtClean="0">
                  <a:solidFill>
                    <a:srgbClr val="FFFFFF">
                      <a:lumMod val="50000"/>
                    </a:srgbClr>
                  </a:solidFill>
                  <a:latin typeface="微软雅黑" charset="0"/>
                  <a:ea typeface="微软雅黑" charset="0"/>
                </a:rPr>
                <a:t>，使用</a:t>
              </a:r>
              <a:r>
                <a:rPr lang="en-US" altLang="zh-CN" dirty="0" smtClean="0">
                  <a:solidFill>
                    <a:srgbClr val="FFFFFF">
                      <a:lumMod val="50000"/>
                    </a:srgbClr>
                  </a:solidFill>
                  <a:latin typeface="微软雅黑" charset="0"/>
                  <a:ea typeface="微软雅黑" charset="0"/>
                </a:rPr>
                <a:t>aside</a:t>
              </a:r>
              <a:r>
                <a:rPr lang="zh-CN" altLang="en-US" dirty="0" smtClean="0">
                  <a:solidFill>
                    <a:srgbClr val="FFFFFF">
                      <a:lumMod val="50000"/>
                    </a:srgbClr>
                  </a:solidFill>
                  <a:latin typeface="微软雅黑" charset="0"/>
                  <a:ea typeface="微软雅黑" charset="0"/>
                </a:rPr>
                <a:t>，</a:t>
              </a:r>
              <a:r>
                <a:rPr lang="en-US" altLang="zh-CN" dirty="0" smtClean="0">
                  <a:solidFill>
                    <a:srgbClr val="FFFFFF">
                      <a:lumMod val="50000"/>
                    </a:srgbClr>
                  </a:solidFill>
                  <a:latin typeface="微软雅黑" charset="0"/>
                  <a:ea typeface="微软雅黑" charset="0"/>
                </a:rPr>
                <a:t>header</a:t>
              </a:r>
              <a:r>
                <a:rPr lang="zh-CN" altLang="en-US" dirty="0" smtClean="0">
                  <a:solidFill>
                    <a:srgbClr val="FFFFFF">
                      <a:lumMod val="50000"/>
                    </a:srgbClr>
                  </a:solidFill>
                  <a:latin typeface="微软雅黑" charset="0"/>
                  <a:ea typeface="微软雅黑" charset="0"/>
                </a:rPr>
                <a:t>，</a:t>
              </a:r>
              <a:r>
                <a:rPr lang="en-US" altLang="zh-CN" dirty="0" smtClean="0">
                  <a:solidFill>
                    <a:srgbClr val="FFFFFF">
                      <a:lumMod val="50000"/>
                    </a:srgbClr>
                  </a:solidFill>
                  <a:latin typeface="微软雅黑" charset="0"/>
                  <a:ea typeface="微软雅黑" charset="0"/>
                </a:rPr>
                <a:t>footer</a:t>
              </a:r>
              <a:r>
                <a:rPr lang="zh-CN" altLang="en-US" dirty="0" smtClean="0">
                  <a:solidFill>
                    <a:srgbClr val="FFFFFF">
                      <a:lumMod val="50000"/>
                    </a:srgbClr>
                  </a:solidFill>
                  <a:latin typeface="微软雅黑" charset="0"/>
                  <a:ea typeface="微软雅黑" charset="0"/>
                </a:rPr>
                <a:t>等语义化标签，增加可读性和可维护性。</a:t>
              </a:r>
              <a:endParaRPr lang="zh-CN" altLang="en-US" dirty="0">
                <a:solidFill>
                  <a:srgbClr val="FFFFFF">
                    <a:lumMod val="50000"/>
                  </a:srgbClr>
                </a:solidFill>
                <a:latin typeface="微软雅黑" charset="0"/>
                <a:ea typeface="微软雅黑" charset="0"/>
              </a:endParaRPr>
            </a:p>
          </p:txBody>
        </p:sp>
      </p:grpSp>
      <p:grpSp>
        <p:nvGrpSpPr>
          <p:cNvPr id="51" name="组 50"/>
          <p:cNvGrpSpPr/>
          <p:nvPr/>
        </p:nvGrpSpPr>
        <p:grpSpPr>
          <a:xfrm>
            <a:off x="6303853" y="791896"/>
            <a:ext cx="4978436" cy="1973696"/>
            <a:chOff x="5056152" y="851689"/>
            <a:chExt cx="2987887" cy="1049700"/>
          </a:xfrm>
        </p:grpSpPr>
        <p:sp>
          <p:nvSpPr>
            <p:cNvPr id="52" name="矩形 51"/>
            <p:cNvSpPr/>
            <p:nvPr/>
          </p:nvSpPr>
          <p:spPr>
            <a:xfrm>
              <a:off x="5967655" y="851689"/>
              <a:ext cx="1357670" cy="311312"/>
            </a:xfrm>
            <a:prstGeom prst="rect">
              <a:avLst/>
            </a:prstGeom>
          </p:spPr>
          <p:txBody>
            <a:bodyPr wrap="none">
              <a:spAutoFit/>
            </a:bodyPr>
            <a:lstStyle/>
            <a:p>
              <a:r>
                <a:rPr lang="en-US" altLang="zh-CN" sz="2400" b="1" dirty="0" smtClean="0">
                  <a:solidFill>
                    <a:srgbClr val="000000">
                      <a:lumMod val="85000"/>
                      <a:lumOff val="15000"/>
                    </a:srgbClr>
                  </a:solidFill>
                  <a:latin typeface="Segoe UI"/>
                  <a:ea typeface="微软雅黑"/>
                </a:rPr>
                <a:t>CSS</a:t>
              </a:r>
              <a:r>
                <a:rPr lang="zh-CN" altLang="en-US" sz="2400" b="1" dirty="0" smtClean="0">
                  <a:solidFill>
                    <a:srgbClr val="000000">
                      <a:lumMod val="85000"/>
                      <a:lumOff val="15000"/>
                    </a:srgbClr>
                  </a:solidFill>
                  <a:latin typeface="Segoe UI"/>
                  <a:ea typeface="微软雅黑"/>
                </a:rPr>
                <a:t>布局与外观</a:t>
              </a:r>
              <a:endParaRPr lang="zh-CN" altLang="en-US" sz="2400" b="1" dirty="0">
                <a:solidFill>
                  <a:srgbClr val="000000">
                    <a:lumMod val="85000"/>
                    <a:lumOff val="15000"/>
                  </a:srgbClr>
                </a:solidFill>
                <a:latin typeface="Segoe UI"/>
                <a:ea typeface="微软雅黑"/>
              </a:endParaRPr>
            </a:p>
          </p:txBody>
        </p:sp>
        <p:sp>
          <p:nvSpPr>
            <p:cNvPr id="53" name="矩形 52"/>
            <p:cNvSpPr/>
            <p:nvPr/>
          </p:nvSpPr>
          <p:spPr>
            <a:xfrm>
              <a:off x="5056152" y="1086216"/>
              <a:ext cx="2987887" cy="815173"/>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分离外观与结构，分离容器与内容。</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把</a:t>
              </a:r>
              <a:r>
                <a:rPr lang="zh-CN" altLang="en-US" dirty="0">
                  <a:solidFill>
                    <a:srgbClr val="FFFFFF">
                      <a:lumMod val="50000"/>
                    </a:srgbClr>
                  </a:solidFill>
                  <a:latin typeface="微软雅黑" charset="0"/>
                  <a:ea typeface="微软雅黑" charset="0"/>
                </a:rPr>
                <a:t>页面分成一些区域，设计中的模块化</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可复用的单元，描述在特定的状态或情况下</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模块或布局的的显示</a:t>
              </a:r>
              <a:r>
                <a:rPr lang="zh-CN" altLang="en-US" dirty="0" smtClean="0">
                  <a:solidFill>
                    <a:srgbClr val="FFFFFF">
                      <a:lumMod val="50000"/>
                    </a:srgbClr>
                  </a:solidFill>
                  <a:latin typeface="微软雅黑" charset="0"/>
                  <a:ea typeface="微软雅黑" charset="0"/>
                </a:rPr>
                <a:t>方法。</a:t>
              </a:r>
              <a:endParaRPr lang="zh-CN" altLang="en-US" dirty="0">
                <a:solidFill>
                  <a:srgbClr val="FFFFFF">
                    <a:lumMod val="50000"/>
                  </a:srgbClr>
                </a:solidFill>
                <a:latin typeface="微软雅黑" charset="0"/>
                <a:ea typeface="微软雅黑" charset="0"/>
              </a:endParaRPr>
            </a:p>
          </p:txBody>
        </p:sp>
      </p:grpSp>
      <p:grpSp>
        <p:nvGrpSpPr>
          <p:cNvPr id="56" name="组 55"/>
          <p:cNvGrpSpPr/>
          <p:nvPr/>
        </p:nvGrpSpPr>
        <p:grpSpPr>
          <a:xfrm>
            <a:off x="3322800" y="3415730"/>
            <a:ext cx="5427301" cy="3086002"/>
            <a:chOff x="5638552" y="929125"/>
            <a:chExt cx="2099625" cy="3509082"/>
          </a:xfrm>
        </p:grpSpPr>
        <p:sp>
          <p:nvSpPr>
            <p:cNvPr id="57" name="矩形 56"/>
            <p:cNvSpPr/>
            <p:nvPr/>
          </p:nvSpPr>
          <p:spPr>
            <a:xfrm>
              <a:off x="6459374" y="929125"/>
              <a:ext cx="1161819" cy="461665"/>
            </a:xfrm>
            <a:prstGeom prst="rect">
              <a:avLst/>
            </a:prstGeom>
          </p:spPr>
          <p:txBody>
            <a:bodyPr wrap="none">
              <a:spAutoFit/>
            </a:bodyPr>
            <a:lstStyle/>
            <a:p>
              <a:r>
                <a:rPr lang="zh-CN" altLang="en-US" sz="2400" b="1" dirty="0" smtClean="0">
                  <a:solidFill>
                    <a:srgbClr val="000000">
                      <a:lumMod val="85000"/>
                      <a:lumOff val="15000"/>
                    </a:srgbClr>
                  </a:solidFill>
                  <a:latin typeface="Segoe UI"/>
                  <a:ea typeface="微软雅黑"/>
                </a:rPr>
                <a:t>单元测试</a:t>
              </a:r>
              <a:endParaRPr lang="zh-CN" altLang="en-US" sz="2400" b="1" dirty="0">
                <a:solidFill>
                  <a:srgbClr val="000000">
                    <a:lumMod val="85000"/>
                    <a:lumOff val="15000"/>
                  </a:srgbClr>
                </a:solidFill>
                <a:latin typeface="Segoe UI"/>
                <a:ea typeface="微软雅黑"/>
              </a:endParaRPr>
            </a:p>
          </p:txBody>
        </p:sp>
        <p:sp>
          <p:nvSpPr>
            <p:cNvPr id="58" name="矩形 57"/>
            <p:cNvSpPr/>
            <p:nvPr/>
          </p:nvSpPr>
          <p:spPr>
            <a:xfrm>
              <a:off x="5638552" y="1466948"/>
              <a:ext cx="2099625" cy="2971259"/>
            </a:xfrm>
            <a:prstGeom prst="rect">
              <a:avLst/>
            </a:prstGeom>
          </p:spPr>
          <p:txBody>
            <a:bodyPr wrap="square">
              <a:spAutoFit/>
            </a:bodyPr>
            <a:lstStyle/>
            <a:p>
              <a:pPr>
                <a:lnSpc>
                  <a:spcPct val="130000"/>
                </a:lnSpc>
              </a:pPr>
              <a:r>
                <a:rPr lang="zh-CN" altLang="en-US" dirty="0">
                  <a:solidFill>
                    <a:srgbClr val="FFFFFF">
                      <a:lumMod val="50000"/>
                    </a:srgbClr>
                  </a:solidFill>
                  <a:latin typeface="微软雅黑" charset="0"/>
                  <a:ea typeface="微软雅黑" charset="0"/>
                </a:rPr>
                <a:t>针对程序</a:t>
              </a:r>
              <a:r>
                <a:rPr lang="zh-CN" altLang="en-US" dirty="0" smtClean="0">
                  <a:solidFill>
                    <a:srgbClr val="FFFFFF">
                      <a:lumMod val="50000"/>
                    </a:srgbClr>
                  </a:solidFill>
                  <a:latin typeface="微软雅黑" charset="0"/>
                  <a:ea typeface="微软雅黑" charset="0"/>
                </a:rPr>
                <a:t>单元（软件</a:t>
              </a:r>
              <a:r>
                <a:rPr lang="zh-CN" altLang="en-US" dirty="0">
                  <a:solidFill>
                    <a:srgbClr val="FFFFFF">
                      <a:lumMod val="50000"/>
                    </a:srgbClr>
                  </a:solidFill>
                  <a:latin typeface="微软雅黑" charset="0"/>
                  <a:ea typeface="微软雅黑" charset="0"/>
                </a:rPr>
                <a:t>设计的最小</a:t>
              </a:r>
              <a:r>
                <a:rPr lang="zh-CN" altLang="en-US" dirty="0" smtClean="0">
                  <a:solidFill>
                    <a:srgbClr val="FFFFFF">
                      <a:lumMod val="50000"/>
                    </a:srgbClr>
                  </a:solidFill>
                  <a:latin typeface="微软雅黑" charset="0"/>
                  <a:ea typeface="微软雅黑" charset="0"/>
                </a:rPr>
                <a:t>单位）来</a:t>
              </a:r>
              <a:r>
                <a:rPr lang="zh-CN" altLang="en-US" dirty="0">
                  <a:solidFill>
                    <a:srgbClr val="FFFFFF">
                      <a:lumMod val="50000"/>
                    </a:srgbClr>
                  </a:solidFill>
                  <a:latin typeface="微软雅黑" charset="0"/>
                  <a:ea typeface="微软雅黑" charset="0"/>
                </a:rPr>
                <a:t>正确性检验的测试工作，打破程序单元间的依赖关系</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隔离单元并证明这些单个单元是正确</a:t>
              </a:r>
              <a:r>
                <a:rPr lang="zh-CN" altLang="en-US" dirty="0" smtClean="0">
                  <a:solidFill>
                    <a:srgbClr val="FFFFFF">
                      <a:lumMod val="50000"/>
                    </a:srgbClr>
                  </a:solidFill>
                  <a:latin typeface="微软雅黑" charset="0"/>
                  <a:ea typeface="微软雅黑" charset="0"/>
                </a:rPr>
                <a:t>的。</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通常</a:t>
              </a:r>
              <a:r>
                <a:rPr lang="zh-CN" altLang="en-US" dirty="0">
                  <a:solidFill>
                    <a:srgbClr val="FFFFFF">
                      <a:lumMod val="50000"/>
                    </a:srgbClr>
                  </a:solidFill>
                  <a:latin typeface="微软雅黑" charset="0"/>
                  <a:ea typeface="微软雅黑" charset="0"/>
                </a:rPr>
                <a:t>在单元测试中</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把系统的依赖组件提取出来</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用测试</a:t>
              </a:r>
              <a:r>
                <a:rPr lang="zh-CN" altLang="en-US" dirty="0" smtClean="0">
                  <a:solidFill>
                    <a:srgbClr val="FFFFFF">
                      <a:lumMod val="50000"/>
                    </a:srgbClr>
                  </a:solidFill>
                  <a:latin typeface="微软雅黑" charset="0"/>
                  <a:ea typeface="微软雅黑" charset="0"/>
                </a:rPr>
                <a:t>替身取而代之</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把单元测试把注意力集中放在</a:t>
              </a:r>
              <a:r>
                <a:rPr lang="zh-CN" altLang="en-US" dirty="0" smtClean="0">
                  <a:solidFill>
                    <a:srgbClr val="FFFFFF">
                      <a:lumMod val="50000"/>
                    </a:srgbClr>
                  </a:solidFill>
                  <a:latin typeface="微软雅黑" charset="0"/>
                  <a:ea typeface="微软雅黑" charset="0"/>
                </a:rPr>
                <a:t>测试</a:t>
              </a:r>
              <a:r>
                <a:rPr lang="en-US" altLang="zh-CN" dirty="0" smtClean="0">
                  <a:solidFill>
                    <a:srgbClr val="FFFFFF">
                      <a:lumMod val="50000"/>
                    </a:srgbClr>
                  </a:solidFill>
                  <a:latin typeface="微软雅黑" charset="0"/>
                  <a:ea typeface="微软雅黑" charset="0"/>
                </a:rPr>
                <a:t>“</a:t>
              </a:r>
              <a:r>
                <a:rPr lang="zh-CN" altLang="en-US" dirty="0" smtClean="0">
                  <a:solidFill>
                    <a:srgbClr val="FFFFFF">
                      <a:lumMod val="50000"/>
                    </a:srgbClr>
                  </a:solidFill>
                  <a:latin typeface="微软雅黑" charset="0"/>
                  <a:ea typeface="微软雅黑" charset="0"/>
                </a:rPr>
                <a:t>单元</a:t>
              </a:r>
              <a:r>
                <a:rPr lang="en-US" altLang="zh-CN" dirty="0" smtClean="0">
                  <a:solidFill>
                    <a:srgbClr val="FFFFFF">
                      <a:lumMod val="50000"/>
                    </a:srgbClr>
                  </a:solidFill>
                  <a:latin typeface="微软雅黑" charset="0"/>
                  <a:ea typeface="微软雅黑" charset="0"/>
                </a:rPr>
                <a:t>”</a:t>
              </a:r>
              <a:r>
                <a:rPr lang="zh-CN" altLang="en-US" dirty="0" smtClean="0">
                  <a:solidFill>
                    <a:srgbClr val="FFFFFF">
                      <a:lumMod val="50000"/>
                    </a:srgbClr>
                  </a:solidFill>
                  <a:latin typeface="微软雅黑" charset="0"/>
                  <a:ea typeface="微软雅黑" charset="0"/>
                </a:rPr>
                <a:t>的</a:t>
              </a:r>
              <a:r>
                <a:rPr lang="zh-CN" altLang="en-US" dirty="0">
                  <a:solidFill>
                    <a:srgbClr val="FFFFFF">
                      <a:lumMod val="50000"/>
                    </a:srgbClr>
                  </a:solidFill>
                  <a:latin typeface="微软雅黑" charset="0"/>
                  <a:ea typeface="微软雅黑" charset="0"/>
                </a:rPr>
                <a:t>逻辑上面而不是和第三方系统的交互</a:t>
              </a:r>
              <a:r>
                <a:rPr lang="zh-CN" altLang="en-US" dirty="0" smtClean="0">
                  <a:solidFill>
                    <a:srgbClr val="FFFFFF">
                      <a:lumMod val="50000"/>
                    </a:srgbClr>
                  </a:solidFill>
                  <a:latin typeface="微软雅黑" charset="0"/>
                  <a:ea typeface="微软雅黑" charset="0"/>
                </a:rPr>
                <a:t>上。</a:t>
              </a:r>
              <a:endParaRPr lang="zh-CN" altLang="en-US" dirty="0">
                <a:solidFill>
                  <a:srgbClr val="FFFFFF">
                    <a:lumMod val="50000"/>
                  </a:srgbClr>
                </a:solidFill>
                <a:latin typeface="微软雅黑" charset="0"/>
                <a:ea typeface="微软雅黑" charset="0"/>
              </a:endParaRPr>
            </a:p>
          </p:txBody>
        </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片 76"/>
          <p:cNvPicPr>
            <a:picLocks noChangeAspect="1"/>
          </p:cNvPicPr>
          <p:nvPr/>
        </p:nvPicPr>
        <p:blipFill>
          <a:blip r:embed="rId3"/>
          <a:stretch>
            <a:fillRect/>
          </a:stretch>
        </p:blipFill>
        <p:spPr>
          <a:xfrm>
            <a:off x="6319033" y="1147548"/>
            <a:ext cx="4864785" cy="5004066"/>
          </a:xfrm>
          <a:prstGeom prst="rect">
            <a:avLst/>
          </a:prstGeom>
        </p:spPr>
      </p:pic>
      <p:pic>
        <p:nvPicPr>
          <p:cNvPr id="76" name="图片 75"/>
          <p:cNvPicPr>
            <a:picLocks noChangeAspect="1"/>
          </p:cNvPicPr>
          <p:nvPr/>
        </p:nvPicPr>
        <p:blipFill>
          <a:blip r:embed="rId3"/>
          <a:stretch>
            <a:fillRect/>
          </a:stretch>
        </p:blipFill>
        <p:spPr>
          <a:xfrm>
            <a:off x="572357" y="1129449"/>
            <a:ext cx="5168581" cy="5022165"/>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系统架构</a:t>
            </a:r>
            <a:endParaRPr kumimoji="1" lang="zh-CN" altLang="en-US" dirty="0"/>
          </a:p>
        </p:txBody>
      </p:sp>
      <p:grpSp>
        <p:nvGrpSpPr>
          <p:cNvPr id="61" name="组 60"/>
          <p:cNvGrpSpPr/>
          <p:nvPr/>
        </p:nvGrpSpPr>
        <p:grpSpPr>
          <a:xfrm>
            <a:off x="845140" y="1490349"/>
            <a:ext cx="4623014" cy="4235827"/>
            <a:chOff x="4022027" y="375291"/>
            <a:chExt cx="2740566" cy="2721763"/>
          </a:xfrm>
        </p:grpSpPr>
        <p:sp>
          <p:nvSpPr>
            <p:cNvPr id="62" name="矩形 61"/>
            <p:cNvSpPr/>
            <p:nvPr/>
          </p:nvSpPr>
          <p:spPr>
            <a:xfrm>
              <a:off x="4472464" y="375291"/>
              <a:ext cx="1822126" cy="296646"/>
            </a:xfrm>
            <a:prstGeom prst="rect">
              <a:avLst/>
            </a:prstGeom>
          </p:spPr>
          <p:txBody>
            <a:bodyPr wrap="square">
              <a:spAutoFit/>
            </a:bodyPr>
            <a:lstStyle/>
            <a:p>
              <a:r>
                <a:rPr lang="zh-CN" altLang="en-US" sz="2400" b="1" dirty="0" smtClean="0">
                  <a:solidFill>
                    <a:srgbClr val="000000">
                      <a:lumMod val="85000"/>
                      <a:lumOff val="15000"/>
                    </a:srgbClr>
                  </a:solidFill>
                  <a:latin typeface="Segoe UI"/>
                  <a:ea typeface="微软雅黑"/>
                </a:rPr>
                <a:t>需求分析和原型图</a:t>
              </a:r>
              <a:endParaRPr lang="zh-CN" altLang="en-US" sz="2400" b="1" dirty="0">
                <a:solidFill>
                  <a:srgbClr val="000000">
                    <a:lumMod val="85000"/>
                    <a:lumOff val="15000"/>
                  </a:srgbClr>
                </a:solidFill>
                <a:latin typeface="Segoe UI"/>
                <a:ea typeface="微软雅黑"/>
              </a:endParaRPr>
            </a:p>
          </p:txBody>
        </p:sp>
        <p:sp>
          <p:nvSpPr>
            <p:cNvPr id="63" name="矩形 62"/>
            <p:cNvSpPr/>
            <p:nvPr/>
          </p:nvSpPr>
          <p:spPr>
            <a:xfrm>
              <a:off x="4022027" y="723883"/>
              <a:ext cx="2740566" cy="2373171"/>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在协商</a:t>
              </a:r>
              <a:r>
                <a:rPr lang="zh-CN" altLang="en-US" dirty="0">
                  <a:solidFill>
                    <a:srgbClr val="FFFFFF">
                      <a:lumMod val="50000"/>
                    </a:srgbClr>
                  </a:solidFill>
                  <a:latin typeface="微软雅黑" charset="0"/>
                  <a:ea typeface="微软雅黑" charset="0"/>
                </a:rPr>
                <a:t>沟通</a:t>
              </a:r>
              <a:r>
                <a:rPr lang="zh-CN" altLang="en-US" dirty="0" smtClean="0">
                  <a:solidFill>
                    <a:srgbClr val="FFFFFF">
                      <a:lumMod val="50000"/>
                    </a:srgbClr>
                  </a:solidFill>
                  <a:latin typeface="微软雅黑" charset="0"/>
                  <a:ea typeface="微软雅黑" charset="0"/>
                </a:rPr>
                <a:t>需求的前提下，</a:t>
              </a:r>
              <a:r>
                <a:rPr lang="zh-CN" altLang="en-US" dirty="0">
                  <a:solidFill>
                    <a:srgbClr val="FFFFFF">
                      <a:lumMod val="50000"/>
                    </a:srgbClr>
                  </a:solidFill>
                  <a:latin typeface="微软雅黑" charset="0"/>
                  <a:ea typeface="微软雅黑" charset="0"/>
                </a:rPr>
                <a:t>设计图和原型</a:t>
              </a:r>
              <a:r>
                <a:rPr lang="zh-CN" altLang="en-US" dirty="0" smtClean="0">
                  <a:solidFill>
                    <a:srgbClr val="FFFFFF">
                      <a:lumMod val="50000"/>
                    </a:srgbClr>
                  </a:solidFill>
                  <a:latin typeface="微软雅黑" charset="0"/>
                  <a:ea typeface="微软雅黑" charset="0"/>
                </a:rPr>
                <a:t>图同时进行开发。</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需求对应的是功能实现与优化的并进。在实现细节还未完全形成的时候，把需求和功能对应起来。</a:t>
              </a:r>
              <a:endParaRPr lang="en-US" altLang="zh-CN" dirty="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通过</a:t>
              </a:r>
              <a:r>
                <a:rPr lang="zh-CN" altLang="en-US" dirty="0">
                  <a:solidFill>
                    <a:srgbClr val="FFFFFF">
                      <a:lumMod val="50000"/>
                    </a:srgbClr>
                  </a:solidFill>
                  <a:latin typeface="微软雅黑" charset="0"/>
                  <a:ea typeface="微软雅黑" charset="0"/>
                </a:rPr>
                <a:t>设计图在写</a:t>
              </a:r>
              <a:r>
                <a:rPr lang="en-US" altLang="zh-CN" dirty="0">
                  <a:solidFill>
                    <a:srgbClr val="FFFFFF">
                      <a:lumMod val="50000"/>
                    </a:srgbClr>
                  </a:solidFill>
                  <a:latin typeface="微软雅黑" charset="0"/>
                  <a:ea typeface="微软雅黑" charset="0"/>
                </a:rPr>
                <a:t>html</a:t>
              </a:r>
              <a:r>
                <a:rPr lang="zh-CN" altLang="en-US" dirty="0">
                  <a:solidFill>
                    <a:srgbClr val="FFFFFF">
                      <a:lumMod val="50000"/>
                    </a:srgbClr>
                  </a:solidFill>
                  <a:latin typeface="微软雅黑" charset="0"/>
                  <a:ea typeface="微软雅黑" charset="0"/>
                </a:rPr>
                <a:t>和</a:t>
              </a:r>
              <a:r>
                <a:rPr lang="en-US" altLang="zh-CN" dirty="0">
                  <a:solidFill>
                    <a:srgbClr val="FFFFFF">
                      <a:lumMod val="50000"/>
                    </a:srgbClr>
                  </a:solidFill>
                  <a:latin typeface="微软雅黑" charset="0"/>
                  <a:ea typeface="微软雅黑" charset="0"/>
                </a:rPr>
                <a:t>css</a:t>
              </a:r>
              <a:r>
                <a:rPr lang="zh-CN" altLang="en-US" dirty="0">
                  <a:solidFill>
                    <a:srgbClr val="FFFFFF">
                      <a:lumMod val="50000"/>
                    </a:srgbClr>
                  </a:solidFill>
                  <a:latin typeface="微软雅黑" charset="0"/>
                  <a:ea typeface="微软雅黑" charset="0"/>
                </a:rPr>
                <a:t>的</a:t>
              </a:r>
              <a:r>
                <a:rPr lang="zh-CN" altLang="en-US" dirty="0" smtClean="0">
                  <a:solidFill>
                    <a:srgbClr val="FFFFFF">
                      <a:lumMod val="50000"/>
                    </a:srgbClr>
                  </a:solidFill>
                  <a:latin typeface="微软雅黑" charset="0"/>
                  <a:ea typeface="微软雅黑" charset="0"/>
                </a:rPr>
                <a:t>同时，原型图构建业务</a:t>
              </a:r>
              <a:r>
                <a:rPr lang="zh-CN" altLang="en-US" dirty="0">
                  <a:solidFill>
                    <a:srgbClr val="FFFFFF">
                      <a:lumMod val="50000"/>
                    </a:srgbClr>
                  </a:solidFill>
                  <a:latin typeface="微软雅黑" charset="0"/>
                  <a:ea typeface="微软雅黑" charset="0"/>
                </a:rPr>
                <a:t>逻辑。原型几乎有了整个界面的雏形</a:t>
              </a:r>
              <a:r>
                <a:rPr lang="en-US" altLang="zh-CN" dirty="0">
                  <a:solidFill>
                    <a:srgbClr val="FFFFFF">
                      <a:lumMod val="50000"/>
                    </a:srgbClr>
                  </a:solidFill>
                  <a:latin typeface="微软雅黑" charset="0"/>
                  <a:ea typeface="微软雅黑" charset="0"/>
                </a:rPr>
                <a:t>, </a:t>
              </a:r>
              <a:r>
                <a:rPr lang="zh-CN" altLang="en-US" dirty="0" smtClean="0">
                  <a:solidFill>
                    <a:srgbClr val="FFFFFF">
                      <a:lumMod val="50000"/>
                    </a:srgbClr>
                  </a:solidFill>
                  <a:latin typeface="微软雅黑" charset="0"/>
                  <a:ea typeface="微软雅黑" charset="0"/>
                </a:rPr>
                <a:t>原型图分析之时，除了更好</a:t>
              </a:r>
              <a:r>
                <a:rPr lang="zh-CN" altLang="en-US" dirty="0">
                  <a:solidFill>
                    <a:srgbClr val="FFFFFF">
                      <a:lumMod val="50000"/>
                    </a:srgbClr>
                  </a:solidFill>
                  <a:latin typeface="微软雅黑" charset="0"/>
                  <a:ea typeface="微软雅黑" charset="0"/>
                </a:rPr>
                <a:t>的根据原型图</a:t>
              </a:r>
              <a:r>
                <a:rPr lang="zh-CN" altLang="en-US" dirty="0" smtClean="0">
                  <a:solidFill>
                    <a:srgbClr val="FFFFFF">
                      <a:lumMod val="50000"/>
                    </a:srgbClr>
                  </a:solidFill>
                  <a:latin typeface="微软雅黑" charset="0"/>
                  <a:ea typeface="微软雅黑" charset="0"/>
                </a:rPr>
                <a:t>和讨论</a:t>
              </a:r>
              <a:r>
                <a:rPr lang="zh-CN" altLang="en-US" dirty="0">
                  <a:solidFill>
                    <a:srgbClr val="FFFFFF">
                      <a:lumMod val="50000"/>
                    </a:srgbClr>
                  </a:solidFill>
                  <a:latin typeface="微软雅黑" charset="0"/>
                  <a:ea typeface="微软雅黑" charset="0"/>
                </a:rPr>
                <a:t>其设计</a:t>
              </a:r>
              <a:r>
                <a:rPr lang="zh-CN" altLang="en-US" dirty="0" smtClean="0">
                  <a:solidFill>
                    <a:srgbClr val="FFFFFF">
                      <a:lumMod val="50000"/>
                    </a:srgbClr>
                  </a:solidFill>
                  <a:latin typeface="微软雅黑" charset="0"/>
                  <a:ea typeface="微软雅黑" charset="0"/>
                </a:rPr>
                <a:t>样式，原型图也能向后端提供</a:t>
              </a:r>
              <a:r>
                <a:rPr lang="zh-CN" altLang="en-US" dirty="0">
                  <a:solidFill>
                    <a:srgbClr val="FFFFFF">
                      <a:lumMod val="50000"/>
                    </a:srgbClr>
                  </a:solidFill>
                  <a:latin typeface="微软雅黑" charset="0"/>
                  <a:ea typeface="微软雅黑" charset="0"/>
                </a:rPr>
                <a:t>业务</a:t>
              </a:r>
              <a:r>
                <a:rPr lang="zh-CN" altLang="en-US" dirty="0" smtClean="0">
                  <a:solidFill>
                    <a:srgbClr val="FFFFFF">
                      <a:lumMod val="50000"/>
                    </a:srgbClr>
                  </a:solidFill>
                  <a:latin typeface="微软雅黑" charset="0"/>
                  <a:ea typeface="微软雅黑" charset="0"/>
                </a:rPr>
                <a:t>接口。</a:t>
              </a:r>
              <a:endParaRPr lang="zh-CN" altLang="en-US" dirty="0">
                <a:solidFill>
                  <a:srgbClr val="FFFFFF">
                    <a:lumMod val="50000"/>
                  </a:srgbClr>
                </a:solidFill>
                <a:latin typeface="微软雅黑" charset="0"/>
                <a:ea typeface="微软雅黑" charset="0"/>
              </a:endParaRPr>
            </a:p>
          </p:txBody>
        </p:sp>
      </p:grpSp>
      <p:grpSp>
        <p:nvGrpSpPr>
          <p:cNvPr id="66" name="组 65"/>
          <p:cNvGrpSpPr/>
          <p:nvPr/>
        </p:nvGrpSpPr>
        <p:grpSpPr>
          <a:xfrm>
            <a:off x="6711607" y="1517882"/>
            <a:ext cx="4472211" cy="4208294"/>
            <a:chOff x="5640383" y="1064301"/>
            <a:chExt cx="2848607" cy="2733433"/>
          </a:xfrm>
        </p:grpSpPr>
        <p:sp>
          <p:nvSpPr>
            <p:cNvPr id="67" name="矩形 66"/>
            <p:cNvSpPr/>
            <p:nvPr/>
          </p:nvSpPr>
          <p:spPr>
            <a:xfrm>
              <a:off x="5807107" y="1064301"/>
              <a:ext cx="2681883" cy="317661"/>
            </a:xfrm>
            <a:prstGeom prst="rect">
              <a:avLst/>
            </a:prstGeom>
          </p:spPr>
          <p:txBody>
            <a:bodyPr wrap="none">
              <a:spAutoFit/>
            </a:bodyPr>
            <a:lstStyle/>
            <a:p>
              <a:r>
                <a:rPr lang="zh-CN" altLang="en-US" sz="2400" b="1" dirty="0" smtClean="0">
                  <a:solidFill>
                    <a:srgbClr val="000000">
                      <a:lumMod val="85000"/>
                      <a:lumOff val="15000"/>
                    </a:srgbClr>
                  </a:solidFill>
                  <a:latin typeface="Segoe UI"/>
                </a:rPr>
                <a:t>本地、远程</a:t>
              </a:r>
              <a:r>
                <a:rPr lang="zh-CN" altLang="en-US" sz="2400" b="1" dirty="0">
                  <a:solidFill>
                    <a:srgbClr val="000000">
                      <a:lumMod val="85000"/>
                      <a:lumOff val="15000"/>
                    </a:srgbClr>
                  </a:solidFill>
                  <a:latin typeface="Segoe UI"/>
                </a:rPr>
                <a:t>开发</a:t>
              </a:r>
              <a:r>
                <a:rPr lang="zh-CN" altLang="en-US" sz="2400" b="1" dirty="0" smtClean="0">
                  <a:solidFill>
                    <a:srgbClr val="000000">
                      <a:lumMod val="85000"/>
                      <a:lumOff val="15000"/>
                    </a:srgbClr>
                  </a:solidFill>
                  <a:latin typeface="Segoe UI"/>
                </a:rPr>
                <a:t>与流程优化</a:t>
              </a:r>
              <a:endParaRPr lang="zh-CN" altLang="en-US" sz="2400" b="1" dirty="0">
                <a:solidFill>
                  <a:srgbClr val="000000">
                    <a:lumMod val="85000"/>
                    <a:lumOff val="15000"/>
                  </a:srgbClr>
                </a:solidFill>
                <a:latin typeface="Segoe UI"/>
                <a:ea typeface="微软雅黑"/>
              </a:endParaRPr>
            </a:p>
          </p:txBody>
        </p:sp>
        <p:sp>
          <p:nvSpPr>
            <p:cNvPr id="68" name="矩形 67"/>
            <p:cNvSpPr/>
            <p:nvPr/>
          </p:nvSpPr>
          <p:spPr>
            <a:xfrm>
              <a:off x="5640383" y="1398795"/>
              <a:ext cx="2750880" cy="2398939"/>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首先需要做的是合理规划本地程序部署。使用</a:t>
              </a:r>
              <a:r>
                <a:rPr lang="en-US" altLang="zh-CN" dirty="0" smtClean="0">
                  <a:solidFill>
                    <a:srgbClr val="FFFFFF">
                      <a:lumMod val="50000"/>
                    </a:srgbClr>
                  </a:solidFill>
                  <a:latin typeface="微软雅黑" charset="0"/>
                  <a:ea typeface="微软雅黑" charset="0"/>
                </a:rPr>
                <a:t>git</a:t>
              </a:r>
              <a:r>
                <a:rPr lang="zh-CN" altLang="en-US" dirty="0" smtClean="0">
                  <a:solidFill>
                    <a:srgbClr val="FFFFFF">
                      <a:lumMod val="50000"/>
                    </a:srgbClr>
                  </a:solidFill>
                  <a:latin typeface="微软雅黑" charset="0"/>
                  <a:ea typeface="微软雅黑" charset="0"/>
                </a:rPr>
                <a:t>合同协作，要注重文档的内容。</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在本地环境运行的情况下，与远程需求和后端接口合理协商</a:t>
              </a:r>
              <a:r>
                <a:rPr lang="zh-CN" altLang="en-US" dirty="0" smtClean="0">
                  <a:solidFill>
                    <a:srgbClr val="FFFFFF">
                      <a:lumMod val="50000"/>
                    </a:srgbClr>
                  </a:solidFill>
                  <a:latin typeface="微软雅黑" charset="0"/>
                  <a:ea typeface="微软雅黑" charset="0"/>
                </a:rPr>
                <a:t>。同时也可以使用各种自动化工具，</a:t>
              </a:r>
              <a:r>
                <a:rPr lang="zh-CN" altLang="en-US" dirty="0">
                  <a:solidFill>
                    <a:srgbClr val="FFFFFF">
                      <a:lumMod val="50000"/>
                    </a:srgbClr>
                  </a:solidFill>
                  <a:latin typeface="微软雅黑" charset="0"/>
                  <a:ea typeface="微软雅黑" charset="0"/>
                </a:rPr>
                <a:t>做到优化我们的工作流程</a:t>
              </a:r>
              <a:r>
                <a:rPr lang="zh-CN" altLang="en-US" dirty="0" smtClean="0">
                  <a:solidFill>
                    <a:srgbClr val="FFFFFF">
                      <a:lumMod val="50000"/>
                    </a:srgbClr>
                  </a:solidFill>
                  <a:latin typeface="微软雅黑" charset="0"/>
                  <a:ea typeface="微软雅黑" charset="0"/>
                </a:rPr>
                <a:t>。</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举例来说自动化工具</a:t>
              </a:r>
              <a:r>
                <a:rPr lang="en-US" altLang="zh-CN" dirty="0" smtClean="0">
                  <a:solidFill>
                    <a:srgbClr val="FFFFFF">
                      <a:lumMod val="50000"/>
                    </a:srgbClr>
                  </a:solidFill>
                  <a:latin typeface="微软雅黑" charset="0"/>
                  <a:ea typeface="微软雅黑" charset="0"/>
                </a:rPr>
                <a:t>Gulp</a:t>
              </a:r>
              <a:r>
                <a:rPr lang="zh-CN" altLang="en-US" dirty="0">
                  <a:solidFill>
                    <a:srgbClr val="FFFFFF">
                      <a:lumMod val="50000"/>
                    </a:srgbClr>
                  </a:solidFill>
                  <a:latin typeface="微软雅黑" charset="0"/>
                  <a:ea typeface="微软雅黑" charset="0"/>
                </a:rPr>
                <a:t>和</a:t>
              </a:r>
              <a:r>
                <a:rPr lang="en-US" altLang="zh-CN" dirty="0" smtClean="0">
                  <a:solidFill>
                    <a:srgbClr val="FFFFFF">
                      <a:lumMod val="50000"/>
                    </a:srgbClr>
                  </a:solidFill>
                  <a:latin typeface="微软雅黑" charset="0"/>
                  <a:ea typeface="微软雅黑" charset="0"/>
                </a:rPr>
                <a:t>Webpack</a:t>
              </a:r>
              <a:r>
                <a:rPr lang="zh-CN" altLang="en-US" dirty="0" smtClean="0">
                  <a:solidFill>
                    <a:srgbClr val="FFFFFF">
                      <a:lumMod val="50000"/>
                    </a:srgbClr>
                  </a:solidFill>
                  <a:latin typeface="微软雅黑" charset="0"/>
                  <a:ea typeface="微软雅黑" charset="0"/>
                </a:rPr>
                <a:t>，可以</a:t>
              </a:r>
              <a:r>
                <a:rPr lang="zh-CN" altLang="en-US" dirty="0">
                  <a:solidFill>
                    <a:srgbClr val="FFFFFF">
                      <a:lumMod val="50000"/>
                    </a:srgbClr>
                  </a:solidFill>
                  <a:latin typeface="微软雅黑" charset="0"/>
                  <a:ea typeface="微软雅黑" charset="0"/>
                </a:rPr>
                <a:t>通过丰富的插件在项目中自动的帮你执行常见的</a:t>
              </a:r>
              <a:r>
                <a:rPr lang="zh-CN" altLang="en-US" dirty="0" smtClean="0">
                  <a:solidFill>
                    <a:srgbClr val="FFFFFF">
                      <a:lumMod val="50000"/>
                    </a:srgbClr>
                  </a:solidFill>
                  <a:latin typeface="微软雅黑" charset="0"/>
                  <a:ea typeface="微软雅黑" charset="0"/>
                </a:rPr>
                <a:t>任务，也可以通过</a:t>
              </a:r>
              <a:r>
                <a:rPr lang="zh-CN" altLang="en-US" dirty="0">
                  <a:solidFill>
                    <a:srgbClr val="FFFFFF">
                      <a:lumMod val="50000"/>
                    </a:srgbClr>
                  </a:solidFill>
                  <a:latin typeface="微软雅黑" charset="0"/>
                  <a:ea typeface="微软雅黑" charset="0"/>
                </a:rPr>
                <a:t>一个入口文件</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将所有依赖的模块打包成为一个</a:t>
              </a:r>
              <a:r>
                <a:rPr lang="en-US" altLang="zh-CN" dirty="0">
                  <a:solidFill>
                    <a:srgbClr val="FFFFFF">
                      <a:lumMod val="50000"/>
                    </a:srgbClr>
                  </a:solidFill>
                  <a:latin typeface="微软雅黑" charset="0"/>
                  <a:ea typeface="微软雅黑" charset="0"/>
                </a:rPr>
                <a:t>js</a:t>
              </a:r>
              <a:r>
                <a:rPr lang="zh-CN" altLang="en-US" dirty="0" smtClean="0">
                  <a:solidFill>
                    <a:srgbClr val="FFFFFF">
                      <a:lumMod val="50000"/>
                    </a:srgbClr>
                  </a:solidFill>
                  <a:latin typeface="微软雅黑" charset="0"/>
                  <a:ea typeface="微软雅黑" charset="0"/>
                </a:rPr>
                <a:t>文件。</a:t>
              </a:r>
              <a:endParaRPr lang="zh-CN" altLang="en-US" dirty="0">
                <a:solidFill>
                  <a:srgbClr val="FFFFFF">
                    <a:lumMod val="50000"/>
                  </a:srgbClr>
                </a:solidFill>
                <a:latin typeface="微软雅黑" charset="0"/>
                <a:ea typeface="微软雅黑" charset="0"/>
              </a:endParaRPr>
            </a:p>
          </p:txBody>
        </p:sp>
      </p:grpSp>
    </p:spTree>
    <p:extLst>
      <p:ext uri="{BB962C8B-B14F-4D97-AF65-F5344CB8AC3E}">
        <p14:creationId xmlns:p14="http://schemas.microsoft.com/office/powerpoint/2010/main" val="206195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模块划分</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9274004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a:t>
            </a:r>
            <a:r>
              <a:rPr kumimoji="1" lang="zh-CN" altLang="en-US" dirty="0" smtClean="0"/>
              <a:t>模块划分</a:t>
            </a:r>
            <a:endParaRPr kumimoji="1" lang="zh-CN" altLang="en-US" dirty="0"/>
          </a:p>
        </p:txBody>
      </p:sp>
      <p:graphicFrame>
        <p:nvGraphicFramePr>
          <p:cNvPr id="44" name="表格 43"/>
          <p:cNvGraphicFramePr>
            <a:graphicFrameLocks noGrp="1"/>
          </p:cNvGraphicFramePr>
          <p:nvPr>
            <p:extLst/>
          </p:nvPr>
        </p:nvGraphicFramePr>
        <p:xfrm>
          <a:off x="911225" y="846666"/>
          <a:ext cx="6924675" cy="3794872"/>
        </p:xfrm>
        <a:graphic>
          <a:graphicData uri="http://schemas.openxmlformats.org/drawingml/2006/table">
            <a:tbl>
              <a:tblPr firstRow="1" bandRow="1"/>
              <a:tblGrid>
                <a:gridCol w="1384935">
                  <a:extLst>
                    <a:ext uri="{9D8B030D-6E8A-4147-A177-3AD203B41FA5}">
                      <a16:colId xmlns:a16="http://schemas.microsoft.com/office/drawing/2014/main" val="14830518"/>
                    </a:ext>
                  </a:extLst>
                </a:gridCol>
                <a:gridCol w="1384935">
                  <a:extLst>
                    <a:ext uri="{9D8B030D-6E8A-4147-A177-3AD203B41FA5}">
                      <a16:colId xmlns:a16="http://schemas.microsoft.com/office/drawing/2014/main" val="1306310516"/>
                    </a:ext>
                  </a:extLst>
                </a:gridCol>
                <a:gridCol w="1384935">
                  <a:extLst>
                    <a:ext uri="{9D8B030D-6E8A-4147-A177-3AD203B41FA5}">
                      <a16:colId xmlns:a16="http://schemas.microsoft.com/office/drawing/2014/main" val="764643663"/>
                    </a:ext>
                  </a:extLst>
                </a:gridCol>
                <a:gridCol w="1384935">
                  <a:extLst>
                    <a:ext uri="{9D8B030D-6E8A-4147-A177-3AD203B41FA5}">
                      <a16:colId xmlns:a16="http://schemas.microsoft.com/office/drawing/2014/main" val="395337221"/>
                    </a:ext>
                  </a:extLst>
                </a:gridCol>
                <a:gridCol w="1384935">
                  <a:extLst>
                    <a:ext uri="{9D8B030D-6E8A-4147-A177-3AD203B41FA5}">
                      <a16:colId xmlns:a16="http://schemas.microsoft.com/office/drawing/2014/main" val="3835576740"/>
                    </a:ext>
                  </a:extLst>
                </a:gridCol>
              </a:tblGrid>
              <a:tr h="1356784">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566470"/>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47567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cs typeface="Segoe UI Light" pitchFamily="34"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083782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cs typeface="Segoe UI Light" pitchFamily="34"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16858"/>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cs typeface="Segoe UI Light" pitchFamily="34"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9081677"/>
                  </a:ext>
                </a:extLst>
              </a:tr>
            </a:tbl>
          </a:graphicData>
        </a:graphic>
      </p:graphicFrame>
      <p:grpSp>
        <p:nvGrpSpPr>
          <p:cNvPr id="3" name="组 2"/>
          <p:cNvGrpSpPr/>
          <p:nvPr/>
        </p:nvGrpSpPr>
        <p:grpSpPr>
          <a:xfrm>
            <a:off x="910794" y="4967546"/>
            <a:ext cx="2300757" cy="509896"/>
            <a:chOff x="910794" y="4967546"/>
            <a:chExt cx="2300757" cy="509896"/>
          </a:xfrm>
        </p:grpSpPr>
        <p:grpSp>
          <p:nvGrpSpPr>
            <p:cNvPr id="45" name="组合 10"/>
            <p:cNvGrpSpPr/>
            <p:nvPr/>
          </p:nvGrpSpPr>
          <p:grpSpPr>
            <a:xfrm>
              <a:off x="910794" y="4967546"/>
              <a:ext cx="2300757" cy="509896"/>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1" name="矩形 50"/>
            <p:cNvSpPr/>
            <p:nvPr/>
          </p:nvSpPr>
          <p:spPr>
            <a:xfrm>
              <a:off x="1041701" y="5042922"/>
              <a:ext cx="2031325" cy="369332"/>
            </a:xfrm>
            <a:prstGeom prst="rect">
              <a:avLst/>
            </a:prstGeom>
          </p:spPr>
          <p:txBody>
            <a:bodyPr wrap="none">
              <a:spAutoFit/>
            </a:bodyPr>
            <a:lstStyle/>
            <a:p>
              <a:r>
                <a:rPr lang="zh-CN" altLang="en-US" dirty="0">
                  <a:solidFill>
                    <a:srgbClr val="000000"/>
                  </a:solidFill>
                  <a:latin typeface="Segoe UI"/>
                  <a:ea typeface="微软雅黑"/>
                </a:rPr>
                <a:t>点击此处添加标题</a:t>
              </a:r>
            </a:p>
          </p:txBody>
        </p:sp>
      </p:grpSp>
      <p:sp>
        <p:nvSpPr>
          <p:cNvPr id="52" name="矩形 51"/>
          <p:cNvSpPr/>
          <p:nvPr/>
        </p:nvSpPr>
        <p:spPr>
          <a:xfrm>
            <a:off x="959621" y="5519630"/>
            <a:ext cx="6876279" cy="572464"/>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rgbClr val="000000">
                    <a:lumMod val="50000"/>
                    <a:lumOff val="50000"/>
                  </a:srgbClr>
                </a:solidFill>
                <a:latin typeface="微软雅黑" charset="0"/>
                <a:ea typeface="微软雅黑" charset="0"/>
              </a:rPr>
              <a:t>8-14</a:t>
            </a:r>
            <a:r>
              <a:rPr lang="zh-CN" altLang="en-US" sz="1200" dirty="0">
                <a:solidFill>
                  <a:srgbClr val="000000">
                    <a:lumMod val="50000"/>
                    <a:lumOff val="50000"/>
                  </a:srgbClr>
                </a:solidFill>
                <a:latin typeface="微软雅黑" charset="0"/>
                <a:ea typeface="微软雅黑" charset="0"/>
              </a:rPr>
              <a:t>号字，</a:t>
            </a:r>
            <a:r>
              <a:rPr lang="en-US" altLang="zh-CN" sz="1200" dirty="0">
                <a:solidFill>
                  <a:srgbClr val="000000">
                    <a:lumMod val="50000"/>
                    <a:lumOff val="50000"/>
                  </a:srgbClr>
                </a:solidFill>
                <a:latin typeface="微软雅黑" charset="0"/>
                <a:ea typeface="微软雅黑" charset="0"/>
              </a:rPr>
              <a:t>1.3</a:t>
            </a:r>
            <a:r>
              <a:rPr lang="zh-CN" altLang="en-US" sz="1200" dirty="0">
                <a:solidFill>
                  <a:srgbClr val="000000">
                    <a:lumMod val="50000"/>
                    <a:lumOff val="50000"/>
                  </a:srgbClr>
                </a:solidFill>
                <a:latin typeface="微软雅黑" charset="0"/>
                <a:ea typeface="微软雅黑" charset="0"/>
              </a:rPr>
              <a:t>倍字间距。</a:t>
            </a:r>
          </a:p>
        </p:txBody>
      </p:sp>
    </p:spTree>
    <p:extLst>
      <p:ext uri="{BB962C8B-B14F-4D97-AF65-F5344CB8AC3E}">
        <p14:creationId xmlns:p14="http://schemas.microsoft.com/office/powerpoint/2010/main" val="185872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884</Words>
  <Application>Microsoft Office PowerPoint</Application>
  <PresentationFormat>宽屏</PresentationFormat>
  <Paragraphs>117</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等线</vt:lpstr>
      <vt:lpstr>锐字云字库小标宋体1.0</vt:lpstr>
      <vt:lpstr>宋体</vt:lpstr>
      <vt:lpstr>Microsoft YaHei</vt:lpstr>
      <vt:lpstr>Microsoft YaHei</vt:lpstr>
      <vt:lpstr>Arial</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Windows 用户</cp:lastModifiedBy>
  <cp:revision>135</cp:revision>
  <dcterms:created xsi:type="dcterms:W3CDTF">2015-08-18T02:51:41Z</dcterms:created>
  <dcterms:modified xsi:type="dcterms:W3CDTF">2019-01-13T09:22:19Z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