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4.xml" ContentType="application/vnd.openxmlformats-officedocument.presentationml.notesSlide+xml"/>
  <Override PartName="/ppt/theme/themeOverride1.xml" ContentType="application/vnd.openxmlformats-officedocument.themeOverr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8.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6" r:id="rId2"/>
    <p:sldId id="259" r:id="rId3"/>
    <p:sldId id="261" r:id="rId4"/>
    <p:sldId id="260" r:id="rId5"/>
    <p:sldId id="262" r:id="rId6"/>
    <p:sldId id="264" r:id="rId7"/>
    <p:sldId id="267" r:id="rId8"/>
    <p:sldId id="268" r:id="rId9"/>
    <p:sldId id="269" r:id="rId10"/>
    <p:sldId id="265" r:id="rId11"/>
    <p:sldId id="271" r:id="rId12"/>
    <p:sldId id="270"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ecto Galway" initials="aG" lastIdx="0" clrIdx="0">
    <p:extLst>
      <p:ext uri="{19B8F6BF-5375-455C-9EA6-DF929625EA0E}">
        <p15:presenceInfo xmlns:p15="http://schemas.microsoft.com/office/powerpoint/2012/main" userId="4838e87c0619ce2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1" autoAdjust="0"/>
    <p:restoredTop sz="94660"/>
  </p:normalViewPr>
  <p:slideViewPr>
    <p:cSldViewPr snapToGrid="0">
      <p:cViewPr varScale="1">
        <p:scale>
          <a:sx n="80" d="100"/>
          <a:sy n="80" d="100"/>
        </p:scale>
        <p:origin x="58" y="192"/>
      </p:cViewPr>
      <p:guideLst>
        <p:guide orient="horz" pos="2160"/>
        <p:guide pos="3840"/>
      </p:guideLst>
    </p:cSldViewPr>
  </p:slideViewPr>
  <p:notesTextViewPr>
    <p:cViewPr>
      <p:scale>
        <a:sx n="1" d="1"/>
        <a:sy n="1" d="1"/>
      </p:scale>
      <p:origin x="0" y="0"/>
    </p:cViewPr>
  </p:notesTextViewPr>
  <p:notesViewPr>
    <p:cSldViewPr snapToGrid="0">
      <p:cViewPr>
        <p:scale>
          <a:sx n="125" d="100"/>
          <a:sy n="125" d="100"/>
        </p:scale>
        <p:origin x="1003" y="-12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F:\College%20Project\Accelerometer%20Project\Data_Catch\Accelerometer_2017_11_08.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sun\AppData\Roaming\Microsoft\Excel\50Hz250StepsWalkingInPocket%20(version%201).xlsb"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sun\AppData\Roaming\Microsoft\Excel\Accelerometer_2017_11_08%20(version%201).xlsb"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F:\College%20Project\Accelerometer%20Project\Data_Catch\Data%20Catch%2030112017\50Hz250StepsWalkingInPocket.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Accele</a:t>
            </a:r>
            <a:r>
              <a:rPr lang="en-US" altLang="zh-CN" baseline="0"/>
              <a:t> Value</a:t>
            </a:r>
            <a:endParaRPr lang="en-IE"/>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dPt>
            <c:idx val="12"/>
            <c:marker>
              <c:symbol val="circle"/>
              <c:size val="5"/>
              <c:spPr>
                <a:solidFill>
                  <a:schemeClr val="accent6"/>
                </a:solidFill>
                <a:ln w="9525">
                  <a:solidFill>
                    <a:schemeClr val="accent1"/>
                  </a:solidFill>
                </a:ln>
                <a:effectLst/>
              </c:spPr>
            </c:marker>
            <c:bubble3D val="0"/>
            <c:extLst>
              <c:ext xmlns:c16="http://schemas.microsoft.com/office/drawing/2014/chart" uri="{C3380CC4-5D6E-409C-BE32-E72D297353CC}">
                <c16:uniqueId val="{00000000-89A5-4305-A18D-EBBC8AE175CE}"/>
              </c:ext>
            </c:extLst>
          </c:dPt>
          <c:dPt>
            <c:idx val="13"/>
            <c:marker>
              <c:symbol val="circle"/>
              <c:size val="5"/>
              <c:spPr>
                <a:solidFill>
                  <a:schemeClr val="accent6"/>
                </a:solidFill>
                <a:ln w="9525">
                  <a:solidFill>
                    <a:schemeClr val="accent1"/>
                  </a:solidFill>
                </a:ln>
                <a:effectLst/>
              </c:spPr>
            </c:marker>
            <c:bubble3D val="0"/>
            <c:spPr>
              <a:ln w="28575" cap="rnd">
                <a:solidFill>
                  <a:schemeClr val="accent3"/>
                </a:solidFill>
                <a:round/>
              </a:ln>
              <a:effectLst/>
            </c:spPr>
            <c:extLst>
              <c:ext xmlns:c16="http://schemas.microsoft.com/office/drawing/2014/chart" uri="{C3380CC4-5D6E-409C-BE32-E72D297353CC}">
                <c16:uniqueId val="{00000002-89A5-4305-A18D-EBBC8AE175CE}"/>
              </c:ext>
            </c:extLst>
          </c:dPt>
          <c:dPt>
            <c:idx val="14"/>
            <c:marker>
              <c:symbol val="circle"/>
              <c:size val="5"/>
              <c:spPr>
                <a:solidFill>
                  <a:srgbClr val="FF0000"/>
                </a:solidFill>
                <a:ln w="9525">
                  <a:solidFill>
                    <a:schemeClr val="accent1"/>
                  </a:solidFill>
                </a:ln>
                <a:effectLst/>
              </c:spPr>
            </c:marker>
            <c:bubble3D val="0"/>
            <c:spPr>
              <a:ln w="28575" cap="rnd">
                <a:solidFill>
                  <a:schemeClr val="accent3"/>
                </a:solidFill>
                <a:round/>
              </a:ln>
              <a:effectLst/>
            </c:spPr>
            <c:extLst>
              <c:ext xmlns:c16="http://schemas.microsoft.com/office/drawing/2014/chart" uri="{C3380CC4-5D6E-409C-BE32-E72D297353CC}">
                <c16:uniqueId val="{00000004-89A5-4305-A18D-EBBC8AE175CE}"/>
              </c:ext>
            </c:extLst>
          </c:dPt>
          <c:dPt>
            <c:idx val="15"/>
            <c:marker>
              <c:symbol val="circle"/>
              <c:size val="5"/>
              <c:spPr>
                <a:solidFill>
                  <a:srgbClr val="7030A0"/>
                </a:solidFill>
                <a:ln w="9525">
                  <a:solidFill>
                    <a:schemeClr val="accent1"/>
                  </a:solidFill>
                </a:ln>
                <a:effectLst/>
              </c:spPr>
            </c:marker>
            <c:bubble3D val="0"/>
            <c:spPr>
              <a:ln w="28575" cap="rnd">
                <a:solidFill>
                  <a:schemeClr val="accent2"/>
                </a:solidFill>
                <a:round/>
              </a:ln>
              <a:effectLst/>
            </c:spPr>
            <c:extLst>
              <c:ext xmlns:c16="http://schemas.microsoft.com/office/drawing/2014/chart" uri="{C3380CC4-5D6E-409C-BE32-E72D297353CC}">
                <c16:uniqueId val="{00000006-89A5-4305-A18D-EBBC8AE175CE}"/>
              </c:ext>
            </c:extLst>
          </c:dPt>
          <c:dPt>
            <c:idx val="18"/>
            <c:marker>
              <c:symbol val="circle"/>
              <c:size val="5"/>
              <c:spPr>
                <a:solidFill>
                  <a:schemeClr val="accent1"/>
                </a:solidFill>
                <a:ln w="9525">
                  <a:solidFill>
                    <a:schemeClr val="accent1"/>
                  </a:solidFill>
                </a:ln>
                <a:effectLst/>
              </c:spPr>
            </c:marker>
            <c:bubble3D val="0"/>
            <c:spPr>
              <a:ln w="28575" cap="rnd">
                <a:solidFill>
                  <a:srgbClr val="FFFF00"/>
                </a:solidFill>
                <a:round/>
              </a:ln>
              <a:effectLst/>
            </c:spPr>
            <c:extLst>
              <c:ext xmlns:c16="http://schemas.microsoft.com/office/drawing/2014/chart" uri="{C3380CC4-5D6E-409C-BE32-E72D297353CC}">
                <c16:uniqueId val="{00000008-89A5-4305-A18D-EBBC8AE175CE}"/>
              </c:ext>
            </c:extLst>
          </c:dPt>
          <c:dPt>
            <c:idx val="25"/>
            <c:marker>
              <c:symbol val="circle"/>
              <c:size val="5"/>
              <c:spPr>
                <a:solidFill>
                  <a:srgbClr val="FFFF00"/>
                </a:solidFill>
                <a:ln w="9525">
                  <a:solidFill>
                    <a:schemeClr val="accent1"/>
                  </a:solidFill>
                </a:ln>
                <a:effectLst/>
              </c:spPr>
            </c:marker>
            <c:bubble3D val="0"/>
            <c:spPr>
              <a:ln w="28575" cap="rnd">
                <a:solidFill>
                  <a:srgbClr val="FFFF00"/>
                </a:solidFill>
                <a:round/>
              </a:ln>
              <a:effectLst/>
            </c:spPr>
            <c:extLst>
              <c:ext xmlns:c16="http://schemas.microsoft.com/office/drawing/2014/chart" uri="{C3380CC4-5D6E-409C-BE32-E72D297353CC}">
                <c16:uniqueId val="{0000000A-89A5-4305-A18D-EBBC8AE175CE}"/>
              </c:ext>
            </c:extLst>
          </c:dPt>
          <c:dPt>
            <c:idx val="30"/>
            <c:marker>
              <c:symbol val="circle"/>
              <c:size val="5"/>
              <c:spPr>
                <a:solidFill>
                  <a:schemeClr val="accent6"/>
                </a:solidFill>
                <a:ln w="9525">
                  <a:solidFill>
                    <a:schemeClr val="accent1"/>
                  </a:solidFill>
                </a:ln>
                <a:effectLst/>
              </c:spPr>
            </c:marker>
            <c:bubble3D val="0"/>
            <c:extLst>
              <c:ext xmlns:c16="http://schemas.microsoft.com/office/drawing/2014/chart" uri="{C3380CC4-5D6E-409C-BE32-E72D297353CC}">
                <c16:uniqueId val="{0000000B-89A5-4305-A18D-EBBC8AE175CE}"/>
              </c:ext>
            </c:extLst>
          </c:dPt>
          <c:dPt>
            <c:idx val="31"/>
            <c:marker>
              <c:symbol val="circle"/>
              <c:size val="5"/>
              <c:spPr>
                <a:solidFill>
                  <a:schemeClr val="accent6"/>
                </a:solidFill>
                <a:ln w="9525">
                  <a:solidFill>
                    <a:schemeClr val="accent1"/>
                  </a:solidFill>
                </a:ln>
                <a:effectLst/>
              </c:spPr>
            </c:marker>
            <c:bubble3D val="0"/>
            <c:spPr>
              <a:ln w="28575" cap="rnd">
                <a:solidFill>
                  <a:schemeClr val="accent3"/>
                </a:solidFill>
                <a:round/>
              </a:ln>
              <a:effectLst/>
            </c:spPr>
            <c:extLst>
              <c:ext xmlns:c16="http://schemas.microsoft.com/office/drawing/2014/chart" uri="{C3380CC4-5D6E-409C-BE32-E72D297353CC}">
                <c16:uniqueId val="{0000000D-89A5-4305-A18D-EBBC8AE175CE}"/>
              </c:ext>
            </c:extLst>
          </c:dPt>
          <c:dPt>
            <c:idx val="32"/>
            <c:marker>
              <c:symbol val="circle"/>
              <c:size val="5"/>
              <c:spPr>
                <a:solidFill>
                  <a:srgbClr val="FF0000"/>
                </a:solidFill>
                <a:ln w="9525">
                  <a:solidFill>
                    <a:schemeClr val="accent1"/>
                  </a:solidFill>
                </a:ln>
                <a:effectLst/>
              </c:spPr>
            </c:marker>
            <c:bubble3D val="0"/>
            <c:spPr>
              <a:ln w="28575" cap="rnd">
                <a:solidFill>
                  <a:schemeClr val="accent3"/>
                </a:solidFill>
                <a:round/>
              </a:ln>
              <a:effectLst/>
            </c:spPr>
            <c:extLst>
              <c:ext xmlns:c16="http://schemas.microsoft.com/office/drawing/2014/chart" uri="{C3380CC4-5D6E-409C-BE32-E72D297353CC}">
                <c16:uniqueId val="{0000000F-89A5-4305-A18D-EBBC8AE175CE}"/>
              </c:ext>
            </c:extLst>
          </c:dPt>
          <c:dPt>
            <c:idx val="33"/>
            <c:marker>
              <c:symbol val="circle"/>
              <c:size val="5"/>
              <c:spPr>
                <a:solidFill>
                  <a:srgbClr val="7030A0"/>
                </a:solidFill>
                <a:ln w="9525">
                  <a:solidFill>
                    <a:schemeClr val="accent1"/>
                  </a:solidFill>
                </a:ln>
                <a:effectLst/>
              </c:spPr>
            </c:marker>
            <c:bubble3D val="0"/>
            <c:spPr>
              <a:ln w="28575" cap="rnd">
                <a:solidFill>
                  <a:schemeClr val="accent2"/>
                </a:solidFill>
                <a:round/>
              </a:ln>
              <a:effectLst/>
            </c:spPr>
            <c:extLst>
              <c:ext xmlns:c16="http://schemas.microsoft.com/office/drawing/2014/chart" uri="{C3380CC4-5D6E-409C-BE32-E72D297353CC}">
                <c16:uniqueId val="{00000011-89A5-4305-A18D-EBBC8AE175CE}"/>
              </c:ext>
            </c:extLst>
          </c:dPt>
          <c:dPt>
            <c:idx val="37"/>
            <c:marker>
              <c:symbol val="circle"/>
              <c:size val="5"/>
              <c:spPr>
                <a:solidFill>
                  <a:schemeClr val="accent1"/>
                </a:solidFill>
                <a:ln w="9525">
                  <a:solidFill>
                    <a:schemeClr val="accent1"/>
                  </a:solidFill>
                </a:ln>
                <a:effectLst/>
              </c:spPr>
            </c:marker>
            <c:bubble3D val="0"/>
            <c:spPr>
              <a:ln w="28575" cap="rnd">
                <a:solidFill>
                  <a:srgbClr val="FFFF00"/>
                </a:solidFill>
                <a:round/>
              </a:ln>
              <a:effectLst/>
            </c:spPr>
            <c:extLst>
              <c:ext xmlns:c16="http://schemas.microsoft.com/office/drawing/2014/chart" uri="{C3380CC4-5D6E-409C-BE32-E72D297353CC}">
                <c16:uniqueId val="{00000013-89A5-4305-A18D-EBBC8AE175CE}"/>
              </c:ext>
            </c:extLst>
          </c:dPt>
          <c:dPt>
            <c:idx val="45"/>
            <c:marker>
              <c:symbol val="circle"/>
              <c:size val="5"/>
              <c:spPr>
                <a:solidFill>
                  <a:schemeClr val="accent6"/>
                </a:solidFill>
                <a:ln w="9525">
                  <a:solidFill>
                    <a:schemeClr val="accent1"/>
                  </a:solidFill>
                </a:ln>
                <a:effectLst/>
              </c:spPr>
            </c:marker>
            <c:bubble3D val="0"/>
            <c:extLst>
              <c:ext xmlns:c16="http://schemas.microsoft.com/office/drawing/2014/chart" uri="{C3380CC4-5D6E-409C-BE32-E72D297353CC}">
                <c16:uniqueId val="{00000014-89A5-4305-A18D-EBBC8AE175CE}"/>
              </c:ext>
            </c:extLst>
          </c:dPt>
          <c:dPt>
            <c:idx val="46"/>
            <c:marker>
              <c:symbol val="circle"/>
              <c:size val="5"/>
              <c:spPr>
                <a:solidFill>
                  <a:schemeClr val="accent6"/>
                </a:solidFill>
                <a:ln w="9525">
                  <a:solidFill>
                    <a:schemeClr val="accent1"/>
                  </a:solidFill>
                </a:ln>
                <a:effectLst/>
              </c:spPr>
            </c:marker>
            <c:bubble3D val="0"/>
            <c:spPr>
              <a:ln w="28575" cap="rnd">
                <a:solidFill>
                  <a:schemeClr val="accent3"/>
                </a:solidFill>
                <a:round/>
              </a:ln>
              <a:effectLst/>
            </c:spPr>
            <c:extLst>
              <c:ext xmlns:c16="http://schemas.microsoft.com/office/drawing/2014/chart" uri="{C3380CC4-5D6E-409C-BE32-E72D297353CC}">
                <c16:uniqueId val="{00000016-89A5-4305-A18D-EBBC8AE175CE}"/>
              </c:ext>
            </c:extLst>
          </c:dPt>
          <c:dPt>
            <c:idx val="47"/>
            <c:marker>
              <c:symbol val="circle"/>
              <c:size val="5"/>
              <c:spPr>
                <a:solidFill>
                  <a:srgbClr val="FF0000"/>
                </a:solidFill>
                <a:ln w="9525">
                  <a:solidFill>
                    <a:schemeClr val="accent1"/>
                  </a:solidFill>
                </a:ln>
                <a:effectLst/>
              </c:spPr>
            </c:marker>
            <c:bubble3D val="0"/>
            <c:spPr>
              <a:ln w="28575" cap="rnd">
                <a:solidFill>
                  <a:schemeClr val="accent3"/>
                </a:solidFill>
                <a:round/>
              </a:ln>
              <a:effectLst/>
            </c:spPr>
            <c:extLst>
              <c:ext xmlns:c16="http://schemas.microsoft.com/office/drawing/2014/chart" uri="{C3380CC4-5D6E-409C-BE32-E72D297353CC}">
                <c16:uniqueId val="{00000018-89A5-4305-A18D-EBBC8AE175CE}"/>
              </c:ext>
            </c:extLst>
          </c:dPt>
          <c:dPt>
            <c:idx val="48"/>
            <c:marker>
              <c:symbol val="circle"/>
              <c:size val="5"/>
              <c:spPr>
                <a:solidFill>
                  <a:srgbClr val="7030A0"/>
                </a:solidFill>
                <a:ln w="9525">
                  <a:solidFill>
                    <a:schemeClr val="accent1"/>
                  </a:solidFill>
                </a:ln>
                <a:effectLst/>
              </c:spPr>
            </c:marker>
            <c:bubble3D val="0"/>
            <c:spPr>
              <a:ln w="28575" cap="rnd">
                <a:solidFill>
                  <a:schemeClr val="accent2"/>
                </a:solidFill>
                <a:round/>
              </a:ln>
              <a:effectLst/>
            </c:spPr>
            <c:extLst>
              <c:ext xmlns:c16="http://schemas.microsoft.com/office/drawing/2014/chart" uri="{C3380CC4-5D6E-409C-BE32-E72D297353CC}">
                <c16:uniqueId val="{0000001A-89A5-4305-A18D-EBBC8AE175CE}"/>
              </c:ext>
            </c:extLst>
          </c:dPt>
          <c:val>
            <c:numRef>
              <c:f>Sheet3!$B$8:$B$62</c:f>
              <c:numCache>
                <c:formatCode>General</c:formatCode>
                <c:ptCount val="55"/>
                <c:pt idx="0">
                  <c:v>3.3861550340603102</c:v>
                </c:pt>
                <c:pt idx="1">
                  <c:v>2.4352603996519502</c:v>
                </c:pt>
                <c:pt idx="2">
                  <c:v>1.5835019414020299</c:v>
                </c:pt>
                <c:pt idx="3">
                  <c:v>1.2846134518371699</c:v>
                </c:pt>
                <c:pt idx="4">
                  <c:v>1.5409141595585401</c:v>
                </c:pt>
                <c:pt idx="5">
                  <c:v>1.72051080788032</c:v>
                </c:pt>
                <c:pt idx="6">
                  <c:v>1.68101196017221</c:v>
                </c:pt>
                <c:pt idx="7">
                  <c:v>1.7089485535129501</c:v>
                </c:pt>
                <c:pt idx="8">
                  <c:v>1.7886586726796101</c:v>
                </c:pt>
                <c:pt idx="9">
                  <c:v>1.88166411582222</c:v>
                </c:pt>
                <c:pt idx="10">
                  <c:v>2.2211994273216402</c:v>
                </c:pt>
                <c:pt idx="11">
                  <c:v>2.8218372314756199</c:v>
                </c:pt>
                <c:pt idx="12">
                  <c:v>3.5316163980789299</c:v>
                </c:pt>
                <c:pt idx="13">
                  <c:v>4.0951528138526196</c:v>
                </c:pt>
                <c:pt idx="14">
                  <c:v>4.3802531479449902</c:v>
                </c:pt>
                <c:pt idx="15">
                  <c:v>3.9763422356644602</c:v>
                </c:pt>
                <c:pt idx="16">
                  <c:v>3.2525421504627698</c:v>
                </c:pt>
                <c:pt idx="17">
                  <c:v>2.30511862973102</c:v>
                </c:pt>
                <c:pt idx="18">
                  <c:v>1.8139440594624201</c:v>
                </c:pt>
                <c:pt idx="19">
                  <c:v>1.96583288385508</c:v>
                </c:pt>
                <c:pt idx="20">
                  <c:v>2.2524910228930999</c:v>
                </c:pt>
                <c:pt idx="21">
                  <c:v>2.2774485636600001</c:v>
                </c:pt>
                <c:pt idx="22">
                  <c:v>2.11598672077898</c:v>
                </c:pt>
                <c:pt idx="23">
                  <c:v>1.9343592742254501</c:v>
                </c:pt>
                <c:pt idx="24">
                  <c:v>1.59846725192698</c:v>
                </c:pt>
                <c:pt idx="25">
                  <c:v>1.39735416900691</c:v>
                </c:pt>
                <c:pt idx="26">
                  <c:v>1.58536885396964</c:v>
                </c:pt>
                <c:pt idx="27">
                  <c:v>1.8290590964542399</c:v>
                </c:pt>
                <c:pt idx="28">
                  <c:v>2.2802142921701498</c:v>
                </c:pt>
                <c:pt idx="29">
                  <c:v>2.9696780831495899</c:v>
                </c:pt>
                <c:pt idx="30">
                  <c:v>3.55195046287501</c:v>
                </c:pt>
                <c:pt idx="31">
                  <c:v>4.0981226198723002</c:v>
                </c:pt>
                <c:pt idx="32">
                  <c:v>4.3408007974287397</c:v>
                </c:pt>
                <c:pt idx="33">
                  <c:v>4.1718389096967803</c:v>
                </c:pt>
                <c:pt idx="34">
                  <c:v>3.58114458033462</c:v>
                </c:pt>
                <c:pt idx="35">
                  <c:v>2.7902682759672102</c:v>
                </c:pt>
                <c:pt idx="36">
                  <c:v>2.1417747477381899</c:v>
                </c:pt>
                <c:pt idx="37">
                  <c:v>1.9012087126757</c:v>
                </c:pt>
                <c:pt idx="38">
                  <c:v>2.0514257735387398</c:v>
                </c:pt>
                <c:pt idx="39">
                  <c:v>2.0584855495990202</c:v>
                </c:pt>
                <c:pt idx="40">
                  <c:v>1.9043064500465801</c:v>
                </c:pt>
                <c:pt idx="41">
                  <c:v>1.92263401770618</c:v>
                </c:pt>
                <c:pt idx="42">
                  <c:v>2.14344720707299</c:v>
                </c:pt>
                <c:pt idx="43">
                  <c:v>2.4362614962708702</c:v>
                </c:pt>
                <c:pt idx="44">
                  <c:v>2.6005089979980802</c:v>
                </c:pt>
                <c:pt idx="45">
                  <c:v>2.75775170002975</c:v>
                </c:pt>
                <c:pt idx="46">
                  <c:v>2.9427934891468301</c:v>
                </c:pt>
                <c:pt idx="47">
                  <c:v>2.9746477867532501</c:v>
                </c:pt>
                <c:pt idx="48">
                  <c:v>2.82991236545109</c:v>
                </c:pt>
                <c:pt idx="49">
                  <c:v>2.6614163913262399</c:v>
                </c:pt>
                <c:pt idx="50">
                  <c:v>2.2913428357192598</c:v>
                </c:pt>
                <c:pt idx="51">
                  <c:v>2.1104203489089599</c:v>
                </c:pt>
                <c:pt idx="52">
                  <c:v>2.1371867613000002</c:v>
                </c:pt>
                <c:pt idx="53">
                  <c:v>1.9894796945465401</c:v>
                </c:pt>
                <c:pt idx="54">
                  <c:v>1.67787791812486</c:v>
                </c:pt>
              </c:numCache>
            </c:numRef>
          </c:val>
          <c:smooth val="0"/>
          <c:extLst>
            <c:ext xmlns:c16="http://schemas.microsoft.com/office/drawing/2014/chart" uri="{C3380CC4-5D6E-409C-BE32-E72D297353CC}">
              <c16:uniqueId val="{0000001B-89A5-4305-A18D-EBBC8AE175CE}"/>
            </c:ext>
          </c:extLst>
        </c:ser>
        <c:dLbls>
          <c:showLegendKey val="0"/>
          <c:showVal val="0"/>
          <c:showCatName val="0"/>
          <c:showSerName val="0"/>
          <c:showPercent val="0"/>
          <c:showBubbleSize val="0"/>
        </c:dLbls>
        <c:marker val="1"/>
        <c:smooth val="0"/>
        <c:axId val="574626016"/>
        <c:axId val="574623064"/>
      </c:lineChart>
      <c:catAx>
        <c:axId val="57462601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623064"/>
        <c:crosses val="autoZero"/>
        <c:auto val="1"/>
        <c:lblAlgn val="ctr"/>
        <c:lblOffset val="100"/>
        <c:noMultiLvlLbl val="0"/>
      </c:catAx>
      <c:valAx>
        <c:axId val="574623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626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pct5">
      <a:fgClr>
        <a:srgbClr val="000000"/>
      </a:fgClr>
      <a:bgClr>
        <a:schemeClr val="bg1"/>
      </a:bgClr>
    </a:patt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E" dirty="0" err="1"/>
              <a:t>Accele</a:t>
            </a:r>
            <a:r>
              <a:rPr lang="en-IE" baseline="0" dirty="0"/>
              <a:t> Value</a:t>
            </a:r>
            <a:endParaRPr lang="en-IE"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1029455504742529E-2"/>
          <c:y val="0.15367640963733739"/>
          <c:w val="0.8969953677456376"/>
          <c:h val="0.76573422908827937"/>
        </c:manualLayout>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dPt>
            <c:idx val="22"/>
            <c:marker>
              <c:symbol val="circle"/>
              <c:size val="5"/>
              <c:spPr>
                <a:solidFill>
                  <a:schemeClr val="accent1"/>
                </a:solidFill>
                <a:ln w="9525">
                  <a:solidFill>
                    <a:srgbClr val="FF0000"/>
                  </a:solidFill>
                </a:ln>
                <a:effectLst/>
              </c:spPr>
            </c:marker>
            <c:bubble3D val="0"/>
            <c:extLst>
              <c:ext xmlns:c16="http://schemas.microsoft.com/office/drawing/2014/chart" uri="{C3380CC4-5D6E-409C-BE32-E72D297353CC}">
                <c16:uniqueId val="{00000000-967B-404F-88A9-36B4B04891DE}"/>
              </c:ext>
            </c:extLst>
          </c:dPt>
          <c:dPt>
            <c:idx val="28"/>
            <c:marker>
              <c:symbol val="circle"/>
              <c:size val="5"/>
              <c:spPr>
                <a:solidFill>
                  <a:schemeClr val="accent1"/>
                </a:solidFill>
                <a:ln w="9525">
                  <a:solidFill>
                    <a:srgbClr val="FF0000"/>
                  </a:solidFill>
                </a:ln>
                <a:effectLst/>
              </c:spPr>
            </c:marker>
            <c:bubble3D val="0"/>
            <c:extLst>
              <c:ext xmlns:c16="http://schemas.microsoft.com/office/drawing/2014/chart" uri="{C3380CC4-5D6E-409C-BE32-E72D297353CC}">
                <c16:uniqueId val="{00000001-967B-404F-88A9-36B4B04891DE}"/>
              </c:ext>
            </c:extLst>
          </c:dPt>
          <c:dPt>
            <c:idx val="47"/>
            <c:marker>
              <c:symbol val="circle"/>
              <c:size val="5"/>
              <c:spPr>
                <a:solidFill>
                  <a:schemeClr val="accent1"/>
                </a:solidFill>
                <a:ln w="9525">
                  <a:solidFill>
                    <a:srgbClr val="00B050"/>
                  </a:solidFill>
                </a:ln>
                <a:effectLst/>
              </c:spPr>
            </c:marker>
            <c:bubble3D val="0"/>
            <c:extLst>
              <c:ext xmlns:c16="http://schemas.microsoft.com/office/drawing/2014/chart" uri="{C3380CC4-5D6E-409C-BE32-E72D297353CC}">
                <c16:uniqueId val="{00000002-967B-404F-88A9-36B4B04891DE}"/>
              </c:ext>
            </c:extLst>
          </c:dPt>
          <c:val>
            <c:numRef>
              <c:f>Sheet1!$D$330:$D$400</c:f>
              <c:numCache>
                <c:formatCode>General</c:formatCode>
                <c:ptCount val="71"/>
                <c:pt idx="0">
                  <c:v>1.0696889999999999</c:v>
                </c:pt>
                <c:pt idx="1">
                  <c:v>1.0111190000000001</c:v>
                </c:pt>
                <c:pt idx="2">
                  <c:v>1.0326900000000001</c:v>
                </c:pt>
                <c:pt idx="3">
                  <c:v>0.94110300000000002</c:v>
                </c:pt>
                <c:pt idx="4">
                  <c:v>0.89675300000000002</c:v>
                </c:pt>
                <c:pt idx="5">
                  <c:v>0.89408699999999997</c:v>
                </c:pt>
                <c:pt idx="6">
                  <c:v>0.84504699999999999</c:v>
                </c:pt>
                <c:pt idx="7">
                  <c:v>0.97599800000000003</c:v>
                </c:pt>
                <c:pt idx="8">
                  <c:v>1.08647</c:v>
                </c:pt>
                <c:pt idx="9">
                  <c:v>1.077591</c:v>
                </c:pt>
                <c:pt idx="10">
                  <c:v>0.90644499999999995</c:v>
                </c:pt>
                <c:pt idx="11">
                  <c:v>0.98168</c:v>
                </c:pt>
                <c:pt idx="12">
                  <c:v>1.144039</c:v>
                </c:pt>
                <c:pt idx="13">
                  <c:v>1.1075680000000001</c:v>
                </c:pt>
                <c:pt idx="14">
                  <c:v>0.85071099999999999</c:v>
                </c:pt>
                <c:pt idx="15">
                  <c:v>0.48431800000000003</c:v>
                </c:pt>
                <c:pt idx="16">
                  <c:v>0.57932700000000004</c:v>
                </c:pt>
                <c:pt idx="17">
                  <c:v>1.4634910000000001</c:v>
                </c:pt>
                <c:pt idx="18">
                  <c:v>2.1892860000000001</c:v>
                </c:pt>
                <c:pt idx="19">
                  <c:v>0.805728</c:v>
                </c:pt>
                <c:pt idx="20">
                  <c:v>1.2960179999999999</c:v>
                </c:pt>
                <c:pt idx="21">
                  <c:v>0.87274200000000002</c:v>
                </c:pt>
                <c:pt idx="22">
                  <c:v>2.337145</c:v>
                </c:pt>
                <c:pt idx="23">
                  <c:v>1.8687450000000001</c:v>
                </c:pt>
                <c:pt idx="24">
                  <c:v>1.024799</c:v>
                </c:pt>
                <c:pt idx="25">
                  <c:v>0.73608200000000001</c:v>
                </c:pt>
                <c:pt idx="26">
                  <c:v>1.0410159999999999</c:v>
                </c:pt>
                <c:pt idx="27">
                  <c:v>1.7985599999999999</c:v>
                </c:pt>
                <c:pt idx="28">
                  <c:v>2.3420109999999998</c:v>
                </c:pt>
                <c:pt idx="29">
                  <c:v>1.8613550000000001</c:v>
                </c:pt>
                <c:pt idx="30">
                  <c:v>1.088179</c:v>
                </c:pt>
                <c:pt idx="31">
                  <c:v>0.74226199999999998</c:v>
                </c:pt>
                <c:pt idx="32">
                  <c:v>0.63749699999999998</c:v>
                </c:pt>
                <c:pt idx="33">
                  <c:v>0.64316200000000001</c:v>
                </c:pt>
                <c:pt idx="34">
                  <c:v>0.54290899999999997</c:v>
                </c:pt>
                <c:pt idx="35">
                  <c:v>0.453567</c:v>
                </c:pt>
                <c:pt idx="36">
                  <c:v>0.41625899999999999</c:v>
                </c:pt>
                <c:pt idx="37">
                  <c:v>0.42170400000000002</c:v>
                </c:pt>
                <c:pt idx="38">
                  <c:v>0.36252899999999999</c:v>
                </c:pt>
                <c:pt idx="39">
                  <c:v>0.48863400000000001</c:v>
                </c:pt>
                <c:pt idx="40">
                  <c:v>0.428201</c:v>
                </c:pt>
                <c:pt idx="41">
                  <c:v>0.63468199999999997</c:v>
                </c:pt>
                <c:pt idx="42">
                  <c:v>1.0571029999999999</c:v>
                </c:pt>
                <c:pt idx="43">
                  <c:v>1.3360190000000001</c:v>
                </c:pt>
                <c:pt idx="44">
                  <c:v>1.185538</c:v>
                </c:pt>
                <c:pt idx="45">
                  <c:v>1.558808</c:v>
                </c:pt>
                <c:pt idx="46">
                  <c:v>1.852862</c:v>
                </c:pt>
                <c:pt idx="47">
                  <c:v>2.559275</c:v>
                </c:pt>
                <c:pt idx="48">
                  <c:v>1.6615709999999999</c:v>
                </c:pt>
                <c:pt idx="49">
                  <c:v>0.91972799999999999</c:v>
                </c:pt>
                <c:pt idx="50">
                  <c:v>1.114886</c:v>
                </c:pt>
                <c:pt idx="51">
                  <c:v>1.354581</c:v>
                </c:pt>
                <c:pt idx="52">
                  <c:v>1.3247169999999999</c:v>
                </c:pt>
                <c:pt idx="53">
                  <c:v>1.211406</c:v>
                </c:pt>
                <c:pt idx="54">
                  <c:v>1.143826</c:v>
                </c:pt>
                <c:pt idx="55">
                  <c:v>1.1487560000000001</c:v>
                </c:pt>
                <c:pt idx="56">
                  <c:v>1.1197299999999999</c:v>
                </c:pt>
                <c:pt idx="57">
                  <c:v>1.0471269999999999</c:v>
                </c:pt>
                <c:pt idx="58">
                  <c:v>1.1066100000000001</c:v>
                </c:pt>
                <c:pt idx="59">
                  <c:v>1.0460799999999999</c:v>
                </c:pt>
                <c:pt idx="60">
                  <c:v>0.95005099999999998</c:v>
                </c:pt>
                <c:pt idx="61">
                  <c:v>0.87611300000000003</c:v>
                </c:pt>
                <c:pt idx="62">
                  <c:v>0.94026900000000002</c:v>
                </c:pt>
                <c:pt idx="63">
                  <c:v>0.95212399999999997</c:v>
                </c:pt>
                <c:pt idx="64">
                  <c:v>0.900779</c:v>
                </c:pt>
                <c:pt idx="65">
                  <c:v>0.91798299999999999</c:v>
                </c:pt>
                <c:pt idx="66">
                  <c:v>0.93665799999999999</c:v>
                </c:pt>
                <c:pt idx="67">
                  <c:v>1.0616749999999999</c:v>
                </c:pt>
                <c:pt idx="68">
                  <c:v>1.096565</c:v>
                </c:pt>
                <c:pt idx="69">
                  <c:v>1.0124150000000001</c:v>
                </c:pt>
                <c:pt idx="70">
                  <c:v>0.78675499999999998</c:v>
                </c:pt>
              </c:numCache>
            </c:numRef>
          </c:val>
          <c:smooth val="0"/>
          <c:extLst>
            <c:ext xmlns:c16="http://schemas.microsoft.com/office/drawing/2014/chart" uri="{C3380CC4-5D6E-409C-BE32-E72D297353CC}">
              <c16:uniqueId val="{00000003-967B-404F-88A9-36B4B04891DE}"/>
            </c:ext>
          </c:extLst>
        </c:ser>
        <c:dLbls>
          <c:showLegendKey val="0"/>
          <c:showVal val="0"/>
          <c:showCatName val="0"/>
          <c:showSerName val="0"/>
          <c:showPercent val="0"/>
          <c:showBubbleSize val="0"/>
        </c:dLbls>
        <c:marker val="1"/>
        <c:smooth val="0"/>
        <c:axId val="451152016"/>
        <c:axId val="451154312"/>
      </c:lineChart>
      <c:catAx>
        <c:axId val="45115201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154312"/>
        <c:crosses val="autoZero"/>
        <c:auto val="1"/>
        <c:lblAlgn val="ctr"/>
        <c:lblOffset val="100"/>
        <c:noMultiLvlLbl val="0"/>
      </c:catAx>
      <c:valAx>
        <c:axId val="451154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152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pct5">
      <a:fgClr>
        <a:srgbClr val="000000"/>
      </a:fgClr>
      <a:bgClr>
        <a:schemeClr val="bg1"/>
      </a:bgClr>
    </a:patt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en-US" altLang="zh-CN"/>
              <a:t>Accel_Axzy</a:t>
            </a:r>
          </a:p>
        </c:rich>
      </c:tx>
      <c:overlay val="0"/>
      <c:spPr>
        <a:noFill/>
        <a:ln>
          <a:noFill/>
        </a:ln>
        <a:effectLst/>
      </c:spPr>
      <c:txPr>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Sheet3!$A$1</c:f>
              <c:strCache>
                <c:ptCount val="1"/>
                <c:pt idx="0">
                  <c:v>Walking </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Sheet3!$A$2:$A$102</c:f>
              <c:numCache>
                <c:formatCode>General</c:formatCode>
                <c:ptCount val="101"/>
                <c:pt idx="0">
                  <c:v>1.2198052245067701</c:v>
                </c:pt>
                <c:pt idx="1">
                  <c:v>1.3217919280385999</c:v>
                </c:pt>
                <c:pt idx="2">
                  <c:v>1.11087477729985</c:v>
                </c:pt>
                <c:pt idx="3">
                  <c:v>1.086647653517</c:v>
                </c:pt>
                <c:pt idx="4">
                  <c:v>1.0096092497773601</c:v>
                </c:pt>
                <c:pt idx="5">
                  <c:v>0.87533025076538995</c:v>
                </c:pt>
                <c:pt idx="6">
                  <c:v>0.90874476122946601</c:v>
                </c:pt>
                <c:pt idx="7">
                  <c:v>0.92967485651167303</c:v>
                </c:pt>
                <c:pt idx="8">
                  <c:v>0.93076365257620597</c:v>
                </c:pt>
                <c:pt idx="9">
                  <c:v>0.97314424025783597</c:v>
                </c:pt>
                <c:pt idx="10">
                  <c:v>1.0538298676665001</c:v>
                </c:pt>
                <c:pt idx="11">
                  <c:v>1.1306872218739401</c:v>
                </c:pt>
                <c:pt idx="12">
                  <c:v>1.1542744133879099</c:v>
                </c:pt>
                <c:pt idx="13">
                  <c:v>1.2262503022425699</c:v>
                </c:pt>
                <c:pt idx="14">
                  <c:v>1.4445009410232299</c:v>
                </c:pt>
                <c:pt idx="15">
                  <c:v>1.5141544239670499</c:v>
                </c:pt>
                <c:pt idx="16">
                  <c:v>1.6051261545654301</c:v>
                </c:pt>
                <c:pt idx="17">
                  <c:v>1.8917316370598101</c:v>
                </c:pt>
                <c:pt idx="18">
                  <c:v>1.90478614142034</c:v>
                </c:pt>
                <c:pt idx="19">
                  <c:v>1.2927110847610199</c:v>
                </c:pt>
                <c:pt idx="20">
                  <c:v>1.0109826038869301</c:v>
                </c:pt>
                <c:pt idx="21">
                  <c:v>1.19547264387982</c:v>
                </c:pt>
                <c:pt idx="22">
                  <c:v>1.07072699600458</c:v>
                </c:pt>
                <c:pt idx="23">
                  <c:v>0.80612349551976203</c:v>
                </c:pt>
                <c:pt idx="24">
                  <c:v>0.85904569794045305</c:v>
                </c:pt>
                <c:pt idx="25">
                  <c:v>0.83427668858778503</c:v>
                </c:pt>
                <c:pt idx="26">
                  <c:v>0.68130866416037905</c:v>
                </c:pt>
                <c:pt idx="27">
                  <c:v>0.67799269824755504</c:v>
                </c:pt>
                <c:pt idx="28">
                  <c:v>0.69778595800503196</c:v>
                </c:pt>
                <c:pt idx="29">
                  <c:v>0.58345089848675302</c:v>
                </c:pt>
                <c:pt idx="30">
                  <c:v>0.50284820786595197</c:v>
                </c:pt>
                <c:pt idx="31">
                  <c:v>0.66333849169560499</c:v>
                </c:pt>
                <c:pt idx="32">
                  <c:v>0.82363011543410702</c:v>
                </c:pt>
                <c:pt idx="33">
                  <c:v>0.940374568088163</c:v>
                </c:pt>
                <c:pt idx="34">
                  <c:v>1.0740075784527801</c:v>
                </c:pt>
                <c:pt idx="35">
                  <c:v>1.2509005196629299</c:v>
                </c:pt>
                <c:pt idx="36">
                  <c:v>1.34673507127794</c:v>
                </c:pt>
                <c:pt idx="37">
                  <c:v>1.33797689009078</c:v>
                </c:pt>
                <c:pt idx="38">
                  <c:v>2.3170063216780399</c:v>
                </c:pt>
                <c:pt idx="39">
                  <c:v>2.5927191027608401</c:v>
                </c:pt>
                <c:pt idx="40">
                  <c:v>1.4595419039565101</c:v>
                </c:pt>
                <c:pt idx="41">
                  <c:v>0.903239036194185</c:v>
                </c:pt>
                <c:pt idx="42">
                  <c:v>0.489573945844752</c:v>
                </c:pt>
                <c:pt idx="43">
                  <c:v>0.59429279009760805</c:v>
                </c:pt>
                <c:pt idx="44">
                  <c:v>1.56048621870909</c:v>
                </c:pt>
                <c:pt idx="45">
                  <c:v>1.85013869608903</c:v>
                </c:pt>
                <c:pt idx="46">
                  <c:v>1.34264335497927</c:v>
                </c:pt>
                <c:pt idx="47">
                  <c:v>1.01653466706355</c:v>
                </c:pt>
                <c:pt idx="48">
                  <c:v>1.1383163973649899</c:v>
                </c:pt>
                <c:pt idx="49">
                  <c:v>1.3616220143053701</c:v>
                </c:pt>
                <c:pt idx="50">
                  <c:v>1.11370847326444</c:v>
                </c:pt>
                <c:pt idx="51">
                  <c:v>0.90935786664821905</c:v>
                </c:pt>
                <c:pt idx="52">
                  <c:v>0.94364668063846902</c:v>
                </c:pt>
                <c:pt idx="53">
                  <c:v>0.87592259205480005</c:v>
                </c:pt>
                <c:pt idx="54">
                  <c:v>0.88650937989905099</c:v>
                </c:pt>
                <c:pt idx="55">
                  <c:v>0.96442514556859205</c:v>
                </c:pt>
                <c:pt idx="56">
                  <c:v>0.91508618833091304</c:v>
                </c:pt>
                <c:pt idx="57">
                  <c:v>0.99325587305638396</c:v>
                </c:pt>
                <c:pt idx="58">
                  <c:v>1.0834113902631799</c:v>
                </c:pt>
                <c:pt idx="59">
                  <c:v>1.11681394421497</c:v>
                </c:pt>
                <c:pt idx="60">
                  <c:v>1.12658487977693</c:v>
                </c:pt>
                <c:pt idx="61">
                  <c:v>1.3707930382114599</c:v>
                </c:pt>
                <c:pt idx="62">
                  <c:v>1.82991480311926</c:v>
                </c:pt>
                <c:pt idx="63">
                  <c:v>1.8778857461512399</c:v>
                </c:pt>
                <c:pt idx="64">
                  <c:v>1.8490537825617701</c:v>
                </c:pt>
                <c:pt idx="65">
                  <c:v>1.8835839649330699</c:v>
                </c:pt>
                <c:pt idx="66">
                  <c:v>1.3667616998518799</c:v>
                </c:pt>
                <c:pt idx="67">
                  <c:v>1.15049054457218</c:v>
                </c:pt>
                <c:pt idx="68">
                  <c:v>1.59366514569184</c:v>
                </c:pt>
                <c:pt idx="69">
                  <c:v>1.3452635761935301</c:v>
                </c:pt>
                <c:pt idx="70">
                  <c:v>0.94013578750784699</c:v>
                </c:pt>
                <c:pt idx="71">
                  <c:v>0.70922464402966101</c:v>
                </c:pt>
                <c:pt idx="72">
                  <c:v>0.69488002143463601</c:v>
                </c:pt>
                <c:pt idx="73">
                  <c:v>0.67520363273459905</c:v>
                </c:pt>
                <c:pt idx="74">
                  <c:v>0.76319851518330395</c:v>
                </c:pt>
                <c:pt idx="75">
                  <c:v>0.48649654396819703</c:v>
                </c:pt>
                <c:pt idx="76">
                  <c:v>0.27503810692702202</c:v>
                </c:pt>
                <c:pt idx="77">
                  <c:v>0.35202636938019299</c:v>
                </c:pt>
                <c:pt idx="78">
                  <c:v>0.44134134183531898</c:v>
                </c:pt>
                <c:pt idx="79">
                  <c:v>0.56416688316312902</c:v>
                </c:pt>
                <c:pt idx="80">
                  <c:v>0.70442464962762297</c:v>
                </c:pt>
                <c:pt idx="81">
                  <c:v>0.84115482699084598</c:v>
                </c:pt>
                <c:pt idx="82">
                  <c:v>1.03216931579175</c:v>
                </c:pt>
                <c:pt idx="83">
                  <c:v>1.2433942941557199</c:v>
                </c:pt>
                <c:pt idx="84">
                  <c:v>1.4102540209029699</c:v>
                </c:pt>
                <c:pt idx="85">
                  <c:v>1.4237943085986799</c:v>
                </c:pt>
                <c:pt idx="86">
                  <c:v>1.06475439999326</c:v>
                </c:pt>
                <c:pt idx="87">
                  <c:v>2.0767152800309399</c:v>
                </c:pt>
                <c:pt idx="88">
                  <c:v>1.77462989870085</c:v>
                </c:pt>
                <c:pt idx="89">
                  <c:v>1.54936566816036</c:v>
                </c:pt>
                <c:pt idx="90">
                  <c:v>1.67720179526526</c:v>
                </c:pt>
                <c:pt idx="91">
                  <c:v>0.85784838030505095</c:v>
                </c:pt>
                <c:pt idx="92">
                  <c:v>0.59177729557410397</c:v>
                </c:pt>
                <c:pt idx="93">
                  <c:v>1.1055715946979601</c:v>
                </c:pt>
                <c:pt idx="94">
                  <c:v>1.66269324527226</c:v>
                </c:pt>
                <c:pt idx="95">
                  <c:v>1.7812063825295501</c:v>
                </c:pt>
                <c:pt idx="96">
                  <c:v>1.2119412628906601</c:v>
                </c:pt>
                <c:pt idx="97">
                  <c:v>1.08067268065913</c:v>
                </c:pt>
                <c:pt idx="98">
                  <c:v>1.11565868362058</c:v>
                </c:pt>
                <c:pt idx="99">
                  <c:v>1.03970642706679</c:v>
                </c:pt>
                <c:pt idx="100">
                  <c:v>0.92792447759125296</c:v>
                </c:pt>
              </c:numCache>
            </c:numRef>
          </c:val>
          <c:smooth val="0"/>
          <c:extLst>
            <c:ext xmlns:c16="http://schemas.microsoft.com/office/drawing/2014/chart" uri="{C3380CC4-5D6E-409C-BE32-E72D297353CC}">
              <c16:uniqueId val="{00000000-1BBA-4655-BE13-F01720EE03C5}"/>
            </c:ext>
          </c:extLst>
        </c:ser>
        <c:ser>
          <c:idx val="1"/>
          <c:order val="1"/>
          <c:tx>
            <c:strRef>
              <c:f>Sheet3!$F$1</c:f>
              <c:strCache>
                <c:ptCount val="1"/>
                <c:pt idx="0">
                  <c:v>Threshold</c:v>
                </c:pt>
              </c:strCache>
            </c:strRef>
          </c:tx>
          <c:spPr>
            <a:ln w="28575" cap="rnd">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movingAvg"/>
            <c:period val="2"/>
            <c:dispRSqr val="0"/>
            <c:dispEq val="0"/>
          </c:trendline>
          <c:trendline>
            <c:spPr>
              <a:ln w="41275" cap="rnd">
                <a:solidFill>
                  <a:schemeClr val="accent2"/>
                </a:solidFill>
                <a:prstDash val="sysDot"/>
              </a:ln>
              <a:effectLst/>
            </c:spPr>
            <c:trendlineType val="movingAvg"/>
            <c:period val="2"/>
            <c:dispRSqr val="0"/>
            <c:dispEq val="0"/>
          </c:trendline>
          <c:val>
            <c:numRef>
              <c:f>Sheet3!$F$2:$F$102</c:f>
              <c:numCache>
                <c:formatCode>General</c:formatCode>
                <c:ptCount val="101"/>
                <c:pt idx="23">
                  <c:v>1.2038171746431501</c:v>
                </c:pt>
                <c:pt idx="40">
                  <c:v>1.5411465243028</c:v>
                </c:pt>
                <c:pt idx="46">
                  <c:v>1.6058803551972001</c:v>
                </c:pt>
                <c:pt idx="58">
                  <c:v>1.3797532784939399</c:v>
                </c:pt>
                <c:pt idx="71">
                  <c:v>0.71276432574960102</c:v>
                </c:pt>
                <c:pt idx="89">
                  <c:v>1.467281830168</c:v>
                </c:pt>
                <c:pt idx="97">
                  <c:v>0.89060319126477505</c:v>
                </c:pt>
              </c:numCache>
            </c:numRef>
          </c:val>
          <c:smooth val="0"/>
          <c:extLst>
            <c:ext xmlns:c16="http://schemas.microsoft.com/office/drawing/2014/chart" uri="{C3380CC4-5D6E-409C-BE32-E72D297353CC}">
              <c16:uniqueId val="{00000003-1BBA-4655-BE13-F01720EE03C5}"/>
            </c:ext>
          </c:extLst>
        </c:ser>
        <c:dLbls>
          <c:showLegendKey val="0"/>
          <c:showVal val="0"/>
          <c:showCatName val="0"/>
          <c:showSerName val="0"/>
          <c:showPercent val="0"/>
          <c:showBubbleSize val="0"/>
        </c:dLbls>
        <c:marker val="1"/>
        <c:smooth val="0"/>
        <c:axId val="666942096"/>
        <c:axId val="666935864"/>
      </c:lineChart>
      <c:catAx>
        <c:axId val="66694209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en-US"/>
          </a:p>
        </c:txPr>
        <c:crossAx val="666935864"/>
        <c:crosses val="autoZero"/>
        <c:auto val="1"/>
        <c:lblAlgn val="ctr"/>
        <c:lblOffset val="100"/>
        <c:noMultiLvlLbl val="0"/>
      </c:catAx>
      <c:valAx>
        <c:axId val="6669358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en-US"/>
          </a:p>
        </c:txPr>
        <c:crossAx val="666942096"/>
        <c:crosses val="autoZero"/>
        <c:crossBetween val="between"/>
      </c:valAx>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E"/>
              <a:t>Accel_xyz</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Sheet1!$P$1</c:f>
              <c:strCache>
                <c:ptCount val="1"/>
                <c:pt idx="0">
                  <c:v>Walking_in_pocket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Sheet1!$P$2:$P$176</c:f>
              <c:numCache>
                <c:formatCode>General</c:formatCode>
                <c:ptCount val="175"/>
                <c:pt idx="0">
                  <c:v>0.55835900000000005</c:v>
                </c:pt>
                <c:pt idx="1">
                  <c:v>0.55098899999999995</c:v>
                </c:pt>
                <c:pt idx="2">
                  <c:v>0.52596900000000002</c:v>
                </c:pt>
                <c:pt idx="3">
                  <c:v>0.53088299999999999</c:v>
                </c:pt>
                <c:pt idx="4">
                  <c:v>0.683612</c:v>
                </c:pt>
                <c:pt idx="5">
                  <c:v>0.98517100000000002</c:v>
                </c:pt>
                <c:pt idx="6">
                  <c:v>1.33212</c:v>
                </c:pt>
                <c:pt idx="7">
                  <c:v>1.2128829999999999</c:v>
                </c:pt>
                <c:pt idx="8">
                  <c:v>1.0102610000000001</c:v>
                </c:pt>
                <c:pt idx="9">
                  <c:v>1.4682550000000001</c:v>
                </c:pt>
                <c:pt idx="10">
                  <c:v>1.957263</c:v>
                </c:pt>
                <c:pt idx="11">
                  <c:v>1.862311</c:v>
                </c:pt>
                <c:pt idx="12">
                  <c:v>1.1723539999999999</c:v>
                </c:pt>
                <c:pt idx="13">
                  <c:v>1.0062599999999999</c:v>
                </c:pt>
                <c:pt idx="14">
                  <c:v>1.1716800000000001</c:v>
                </c:pt>
                <c:pt idx="15">
                  <c:v>1.3653299999999999</c:v>
                </c:pt>
                <c:pt idx="16">
                  <c:v>1.433921</c:v>
                </c:pt>
                <c:pt idx="17">
                  <c:v>1.4012960000000001</c:v>
                </c:pt>
                <c:pt idx="18">
                  <c:v>1.2856669999999999</c:v>
                </c:pt>
                <c:pt idx="19">
                  <c:v>1.2528969999999999</c:v>
                </c:pt>
                <c:pt idx="20">
                  <c:v>1.271353</c:v>
                </c:pt>
                <c:pt idx="21">
                  <c:v>1.040602</c:v>
                </c:pt>
                <c:pt idx="22">
                  <c:v>1.056522</c:v>
                </c:pt>
                <c:pt idx="23">
                  <c:v>0.91357600000000005</c:v>
                </c:pt>
                <c:pt idx="24">
                  <c:v>0.84106999999999998</c:v>
                </c:pt>
                <c:pt idx="25">
                  <c:v>0.80884800000000001</c:v>
                </c:pt>
                <c:pt idx="26">
                  <c:v>0.81184699999999999</c:v>
                </c:pt>
                <c:pt idx="27">
                  <c:v>0.86536400000000002</c:v>
                </c:pt>
                <c:pt idx="28">
                  <c:v>0.87115799999999999</c:v>
                </c:pt>
                <c:pt idx="29">
                  <c:v>0.879413</c:v>
                </c:pt>
                <c:pt idx="30">
                  <c:v>1.0029509999999999</c:v>
                </c:pt>
                <c:pt idx="31">
                  <c:v>1.1830179999999999</c:v>
                </c:pt>
                <c:pt idx="32">
                  <c:v>1.012848</c:v>
                </c:pt>
                <c:pt idx="33">
                  <c:v>0.67303199999999996</c:v>
                </c:pt>
                <c:pt idx="34">
                  <c:v>0.64228799999999997</c:v>
                </c:pt>
                <c:pt idx="35">
                  <c:v>1.8626180000000001</c:v>
                </c:pt>
                <c:pt idx="36">
                  <c:v>2.7026680000000001</c:v>
                </c:pt>
                <c:pt idx="37">
                  <c:v>1.4572860000000001</c:v>
                </c:pt>
                <c:pt idx="38">
                  <c:v>1.938758</c:v>
                </c:pt>
                <c:pt idx="39">
                  <c:v>0.174597</c:v>
                </c:pt>
                <c:pt idx="40">
                  <c:v>3.0682429999999998</c:v>
                </c:pt>
                <c:pt idx="41">
                  <c:v>2.401427</c:v>
                </c:pt>
                <c:pt idx="42">
                  <c:v>1.3871199999999999</c:v>
                </c:pt>
                <c:pt idx="43">
                  <c:v>0.36326599999999998</c:v>
                </c:pt>
                <c:pt idx="44">
                  <c:v>0.67093700000000001</c:v>
                </c:pt>
                <c:pt idx="45">
                  <c:v>1.5796410000000001</c:v>
                </c:pt>
                <c:pt idx="46">
                  <c:v>2.9893130000000001</c:v>
                </c:pt>
                <c:pt idx="47">
                  <c:v>2.0556040000000002</c:v>
                </c:pt>
                <c:pt idx="48">
                  <c:v>1.1685939999999999</c:v>
                </c:pt>
                <c:pt idx="49">
                  <c:v>0.73452300000000004</c:v>
                </c:pt>
                <c:pt idx="50">
                  <c:v>0.44701099999999999</c:v>
                </c:pt>
                <c:pt idx="51">
                  <c:v>0.31610500000000002</c:v>
                </c:pt>
                <c:pt idx="52">
                  <c:v>0.28142299999999998</c:v>
                </c:pt>
                <c:pt idx="53">
                  <c:v>0.32872600000000002</c:v>
                </c:pt>
                <c:pt idx="54">
                  <c:v>0.40950900000000001</c:v>
                </c:pt>
                <c:pt idx="55">
                  <c:v>0.46238800000000002</c:v>
                </c:pt>
                <c:pt idx="56">
                  <c:v>0.56737499999999996</c:v>
                </c:pt>
                <c:pt idx="57">
                  <c:v>0.72037700000000005</c:v>
                </c:pt>
                <c:pt idx="58">
                  <c:v>0.75665300000000002</c:v>
                </c:pt>
                <c:pt idx="59">
                  <c:v>0.85781499999999999</c:v>
                </c:pt>
                <c:pt idx="60">
                  <c:v>1.13626</c:v>
                </c:pt>
                <c:pt idx="61">
                  <c:v>1.500928</c:v>
                </c:pt>
                <c:pt idx="62">
                  <c:v>1.2120839999999999</c:v>
                </c:pt>
                <c:pt idx="63">
                  <c:v>1.0352870000000001</c:v>
                </c:pt>
                <c:pt idx="64">
                  <c:v>1.290197</c:v>
                </c:pt>
                <c:pt idx="65">
                  <c:v>1.9306749999999999</c:v>
                </c:pt>
                <c:pt idx="66">
                  <c:v>1.8190059999999999</c:v>
                </c:pt>
                <c:pt idx="67">
                  <c:v>1.3507739999999999</c:v>
                </c:pt>
                <c:pt idx="68">
                  <c:v>1.1297010000000001</c:v>
                </c:pt>
                <c:pt idx="69">
                  <c:v>1.1725840000000001</c:v>
                </c:pt>
                <c:pt idx="70">
                  <c:v>1.366306</c:v>
                </c:pt>
                <c:pt idx="71">
                  <c:v>1.3541559999999999</c:v>
                </c:pt>
                <c:pt idx="72">
                  <c:v>1.221746</c:v>
                </c:pt>
                <c:pt idx="73">
                  <c:v>1.230742</c:v>
                </c:pt>
                <c:pt idx="74">
                  <c:v>1.2048650000000001</c:v>
                </c:pt>
                <c:pt idx="75">
                  <c:v>1.1152310000000001</c:v>
                </c:pt>
                <c:pt idx="76">
                  <c:v>0.990263</c:v>
                </c:pt>
                <c:pt idx="77">
                  <c:v>1.018764</c:v>
                </c:pt>
                <c:pt idx="78">
                  <c:v>0.83771799999999996</c:v>
                </c:pt>
                <c:pt idx="79">
                  <c:v>0.88704700000000003</c:v>
                </c:pt>
                <c:pt idx="80">
                  <c:v>0.94393099999999996</c:v>
                </c:pt>
                <c:pt idx="81">
                  <c:v>0.91302700000000003</c:v>
                </c:pt>
                <c:pt idx="82">
                  <c:v>0.99063100000000004</c:v>
                </c:pt>
                <c:pt idx="83">
                  <c:v>1.0040770000000001</c:v>
                </c:pt>
                <c:pt idx="84">
                  <c:v>0.91403400000000001</c:v>
                </c:pt>
                <c:pt idx="85">
                  <c:v>0.94901599999999997</c:v>
                </c:pt>
                <c:pt idx="86">
                  <c:v>1.1172569999999999</c:v>
                </c:pt>
                <c:pt idx="87">
                  <c:v>1.158652</c:v>
                </c:pt>
                <c:pt idx="88">
                  <c:v>0.89140699999999995</c:v>
                </c:pt>
                <c:pt idx="89">
                  <c:v>0.47772599999999998</c:v>
                </c:pt>
                <c:pt idx="90">
                  <c:v>0.50353300000000001</c:v>
                </c:pt>
                <c:pt idx="91">
                  <c:v>1.256324</c:v>
                </c:pt>
                <c:pt idx="92">
                  <c:v>2.5130400000000002</c:v>
                </c:pt>
                <c:pt idx="93">
                  <c:v>1.532284</c:v>
                </c:pt>
                <c:pt idx="94">
                  <c:v>1.303447</c:v>
                </c:pt>
                <c:pt idx="95">
                  <c:v>1.083361</c:v>
                </c:pt>
                <c:pt idx="96">
                  <c:v>2.5213169999999998</c:v>
                </c:pt>
                <c:pt idx="97">
                  <c:v>2.8255659999999998</c:v>
                </c:pt>
                <c:pt idx="98">
                  <c:v>1.7971239999999999</c:v>
                </c:pt>
                <c:pt idx="99">
                  <c:v>0.94342599999999999</c:v>
                </c:pt>
                <c:pt idx="100">
                  <c:v>0.69306400000000001</c:v>
                </c:pt>
                <c:pt idx="101">
                  <c:v>1.0743400000000001</c:v>
                </c:pt>
                <c:pt idx="102">
                  <c:v>1.9166000000000001</c:v>
                </c:pt>
                <c:pt idx="103">
                  <c:v>2.1121460000000001</c:v>
                </c:pt>
                <c:pt idx="104">
                  <c:v>1.674612</c:v>
                </c:pt>
                <c:pt idx="105">
                  <c:v>0.90191699999999997</c:v>
                </c:pt>
                <c:pt idx="106">
                  <c:v>0.61896799999999996</c:v>
                </c:pt>
                <c:pt idx="107">
                  <c:v>0.441216</c:v>
                </c:pt>
                <c:pt idx="108">
                  <c:v>0.38333200000000001</c:v>
                </c:pt>
                <c:pt idx="109">
                  <c:v>0.34220099999999998</c:v>
                </c:pt>
                <c:pt idx="110">
                  <c:v>0.37539600000000001</c:v>
                </c:pt>
                <c:pt idx="111">
                  <c:v>0.46697499999999997</c:v>
                </c:pt>
                <c:pt idx="112">
                  <c:v>0.50648199999999999</c:v>
                </c:pt>
                <c:pt idx="113">
                  <c:v>0.51796900000000001</c:v>
                </c:pt>
                <c:pt idx="114">
                  <c:v>0.50717500000000004</c:v>
                </c:pt>
                <c:pt idx="115">
                  <c:v>0.64621200000000001</c:v>
                </c:pt>
                <c:pt idx="116">
                  <c:v>0.85920399999999997</c:v>
                </c:pt>
                <c:pt idx="117">
                  <c:v>1.2337549999999999</c:v>
                </c:pt>
                <c:pt idx="118">
                  <c:v>1.5032449999999999</c:v>
                </c:pt>
                <c:pt idx="119">
                  <c:v>1.3711739999999999</c:v>
                </c:pt>
                <c:pt idx="120">
                  <c:v>1.411902</c:v>
                </c:pt>
                <c:pt idx="121">
                  <c:v>1.905597</c:v>
                </c:pt>
                <c:pt idx="122">
                  <c:v>2.5182699999999998</c:v>
                </c:pt>
                <c:pt idx="123">
                  <c:v>1.617075</c:v>
                </c:pt>
                <c:pt idx="124">
                  <c:v>0.90968300000000002</c:v>
                </c:pt>
                <c:pt idx="125">
                  <c:v>1.123022</c:v>
                </c:pt>
                <c:pt idx="126">
                  <c:v>1.2523260000000001</c:v>
                </c:pt>
                <c:pt idx="127">
                  <c:v>1.2965180000000001</c:v>
                </c:pt>
                <c:pt idx="128">
                  <c:v>1.2094560000000001</c:v>
                </c:pt>
                <c:pt idx="129">
                  <c:v>1.207862</c:v>
                </c:pt>
                <c:pt idx="130">
                  <c:v>1.2110339999999999</c:v>
                </c:pt>
                <c:pt idx="131">
                  <c:v>1.2363310000000001</c:v>
                </c:pt>
                <c:pt idx="132">
                  <c:v>1.1098779999999999</c:v>
                </c:pt>
                <c:pt idx="133">
                  <c:v>0.96969099999999997</c:v>
                </c:pt>
                <c:pt idx="134">
                  <c:v>0.992116</c:v>
                </c:pt>
                <c:pt idx="135">
                  <c:v>0.90788199999999997</c:v>
                </c:pt>
                <c:pt idx="136">
                  <c:v>0.82239300000000004</c:v>
                </c:pt>
                <c:pt idx="137">
                  <c:v>0.79004099999999999</c:v>
                </c:pt>
                <c:pt idx="138">
                  <c:v>0.89700199999999997</c:v>
                </c:pt>
                <c:pt idx="139">
                  <c:v>0.89507400000000004</c:v>
                </c:pt>
                <c:pt idx="140">
                  <c:v>0.92149899999999996</c:v>
                </c:pt>
                <c:pt idx="141">
                  <c:v>0.89440600000000003</c:v>
                </c:pt>
                <c:pt idx="142">
                  <c:v>0.95558200000000004</c:v>
                </c:pt>
                <c:pt idx="143">
                  <c:v>1.2766869999999999</c:v>
                </c:pt>
                <c:pt idx="144">
                  <c:v>1.280384</c:v>
                </c:pt>
                <c:pt idx="145">
                  <c:v>0.77052600000000004</c:v>
                </c:pt>
                <c:pt idx="146">
                  <c:v>0.54069</c:v>
                </c:pt>
                <c:pt idx="147">
                  <c:v>0.856209</c:v>
                </c:pt>
                <c:pt idx="148">
                  <c:v>2.3388979999999999</c:v>
                </c:pt>
                <c:pt idx="149">
                  <c:v>2.3665970000000001</c:v>
                </c:pt>
                <c:pt idx="150">
                  <c:v>0.58668299999999995</c:v>
                </c:pt>
                <c:pt idx="151">
                  <c:v>1.7749060000000001</c:v>
                </c:pt>
                <c:pt idx="152">
                  <c:v>0.97069000000000005</c:v>
                </c:pt>
                <c:pt idx="153">
                  <c:v>2.6733669999999998</c:v>
                </c:pt>
                <c:pt idx="154">
                  <c:v>1.9765520000000001</c:v>
                </c:pt>
                <c:pt idx="155">
                  <c:v>1.1463289999999999</c:v>
                </c:pt>
                <c:pt idx="156">
                  <c:v>0.87039299999999997</c:v>
                </c:pt>
                <c:pt idx="157">
                  <c:v>1.5603260000000001</c:v>
                </c:pt>
                <c:pt idx="158">
                  <c:v>2.1198790000000001</c:v>
                </c:pt>
                <c:pt idx="159">
                  <c:v>1.8465210000000001</c:v>
                </c:pt>
                <c:pt idx="160">
                  <c:v>1.094438</c:v>
                </c:pt>
                <c:pt idx="161">
                  <c:v>0.716387</c:v>
                </c:pt>
                <c:pt idx="162">
                  <c:v>0.51458899999999996</c:v>
                </c:pt>
                <c:pt idx="163">
                  <c:v>0.39481699999999997</c:v>
                </c:pt>
                <c:pt idx="164">
                  <c:v>0.30368400000000001</c:v>
                </c:pt>
                <c:pt idx="165">
                  <c:v>0.35113899999999998</c:v>
                </c:pt>
                <c:pt idx="166">
                  <c:v>0.38682800000000001</c:v>
                </c:pt>
                <c:pt idx="167">
                  <c:v>0.40255999999999997</c:v>
                </c:pt>
                <c:pt idx="168">
                  <c:v>0.54360299999999995</c:v>
                </c:pt>
                <c:pt idx="169">
                  <c:v>0.67283499999999996</c:v>
                </c:pt>
                <c:pt idx="170">
                  <c:v>0.80193999999999999</c:v>
                </c:pt>
                <c:pt idx="171">
                  <c:v>0.91712800000000005</c:v>
                </c:pt>
                <c:pt idx="172">
                  <c:v>1.2022390000000001</c:v>
                </c:pt>
                <c:pt idx="173">
                  <c:v>1.3915120000000001</c:v>
                </c:pt>
                <c:pt idx="174">
                  <c:v>1.2182200000000001</c:v>
                </c:pt>
              </c:numCache>
            </c:numRef>
          </c:val>
          <c:smooth val="0"/>
          <c:extLst>
            <c:ext xmlns:c16="http://schemas.microsoft.com/office/drawing/2014/chart" uri="{C3380CC4-5D6E-409C-BE32-E72D297353CC}">
              <c16:uniqueId val="{00000000-B615-4B68-8F61-24E43867AC36}"/>
            </c:ext>
          </c:extLst>
        </c:ser>
        <c:ser>
          <c:idx val="1"/>
          <c:order val="1"/>
          <c:tx>
            <c:strRef>
              <c:f>Sheet1!$Q$1</c:f>
              <c:strCache>
                <c:ptCount val="1"/>
                <c:pt idx="0">
                  <c:v>Running_in_pocket</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Sheet1!$Q$2:$Q$176</c:f>
              <c:numCache>
                <c:formatCode>General</c:formatCode>
                <c:ptCount val="175"/>
                <c:pt idx="0">
                  <c:v>0.99058299999999999</c:v>
                </c:pt>
                <c:pt idx="1">
                  <c:v>0.57017499999999999</c:v>
                </c:pt>
                <c:pt idx="2">
                  <c:v>1.24997</c:v>
                </c:pt>
                <c:pt idx="3">
                  <c:v>0.98840099999999997</c:v>
                </c:pt>
                <c:pt idx="4">
                  <c:v>0.43772499999999998</c:v>
                </c:pt>
                <c:pt idx="5">
                  <c:v>0.40453</c:v>
                </c:pt>
                <c:pt idx="6">
                  <c:v>0.67404699999999995</c:v>
                </c:pt>
                <c:pt idx="7">
                  <c:v>1.045185</c:v>
                </c:pt>
                <c:pt idx="8">
                  <c:v>0.44622800000000001</c:v>
                </c:pt>
                <c:pt idx="9">
                  <c:v>0.46374100000000001</c:v>
                </c:pt>
                <c:pt idx="10">
                  <c:v>0.78665600000000002</c:v>
                </c:pt>
                <c:pt idx="11">
                  <c:v>1.502847</c:v>
                </c:pt>
                <c:pt idx="12">
                  <c:v>2.3767930000000002</c:v>
                </c:pt>
                <c:pt idx="13">
                  <c:v>2.8438690000000002</c:v>
                </c:pt>
                <c:pt idx="14">
                  <c:v>2.2485940000000002</c:v>
                </c:pt>
                <c:pt idx="15">
                  <c:v>2.0851440000000001</c:v>
                </c:pt>
                <c:pt idx="16">
                  <c:v>3.8214999999999999</c:v>
                </c:pt>
                <c:pt idx="17">
                  <c:v>2.356887</c:v>
                </c:pt>
                <c:pt idx="18">
                  <c:v>0.71465400000000001</c:v>
                </c:pt>
                <c:pt idx="19">
                  <c:v>0.488761</c:v>
                </c:pt>
                <c:pt idx="20">
                  <c:v>0.417881</c:v>
                </c:pt>
                <c:pt idx="21">
                  <c:v>0.33860899999999999</c:v>
                </c:pt>
                <c:pt idx="22">
                  <c:v>0.74282599999999999</c:v>
                </c:pt>
                <c:pt idx="23">
                  <c:v>0.76342699999999997</c:v>
                </c:pt>
                <c:pt idx="24">
                  <c:v>0.50506300000000004</c:v>
                </c:pt>
                <c:pt idx="25">
                  <c:v>0.91843799999999998</c:v>
                </c:pt>
                <c:pt idx="26">
                  <c:v>1.0350330000000001</c:v>
                </c:pt>
                <c:pt idx="27">
                  <c:v>1.3344929999999999</c:v>
                </c:pt>
                <c:pt idx="28">
                  <c:v>1.9354960000000001</c:v>
                </c:pt>
                <c:pt idx="29">
                  <c:v>2.0205289999999998</c:v>
                </c:pt>
                <c:pt idx="30">
                  <c:v>1.8977010000000001</c:v>
                </c:pt>
                <c:pt idx="31">
                  <c:v>2.1801219999999999</c:v>
                </c:pt>
                <c:pt idx="32">
                  <c:v>2.3576830000000002</c:v>
                </c:pt>
                <c:pt idx="33">
                  <c:v>1.37626</c:v>
                </c:pt>
                <c:pt idx="34">
                  <c:v>0.66253499999999999</c:v>
                </c:pt>
                <c:pt idx="35">
                  <c:v>4.8913140000000004</c:v>
                </c:pt>
                <c:pt idx="36">
                  <c:v>2.513944</c:v>
                </c:pt>
                <c:pt idx="37">
                  <c:v>0.86681900000000001</c:v>
                </c:pt>
                <c:pt idx="38">
                  <c:v>0.58849799999999997</c:v>
                </c:pt>
                <c:pt idx="39">
                  <c:v>0.98278200000000004</c:v>
                </c:pt>
                <c:pt idx="40">
                  <c:v>0.74089300000000002</c:v>
                </c:pt>
                <c:pt idx="41">
                  <c:v>0.48970799999999998</c:v>
                </c:pt>
                <c:pt idx="42">
                  <c:v>0.27060400000000001</c:v>
                </c:pt>
                <c:pt idx="43">
                  <c:v>0.648231</c:v>
                </c:pt>
                <c:pt idx="44">
                  <c:v>0.92637199999999997</c:v>
                </c:pt>
                <c:pt idx="45">
                  <c:v>0.47266000000000002</c:v>
                </c:pt>
                <c:pt idx="46">
                  <c:v>0.57363299999999995</c:v>
                </c:pt>
                <c:pt idx="47">
                  <c:v>0.933118</c:v>
                </c:pt>
                <c:pt idx="48">
                  <c:v>1.335764</c:v>
                </c:pt>
                <c:pt idx="49">
                  <c:v>2.0156679999999998</c:v>
                </c:pt>
                <c:pt idx="50">
                  <c:v>2.7101150000000001</c:v>
                </c:pt>
                <c:pt idx="51">
                  <c:v>2.668237</c:v>
                </c:pt>
                <c:pt idx="52">
                  <c:v>2.0301450000000001</c:v>
                </c:pt>
                <c:pt idx="53">
                  <c:v>2.7652320000000001</c:v>
                </c:pt>
                <c:pt idx="54">
                  <c:v>2.2849349999999999</c:v>
                </c:pt>
                <c:pt idx="55">
                  <c:v>0.94767400000000002</c:v>
                </c:pt>
                <c:pt idx="56">
                  <c:v>0.47699799999999998</c:v>
                </c:pt>
                <c:pt idx="57">
                  <c:v>0.28589199999999998</c:v>
                </c:pt>
                <c:pt idx="58">
                  <c:v>0.242311</c:v>
                </c:pt>
                <c:pt idx="59">
                  <c:v>0.47008100000000003</c:v>
                </c:pt>
                <c:pt idx="60">
                  <c:v>0.75769799999999998</c:v>
                </c:pt>
                <c:pt idx="61">
                  <c:v>0.72243599999999997</c:v>
                </c:pt>
                <c:pt idx="62">
                  <c:v>1.0756209999999999</c:v>
                </c:pt>
                <c:pt idx="63">
                  <c:v>1.043118</c:v>
                </c:pt>
                <c:pt idx="64">
                  <c:v>1.219022</c:v>
                </c:pt>
                <c:pt idx="65">
                  <c:v>1.850705</c:v>
                </c:pt>
                <c:pt idx="66">
                  <c:v>1.951838</c:v>
                </c:pt>
                <c:pt idx="67">
                  <c:v>1.6392789999999999</c:v>
                </c:pt>
                <c:pt idx="68">
                  <c:v>1.972933</c:v>
                </c:pt>
                <c:pt idx="69">
                  <c:v>3.0679110000000001</c:v>
                </c:pt>
                <c:pt idx="70">
                  <c:v>1.837383</c:v>
                </c:pt>
                <c:pt idx="71">
                  <c:v>0.78456899999999996</c:v>
                </c:pt>
                <c:pt idx="72">
                  <c:v>3.6762440000000001</c:v>
                </c:pt>
                <c:pt idx="73">
                  <c:v>6.6494710000000001</c:v>
                </c:pt>
                <c:pt idx="74">
                  <c:v>1.2679279999999999</c:v>
                </c:pt>
                <c:pt idx="75">
                  <c:v>0.79435299999999998</c:v>
                </c:pt>
                <c:pt idx="76">
                  <c:v>1.199899</c:v>
                </c:pt>
                <c:pt idx="77">
                  <c:v>1.2693300000000001</c:v>
                </c:pt>
                <c:pt idx="78">
                  <c:v>0.61147200000000002</c:v>
                </c:pt>
                <c:pt idx="79">
                  <c:v>0.22923499999999999</c:v>
                </c:pt>
                <c:pt idx="80">
                  <c:v>0.45431500000000002</c:v>
                </c:pt>
                <c:pt idx="81">
                  <c:v>0.75749999999999995</c:v>
                </c:pt>
                <c:pt idx="82">
                  <c:v>0.98592800000000003</c:v>
                </c:pt>
                <c:pt idx="83">
                  <c:v>0.49917</c:v>
                </c:pt>
                <c:pt idx="84">
                  <c:v>0.62337799999999999</c:v>
                </c:pt>
                <c:pt idx="85">
                  <c:v>1.0138499999999999</c:v>
                </c:pt>
                <c:pt idx="86">
                  <c:v>1.5993280000000001</c:v>
                </c:pt>
                <c:pt idx="87">
                  <c:v>2.0250219999999999</c:v>
                </c:pt>
                <c:pt idx="88">
                  <c:v>2.5345249999999999</c:v>
                </c:pt>
                <c:pt idx="89">
                  <c:v>3.0527839999999999</c:v>
                </c:pt>
                <c:pt idx="90">
                  <c:v>2.1600190000000001</c:v>
                </c:pt>
                <c:pt idx="91">
                  <c:v>2.0882499999999999</c:v>
                </c:pt>
                <c:pt idx="92">
                  <c:v>2.7256550000000002</c:v>
                </c:pt>
                <c:pt idx="93">
                  <c:v>1.467406</c:v>
                </c:pt>
                <c:pt idx="94">
                  <c:v>0.57706500000000005</c:v>
                </c:pt>
                <c:pt idx="95">
                  <c:v>0.41114000000000001</c:v>
                </c:pt>
                <c:pt idx="96">
                  <c:v>0.27084900000000001</c:v>
                </c:pt>
                <c:pt idx="97">
                  <c:v>0.59741999999999995</c:v>
                </c:pt>
                <c:pt idx="98">
                  <c:v>0.80022000000000004</c:v>
                </c:pt>
                <c:pt idx="99">
                  <c:v>0.71713099999999996</c:v>
                </c:pt>
                <c:pt idx="100">
                  <c:v>0.80124899999999999</c:v>
                </c:pt>
                <c:pt idx="101">
                  <c:v>0.91384600000000005</c:v>
                </c:pt>
                <c:pt idx="102">
                  <c:v>1.323758</c:v>
                </c:pt>
                <c:pt idx="103">
                  <c:v>1.925421</c:v>
                </c:pt>
                <c:pt idx="104">
                  <c:v>1.8030710000000001</c:v>
                </c:pt>
                <c:pt idx="105">
                  <c:v>1.6378649999999999</c:v>
                </c:pt>
                <c:pt idx="106">
                  <c:v>2.2250939999999999</c:v>
                </c:pt>
                <c:pt idx="107">
                  <c:v>2.8763969999999999</c:v>
                </c:pt>
                <c:pt idx="108">
                  <c:v>1.130957</c:v>
                </c:pt>
                <c:pt idx="109">
                  <c:v>1.013155</c:v>
                </c:pt>
                <c:pt idx="110">
                  <c:v>6.5237119999999997</c:v>
                </c:pt>
                <c:pt idx="111">
                  <c:v>4.7216829999999996</c:v>
                </c:pt>
                <c:pt idx="112">
                  <c:v>1.560055</c:v>
                </c:pt>
                <c:pt idx="113">
                  <c:v>0.97322799999999998</c:v>
                </c:pt>
                <c:pt idx="114">
                  <c:v>1.2446759999999999</c:v>
                </c:pt>
                <c:pt idx="115">
                  <c:v>0.85210399999999997</c:v>
                </c:pt>
                <c:pt idx="116">
                  <c:v>0.44214500000000001</c:v>
                </c:pt>
                <c:pt idx="117">
                  <c:v>0.25912400000000002</c:v>
                </c:pt>
                <c:pt idx="118">
                  <c:v>0.41373199999999999</c:v>
                </c:pt>
                <c:pt idx="119">
                  <c:v>0.614676</c:v>
                </c:pt>
                <c:pt idx="120">
                  <c:v>0.62543400000000005</c:v>
                </c:pt>
                <c:pt idx="121">
                  <c:v>0.43093900000000002</c:v>
                </c:pt>
                <c:pt idx="122">
                  <c:v>0.83365100000000003</c:v>
                </c:pt>
                <c:pt idx="123">
                  <c:v>1.2298720000000001</c:v>
                </c:pt>
                <c:pt idx="124">
                  <c:v>1.878679</c:v>
                </c:pt>
                <c:pt idx="125">
                  <c:v>2.6448469999999999</c:v>
                </c:pt>
                <c:pt idx="126">
                  <c:v>2.992712</c:v>
                </c:pt>
                <c:pt idx="127">
                  <c:v>2.0851700000000002</c:v>
                </c:pt>
                <c:pt idx="128">
                  <c:v>1.850978</c:v>
                </c:pt>
                <c:pt idx="129">
                  <c:v>3.298664</c:v>
                </c:pt>
                <c:pt idx="130">
                  <c:v>2.33527</c:v>
                </c:pt>
                <c:pt idx="131">
                  <c:v>0.74611499999999997</c:v>
                </c:pt>
                <c:pt idx="132">
                  <c:v>0.35542800000000002</c:v>
                </c:pt>
                <c:pt idx="133">
                  <c:v>0.32374799999999998</c:v>
                </c:pt>
                <c:pt idx="134">
                  <c:v>0.14340700000000001</c:v>
                </c:pt>
                <c:pt idx="135">
                  <c:v>0.416738</c:v>
                </c:pt>
                <c:pt idx="136">
                  <c:v>0.74592700000000001</c:v>
                </c:pt>
                <c:pt idx="137">
                  <c:v>0.67962699999999998</c:v>
                </c:pt>
                <c:pt idx="138">
                  <c:v>0.83944700000000005</c:v>
                </c:pt>
                <c:pt idx="139">
                  <c:v>0.80906199999999995</c:v>
                </c:pt>
                <c:pt idx="140">
                  <c:v>1.2925770000000001</c:v>
                </c:pt>
                <c:pt idx="141">
                  <c:v>1.7914570000000001</c:v>
                </c:pt>
                <c:pt idx="142">
                  <c:v>1.924045</c:v>
                </c:pt>
                <c:pt idx="143">
                  <c:v>1.6972020000000001</c:v>
                </c:pt>
                <c:pt idx="144">
                  <c:v>1.8540589999999999</c:v>
                </c:pt>
                <c:pt idx="145">
                  <c:v>2.9320870000000001</c:v>
                </c:pt>
                <c:pt idx="146">
                  <c:v>1.6956070000000001</c:v>
                </c:pt>
                <c:pt idx="147">
                  <c:v>1.146889</c:v>
                </c:pt>
                <c:pt idx="148">
                  <c:v>5.1996880000000001</c:v>
                </c:pt>
                <c:pt idx="149">
                  <c:v>4.8493009999999996</c:v>
                </c:pt>
                <c:pt idx="150">
                  <c:v>1.6749449999999999</c:v>
                </c:pt>
                <c:pt idx="151">
                  <c:v>0.69486400000000004</c:v>
                </c:pt>
                <c:pt idx="152">
                  <c:v>0.99776100000000001</c:v>
                </c:pt>
                <c:pt idx="153">
                  <c:v>1.1888879999999999</c:v>
                </c:pt>
                <c:pt idx="154">
                  <c:v>0.76764600000000005</c:v>
                </c:pt>
                <c:pt idx="155">
                  <c:v>0.37912200000000001</c:v>
                </c:pt>
                <c:pt idx="156">
                  <c:v>0.24412</c:v>
                </c:pt>
                <c:pt idx="157">
                  <c:v>0.32600899999999999</c:v>
                </c:pt>
                <c:pt idx="158">
                  <c:v>0.37001499999999998</c:v>
                </c:pt>
                <c:pt idx="159">
                  <c:v>0.21491399999999999</c:v>
                </c:pt>
                <c:pt idx="160">
                  <c:v>0.48616799999999999</c:v>
                </c:pt>
                <c:pt idx="161">
                  <c:v>1.051501</c:v>
                </c:pt>
                <c:pt idx="162">
                  <c:v>2.0136379999999998</c:v>
                </c:pt>
                <c:pt idx="163">
                  <c:v>2.8528690000000001</c:v>
                </c:pt>
                <c:pt idx="164">
                  <c:v>2.562678</c:v>
                </c:pt>
                <c:pt idx="165">
                  <c:v>2.1904509999999999</c:v>
                </c:pt>
                <c:pt idx="166">
                  <c:v>2.4057050000000002</c:v>
                </c:pt>
                <c:pt idx="167">
                  <c:v>4.0026279999999996</c:v>
                </c:pt>
                <c:pt idx="168">
                  <c:v>1.8571059999999999</c:v>
                </c:pt>
                <c:pt idx="169">
                  <c:v>0.46960299999999999</c:v>
                </c:pt>
                <c:pt idx="170">
                  <c:v>0.33915099999999998</c:v>
                </c:pt>
                <c:pt idx="171">
                  <c:v>0.29056799999999999</c:v>
                </c:pt>
                <c:pt idx="172">
                  <c:v>0.15603400000000001</c:v>
                </c:pt>
                <c:pt idx="173">
                  <c:v>0.32768000000000003</c:v>
                </c:pt>
                <c:pt idx="174">
                  <c:v>0.61311599999999999</c:v>
                </c:pt>
              </c:numCache>
            </c:numRef>
          </c:val>
          <c:smooth val="0"/>
          <c:extLst>
            <c:ext xmlns:c16="http://schemas.microsoft.com/office/drawing/2014/chart" uri="{C3380CC4-5D6E-409C-BE32-E72D297353CC}">
              <c16:uniqueId val="{00000001-B615-4B68-8F61-24E43867AC36}"/>
            </c:ext>
          </c:extLst>
        </c:ser>
        <c:dLbls>
          <c:showLegendKey val="0"/>
          <c:showVal val="0"/>
          <c:showCatName val="0"/>
          <c:showSerName val="0"/>
          <c:showPercent val="0"/>
          <c:showBubbleSize val="0"/>
        </c:dLbls>
        <c:marker val="1"/>
        <c:smooth val="0"/>
        <c:axId val="605587504"/>
        <c:axId val="605587832"/>
      </c:lineChart>
      <c:catAx>
        <c:axId val="60558750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5587832"/>
        <c:crosses val="autoZero"/>
        <c:auto val="1"/>
        <c:lblAlgn val="ctr"/>
        <c:lblOffset val="100"/>
        <c:noMultiLvlLbl val="0"/>
      </c:catAx>
      <c:valAx>
        <c:axId val="6055878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5587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pct5">
      <a:fgClr>
        <a:schemeClr val="accent1"/>
      </a:fgClr>
      <a:bgClr>
        <a:schemeClr val="bg1"/>
      </a:bgClr>
    </a:patt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2017/12/4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lnSpc>
                <a:spcPct val="120000"/>
              </a:lnSpc>
            </a:pPr>
            <a:r>
              <a:rPr lang="en-US" altLang="zh-CN" sz="2400" b="1" dirty="0">
                <a:solidFill>
                  <a:srgbClr val="FFC000"/>
                </a:solidFill>
                <a:latin typeface="微软雅黑" panose="020B0503020204020204" charset="-122"/>
                <a:ea typeface="微软雅黑" panose="020B0503020204020204" charset="-122"/>
              </a:rPr>
              <a:t>Catalogue:</a:t>
            </a:r>
            <a:endParaRPr lang="en-IE" sz="2400" b="1" dirty="0">
              <a:solidFill>
                <a:srgbClr val="FFC000"/>
              </a:solidFill>
              <a:latin typeface="微软雅黑" panose="020B0503020204020204" charset="-122"/>
              <a:ea typeface="微软雅黑" panose="020B0503020204020204" charset="-122"/>
            </a:endParaRPr>
          </a:p>
          <a:p>
            <a:pPr algn="just">
              <a:lnSpc>
                <a:spcPct val="120000"/>
              </a:lnSpc>
            </a:pPr>
            <a:endParaRPr lang="en-US" altLang="zh-CN" sz="2400" dirty="0">
              <a:solidFill>
                <a:srgbClr val="00B0F0"/>
              </a:solidFill>
            </a:endParaRPr>
          </a:p>
          <a:p>
            <a:pPr algn="just">
              <a:lnSpc>
                <a:spcPct val="120000"/>
              </a:lnSpc>
            </a:pPr>
            <a:r>
              <a:rPr lang="en-US" altLang="zh-CN" sz="2400" dirty="0">
                <a:solidFill>
                  <a:srgbClr val="00B0F0"/>
                </a:solidFill>
              </a:rPr>
              <a:t>1.What is G-sensor and what is Step Algorithm? </a:t>
            </a:r>
          </a:p>
          <a:p>
            <a:pPr algn="just">
              <a:lnSpc>
                <a:spcPct val="120000"/>
              </a:lnSpc>
            </a:pPr>
            <a:r>
              <a:rPr lang="en-US" altLang="zh-CN" sz="2400" dirty="0">
                <a:solidFill>
                  <a:srgbClr val="00B0F0"/>
                </a:solidFill>
              </a:rPr>
              <a:t>2.How does G-sensor work? </a:t>
            </a:r>
          </a:p>
          <a:p>
            <a:pPr algn="just">
              <a:lnSpc>
                <a:spcPct val="120000"/>
              </a:lnSpc>
            </a:pPr>
            <a:r>
              <a:rPr lang="en-US" altLang="zh-CN" sz="2400" dirty="0">
                <a:solidFill>
                  <a:srgbClr val="00B0F0"/>
                </a:solidFill>
              </a:rPr>
              <a:t>3.K</a:t>
            </a:r>
            <a:r>
              <a:rPr lang="en-US" altLang="zh-CN" sz="2400" dirty="0">
                <a:solidFill>
                  <a:srgbClr val="00B0F0"/>
                </a:solidFill>
                <a:sym typeface="+mn-ea"/>
              </a:rPr>
              <a:t>ey Algorithms.</a:t>
            </a:r>
            <a:endParaRPr lang="en-US" altLang="zh-CN" sz="2400" dirty="0">
              <a:solidFill>
                <a:srgbClr val="00B0F0"/>
              </a:solidFill>
            </a:endParaRPr>
          </a:p>
          <a:p>
            <a:pPr algn="just">
              <a:lnSpc>
                <a:spcPct val="120000"/>
              </a:lnSpc>
            </a:pPr>
            <a:r>
              <a:rPr lang="en-US" altLang="zh-CN" sz="2400" dirty="0">
                <a:solidFill>
                  <a:srgbClr val="00B0F0"/>
                </a:solidFill>
              </a:rPr>
              <a:t>4.The </a:t>
            </a:r>
            <a:r>
              <a:rPr lang="en-US" altLang="zh-CN" sz="2400" dirty="0" err="1">
                <a:solidFill>
                  <a:srgbClr val="00B0F0"/>
                </a:solidFill>
              </a:rPr>
              <a:t>demostration</a:t>
            </a:r>
            <a:r>
              <a:rPr lang="en-US" altLang="zh-CN" sz="2400" dirty="0">
                <a:solidFill>
                  <a:srgbClr val="00B0F0"/>
                </a:solidFill>
              </a:rPr>
              <a:t> of my </a:t>
            </a:r>
            <a:r>
              <a:rPr lang="en-US" altLang="zh-CN" sz="2400" dirty="0" err="1">
                <a:solidFill>
                  <a:srgbClr val="00B0F0"/>
                </a:solidFill>
              </a:rPr>
              <a:t>programme</a:t>
            </a:r>
            <a:r>
              <a:rPr lang="en-US" altLang="zh-CN" sz="2400" dirty="0">
                <a:solidFill>
                  <a:srgbClr val="00B0F0"/>
                </a:solidFill>
              </a:rPr>
              <a:t>.</a:t>
            </a:r>
          </a:p>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3</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IE" altLang="zh-CN" dirty="0"/>
          </a:p>
          <a:p>
            <a:r>
              <a:rPr lang="en-US" altLang="zh-CN" sz="1400" dirty="0"/>
              <a:t> As we can see in the two pictures, where a , h , g means horizontal acceleration, vertical acceleration and gravity force, respectively.</a:t>
            </a:r>
          </a:p>
          <a:p>
            <a:endParaRPr lang="en-IE" altLang="zh-CN" sz="1400" dirty="0"/>
          </a:p>
          <a:p>
            <a:r>
              <a:rPr lang="zh-CN" altLang="en-US" sz="1400" dirty="0"/>
              <a:t>The strides of the walker are different according to the varying human parameters. The stride depends on several factors such as walking velocity, step frequency and the height of the walker etc.</a:t>
            </a:r>
          </a:p>
          <a:p>
            <a:r>
              <a:rPr lang="zh-CN" altLang="en-US" sz="1400" dirty="0"/>
              <a:t>The horizontal direction acceleration and vertical direction acceleration during the swing phase is denoted in equation below, where θ(t)  is inclination angle of the leg at time t.</a:t>
            </a:r>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sym typeface="+mn-ea"/>
              </a:rPr>
              <a:t>This chart </a:t>
            </a:r>
            <a:r>
              <a:rPr lang="en-US" altLang="zh-CN" dirty="0">
                <a:sym typeface="+mn-ea"/>
              </a:rPr>
              <a:t>on the right </a:t>
            </a:r>
            <a:r>
              <a:rPr lang="zh-CN" altLang="en-US" dirty="0">
                <a:sym typeface="+mn-ea"/>
              </a:rPr>
              <a:t>shows the total acceleration wave of walking in pocket during 2 seconds from the 2.5 minutes above chart. From the diagram, we can mark some positive and negative peak values, and there are some rules for judging whether peak values are available or not:</a:t>
            </a:r>
            <a:endParaRPr lang="zh-CN" altLang="en-US" dirty="0"/>
          </a:p>
          <a:p>
            <a:endParaRPr lang="zh-CN" altLang="en-US"/>
          </a:p>
        </p:txBody>
      </p:sp>
      <p:sp>
        <p:nvSpPr>
          <p:cNvPr id="4" name="灯片编号占位符 3"/>
          <p:cNvSpPr>
            <a:spLocks noGrp="1"/>
          </p:cNvSpPr>
          <p:nvPr>
            <p:ph type="sldNum" sz="quarter" idx="10"/>
          </p:nvPr>
        </p:nvSpPr>
        <p:spPr/>
        <p:txBody>
          <a:bodyPr/>
          <a:lstStyle/>
          <a:p>
            <a:fld id="{6F6A89B6-B09D-494A-98C6-9595CD2F6B74}"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Here the diagram shows the data caught in 50Hz, 0.02s Period, So if the numbers of data between the two effective adjacent peaks less than 10, means the data is invalid. We judge it is an disturbing </a:t>
            </a:r>
            <a:r>
              <a:rPr lang="en-IE" dirty="0" err="1"/>
              <a:t>singal</a:t>
            </a:r>
            <a:r>
              <a:rPr lang="en-IE"/>
              <a:t>.</a:t>
            </a:r>
            <a:endParaRPr lang="en-IE" dirty="0"/>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3677016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6A89B6-B09D-494A-98C6-9595CD2F6B74}"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I just  want to tell them I focus on the action recognition algorithm and this is  a basic project I have to research, in the coming years I want to research motion recognition of  shaking glow stick  in the vocal concert using Gyroscope and Accelerometer</a:t>
            </a:r>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919350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838200" y="1221219"/>
            <a:ext cx="10515600" cy="2387600"/>
          </a:xfrm>
        </p:spPr>
        <p:txBody>
          <a:bodyPr anchor="b"/>
          <a:lstStyle>
            <a:lvl1pPr algn="ctr">
              <a:defRPr sz="6000">
                <a:solidFill>
                  <a:schemeClr val="bg1"/>
                </a:solidFill>
              </a:defRPr>
            </a:lvl1pPr>
          </a:lstStyle>
          <a:p>
            <a:r>
              <a:rPr lang="zh-CN" altLang="en-US" dirty="0"/>
              <a:t>编辑标题</a:t>
            </a:r>
          </a:p>
        </p:txBody>
      </p:sp>
      <p:sp>
        <p:nvSpPr>
          <p:cNvPr id="3" name="副标题 2"/>
          <p:cNvSpPr>
            <a:spLocks noGrp="1"/>
          </p:cNvSpPr>
          <p:nvPr>
            <p:ph type="subTitle" idx="1" hasCustomPrompt="1"/>
          </p:nvPr>
        </p:nvSpPr>
        <p:spPr>
          <a:xfrm>
            <a:off x="838200" y="3700894"/>
            <a:ext cx="105156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p>
        </p:txBody>
      </p:sp>
      <p:sp>
        <p:nvSpPr>
          <p:cNvPr id="4" name="日期占位符 3"/>
          <p:cNvSpPr>
            <a:spLocks noGrp="1"/>
          </p:cNvSpPr>
          <p:nvPr>
            <p:ph type="dt" sz="half" idx="10"/>
          </p:nvPr>
        </p:nvSpPr>
        <p:spPr/>
        <p:txBody>
          <a:bodyPr/>
          <a:lstStyle/>
          <a:p>
            <a:fld id="{20DD7636-5BE1-44BC-BB5F-15739D9E18E1}" type="datetimeFigureOut">
              <a:rPr lang="zh-CN" altLang="en-US" smtClean="0"/>
              <a:t>2017/12/4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7C0E1D-24C4-406F-9615-DBDA8D2D1F9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0DD7636-5BE1-44BC-BB5F-15739D9E18E1}" type="datetimeFigureOut">
              <a:rPr lang="zh-CN" altLang="en-US" smtClean="0"/>
              <a:t>2017/12/4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7" name="内容占位符 6"/>
          <p:cNvSpPr>
            <a:spLocks noGrp="1"/>
          </p:cNvSpPr>
          <p:nvPr>
            <p:ph sz="quarter" idx="13" hasCustomPrompt="1"/>
          </p:nvPr>
        </p:nvSpPr>
        <p:spPr>
          <a:xfrm>
            <a:off x="838200" y="271463"/>
            <a:ext cx="10515599" cy="5943986"/>
          </a:xfrm>
        </p:spPr>
        <p:txBody>
          <a:bodyPr/>
          <a:lstStyle>
            <a:lvl1pPr>
              <a:defRPr sz="2400"/>
            </a:lvl1pPr>
            <a:lvl2pPr>
              <a:defRPr sz="2000"/>
            </a:lvl2pPr>
            <a:lvl3pPr>
              <a:defRPr sz="1800"/>
            </a:lvl3pPr>
            <a:lvl4pPr>
              <a:defRPr sz="1800"/>
            </a:lvl4pPr>
            <a:lvl5pPr>
              <a:defRPr sz="1800"/>
            </a:lvl5p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t>2017/12/4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t>‹#›</a:t>
            </a:fld>
            <a:endParaRPr lang="zh-CN" altLang="en-US"/>
          </a:p>
        </p:txBody>
      </p:sp>
      <p:sp>
        <p:nvSpPr>
          <p:cNvPr id="9" name="文本占位符 8"/>
          <p:cNvSpPr>
            <a:spLocks noGrp="1"/>
          </p:cNvSpPr>
          <p:nvPr>
            <p:ph type="body" sz="quarter" idx="13"/>
          </p:nvPr>
        </p:nvSpPr>
        <p:spPr>
          <a:xfrm>
            <a:off x="839559" y="476250"/>
            <a:ext cx="10512884" cy="5596581"/>
          </a:xfrm>
        </p:spPr>
        <p:txBody>
          <a:bodyPr/>
          <a:lstStyle>
            <a:lvl1pPr marL="0" indent="0">
              <a:buFontTx/>
              <a:buNone/>
              <a:defRPr sz="2400">
                <a:solidFill>
                  <a:schemeClr val="accent1"/>
                </a:solidFill>
              </a:defRPr>
            </a:lvl1pPr>
            <a:lvl2pPr marL="393700" indent="0">
              <a:buFontTx/>
              <a:buNone/>
              <a:defRPr sz="2000">
                <a:solidFill>
                  <a:schemeClr val="accent1"/>
                </a:solidFill>
              </a:defRPr>
            </a:lvl2pPr>
            <a:lvl3pPr marL="661035" indent="0">
              <a:buFontTx/>
              <a:buNone/>
              <a:defRPr sz="1800">
                <a:solidFill>
                  <a:schemeClr val="accent1"/>
                </a:solidFill>
              </a:defRPr>
            </a:lvl3pPr>
            <a:lvl4pPr marL="851535" indent="0">
              <a:buFontTx/>
              <a:buNone/>
              <a:defRPr sz="1800">
                <a:solidFill>
                  <a:schemeClr val="accent1"/>
                </a:solidFill>
              </a:defRPr>
            </a:lvl4pPr>
            <a:lvl5pPr marL="1054735" indent="0">
              <a:buFontTx/>
              <a:buNone/>
              <a:defRPr sz="1800">
                <a:solidFill>
                  <a:schemeClr val="accent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20DD7636-5BE1-44BC-BB5F-15739D9E18E1}" type="datetimeFigureOut">
              <a:rPr lang="zh-CN" altLang="en-US" smtClean="0"/>
              <a:t>2017/12/4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7C0E1D-24C4-406F-9615-DBDA8D2D1F9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2812282"/>
            <a:ext cx="10515600" cy="1469838"/>
          </a:xfrm>
        </p:spPr>
        <p:txBody>
          <a:bodyPr anchor="b"/>
          <a:lstStyle>
            <a:lvl1pPr>
              <a:defRPr sz="6000">
                <a:solidFill>
                  <a:schemeClr val="bg1"/>
                </a:solidFill>
              </a:defRPr>
            </a:lvl1pPr>
          </a:lstStyle>
          <a:p>
            <a:r>
              <a:rPr lang="zh-CN" altLang="en-US"/>
              <a:t>单击此处编辑母版标题样式</a:t>
            </a:r>
          </a:p>
        </p:txBody>
      </p:sp>
      <p:sp>
        <p:nvSpPr>
          <p:cNvPr id="3" name="文本占位符 2"/>
          <p:cNvSpPr>
            <a:spLocks noGrp="1"/>
          </p:cNvSpPr>
          <p:nvPr>
            <p:ph type="body" idx="1" hasCustomPrompt="1"/>
          </p:nvPr>
        </p:nvSpPr>
        <p:spPr>
          <a:xfrm>
            <a:off x="831850" y="4309108"/>
            <a:ext cx="10515600" cy="1007693"/>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编辑文本</a:t>
            </a:r>
          </a:p>
        </p:txBody>
      </p:sp>
      <p:sp>
        <p:nvSpPr>
          <p:cNvPr id="4" name="日期占位符 3"/>
          <p:cNvSpPr>
            <a:spLocks noGrp="1"/>
          </p:cNvSpPr>
          <p:nvPr>
            <p:ph type="dt" sz="half" idx="10"/>
          </p:nvPr>
        </p:nvSpPr>
        <p:spPr/>
        <p:txBody>
          <a:bodyPr/>
          <a:lstStyle/>
          <a:p>
            <a:fld id="{20DD7636-5BE1-44BC-BB5F-15739D9E18E1}" type="datetimeFigureOut">
              <a:rPr lang="zh-CN" altLang="en-US" smtClean="0"/>
              <a:t>2017/12/4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7C0E1D-24C4-406F-9615-DBDA8D2D1F9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20DD7636-5BE1-44BC-BB5F-15739D9E18E1}" type="datetimeFigureOut">
              <a:rPr lang="zh-CN" altLang="en-US" smtClean="0"/>
              <a:t>2017/12/4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7C0E1D-24C4-406F-9615-DBDA8D2D1F9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757365"/>
            <a:ext cx="5157787" cy="90116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编辑文本</a:t>
            </a:r>
          </a:p>
        </p:txBody>
      </p:sp>
      <p:sp>
        <p:nvSpPr>
          <p:cNvPr id="4" name="内容占位符 3"/>
          <p:cNvSpPr>
            <a:spLocks noGrp="1"/>
          </p:cNvSpPr>
          <p:nvPr>
            <p:ph sz="half" idx="2" hasCustomPrompt="1"/>
          </p:nvPr>
        </p:nvSpPr>
        <p:spPr>
          <a:xfrm>
            <a:off x="839788" y="2728685"/>
            <a:ext cx="5157787" cy="3460977"/>
          </a:xfrm>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hasCustomPrompt="1"/>
          </p:nvPr>
        </p:nvSpPr>
        <p:spPr>
          <a:xfrm>
            <a:off x="6172200" y="1757365"/>
            <a:ext cx="5183188" cy="90116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编辑文本</a:t>
            </a:r>
          </a:p>
        </p:txBody>
      </p:sp>
      <p:sp>
        <p:nvSpPr>
          <p:cNvPr id="6" name="内容占位符 5"/>
          <p:cNvSpPr>
            <a:spLocks noGrp="1"/>
          </p:cNvSpPr>
          <p:nvPr>
            <p:ph sz="quarter" idx="4" hasCustomPrompt="1"/>
          </p:nvPr>
        </p:nvSpPr>
        <p:spPr>
          <a:xfrm>
            <a:off x="6172200" y="2728685"/>
            <a:ext cx="5183188" cy="3460977"/>
          </a:xfrm>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20DD7636-5BE1-44BC-BB5F-15739D9E18E1}" type="datetimeFigureOut">
              <a:rPr lang="zh-CN" altLang="en-US" smtClean="0"/>
              <a:t>2017/12/4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87C0E1D-24C4-406F-9615-DBDA8D2D1F9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1928813"/>
            <a:ext cx="10515600" cy="2162969"/>
          </a:xfrm>
        </p:spPr>
        <p:txBody>
          <a:bodyPr anchor="b" anchorCtr="0"/>
          <a:lstStyle>
            <a:lvl1pPr>
              <a:defRPr>
                <a:solidFill>
                  <a:schemeClr val="bg1"/>
                </a:solidFill>
              </a:defRPr>
            </a:lvl1pPr>
          </a:lstStyle>
          <a:p>
            <a:r>
              <a:rPr lang="zh-CN" altLang="en-US" dirty="0"/>
              <a:t>编辑标题</a:t>
            </a:r>
          </a:p>
        </p:txBody>
      </p:sp>
      <p:sp>
        <p:nvSpPr>
          <p:cNvPr id="3" name="日期占位符 2"/>
          <p:cNvSpPr>
            <a:spLocks noGrp="1"/>
          </p:cNvSpPr>
          <p:nvPr>
            <p:ph type="dt" sz="half" idx="10"/>
          </p:nvPr>
        </p:nvSpPr>
        <p:spPr/>
        <p:txBody>
          <a:bodyPr/>
          <a:lstStyle/>
          <a:p>
            <a:fld id="{20DD7636-5BE1-44BC-BB5F-15739D9E18E1}" type="datetimeFigureOut">
              <a:rPr lang="zh-CN" altLang="en-US" smtClean="0"/>
              <a:t>2017/12/4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838200" y="4207330"/>
            <a:ext cx="10515600" cy="1484313"/>
          </a:xfrm>
        </p:spPr>
        <p:txBody>
          <a:bodyPr>
            <a:normAutofit/>
          </a:bodyPr>
          <a:lstStyle>
            <a:lvl1pPr marL="0" indent="0">
              <a:buNone/>
              <a:defRPr sz="2400">
                <a:solidFill>
                  <a:schemeClr val="bg1"/>
                </a:solidFill>
              </a:defRPr>
            </a:lvl1pPr>
          </a:lstStyle>
          <a:p>
            <a:pPr lvl="0"/>
            <a:r>
              <a:rPr lang="zh-CN" altLang="en-US" dirty="0"/>
              <a:t>编辑文本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t>2017/12/4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3" name="图片占位符 2"/>
          <p:cNvSpPr>
            <a:spLocks noGrp="1" noChangeAspect="1"/>
          </p:cNvSpPr>
          <p:nvPr>
            <p:ph type="pic" idx="1"/>
          </p:nvPr>
        </p:nvSpPr>
        <p:spPr>
          <a:xfrm>
            <a:off x="5184000" y="677329"/>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277529"/>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2017/12/4</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
        <p:nvSpPr>
          <p:cNvPr id="2" name="标题 1"/>
          <p:cNvSpPr>
            <a:spLocks noGrp="1"/>
          </p:cNvSpPr>
          <p:nvPr>
            <p:ph type="title"/>
          </p:nvPr>
        </p:nvSpPr>
        <p:spPr>
          <a:xfrm>
            <a:off x="839787" y="677329"/>
            <a:ext cx="4165200" cy="1600200"/>
          </a:xfrm>
        </p:spPr>
        <p:txBody>
          <a:bodyPr anchor="t" anchorCtr="0">
            <a:normAutofit/>
          </a:bodyPr>
          <a:lstStyle>
            <a:lvl1pPr>
              <a:defRPr sz="3600"/>
            </a:lvl1pPr>
          </a:lstStyle>
          <a:p>
            <a:r>
              <a:rPr lang="zh-CN" altLang="en-US" dirty="0"/>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098156" y="365125"/>
            <a:ext cx="1255643" cy="5811838"/>
          </a:xfrm>
        </p:spPr>
        <p:txBody>
          <a:bodyPr vert="eaVert"/>
          <a:lstStyle/>
          <a:p>
            <a:r>
              <a:rPr lang="zh-CN" altLang="en-US" dirty="0"/>
              <a:t>单击此处编辑标题</a:t>
            </a:r>
          </a:p>
        </p:txBody>
      </p:sp>
      <p:sp>
        <p:nvSpPr>
          <p:cNvPr id="3" name="竖排文字占位符 2"/>
          <p:cNvSpPr>
            <a:spLocks noGrp="1"/>
          </p:cNvSpPr>
          <p:nvPr>
            <p:ph type="body" orient="vert" idx="1"/>
          </p:nvPr>
        </p:nvSpPr>
        <p:spPr>
          <a:xfrm>
            <a:off x="838199" y="365125"/>
            <a:ext cx="9090991"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2017/12/4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2000">
              <a:srgbClr val="000003"/>
            </a:gs>
            <a:gs pos="76000">
              <a:srgbClr val="515369"/>
            </a:gs>
            <a:gs pos="89000">
              <a:srgbClr val="68677B"/>
            </a:gs>
            <a:gs pos="100000">
              <a:srgbClr val="707383"/>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20DD7636-5BE1-44BC-BB5F-15739D9E18E1}" type="datetimeFigureOut">
              <a:rPr lang="zh-CN" altLang="en-US" smtClean="0"/>
              <a:t>2017/12/4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E87C0E1D-24C4-406F-9615-DBDA8D2D1F93}" type="slidenum">
              <a:rPr lang="zh-CN" altLang="en-US" smtClean="0"/>
              <a:t>‹#›</a:t>
            </a:fld>
            <a:endParaRPr lang="zh-CN" altLang="en-US"/>
          </a:p>
        </p:txBody>
      </p:sp>
      <p:sp>
        <p:nvSpPr>
          <p:cNvPr id="7" name="KSO_TEMPLATE" hidden="1"/>
          <p:cNvSpPr/>
          <p:nvPr>
            <p:custDataLst>
              <p:tags r:id="rId1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9" r:id="rId11"/>
  </p:sldLayoutIdLst>
  <p:txStyles>
    <p:titleStyle>
      <a:lvl1pPr algn="l" defTabSz="914400" rtl="0" eaLnBrk="1" latinLnBrk="0" hangingPunct="1">
        <a:lnSpc>
          <a:spcPct val="90000"/>
        </a:lnSpc>
        <a:spcBef>
          <a:spcPct val="0"/>
        </a:spcBef>
        <a:buNone/>
        <a:defRPr sz="48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lumMod val="8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8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5.xml"/><Relationship Id="rId7" Type="http://schemas.openxmlformats.org/officeDocument/2006/relationships/notesSlide" Target="../notesSlides/notesSlide8.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slideLayout" Target="../slideLayouts/slideLayout7.xml"/><Relationship Id="rId5" Type="http://schemas.openxmlformats.org/officeDocument/2006/relationships/tags" Target="../tags/tag27.xml"/><Relationship Id="rId4" Type="http://schemas.openxmlformats.org/officeDocument/2006/relationships/tags" Target="../tags/tag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notesSlide" Target="../notesSlides/notesSlide2.xml"/><Relationship Id="rId5" Type="http://schemas.openxmlformats.org/officeDocument/2006/relationships/slideLayout" Target="../slideLayouts/slideLayout4.xml"/><Relationship Id="rId4" Type="http://schemas.openxmlformats.org/officeDocument/2006/relationships/tags" Target="../tags/tag8.xml"/></Relationships>
</file>

<file path=ppt/slides/_rels/slide3.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1.jpe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notesSlide" Target="../notesSlides/notesSlide3.xml"/><Relationship Id="rId5" Type="http://schemas.openxmlformats.org/officeDocument/2006/relationships/slideLayout" Target="../slideLayouts/slideLayout8.xml"/><Relationship Id="rId4" Type="http://schemas.openxmlformats.org/officeDocument/2006/relationships/tags" Target="../tags/tag12.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4.xml"/><Relationship Id="rId7" Type="http://schemas.openxmlformats.org/officeDocument/2006/relationships/image" Target="../media/image2.wmf"/><Relationship Id="rId2" Type="http://schemas.openxmlformats.org/officeDocument/2006/relationships/tags" Target="../tags/tag13.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4.xml"/><Relationship Id="rId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6.xml"/><Relationship Id="rId7" Type="http://schemas.openxmlformats.org/officeDocument/2006/relationships/tags" Target="../tags/tag20.xml"/><Relationship Id="rId2" Type="http://schemas.openxmlformats.org/officeDocument/2006/relationships/tags" Target="../tags/tag15.xml"/><Relationship Id="rId1" Type="http://schemas.openxmlformats.org/officeDocument/2006/relationships/themeOverride" Target="../theme/themeOverride1.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9"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chart" Target="../charts/char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ctrTitle"/>
          </p:nvPr>
        </p:nvSpPr>
        <p:spPr>
          <a:xfrm>
            <a:off x="756267" y="1538015"/>
            <a:ext cx="10515600" cy="1005205"/>
          </a:xfrm>
        </p:spPr>
        <p:txBody>
          <a:bodyPr>
            <a:normAutofit fontScale="90000"/>
          </a:bodyPr>
          <a:lstStyle/>
          <a:p>
            <a:r>
              <a:rPr lang="en-US" altLang="zh-CN" sz="4400" dirty="0"/>
              <a:t>The Motion Recognition Algorithm Research</a:t>
            </a:r>
            <a:br>
              <a:rPr lang="en-US" altLang="zh-CN" sz="4400" dirty="0"/>
            </a:br>
            <a:r>
              <a:rPr lang="en-US" altLang="zh-CN" sz="3600" dirty="0"/>
              <a:t>                                            --- Step </a:t>
            </a:r>
            <a:r>
              <a:rPr lang="en-US" altLang="zh-CN" sz="3600" dirty="0">
                <a:sym typeface="+mn-ea"/>
              </a:rPr>
              <a:t>Count</a:t>
            </a:r>
            <a:r>
              <a:rPr lang="en-US" altLang="zh-CN" sz="3600" dirty="0"/>
              <a:t> </a:t>
            </a:r>
            <a:r>
              <a:rPr lang="en-US" altLang="zh-CN" sz="3600" dirty="0" err="1"/>
              <a:t>Algomrith</a:t>
            </a:r>
            <a:endParaRPr lang="zh-CN" altLang="en-US" sz="3600" dirty="0"/>
          </a:p>
        </p:txBody>
      </p:sp>
      <p:sp>
        <p:nvSpPr>
          <p:cNvPr id="11" name="副标题 10"/>
          <p:cNvSpPr>
            <a:spLocks noGrp="1"/>
          </p:cNvSpPr>
          <p:nvPr>
            <p:ph type="subTitle" idx="1"/>
          </p:nvPr>
        </p:nvSpPr>
        <p:spPr>
          <a:xfrm>
            <a:off x="4700627" y="3318917"/>
            <a:ext cx="7395845" cy="1102995"/>
          </a:xfrm>
        </p:spPr>
        <p:txBody>
          <a:bodyPr/>
          <a:lstStyle/>
          <a:p>
            <a:r>
              <a:rPr lang="zh-CN" altLang="en-US" dirty="0"/>
              <a:t>Student: Jerry / Jie Sun</a:t>
            </a:r>
          </a:p>
          <a:p>
            <a:r>
              <a:rPr lang="zh-CN" altLang="en-US" dirty="0"/>
              <a:t>Tutor: Dr. Glavin, Frank</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custDataLst>
              <p:tags r:id="rId2"/>
            </p:custDataLst>
          </p:nvPr>
        </p:nvGrpSpPr>
        <p:grpSpPr>
          <a:xfrm>
            <a:off x="6397584" y="713886"/>
            <a:ext cx="5478873" cy="1334595"/>
            <a:chOff x="5189568" y="4418888"/>
            <a:chExt cx="2721006" cy="662808"/>
          </a:xfrm>
        </p:grpSpPr>
        <p:sp>
          <p:nvSpPr>
            <p:cNvPr id="4" name="矩形 3"/>
            <p:cNvSpPr/>
            <p:nvPr>
              <p:custDataLst>
                <p:tags r:id="rId4"/>
              </p:custDataLst>
            </p:nvPr>
          </p:nvSpPr>
          <p:spPr>
            <a:xfrm>
              <a:off x="5492268" y="4562292"/>
              <a:ext cx="2201481" cy="519404"/>
            </a:xfrm>
            <a:prstGeom prst="rect">
              <a:avLst/>
            </a:prstGeom>
          </p:spPr>
          <p:txBody>
            <a:bodyPr wrap="square" lIns="0" rIns="0">
              <a:noAutofit/>
            </a:bodyPr>
            <a:lstStyle/>
            <a:p>
              <a:pPr algn="r"/>
              <a:r>
                <a:rPr lang="en-US" altLang="zh-CN" sz="4400" dirty="0">
                  <a:solidFill>
                    <a:schemeClr val="accent1"/>
                  </a:solidFill>
                  <a:latin typeface="+mj-lt"/>
                  <a:ea typeface="+mj-ea"/>
                  <a:cs typeface="+mj-cs"/>
                </a:rPr>
                <a:t>My Own Porgram</a:t>
              </a:r>
            </a:p>
            <a:p>
              <a:pPr algn="r"/>
              <a:endParaRPr lang="en-US" altLang="zh-CN" sz="5400" dirty="0">
                <a:solidFill>
                  <a:schemeClr val="accent1"/>
                </a:solidFill>
                <a:latin typeface="+mj-lt"/>
                <a:ea typeface="+mj-ea"/>
                <a:cs typeface="+mj-cs"/>
              </a:endParaRPr>
            </a:p>
          </p:txBody>
        </p:sp>
        <p:sp>
          <p:nvSpPr>
            <p:cNvPr id="5" name="矩形 4"/>
            <p:cNvSpPr/>
            <p:nvPr>
              <p:custDataLst>
                <p:tags r:id="rId5"/>
              </p:custDataLst>
            </p:nvPr>
          </p:nvSpPr>
          <p:spPr>
            <a:xfrm>
              <a:off x="5189568" y="4418888"/>
              <a:ext cx="2721006" cy="671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32500" lnSpcReduction="20000"/>
            </a:bodyPr>
            <a:lstStyle/>
            <a:p>
              <a:pPr algn="ctr"/>
              <a:endParaRPr lang="zh-CN" altLang="en-US" sz="1000"/>
            </a:p>
          </p:txBody>
        </p:sp>
      </p:grpSp>
      <p:sp>
        <p:nvSpPr>
          <p:cNvPr id="6" name="矩形 5"/>
          <p:cNvSpPr/>
          <p:nvPr>
            <p:custDataLst>
              <p:tags r:id="rId3"/>
            </p:custDataLst>
          </p:nvPr>
        </p:nvSpPr>
        <p:spPr>
          <a:xfrm>
            <a:off x="6321288" y="2286000"/>
            <a:ext cx="5740726" cy="4273825"/>
          </a:xfrm>
          <a:prstGeom prst="rect">
            <a:avLst/>
          </a:prstGeom>
        </p:spPr>
        <p:txBody>
          <a:bodyPr wrap="square" anchor="t">
            <a:normAutofit/>
          </a:bodyPr>
          <a:lstStyle/>
          <a:p>
            <a:pPr>
              <a:lnSpc>
                <a:spcPct val="130000"/>
              </a:lnSpc>
            </a:pPr>
            <a:r>
              <a:rPr lang="en-US" altLang="zh-CN" sz="3200" b="1" dirty="0">
                <a:solidFill>
                  <a:srgbClr val="FFC000"/>
                </a:solidFill>
                <a:latin typeface="微软雅黑" panose="020B0503020204020204" charset="-122"/>
                <a:ea typeface="微软雅黑" panose="020B0503020204020204" charset="-122"/>
              </a:rPr>
              <a:t>So what we can see from this procedure beside?</a:t>
            </a:r>
          </a:p>
          <a:p>
            <a:pPr marL="457200" indent="-457200">
              <a:lnSpc>
                <a:spcPct val="130000"/>
              </a:lnSpc>
              <a:buAutoNum type="arabicPeriod"/>
            </a:pPr>
            <a:r>
              <a:rPr lang="en-US" altLang="zh-CN" sz="2400" dirty="0">
                <a:solidFill>
                  <a:schemeClr val="bg1"/>
                </a:solidFill>
              </a:rPr>
              <a:t>Fill out  the path of excel file of Accelerometer data and the test frequency before click Running.</a:t>
            </a:r>
          </a:p>
          <a:p>
            <a:pPr marL="457200" indent="-457200">
              <a:lnSpc>
                <a:spcPct val="130000"/>
              </a:lnSpc>
              <a:buAutoNum type="arabicPeriod"/>
            </a:pPr>
            <a:r>
              <a:rPr lang="en-US" altLang="zh-CN" sz="2400" dirty="0">
                <a:solidFill>
                  <a:schemeClr val="bg1"/>
                </a:solidFill>
              </a:rPr>
              <a:t>Fill in the exact count steps in the Exact Steps, a</a:t>
            </a:r>
            <a:r>
              <a:rPr lang="en-IE" altLang="zh-CN" sz="2400" dirty="0" err="1">
                <a:solidFill>
                  <a:schemeClr val="bg1"/>
                </a:solidFill>
              </a:rPr>
              <a:t>nd</a:t>
            </a:r>
            <a:r>
              <a:rPr lang="zh-CN" altLang="en-US" sz="2400" dirty="0">
                <a:solidFill>
                  <a:schemeClr val="bg1"/>
                </a:solidFill>
              </a:rPr>
              <a:t> </a:t>
            </a:r>
            <a:r>
              <a:rPr lang="en-US" altLang="zh-CN" sz="2400" dirty="0">
                <a:solidFill>
                  <a:schemeClr val="bg1"/>
                </a:solidFill>
              </a:rPr>
              <a:t>click Calculating.</a:t>
            </a:r>
          </a:p>
        </p:txBody>
      </p:sp>
      <p:pic>
        <p:nvPicPr>
          <p:cNvPr id="14" name="Picture 13">
            <a:extLst>
              <a:ext uri="{FF2B5EF4-FFF2-40B4-BE49-F238E27FC236}">
                <a16:creationId xmlns:a16="http://schemas.microsoft.com/office/drawing/2014/main" id="{1877F383-C564-471F-AF78-FC4025E3BD9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2409" y="1002636"/>
            <a:ext cx="5658304" cy="4273825"/>
          </a:xfrm>
          <a:prstGeom prst="rect">
            <a:avLst/>
          </a:prstGeom>
        </p:spPr>
      </p:pic>
      <p:sp>
        <p:nvSpPr>
          <p:cNvPr id="8" name="TextBox 7">
            <a:extLst>
              <a:ext uri="{FF2B5EF4-FFF2-40B4-BE49-F238E27FC236}">
                <a16:creationId xmlns:a16="http://schemas.microsoft.com/office/drawing/2014/main" id="{67759428-2187-4BA4-B710-37A6AE510003}"/>
              </a:ext>
            </a:extLst>
          </p:cNvPr>
          <p:cNvSpPr txBox="1"/>
          <p:nvPr/>
        </p:nvSpPr>
        <p:spPr>
          <a:xfrm>
            <a:off x="380503" y="5516324"/>
            <a:ext cx="5090160" cy="424732"/>
          </a:xfrm>
          <a:prstGeom prst="rect">
            <a:avLst/>
          </a:prstGeom>
          <a:noFill/>
        </p:spPr>
        <p:txBody>
          <a:bodyPr wrap="square" rtlCol="0">
            <a:spAutoFit/>
          </a:bodyPr>
          <a:lstStyle/>
          <a:p>
            <a:pPr algn="ctr">
              <a:lnSpc>
                <a:spcPct val="90000"/>
              </a:lnSpc>
            </a:pPr>
            <a:r>
              <a:rPr lang="en-IE" sz="2400" b="1" dirty="0">
                <a:solidFill>
                  <a:schemeClr val="accent3"/>
                </a:solidFill>
              </a:rPr>
              <a:t>My program interface</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424E00-64A9-4168-93B5-71C631FF3CB3}"/>
              </a:ext>
            </a:extLst>
          </p:cNvPr>
          <p:cNvSpPr/>
          <p:nvPr/>
        </p:nvSpPr>
        <p:spPr>
          <a:xfrm>
            <a:off x="285018" y="682959"/>
            <a:ext cx="8433975" cy="732508"/>
          </a:xfrm>
          <a:prstGeom prst="rect">
            <a:avLst/>
          </a:prstGeom>
        </p:spPr>
        <p:txBody>
          <a:bodyPr wrap="none">
            <a:spAutoFit/>
          </a:bodyPr>
          <a:lstStyle/>
          <a:p>
            <a:pPr>
              <a:lnSpc>
                <a:spcPct val="130000"/>
              </a:lnSpc>
            </a:pPr>
            <a:r>
              <a:rPr lang="en-US" altLang="zh-CN" sz="3200" b="1" dirty="0">
                <a:solidFill>
                  <a:srgbClr val="FFC000"/>
                </a:solidFill>
                <a:latin typeface="微软雅黑" panose="020B0503020204020204" charset="-122"/>
                <a:ea typeface="微软雅黑" panose="020B0503020204020204" charset="-122"/>
              </a:rPr>
              <a:t>The accuracy result of the program test:</a:t>
            </a:r>
            <a:endParaRPr lang="en-US" altLang="zh-CN" sz="3200" b="1" dirty="0">
              <a:solidFill>
                <a:srgbClr val="FFC000"/>
              </a:solidFill>
              <a:latin typeface="微软雅黑" panose="020B0503020204020204" charset="-122"/>
              <a:ea typeface="微软雅黑" panose="020B0503020204020204" charset="-122"/>
              <a:sym typeface="+mn-ea"/>
            </a:endParaRPr>
          </a:p>
        </p:txBody>
      </p:sp>
      <p:graphicFrame>
        <p:nvGraphicFramePr>
          <p:cNvPr id="5" name="Table 4">
            <a:extLst>
              <a:ext uri="{FF2B5EF4-FFF2-40B4-BE49-F238E27FC236}">
                <a16:creationId xmlns:a16="http://schemas.microsoft.com/office/drawing/2014/main" id="{02294181-D2B0-4D02-A5F6-FA14D35F7E43}"/>
              </a:ext>
            </a:extLst>
          </p:cNvPr>
          <p:cNvGraphicFramePr>
            <a:graphicFrameLocks noGrp="1"/>
          </p:cNvGraphicFramePr>
          <p:nvPr>
            <p:extLst>
              <p:ext uri="{D42A27DB-BD31-4B8C-83A1-F6EECF244321}">
                <p14:modId xmlns:p14="http://schemas.microsoft.com/office/powerpoint/2010/main" val="1293932241"/>
              </p:ext>
            </p:extLst>
          </p:nvPr>
        </p:nvGraphicFramePr>
        <p:xfrm>
          <a:off x="576469" y="1639957"/>
          <a:ext cx="10774018" cy="4429374"/>
        </p:xfrm>
        <a:graphic>
          <a:graphicData uri="http://schemas.openxmlformats.org/drawingml/2006/table">
            <a:tbl>
              <a:tblPr firstRow="1" firstCol="1" bandRow="1">
                <a:tableStyleId>{5C22544A-7EE6-4342-B048-85BDC9FD1C3A}</a:tableStyleId>
              </a:tblPr>
              <a:tblGrid>
                <a:gridCol w="923958">
                  <a:extLst>
                    <a:ext uri="{9D8B030D-6E8A-4147-A177-3AD203B41FA5}">
                      <a16:colId xmlns:a16="http://schemas.microsoft.com/office/drawing/2014/main" val="1973596109"/>
                    </a:ext>
                  </a:extLst>
                </a:gridCol>
                <a:gridCol w="1368897">
                  <a:extLst>
                    <a:ext uri="{9D8B030D-6E8A-4147-A177-3AD203B41FA5}">
                      <a16:colId xmlns:a16="http://schemas.microsoft.com/office/drawing/2014/main" val="51028624"/>
                    </a:ext>
                  </a:extLst>
                </a:gridCol>
                <a:gridCol w="712760">
                  <a:extLst>
                    <a:ext uri="{9D8B030D-6E8A-4147-A177-3AD203B41FA5}">
                      <a16:colId xmlns:a16="http://schemas.microsoft.com/office/drawing/2014/main" val="5630889"/>
                    </a:ext>
                  </a:extLst>
                </a:gridCol>
                <a:gridCol w="794607">
                  <a:extLst>
                    <a:ext uri="{9D8B030D-6E8A-4147-A177-3AD203B41FA5}">
                      <a16:colId xmlns:a16="http://schemas.microsoft.com/office/drawing/2014/main" val="2973774781"/>
                    </a:ext>
                  </a:extLst>
                </a:gridCol>
                <a:gridCol w="539999">
                  <a:extLst>
                    <a:ext uri="{9D8B030D-6E8A-4147-A177-3AD203B41FA5}">
                      <a16:colId xmlns:a16="http://schemas.microsoft.com/office/drawing/2014/main" val="4175399867"/>
                    </a:ext>
                  </a:extLst>
                </a:gridCol>
                <a:gridCol w="972539">
                  <a:extLst>
                    <a:ext uri="{9D8B030D-6E8A-4147-A177-3AD203B41FA5}">
                      <a16:colId xmlns:a16="http://schemas.microsoft.com/office/drawing/2014/main" val="3932483280"/>
                    </a:ext>
                  </a:extLst>
                </a:gridCol>
                <a:gridCol w="973457">
                  <a:extLst>
                    <a:ext uri="{9D8B030D-6E8A-4147-A177-3AD203B41FA5}">
                      <a16:colId xmlns:a16="http://schemas.microsoft.com/office/drawing/2014/main" val="4058633668"/>
                    </a:ext>
                  </a:extLst>
                </a:gridCol>
                <a:gridCol w="1484934">
                  <a:extLst>
                    <a:ext uri="{9D8B030D-6E8A-4147-A177-3AD203B41FA5}">
                      <a16:colId xmlns:a16="http://schemas.microsoft.com/office/drawing/2014/main" val="3656335193"/>
                    </a:ext>
                  </a:extLst>
                </a:gridCol>
                <a:gridCol w="1773842">
                  <a:extLst>
                    <a:ext uri="{9D8B030D-6E8A-4147-A177-3AD203B41FA5}">
                      <a16:colId xmlns:a16="http://schemas.microsoft.com/office/drawing/2014/main" val="1587794259"/>
                    </a:ext>
                  </a:extLst>
                </a:gridCol>
                <a:gridCol w="1229025">
                  <a:extLst>
                    <a:ext uri="{9D8B030D-6E8A-4147-A177-3AD203B41FA5}">
                      <a16:colId xmlns:a16="http://schemas.microsoft.com/office/drawing/2014/main" val="2991550572"/>
                    </a:ext>
                  </a:extLst>
                </a:gridCol>
              </a:tblGrid>
              <a:tr h="861505">
                <a:tc>
                  <a:txBody>
                    <a:bodyPr/>
                    <a:lstStyle/>
                    <a:p>
                      <a:pPr>
                        <a:lnSpc>
                          <a:spcPct val="107000"/>
                        </a:lnSpc>
                        <a:spcAft>
                          <a:spcPts val="0"/>
                        </a:spcAft>
                      </a:pPr>
                      <a:r>
                        <a:rPr lang="en-IE" sz="1400" dirty="0">
                          <a:effectLst/>
                        </a:rPr>
                        <a:t>Action pattern</a:t>
                      </a:r>
                      <a:endParaRPr lang="en-IE"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dirty="0">
                          <a:effectLst/>
                        </a:rPr>
                        <a:t>Placement of </a:t>
                      </a:r>
                      <a:r>
                        <a:rPr lang="en-IE" sz="1400" dirty="0" err="1">
                          <a:effectLst/>
                        </a:rPr>
                        <a:t>Iphone</a:t>
                      </a:r>
                      <a:endParaRPr lang="en-IE"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Height</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dirty="0">
                          <a:effectLst/>
                        </a:rPr>
                        <a:t>Weight</a:t>
                      </a:r>
                      <a:endParaRPr lang="en-IE"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dirty="0">
                          <a:effectLst/>
                        </a:rPr>
                        <a:t>Age</a:t>
                      </a:r>
                      <a:endParaRPr lang="en-IE"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dirty="0">
                          <a:effectLst/>
                        </a:rPr>
                        <a:t>ground condition</a:t>
                      </a:r>
                      <a:endParaRPr lang="en-IE"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Frequncy</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dirty="0">
                          <a:effectLst/>
                        </a:rPr>
                        <a:t>Number of step (exactly)</a:t>
                      </a:r>
                      <a:endParaRPr lang="en-IE"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dirty="0">
                          <a:effectLst/>
                        </a:rPr>
                        <a:t>number of steps(by program)</a:t>
                      </a:r>
                      <a:endParaRPr lang="en-IE"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dirty="0">
                          <a:effectLst/>
                        </a:rPr>
                        <a:t>Accuracy</a:t>
                      </a:r>
                      <a:endParaRPr lang="en-IE"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19628293"/>
                  </a:ext>
                </a:extLst>
              </a:tr>
              <a:tr h="635483">
                <a:tc>
                  <a:txBody>
                    <a:bodyPr/>
                    <a:lstStyle/>
                    <a:p>
                      <a:pPr>
                        <a:lnSpc>
                          <a:spcPct val="107000"/>
                        </a:lnSpc>
                        <a:spcAft>
                          <a:spcPts val="0"/>
                        </a:spcAft>
                      </a:pPr>
                      <a:r>
                        <a:rPr lang="en-IE" sz="1400">
                          <a:effectLst/>
                        </a:rPr>
                        <a:t>Walking </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in pocket of pants</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173cm</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60 Kilo</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28</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Flat</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25Hz </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150</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250</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0.60</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86939229"/>
                  </a:ext>
                </a:extLst>
              </a:tr>
              <a:tr h="635483">
                <a:tc>
                  <a:txBody>
                    <a:bodyPr/>
                    <a:lstStyle/>
                    <a:p>
                      <a:pPr>
                        <a:lnSpc>
                          <a:spcPct val="107000"/>
                        </a:lnSpc>
                        <a:spcAft>
                          <a:spcPts val="0"/>
                        </a:spcAft>
                      </a:pPr>
                      <a:r>
                        <a:rPr lang="en-IE" sz="1400">
                          <a:effectLst/>
                        </a:rPr>
                        <a:t>Walking</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in pocket of pants</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173cm</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60 Kilo</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28</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Flat</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50Hz </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235</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250</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0.94</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70890638"/>
                  </a:ext>
                </a:extLst>
              </a:tr>
              <a:tr h="635483">
                <a:tc>
                  <a:txBody>
                    <a:bodyPr/>
                    <a:lstStyle/>
                    <a:p>
                      <a:pPr>
                        <a:lnSpc>
                          <a:spcPct val="107000"/>
                        </a:lnSpc>
                        <a:spcAft>
                          <a:spcPts val="0"/>
                        </a:spcAft>
                      </a:pPr>
                      <a:r>
                        <a:rPr lang="en-IE" sz="1400">
                          <a:effectLst/>
                        </a:rPr>
                        <a:t>walking </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in hand(Natural Vertical)</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173cm</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60 Kilo</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28</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Flat</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50Hz </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243</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258</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dirty="0">
                          <a:effectLst/>
                        </a:rPr>
                        <a:t>0.94</a:t>
                      </a:r>
                      <a:endParaRPr lang="en-IE"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97349206"/>
                  </a:ext>
                </a:extLst>
              </a:tr>
              <a:tr h="1025937">
                <a:tc>
                  <a:txBody>
                    <a:bodyPr/>
                    <a:lstStyle/>
                    <a:p>
                      <a:pPr>
                        <a:lnSpc>
                          <a:spcPct val="107000"/>
                        </a:lnSpc>
                        <a:spcAft>
                          <a:spcPts val="0"/>
                        </a:spcAft>
                      </a:pPr>
                      <a:r>
                        <a:rPr lang="en-IE" sz="1400">
                          <a:effectLst/>
                        </a:rPr>
                        <a:t>Walking</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Put the Phone Beside Ear (to answer the phone call)</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173cm</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dirty="0">
                          <a:effectLst/>
                        </a:rPr>
                        <a:t>60 Kilo</a:t>
                      </a:r>
                      <a:endParaRPr lang="en-IE"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28</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Flat</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50Hz </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192</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dirty="0">
                          <a:effectLst/>
                        </a:rPr>
                        <a:t>250</a:t>
                      </a:r>
                      <a:endParaRPr lang="en-IE"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0.77</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77819651"/>
                  </a:ext>
                </a:extLst>
              </a:tr>
              <a:tr h="635483">
                <a:tc>
                  <a:txBody>
                    <a:bodyPr/>
                    <a:lstStyle/>
                    <a:p>
                      <a:pPr>
                        <a:lnSpc>
                          <a:spcPct val="107000"/>
                        </a:lnSpc>
                        <a:spcAft>
                          <a:spcPts val="0"/>
                        </a:spcAft>
                      </a:pPr>
                      <a:r>
                        <a:rPr lang="en-IE" sz="1400">
                          <a:effectLst/>
                        </a:rPr>
                        <a:t>Running</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In pocket of Pants</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173cm</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60 Kilo</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28</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Flat</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50Hz </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258</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a:effectLst/>
                        </a:rPr>
                        <a:t>250</a:t>
                      </a:r>
                      <a:endParaRPr lang="en-IE"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IE" sz="1400" dirty="0">
                          <a:effectLst/>
                        </a:rPr>
                        <a:t>0.97</a:t>
                      </a:r>
                      <a:endParaRPr lang="en-IE"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16308013"/>
                  </a:ext>
                </a:extLst>
              </a:tr>
            </a:tbl>
          </a:graphicData>
        </a:graphic>
      </p:graphicFrame>
    </p:spTree>
    <p:extLst>
      <p:ext uri="{BB962C8B-B14F-4D97-AF65-F5344CB8AC3E}">
        <p14:creationId xmlns:p14="http://schemas.microsoft.com/office/powerpoint/2010/main" val="3929596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E9FBC0-1AB2-44DE-909E-DFD81A54F1CF}"/>
              </a:ext>
            </a:extLst>
          </p:cNvPr>
          <p:cNvSpPr/>
          <p:nvPr/>
        </p:nvSpPr>
        <p:spPr>
          <a:xfrm>
            <a:off x="658549" y="824984"/>
            <a:ext cx="2551917" cy="584775"/>
          </a:xfrm>
          <a:prstGeom prst="rect">
            <a:avLst/>
          </a:prstGeom>
        </p:spPr>
        <p:txBody>
          <a:bodyPr wrap="none">
            <a:spAutoFit/>
          </a:bodyPr>
          <a:lstStyle/>
          <a:p>
            <a:r>
              <a:rPr lang="en-IE" sz="3200" b="1" dirty="0">
                <a:solidFill>
                  <a:srgbClr val="FFC000"/>
                </a:solidFill>
                <a:latin typeface="微软雅黑" panose="020B0503020204020204" charset="-122"/>
                <a:ea typeface="微软雅黑" panose="020B0503020204020204" charset="-122"/>
              </a:rPr>
              <a:t>References:</a:t>
            </a:r>
          </a:p>
        </p:txBody>
      </p:sp>
      <p:sp>
        <p:nvSpPr>
          <p:cNvPr id="3" name="文本框 3">
            <a:extLst>
              <a:ext uri="{FF2B5EF4-FFF2-40B4-BE49-F238E27FC236}">
                <a16:creationId xmlns:a16="http://schemas.microsoft.com/office/drawing/2014/main" id="{8F92C5B1-DB6D-4038-8948-5D31825CB5F4}"/>
              </a:ext>
            </a:extLst>
          </p:cNvPr>
          <p:cNvSpPr txBox="1"/>
          <p:nvPr>
            <p:custDataLst>
              <p:tags r:id="rId1"/>
            </p:custDataLst>
          </p:nvPr>
        </p:nvSpPr>
        <p:spPr>
          <a:xfrm>
            <a:off x="591874" y="1209734"/>
            <a:ext cx="11200076" cy="2857499"/>
          </a:xfrm>
          <a:prstGeom prst="rect">
            <a:avLst/>
          </a:prstGeom>
        </p:spPr>
        <p:txBody>
          <a:bodyPr vert="horz" wrap="square" lIns="91440" tIns="45720" rIns="91440" bIns="45720" rtlCol="0" anchor="ctr">
            <a:noAutofit/>
          </a:bodyPr>
          <a:lstStyle>
            <a:lvl1pPr algn="ctr" rtl="0" eaLnBrk="1" hangingPunct="1">
              <a:lnSpc>
                <a:spcPct val="90000"/>
              </a:lnSpc>
              <a:defRPr sz="2000">
                <a:solidFill>
                  <a:schemeClr val="bg1"/>
                </a:solidFill>
                <a:latin typeface="+mn-lt"/>
                <a:ea typeface="+mj-ea"/>
                <a:cs typeface="+mj-cs"/>
              </a:defRPr>
            </a:lvl1pPr>
          </a:lstStyle>
          <a:p>
            <a:pPr algn="l"/>
            <a:r>
              <a:rPr lang="en-US" altLang="zh-CN" sz="2400" dirty="0">
                <a:ea typeface="+mn-ea"/>
                <a:cs typeface="+mn-cs"/>
              </a:rPr>
              <a:t>1. </a:t>
            </a:r>
            <a:r>
              <a:rPr lang="en-IE" sz="2400" dirty="0">
                <a:ea typeface="+mn-ea"/>
                <a:cs typeface="+mn-cs"/>
              </a:rPr>
              <a:t>Neil Zhao, </a:t>
            </a:r>
            <a:r>
              <a:rPr lang="en-US" altLang="zh-CN" sz="2400" dirty="0">
                <a:ea typeface="+mn-ea"/>
                <a:cs typeface="+mn-cs"/>
              </a:rPr>
              <a:t>A Step, Stride and Heading Determination for the Pedestrian Navigation System</a:t>
            </a:r>
          </a:p>
          <a:p>
            <a:pPr algn="l"/>
            <a:r>
              <a:rPr lang="en-US" altLang="zh-CN" sz="2400" dirty="0">
                <a:ea typeface="+mn-ea"/>
                <a:cs typeface="+mn-cs"/>
              </a:rPr>
              <a:t>2. </a:t>
            </a:r>
            <a:r>
              <a:rPr lang="en-IE" sz="2400" dirty="0" err="1">
                <a:ea typeface="+mn-ea"/>
                <a:cs typeface="+mn-cs"/>
              </a:rPr>
              <a:t>Jeong</a:t>
            </a:r>
            <a:r>
              <a:rPr lang="en-IE" sz="2400" dirty="0">
                <a:ea typeface="+mn-ea"/>
                <a:cs typeface="+mn-cs"/>
              </a:rPr>
              <a:t> Won Kim, Han </a:t>
            </a:r>
            <a:r>
              <a:rPr lang="en-IE" sz="2400" dirty="0" err="1">
                <a:ea typeface="+mn-ea"/>
                <a:cs typeface="+mn-cs"/>
              </a:rPr>
              <a:t>Jin</a:t>
            </a:r>
            <a:r>
              <a:rPr lang="en-IE" sz="2400" dirty="0">
                <a:ea typeface="+mn-ea"/>
                <a:cs typeface="+mn-cs"/>
              </a:rPr>
              <a:t> Jang, Dong-Hwan Hwang, </a:t>
            </a:r>
            <a:r>
              <a:rPr lang="en-IE" sz="2400" dirty="0" err="1">
                <a:ea typeface="+mn-ea"/>
                <a:cs typeface="+mn-cs"/>
              </a:rPr>
              <a:t>Chansik</a:t>
            </a:r>
            <a:r>
              <a:rPr lang="en-IE" sz="2400" dirty="0">
                <a:ea typeface="+mn-ea"/>
                <a:cs typeface="+mn-cs"/>
              </a:rPr>
              <a:t> Park, A Step, Stride and Heading Determination for the Pedestrian Navigation </a:t>
            </a:r>
            <a:r>
              <a:rPr lang="en-IE" sz="2400" dirty="0" err="1">
                <a:ea typeface="+mn-ea"/>
                <a:cs typeface="+mn-cs"/>
              </a:rPr>
              <a:t>System,Received</a:t>
            </a:r>
            <a:r>
              <a:rPr lang="en-IE" sz="2400" dirty="0">
                <a:ea typeface="+mn-ea"/>
                <a:cs typeface="+mn-cs"/>
              </a:rPr>
              <a:t>: 15 Nov 2004 / Accepted: 3 Feb 2005 </a:t>
            </a:r>
            <a:endParaRPr lang="en-US" altLang="zh-CN" sz="2400" dirty="0">
              <a:ea typeface="+mn-ea"/>
              <a:cs typeface="+mn-cs"/>
            </a:endParaRPr>
          </a:p>
        </p:txBody>
      </p:sp>
    </p:spTree>
    <p:extLst>
      <p:ext uri="{BB962C8B-B14F-4D97-AF65-F5344CB8AC3E}">
        <p14:creationId xmlns:p14="http://schemas.microsoft.com/office/powerpoint/2010/main" val="1829774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8200" y="483870"/>
            <a:ext cx="4438650" cy="1036320"/>
          </a:xfrm>
        </p:spPr>
        <p:txBody>
          <a:bodyPr vert="horz" wrap="square" lIns="91440" tIns="45720" rIns="91440" bIns="45720" rtlCol="0" anchor="ctr">
            <a:normAutofit/>
          </a:bodyPr>
          <a:lstStyle/>
          <a:p>
            <a:r>
              <a:rPr lang="en-US" altLang="zh-CN" sz="3200" b="1" dirty="0">
                <a:solidFill>
                  <a:srgbClr val="FFC000"/>
                </a:solidFill>
                <a:latin typeface="微软雅黑" panose="020B0503020204020204" charset="-122"/>
                <a:ea typeface="微软雅黑" panose="020B0503020204020204" charset="-122"/>
                <a:cs typeface="+mn-cs"/>
                <a:sym typeface="+mn-ea"/>
              </a:rPr>
              <a:t>What is G-sensor?                </a:t>
            </a:r>
            <a:br>
              <a:rPr lang="en-US" altLang="zh-CN" sz="3200" b="1" dirty="0">
                <a:solidFill>
                  <a:srgbClr val="FFC000"/>
                </a:solidFill>
                <a:latin typeface="微软雅黑" panose="020B0503020204020204" charset="-122"/>
                <a:ea typeface="微软雅黑" panose="020B0503020204020204" charset="-122"/>
                <a:cs typeface="+mn-cs"/>
                <a:sym typeface="+mn-ea"/>
              </a:rPr>
            </a:br>
            <a:r>
              <a:rPr lang="en-US" altLang="zh-CN" sz="3200" b="1" dirty="0">
                <a:solidFill>
                  <a:srgbClr val="FFC000"/>
                </a:solidFill>
                <a:latin typeface="微软雅黑" panose="020B0503020204020204" charset="-122"/>
                <a:ea typeface="微软雅黑" panose="020B0503020204020204" charset="-122"/>
                <a:cs typeface="+mn-cs"/>
                <a:sym typeface="+mn-ea"/>
              </a:rPr>
              <a:t> </a:t>
            </a:r>
          </a:p>
        </p:txBody>
      </p:sp>
      <p:sp>
        <p:nvSpPr>
          <p:cNvPr id="3" name="内容占位符 2"/>
          <p:cNvSpPr>
            <a:spLocks noGrp="1"/>
          </p:cNvSpPr>
          <p:nvPr>
            <p:ph sz="half" idx="1"/>
            <p:custDataLst>
              <p:tags r:id="rId3"/>
            </p:custDataLst>
          </p:nvPr>
        </p:nvSpPr>
        <p:spPr>
          <a:xfrm>
            <a:off x="469900" y="1520190"/>
            <a:ext cx="5181600" cy="4351338"/>
          </a:xfrm>
        </p:spPr>
        <p:txBody>
          <a:bodyPr vert="horz" lIns="91440" tIns="45720" rIns="91440" bIns="45720" rtlCol="0">
            <a:normAutofit/>
          </a:bodyPr>
          <a:lstStyle/>
          <a:p>
            <a:pPr algn="just">
              <a:lnSpc>
                <a:spcPct val="120000"/>
              </a:lnSpc>
            </a:pPr>
            <a:r>
              <a:rPr lang="en-US" altLang="zh-CN" dirty="0">
                <a:solidFill>
                  <a:schemeClr val="bg1"/>
                </a:solidFill>
              </a:rPr>
              <a:t>A </a:t>
            </a:r>
            <a:r>
              <a:rPr lang="en-US" altLang="zh-CN" dirty="0">
                <a:solidFill>
                  <a:schemeClr val="bg1"/>
                </a:solidFill>
                <a:sym typeface="+mn-ea"/>
              </a:rPr>
              <a:t>G-sensor </a:t>
            </a:r>
            <a:r>
              <a:rPr lang="en-US" altLang="zh-CN" dirty="0">
                <a:solidFill>
                  <a:schemeClr val="bg1"/>
                </a:solidFill>
              </a:rPr>
              <a:t>is commonly referred to as an accelerometer. They are used in a wide range of devices like smart phones, vehicles. </a:t>
            </a:r>
          </a:p>
        </p:txBody>
      </p:sp>
      <p:sp>
        <p:nvSpPr>
          <p:cNvPr id="4" name="内容占位符 3"/>
          <p:cNvSpPr>
            <a:spLocks noGrp="1"/>
          </p:cNvSpPr>
          <p:nvPr>
            <p:ph sz="half" idx="2"/>
            <p:custDataLst>
              <p:tags r:id="rId4"/>
            </p:custDataLst>
          </p:nvPr>
        </p:nvSpPr>
        <p:spPr>
          <a:xfrm>
            <a:off x="6181725" y="1706355"/>
            <a:ext cx="5181600" cy="4351338"/>
          </a:xfrm>
        </p:spPr>
        <p:txBody>
          <a:bodyPr vert="horz" lIns="91440" tIns="45720" rIns="91440" bIns="45720" rtlCol="0">
            <a:normAutofit/>
          </a:bodyPr>
          <a:lstStyle/>
          <a:p>
            <a:pPr algn="just">
              <a:lnSpc>
                <a:spcPct val="120000"/>
              </a:lnSpc>
            </a:pPr>
            <a:r>
              <a:rPr lang="en-US" altLang="zh-CN" dirty="0">
                <a:solidFill>
                  <a:schemeClr val="bg1"/>
                </a:solidFill>
              </a:rPr>
              <a:t>Step Count Algorithm is a kind of algorithm which makes use of the G-sensor or other sensors put on human body to calculate how many steps the people walk or run.</a:t>
            </a:r>
          </a:p>
        </p:txBody>
      </p:sp>
      <p:sp>
        <p:nvSpPr>
          <p:cNvPr id="5" name="Rectangle 4">
            <a:extLst>
              <a:ext uri="{FF2B5EF4-FFF2-40B4-BE49-F238E27FC236}">
                <a16:creationId xmlns:a16="http://schemas.microsoft.com/office/drawing/2014/main" id="{9AEFAF76-9522-4FA6-83B0-75996B9F1D6A}"/>
              </a:ext>
            </a:extLst>
          </p:cNvPr>
          <p:cNvSpPr/>
          <p:nvPr/>
        </p:nvSpPr>
        <p:spPr>
          <a:xfrm>
            <a:off x="6603999" y="442972"/>
            <a:ext cx="5588001" cy="1077218"/>
          </a:xfrm>
          <a:prstGeom prst="rect">
            <a:avLst/>
          </a:prstGeom>
        </p:spPr>
        <p:txBody>
          <a:bodyPr wrap="square">
            <a:spAutoFit/>
          </a:bodyPr>
          <a:lstStyle/>
          <a:p>
            <a:r>
              <a:rPr lang="en-US" altLang="zh-CN" sz="3200" b="1">
                <a:solidFill>
                  <a:srgbClr val="FFC000"/>
                </a:solidFill>
                <a:latin typeface="微软雅黑" panose="020B0503020204020204" charset="-122"/>
                <a:ea typeface="微软雅黑" panose="020B0503020204020204" charset="-122"/>
                <a:sym typeface="+mn-ea"/>
              </a:rPr>
              <a:t>What is  Step Count Algorithm? </a:t>
            </a:r>
            <a:endParaRPr lang="en-IE" sz="3200" b="1">
              <a:solidFill>
                <a:srgbClr val="FFC000"/>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1" descr="IMG_256"/>
          <p:cNvPicPr>
            <a:picLocks noGrp="1" noChangeAspect="1"/>
          </p:cNvPicPr>
          <p:nvPr>
            <p:ph type="pic" idx="1"/>
          </p:nvPr>
        </p:nvPicPr>
        <p:blipFill>
          <a:blip r:embed="rId7"/>
          <a:stretch>
            <a:fillRect/>
          </a:stretch>
        </p:blipFill>
        <p:spPr>
          <a:xfrm>
            <a:off x="7185117" y="1682115"/>
            <a:ext cx="4155440" cy="2481580"/>
          </a:xfrm>
          <a:prstGeom prst="rect">
            <a:avLst/>
          </a:prstGeom>
          <a:noFill/>
          <a:ln w="9525">
            <a:noFill/>
          </a:ln>
        </p:spPr>
      </p:pic>
      <p:sp>
        <p:nvSpPr>
          <p:cNvPr id="4" name="文本占位符 3"/>
          <p:cNvSpPr>
            <a:spLocks noGrp="1"/>
          </p:cNvSpPr>
          <p:nvPr>
            <p:ph type="body" sz="half" idx="2"/>
            <p:custDataLst>
              <p:tags r:id="rId2"/>
            </p:custDataLst>
          </p:nvPr>
        </p:nvSpPr>
        <p:spPr>
          <a:xfrm>
            <a:off x="71755" y="1682115"/>
            <a:ext cx="6359526" cy="3166110"/>
          </a:xfrm>
        </p:spPr>
        <p:txBody>
          <a:bodyPr vert="horz" lIns="91440" tIns="45720" rIns="91440" bIns="45720" rtlCol="0">
            <a:normAutofit/>
          </a:bodyPr>
          <a:lstStyle/>
          <a:p>
            <a:pPr marL="228600" indent="-228600" algn="just">
              <a:lnSpc>
                <a:spcPct val="120000"/>
              </a:lnSpc>
              <a:buChar char="•"/>
            </a:pPr>
            <a:r>
              <a:rPr lang="en-US" altLang="zh-CN" sz="2400" dirty="0">
                <a:solidFill>
                  <a:schemeClr val="bg1"/>
                </a:solidFill>
              </a:rPr>
              <a:t>When a pedestrian is walking on the road, the accelerometer will divide the motion acceleration by three directions, as we can see in the picture below: Vertical Direction, Forward Direction and Side Direction, which can be also called: X, Y and Z Axis.</a:t>
            </a:r>
          </a:p>
        </p:txBody>
      </p:sp>
      <p:sp>
        <p:nvSpPr>
          <p:cNvPr id="2" name="标题 1"/>
          <p:cNvSpPr>
            <a:spLocks noGrp="1"/>
          </p:cNvSpPr>
          <p:nvPr>
            <p:ph type="title"/>
            <p:custDataLst>
              <p:tags r:id="rId3"/>
            </p:custDataLst>
          </p:nvPr>
        </p:nvSpPr>
        <p:spPr>
          <a:xfrm>
            <a:off x="510540" y="611505"/>
            <a:ext cx="5446377" cy="545465"/>
          </a:xfrm>
        </p:spPr>
        <p:txBody>
          <a:bodyPr vert="horz" wrap="square" lIns="91440" tIns="45720" rIns="91440" bIns="45720" rtlCol="0" anchor="t" anchorCtr="0">
            <a:normAutofit/>
          </a:bodyPr>
          <a:lstStyle/>
          <a:p>
            <a:r>
              <a:rPr lang="en-US" altLang="zh-CN" sz="3200" b="1" dirty="0">
                <a:solidFill>
                  <a:srgbClr val="FFC000"/>
                </a:solidFill>
                <a:latin typeface="微软雅黑" panose="020B0503020204020204" charset="-122"/>
                <a:ea typeface="微软雅黑" panose="020B0503020204020204" charset="-122"/>
                <a:cs typeface="+mn-cs"/>
                <a:sym typeface="+mn-ea"/>
              </a:rPr>
              <a:t>How does G-sensor work? </a:t>
            </a:r>
            <a:endParaRPr lang="zh-CN" altLang="en-US" sz="3200" b="1" dirty="0">
              <a:solidFill>
                <a:srgbClr val="FFC000"/>
              </a:solidFill>
              <a:latin typeface="微软雅黑" panose="020B0503020204020204" charset="-122"/>
              <a:ea typeface="微软雅黑" panose="020B0503020204020204" charset="-122"/>
              <a:cs typeface="+mn-cs"/>
            </a:endParaRPr>
          </a:p>
        </p:txBody>
      </p:sp>
      <p:sp>
        <p:nvSpPr>
          <p:cNvPr id="7" name="标题 1">
            <a:extLst>
              <a:ext uri="{FF2B5EF4-FFF2-40B4-BE49-F238E27FC236}">
                <a16:creationId xmlns:a16="http://schemas.microsoft.com/office/drawing/2014/main" id="{0A7FA5DD-7E38-4FCB-A03B-F5F180891489}"/>
              </a:ext>
            </a:extLst>
          </p:cNvPr>
          <p:cNvSpPr txBox="1">
            <a:spLocks/>
          </p:cNvSpPr>
          <p:nvPr>
            <p:custDataLst>
              <p:tags r:id="rId4"/>
            </p:custDataLst>
          </p:nvPr>
        </p:nvSpPr>
        <p:spPr>
          <a:xfrm>
            <a:off x="7185117" y="4416863"/>
            <a:ext cx="5446377" cy="431362"/>
          </a:xfrm>
          <a:prstGeom prst="rect">
            <a:avLst/>
          </a:prstGeom>
        </p:spPr>
        <p:txBody>
          <a:bodyPr vert="horz" wrap="square" lIns="91440" tIns="45720" rIns="91440" bIns="45720" rtlCol="0" anchor="t" anchorCtr="0">
            <a:normAutofit/>
          </a:bodyPr>
          <a:lstStyle>
            <a:lvl1pPr algn="l" defTabSz="914400" rtl="0" eaLnBrk="1" latinLnBrk="0" hangingPunct="1">
              <a:lnSpc>
                <a:spcPct val="90000"/>
              </a:lnSpc>
              <a:spcBef>
                <a:spcPct val="0"/>
              </a:spcBef>
              <a:buNone/>
              <a:defRPr sz="3600" kern="1200">
                <a:solidFill>
                  <a:schemeClr val="bg1"/>
                </a:solidFill>
                <a:latin typeface="+mj-lt"/>
                <a:ea typeface="+mj-ea"/>
                <a:cs typeface="+mj-cs"/>
              </a:defRPr>
            </a:lvl1pPr>
          </a:lstStyle>
          <a:p>
            <a:r>
              <a:rPr lang="en-IE" altLang="zh-CN" sz="2400" b="1" dirty="0">
                <a:solidFill>
                  <a:schemeClr val="accent3"/>
                </a:solidFill>
                <a:latin typeface="+mn-lt"/>
                <a:ea typeface="+mn-ea"/>
                <a:cs typeface="+mn-cs"/>
              </a:rPr>
              <a:t>Fig.1 </a:t>
            </a:r>
            <a:r>
              <a:rPr lang="en-IE" sz="2400" b="1" dirty="0">
                <a:solidFill>
                  <a:schemeClr val="accent3"/>
                </a:solidFill>
                <a:latin typeface="+mn-lt"/>
                <a:ea typeface="+mn-ea"/>
                <a:cs typeface="+mn-cs"/>
              </a:rPr>
              <a:t>Definition of each axis.</a:t>
            </a:r>
            <a:endParaRPr lang="zh-CN" altLang="en-US" sz="2400" b="1" dirty="0">
              <a:solidFill>
                <a:schemeClr val="accent3"/>
              </a:solidFill>
              <a:latin typeface="+mn-lt"/>
              <a:ea typeface="+mn-ea"/>
              <a:cs typeface="+mn-cs"/>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000003"/>
            </a:gs>
            <a:gs pos="76000">
              <a:srgbClr val="515369"/>
            </a:gs>
            <a:gs pos="89000">
              <a:srgbClr val="68677B"/>
            </a:gs>
            <a:gs pos="100000">
              <a:srgbClr val="707383"/>
            </a:gs>
          </a:gsLst>
          <a:lin ang="5400000" scaled="1"/>
          <a:tileRect/>
        </a:gradFill>
        <a:effectLst/>
      </p:bgPr>
    </p:bg>
    <p:spTree>
      <p:nvGrpSpPr>
        <p:cNvPr id="1" name=""/>
        <p:cNvGrpSpPr/>
        <p:nvPr/>
      </p:nvGrpSpPr>
      <p:grpSpPr>
        <a:xfrm>
          <a:off x="0" y="0"/>
          <a:ext cx="0" cy="0"/>
          <a:chOff x="0" y="0"/>
          <a:chExt cx="0" cy="0"/>
        </a:xfrm>
      </p:grpSpPr>
      <p:sp>
        <p:nvSpPr>
          <p:cNvPr id="2" name="文本框 1"/>
          <p:cNvSpPr txBox="1"/>
          <p:nvPr/>
        </p:nvSpPr>
        <p:spPr>
          <a:xfrm>
            <a:off x="107950" y="364169"/>
            <a:ext cx="8554085" cy="683264"/>
          </a:xfrm>
          <a:prstGeom prst="rect">
            <a:avLst/>
          </a:prstGeom>
          <a:noFill/>
        </p:spPr>
        <p:txBody>
          <a:bodyPr wrap="square" rtlCol="0" anchor="t">
            <a:spAutoFit/>
          </a:bodyPr>
          <a:lstStyle/>
          <a:p>
            <a:pPr algn="just">
              <a:lnSpc>
                <a:spcPct val="120000"/>
              </a:lnSpc>
            </a:pPr>
            <a:r>
              <a:rPr lang="en-US" altLang="zh-CN" sz="3200" b="1" dirty="0">
                <a:solidFill>
                  <a:srgbClr val="FFC000"/>
                </a:solidFill>
                <a:latin typeface="微软雅黑" panose="020B0503020204020204" charset="-122"/>
                <a:ea typeface="微软雅黑" panose="020B0503020204020204" charset="-122"/>
                <a:sym typeface="+mn-ea"/>
              </a:rPr>
              <a:t>Analysis of Three Axes Accelerations </a:t>
            </a:r>
          </a:p>
        </p:txBody>
      </p:sp>
      <p:graphicFrame>
        <p:nvGraphicFramePr>
          <p:cNvPr id="3" name="对象 -2147482622"/>
          <p:cNvGraphicFramePr>
            <a:graphicFrameLocks noChangeAspect="1"/>
          </p:cNvGraphicFramePr>
          <p:nvPr>
            <p:extLst>
              <p:ext uri="{D42A27DB-BD31-4B8C-83A1-F6EECF244321}">
                <p14:modId xmlns:p14="http://schemas.microsoft.com/office/powerpoint/2010/main" val="1625990288"/>
              </p:ext>
            </p:extLst>
          </p:nvPr>
        </p:nvGraphicFramePr>
        <p:xfrm>
          <a:off x="6343277" y="1426066"/>
          <a:ext cx="5489640" cy="3713629"/>
        </p:xfrm>
        <a:graphic>
          <a:graphicData uri="http://schemas.openxmlformats.org/presentationml/2006/ole">
            <mc:AlternateContent xmlns:mc="http://schemas.openxmlformats.org/markup-compatibility/2006">
              <mc:Choice xmlns:v="urn:schemas-microsoft-com:vml" Requires="v">
                <p:oleObj spid="_x0000_s1295" r:id="rId6" imgW="5715000" imgH="4114800" progId="PBrush">
                  <p:embed/>
                </p:oleObj>
              </mc:Choice>
              <mc:Fallback>
                <p:oleObj r:id="rId6" imgW="5715000" imgH="4114800" progId="PBrush">
                  <p:embed/>
                  <p:pic>
                    <p:nvPicPr>
                      <p:cNvPr id="0" name="图片 6"/>
                      <p:cNvPicPr/>
                      <p:nvPr/>
                    </p:nvPicPr>
                    <p:blipFill>
                      <a:blip r:embed="rId7"/>
                      <a:stretch>
                        <a:fillRect/>
                      </a:stretch>
                    </p:blipFill>
                    <p:spPr>
                      <a:xfrm>
                        <a:off x="6343277" y="1426066"/>
                        <a:ext cx="5489640" cy="3713629"/>
                      </a:xfrm>
                      <a:prstGeom prst="rect">
                        <a:avLst/>
                      </a:prstGeom>
                      <a:noFill/>
                      <a:ln w="38100">
                        <a:noFill/>
                        <a:miter/>
                      </a:ln>
                    </p:spPr>
                  </p:pic>
                </p:oleObj>
              </mc:Fallback>
            </mc:AlternateContent>
          </a:graphicData>
        </a:graphic>
      </p:graphicFrame>
      <p:pic>
        <p:nvPicPr>
          <p:cNvPr id="6" name="图片 9" descr="1509906911(1)">
            <a:extLst>
              <a:ext uri="{FF2B5EF4-FFF2-40B4-BE49-F238E27FC236}">
                <a16:creationId xmlns:a16="http://schemas.microsoft.com/office/drawing/2014/main" id="{C3D0DC9A-10C8-44C7-8596-4744299C2B82}"/>
              </a:ext>
            </a:extLst>
          </p:cNvPr>
          <p:cNvPicPr>
            <a:picLocks noChangeAspect="1"/>
          </p:cNvPicPr>
          <p:nvPr/>
        </p:nvPicPr>
        <p:blipFill>
          <a:blip r:embed="rId8"/>
          <a:stretch>
            <a:fillRect/>
          </a:stretch>
        </p:blipFill>
        <p:spPr>
          <a:xfrm>
            <a:off x="347272" y="1421579"/>
            <a:ext cx="5307804" cy="3638527"/>
          </a:xfrm>
          <a:prstGeom prst="rect">
            <a:avLst/>
          </a:prstGeom>
        </p:spPr>
      </p:pic>
      <p:sp>
        <p:nvSpPr>
          <p:cNvPr id="7" name="标题 1">
            <a:extLst>
              <a:ext uri="{FF2B5EF4-FFF2-40B4-BE49-F238E27FC236}">
                <a16:creationId xmlns:a16="http://schemas.microsoft.com/office/drawing/2014/main" id="{CAEE12DB-A477-49E2-991C-BF3328C8CCBF}"/>
              </a:ext>
            </a:extLst>
          </p:cNvPr>
          <p:cNvSpPr txBox="1">
            <a:spLocks/>
          </p:cNvSpPr>
          <p:nvPr>
            <p:custDataLst>
              <p:tags r:id="rId3"/>
            </p:custDataLst>
          </p:nvPr>
        </p:nvSpPr>
        <p:spPr>
          <a:xfrm>
            <a:off x="649623" y="5434253"/>
            <a:ext cx="5446377" cy="431362"/>
          </a:xfrm>
          <a:prstGeom prst="rect">
            <a:avLst/>
          </a:prstGeom>
        </p:spPr>
        <p:txBody>
          <a:bodyPr vert="horz" wrap="square" lIns="91440" tIns="45720" rIns="91440" bIns="45720" rtlCol="0" anchor="t" anchorCtr="0">
            <a:normAutofit/>
          </a:bodyPr>
          <a:lstStyle>
            <a:lvl1pPr algn="l" defTabSz="914400" rtl="0" eaLnBrk="1" latinLnBrk="0" hangingPunct="1">
              <a:lnSpc>
                <a:spcPct val="90000"/>
              </a:lnSpc>
              <a:spcBef>
                <a:spcPct val="0"/>
              </a:spcBef>
              <a:buNone/>
              <a:defRPr sz="3600" kern="1200">
                <a:solidFill>
                  <a:schemeClr val="bg1"/>
                </a:solidFill>
                <a:latin typeface="+mj-lt"/>
                <a:ea typeface="+mj-ea"/>
                <a:cs typeface="+mj-cs"/>
              </a:defRPr>
            </a:lvl1pPr>
          </a:lstStyle>
          <a:p>
            <a:r>
              <a:rPr lang="en-IE" altLang="zh-CN" sz="2400" b="1" dirty="0">
                <a:solidFill>
                  <a:schemeClr val="accent3"/>
                </a:solidFill>
                <a:latin typeface="+mn-lt"/>
                <a:ea typeface="+mn-ea"/>
                <a:cs typeface="+mn-cs"/>
              </a:rPr>
              <a:t>Fig.2.1.  </a:t>
            </a:r>
            <a:r>
              <a:rPr lang="en-IE" sz="2400" b="1" dirty="0">
                <a:solidFill>
                  <a:schemeClr val="accent3"/>
                </a:solidFill>
                <a:latin typeface="+mn-lt"/>
                <a:ea typeface="+mn-ea"/>
                <a:cs typeface="+mn-cs"/>
              </a:rPr>
              <a:t>A walking behaviour</a:t>
            </a:r>
            <a:endParaRPr lang="zh-CN" altLang="en-US" sz="2400" b="1" dirty="0">
              <a:solidFill>
                <a:schemeClr val="accent3"/>
              </a:solidFill>
              <a:latin typeface="+mn-lt"/>
              <a:ea typeface="+mn-ea"/>
              <a:cs typeface="+mn-cs"/>
            </a:endParaRPr>
          </a:p>
        </p:txBody>
      </p:sp>
      <p:sp>
        <p:nvSpPr>
          <p:cNvPr id="4" name="Rectangle 3">
            <a:extLst>
              <a:ext uri="{FF2B5EF4-FFF2-40B4-BE49-F238E27FC236}">
                <a16:creationId xmlns:a16="http://schemas.microsoft.com/office/drawing/2014/main" id="{1A19573E-1819-42E3-8320-1DCD46DA0B33}"/>
              </a:ext>
            </a:extLst>
          </p:cNvPr>
          <p:cNvSpPr/>
          <p:nvPr/>
        </p:nvSpPr>
        <p:spPr>
          <a:xfrm>
            <a:off x="7343247" y="5439481"/>
            <a:ext cx="3596604" cy="461665"/>
          </a:xfrm>
          <a:prstGeom prst="rect">
            <a:avLst/>
          </a:prstGeom>
        </p:spPr>
        <p:txBody>
          <a:bodyPr wrap="square">
            <a:spAutoFit/>
          </a:bodyPr>
          <a:lstStyle/>
          <a:p>
            <a:r>
              <a:rPr lang="en-IE" sz="2400" b="1" dirty="0">
                <a:solidFill>
                  <a:schemeClr val="accent3"/>
                </a:solidFill>
              </a:rPr>
              <a:t>Fig. 2.2. Swing phase</a:t>
            </a:r>
          </a:p>
        </p:txBody>
      </p:sp>
    </p:spTree>
    <p:custDataLst>
      <p:tags r:id="rId2"/>
    </p:custData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000003"/>
            </a:gs>
            <a:gs pos="76000">
              <a:srgbClr val="515369"/>
            </a:gs>
            <a:gs pos="89000">
              <a:srgbClr val="68677B"/>
            </a:gs>
            <a:gs pos="100000">
              <a:srgbClr val="707383"/>
            </a:gs>
          </a:gsLst>
          <a:lin ang="5400000" scaled="1"/>
          <a:tileRect/>
        </a:gradFill>
        <a:effectLst/>
      </p:bgPr>
    </p:bg>
    <p:spTree>
      <p:nvGrpSpPr>
        <p:cNvPr id="1" name=""/>
        <p:cNvGrpSpPr/>
        <p:nvPr/>
      </p:nvGrpSpPr>
      <p:grpSpPr>
        <a:xfrm>
          <a:off x="0" y="0"/>
          <a:ext cx="0" cy="0"/>
          <a:chOff x="0" y="0"/>
          <a:chExt cx="0" cy="0"/>
        </a:xfrm>
      </p:grpSpPr>
      <p:grpSp>
        <p:nvGrpSpPr>
          <p:cNvPr id="5" name="组合 4"/>
          <p:cNvGrpSpPr/>
          <p:nvPr>
            <p:custDataLst>
              <p:tags r:id="rId3"/>
            </p:custDataLst>
          </p:nvPr>
        </p:nvGrpSpPr>
        <p:grpSpPr>
          <a:xfrm>
            <a:off x="0" y="435843"/>
            <a:ext cx="12193201" cy="1056860"/>
            <a:chOff x="4167443" y="771940"/>
            <a:chExt cx="6093174" cy="528133"/>
          </a:xfrm>
        </p:grpSpPr>
        <p:sp>
          <p:nvSpPr>
            <p:cNvPr id="2" name="矩形 1"/>
            <p:cNvSpPr/>
            <p:nvPr>
              <p:custDataLst>
                <p:tags r:id="rId6"/>
              </p:custDataLst>
            </p:nvPr>
          </p:nvSpPr>
          <p:spPr>
            <a:xfrm>
              <a:off x="4167443" y="1249748"/>
              <a:ext cx="6093174" cy="50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sz="1320"/>
            </a:p>
          </p:txBody>
        </p:sp>
        <p:sp>
          <p:nvSpPr>
            <p:cNvPr id="3" name="燕尾形 2"/>
            <p:cNvSpPr/>
            <p:nvPr>
              <p:custDataLst>
                <p:tags r:id="rId7"/>
              </p:custDataLst>
            </p:nvPr>
          </p:nvSpPr>
          <p:spPr>
            <a:xfrm>
              <a:off x="4473007" y="771940"/>
              <a:ext cx="285177" cy="28517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20">
                <a:solidFill>
                  <a:schemeClr val="tx1"/>
                </a:solidFill>
              </a:endParaRPr>
            </a:p>
          </p:txBody>
        </p:sp>
      </p:grpSp>
      <p:sp>
        <p:nvSpPr>
          <p:cNvPr id="6" name="矩形 5"/>
          <p:cNvSpPr/>
          <p:nvPr>
            <p:custDataLst>
              <p:tags r:id="rId4"/>
            </p:custDataLst>
          </p:nvPr>
        </p:nvSpPr>
        <p:spPr>
          <a:xfrm>
            <a:off x="611472" y="1659149"/>
            <a:ext cx="8830702" cy="4208991"/>
          </a:xfrm>
          <a:prstGeom prst="rect">
            <a:avLst/>
          </a:prstGeom>
        </p:spPr>
        <p:txBody>
          <a:bodyPr wrap="square" lIns="52835" tIns="0" rIns="52835" bIns="0" anchor="t">
            <a:normAutofit/>
          </a:bodyPr>
          <a:lstStyle/>
          <a:p>
            <a:pPr>
              <a:lnSpc>
                <a:spcPct val="130000"/>
              </a:lnSpc>
            </a:pPr>
            <a:endParaRPr lang="en-IE" altLang="zh-CN" sz="2800" b="1" dirty="0">
              <a:solidFill>
                <a:srgbClr val="FFC000"/>
              </a:solidFill>
              <a:latin typeface="微软雅黑" panose="020B0503020204020204" charset="-122"/>
              <a:ea typeface="微软雅黑" panose="020B0503020204020204" charset="-122"/>
            </a:endParaRPr>
          </a:p>
          <a:p>
            <a:pPr>
              <a:lnSpc>
                <a:spcPct val="130000"/>
              </a:lnSpc>
            </a:pPr>
            <a:r>
              <a:rPr lang="en-IE" altLang="zh-CN" sz="3200" b="1" dirty="0">
                <a:solidFill>
                  <a:srgbClr val="FFC000"/>
                </a:solidFill>
                <a:latin typeface="微软雅黑" panose="020B0503020204020204" charset="-122"/>
                <a:ea typeface="微软雅黑" panose="020B0503020204020204" charset="-122"/>
              </a:rPr>
              <a:t>Four kinds of algorithms:</a:t>
            </a:r>
          </a:p>
          <a:p>
            <a:pPr>
              <a:lnSpc>
                <a:spcPct val="130000"/>
              </a:lnSpc>
            </a:pPr>
            <a:r>
              <a:rPr lang="en-IE" altLang="zh-CN" sz="2800" b="1" dirty="0">
                <a:solidFill>
                  <a:srgbClr val="FFC000"/>
                </a:solidFill>
                <a:latin typeface="微软雅黑" panose="020B0503020204020204" charset="-122"/>
                <a:ea typeface="微软雅黑" panose="020B0503020204020204" charset="-122"/>
              </a:rPr>
              <a:t>Algorithm</a:t>
            </a:r>
            <a:r>
              <a:rPr lang="zh-CN" altLang="en-US" sz="2800" b="1" dirty="0">
                <a:solidFill>
                  <a:srgbClr val="FFC000"/>
                </a:solidFill>
                <a:latin typeface="微软雅黑" panose="020B0503020204020204" charset="-122"/>
                <a:ea typeface="微软雅黑" panose="020B0503020204020204" charset="-122"/>
              </a:rPr>
              <a:t> 1</a:t>
            </a:r>
            <a:r>
              <a:rPr lang="zh-CN" altLang="en-US" sz="2800" b="1" dirty="0">
                <a:solidFill>
                  <a:schemeClr val="bg1"/>
                </a:solidFill>
                <a:latin typeface="微软雅黑" panose="020B0503020204020204" charset="-122"/>
                <a:ea typeface="微软雅黑" panose="020B0503020204020204" charset="-122"/>
              </a:rPr>
              <a:t>: </a:t>
            </a:r>
            <a:r>
              <a:rPr lang="en-US" altLang="zh-CN" sz="2800" b="1" dirty="0">
                <a:solidFill>
                  <a:schemeClr val="bg1"/>
                </a:solidFill>
                <a:latin typeface="微软雅黑" panose="020B0503020204020204" charset="-122"/>
                <a:ea typeface="微软雅黑" panose="020B0503020204020204" charset="-122"/>
              </a:rPr>
              <a:t>Peak Detection Algorithm.</a:t>
            </a:r>
          </a:p>
          <a:p>
            <a:pPr>
              <a:lnSpc>
                <a:spcPct val="130000"/>
              </a:lnSpc>
            </a:pPr>
            <a:r>
              <a:rPr lang="en-IE" altLang="zh-CN" sz="2800" b="1" dirty="0">
                <a:solidFill>
                  <a:srgbClr val="FFC000"/>
                </a:solidFill>
                <a:latin typeface="微软雅黑" panose="020B0503020204020204" charset="-122"/>
                <a:ea typeface="微软雅黑" panose="020B0503020204020204" charset="-122"/>
                <a:sym typeface="+mn-ea"/>
              </a:rPr>
              <a:t>Algorithm</a:t>
            </a:r>
            <a:r>
              <a:rPr lang="zh-CN" altLang="en-US" sz="2800" b="1" dirty="0">
                <a:solidFill>
                  <a:srgbClr val="FFC000"/>
                </a:solidFill>
                <a:latin typeface="微软雅黑" panose="020B0503020204020204" charset="-122"/>
                <a:ea typeface="微软雅黑" panose="020B0503020204020204" charset="-122"/>
                <a:sym typeface="+mn-ea"/>
              </a:rPr>
              <a:t> 2</a:t>
            </a:r>
            <a:r>
              <a:rPr lang="zh-CN" altLang="en-US" sz="2800" b="1" dirty="0">
                <a:solidFill>
                  <a:schemeClr val="bg1"/>
                </a:solidFill>
                <a:latin typeface="微软雅黑" panose="020B0503020204020204" charset="-122"/>
                <a:ea typeface="微软雅黑" panose="020B0503020204020204" charset="-122"/>
                <a:sym typeface="+mn-ea"/>
              </a:rPr>
              <a:t>: </a:t>
            </a:r>
            <a:r>
              <a:rPr lang="en-US" altLang="zh-CN" sz="2800" b="1" dirty="0">
                <a:solidFill>
                  <a:schemeClr val="bg1"/>
                </a:solidFill>
                <a:latin typeface="微软雅黑" panose="020B0503020204020204" charset="-122"/>
                <a:ea typeface="微软雅黑" panose="020B0503020204020204" charset="-122"/>
                <a:sym typeface="+mn-ea"/>
              </a:rPr>
              <a:t>Transform Domain Algorithm.</a:t>
            </a:r>
          </a:p>
          <a:p>
            <a:pPr>
              <a:lnSpc>
                <a:spcPct val="130000"/>
              </a:lnSpc>
            </a:pPr>
            <a:r>
              <a:rPr lang="en-IE" altLang="zh-CN" sz="2800" b="1" dirty="0">
                <a:solidFill>
                  <a:srgbClr val="FFC000"/>
                </a:solidFill>
                <a:latin typeface="微软雅黑" panose="020B0503020204020204" charset="-122"/>
                <a:ea typeface="微软雅黑" panose="020B0503020204020204" charset="-122"/>
                <a:sym typeface="+mn-ea"/>
              </a:rPr>
              <a:t>Algorithm</a:t>
            </a:r>
            <a:r>
              <a:rPr lang="zh-CN" altLang="en-US" sz="2800" b="1" dirty="0">
                <a:solidFill>
                  <a:srgbClr val="FFC000"/>
                </a:solidFill>
                <a:latin typeface="微软雅黑" panose="020B0503020204020204" charset="-122"/>
                <a:ea typeface="微软雅黑" panose="020B0503020204020204" charset="-122"/>
                <a:sym typeface="+mn-ea"/>
              </a:rPr>
              <a:t> </a:t>
            </a:r>
            <a:r>
              <a:rPr lang="en-IE" altLang="zh-CN" sz="2800" b="1" dirty="0">
                <a:solidFill>
                  <a:srgbClr val="FFC000"/>
                </a:solidFill>
                <a:latin typeface="微软雅黑" panose="020B0503020204020204" charset="-122"/>
                <a:ea typeface="微软雅黑" panose="020B0503020204020204" charset="-122"/>
                <a:sym typeface="+mn-ea"/>
              </a:rPr>
              <a:t>3</a:t>
            </a:r>
            <a:r>
              <a:rPr lang="zh-CN" altLang="en-US" sz="2800" b="1" dirty="0">
                <a:solidFill>
                  <a:schemeClr val="bg1"/>
                </a:solidFill>
                <a:latin typeface="微软雅黑" panose="020B0503020204020204" charset="-122"/>
                <a:ea typeface="微软雅黑" panose="020B0503020204020204" charset="-122"/>
                <a:sym typeface="+mn-ea"/>
              </a:rPr>
              <a:t>: </a:t>
            </a:r>
            <a:r>
              <a:rPr lang="en-US" altLang="zh-CN" sz="2800" b="1" dirty="0">
                <a:solidFill>
                  <a:schemeClr val="bg1"/>
                </a:solidFill>
                <a:latin typeface="微软雅黑" panose="020B0503020204020204" charset="-122"/>
                <a:ea typeface="微软雅黑" panose="020B0503020204020204" charset="-122"/>
                <a:sym typeface="+mn-ea"/>
              </a:rPr>
              <a:t>Filtering Algorithm.</a:t>
            </a:r>
          </a:p>
          <a:p>
            <a:pPr>
              <a:lnSpc>
                <a:spcPct val="130000"/>
              </a:lnSpc>
            </a:pPr>
            <a:r>
              <a:rPr lang="en-IE" altLang="zh-CN" sz="2800" b="1" dirty="0">
                <a:solidFill>
                  <a:srgbClr val="FFC000"/>
                </a:solidFill>
                <a:latin typeface="微软雅黑" panose="020B0503020204020204" charset="-122"/>
                <a:ea typeface="微软雅黑" panose="020B0503020204020204" charset="-122"/>
                <a:sym typeface="+mn-ea"/>
              </a:rPr>
              <a:t>Algorithm</a:t>
            </a:r>
            <a:r>
              <a:rPr lang="zh-CN" altLang="en-US" sz="2800" b="1" dirty="0">
                <a:solidFill>
                  <a:srgbClr val="FFC000"/>
                </a:solidFill>
                <a:latin typeface="微软雅黑" panose="020B0503020204020204" charset="-122"/>
                <a:ea typeface="微软雅黑" panose="020B0503020204020204" charset="-122"/>
                <a:sym typeface="+mn-ea"/>
              </a:rPr>
              <a:t> </a:t>
            </a:r>
            <a:r>
              <a:rPr lang="en-IE" altLang="zh-CN" sz="2800" b="1" dirty="0">
                <a:solidFill>
                  <a:srgbClr val="FFC000"/>
                </a:solidFill>
                <a:latin typeface="微软雅黑" panose="020B0503020204020204" charset="-122"/>
                <a:ea typeface="微软雅黑" panose="020B0503020204020204" charset="-122"/>
                <a:sym typeface="+mn-ea"/>
              </a:rPr>
              <a:t>4</a:t>
            </a:r>
            <a:r>
              <a:rPr lang="zh-CN" altLang="en-US" sz="2800" b="1" dirty="0">
                <a:solidFill>
                  <a:schemeClr val="bg1"/>
                </a:solidFill>
                <a:latin typeface="微软雅黑" panose="020B0503020204020204" charset="-122"/>
                <a:ea typeface="微软雅黑" panose="020B0503020204020204" charset="-122"/>
                <a:sym typeface="+mn-ea"/>
              </a:rPr>
              <a:t>: </a:t>
            </a:r>
            <a:r>
              <a:rPr lang="en-US" altLang="zh-CN" sz="2800" b="1" dirty="0">
                <a:solidFill>
                  <a:schemeClr val="bg1"/>
                </a:solidFill>
                <a:latin typeface="微软雅黑" panose="020B0503020204020204" charset="-122"/>
                <a:ea typeface="微软雅黑" panose="020B0503020204020204" charset="-122"/>
                <a:sym typeface="+mn-ea"/>
              </a:rPr>
              <a:t>Pattern Recognition Algorithm.</a:t>
            </a:r>
          </a:p>
          <a:p>
            <a:pPr>
              <a:lnSpc>
                <a:spcPct val="130000"/>
              </a:lnSpc>
            </a:pPr>
            <a:endParaRPr lang="en-US" altLang="zh-CN" sz="2000" b="1" dirty="0">
              <a:latin typeface="微软雅黑" panose="020B0503020204020204" charset="-122"/>
              <a:ea typeface="微软雅黑" panose="020B0503020204020204" charset="-122"/>
              <a:sym typeface="+mn-ea"/>
            </a:endParaRPr>
          </a:p>
        </p:txBody>
      </p:sp>
      <p:sp>
        <p:nvSpPr>
          <p:cNvPr id="8" name="文本框 7"/>
          <p:cNvSpPr txBox="1"/>
          <p:nvPr>
            <p:custDataLst>
              <p:tags r:id="rId5"/>
            </p:custDataLst>
          </p:nvPr>
        </p:nvSpPr>
        <p:spPr>
          <a:xfrm>
            <a:off x="1103630" y="216535"/>
            <a:ext cx="10515600" cy="1009015"/>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solidFill>
                  <a:schemeClr val="accent1"/>
                </a:solidFill>
                <a:sym typeface="+mn-ea"/>
              </a:rPr>
              <a:t> </a:t>
            </a:r>
            <a:r>
              <a:rPr lang="en-US" altLang="zh-CN" b="1" dirty="0">
                <a:solidFill>
                  <a:schemeClr val="accent1"/>
                </a:solidFill>
                <a:sym typeface="+mn-ea"/>
              </a:rPr>
              <a:t>Key Algorithms</a:t>
            </a:r>
            <a:endParaRPr lang="zh-CN" altLang="en-US" b="1" dirty="0">
              <a:solidFill>
                <a:schemeClr val="accent1"/>
              </a:solidFill>
            </a:endParaRPr>
          </a:p>
        </p:txBody>
      </p:sp>
    </p:spTree>
    <p:custDataLst>
      <p:tags r:id="rId2"/>
    </p:custData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2"/>
            </p:custDataLst>
          </p:nvPr>
        </p:nvSpPr>
        <p:spPr>
          <a:xfrm>
            <a:off x="7360191" y="5444936"/>
            <a:ext cx="3975736" cy="623888"/>
          </a:xfrm>
          <a:prstGeom prst="rect">
            <a:avLst/>
          </a:prstGeom>
        </p:spPr>
        <p:txBody>
          <a:bodyPr vert="horz" wrap="square" lIns="91440" tIns="45720" rIns="91440" bIns="45720" rtlCol="0" anchor="ctr">
            <a:normAutofit/>
          </a:bodyPr>
          <a:lstStyle>
            <a:defPPr>
              <a:defRPr lang="zh-CN"/>
            </a:defPPr>
            <a:lvl1pPr algn="ctr" rtl="0" eaLnBrk="1" fontAlgn="auto" hangingPunct="1">
              <a:lnSpc>
                <a:spcPct val="90000"/>
              </a:lnSpc>
              <a:spcAft>
                <a:spcPts val="0"/>
              </a:spcAft>
              <a:defRPr sz="2000">
                <a:solidFill>
                  <a:schemeClr val="bg1"/>
                </a:solidFill>
                <a:latin typeface="+mn-lt"/>
                <a:ea typeface="+mj-ea"/>
                <a:cs typeface="+mj-cs"/>
              </a:defRPr>
            </a:lvl1pPr>
          </a:lstStyle>
          <a:p>
            <a:r>
              <a:rPr lang="en-US" altLang="zh-CN" sz="2400" b="1" dirty="0">
                <a:solidFill>
                  <a:schemeClr val="accent3"/>
                </a:solidFill>
                <a:ea typeface="+mn-ea"/>
                <a:cs typeface="+mn-cs"/>
              </a:rPr>
              <a:t>Positive Peak Choosing</a:t>
            </a:r>
          </a:p>
        </p:txBody>
      </p:sp>
      <p:sp>
        <p:nvSpPr>
          <p:cNvPr id="3" name="Rectangle 2">
            <a:extLst>
              <a:ext uri="{FF2B5EF4-FFF2-40B4-BE49-F238E27FC236}">
                <a16:creationId xmlns:a16="http://schemas.microsoft.com/office/drawing/2014/main" id="{127FC90C-449F-4665-8A27-DE4314AF62D5}"/>
              </a:ext>
            </a:extLst>
          </p:cNvPr>
          <p:cNvSpPr/>
          <p:nvPr/>
        </p:nvSpPr>
        <p:spPr>
          <a:xfrm>
            <a:off x="610773" y="441150"/>
            <a:ext cx="5893345" cy="670120"/>
          </a:xfrm>
          <a:prstGeom prst="rect">
            <a:avLst/>
          </a:prstGeom>
        </p:spPr>
        <p:txBody>
          <a:bodyPr wrap="none">
            <a:spAutoFit/>
          </a:bodyPr>
          <a:lstStyle/>
          <a:p>
            <a:pPr>
              <a:lnSpc>
                <a:spcPct val="130000"/>
              </a:lnSpc>
            </a:pPr>
            <a:r>
              <a:rPr lang="en-US" altLang="zh-CN" sz="3200" b="1" dirty="0">
                <a:solidFill>
                  <a:srgbClr val="FFC000"/>
                </a:solidFill>
                <a:latin typeface="微软雅黑" panose="020B0503020204020204" charset="-122"/>
                <a:ea typeface="微软雅黑" panose="020B0503020204020204" charset="-122"/>
              </a:rPr>
              <a:t>1.Peak Detection Algorithm</a:t>
            </a:r>
          </a:p>
        </p:txBody>
      </p:sp>
      <p:sp>
        <p:nvSpPr>
          <p:cNvPr id="5" name="TextBox 4">
            <a:extLst>
              <a:ext uri="{FF2B5EF4-FFF2-40B4-BE49-F238E27FC236}">
                <a16:creationId xmlns:a16="http://schemas.microsoft.com/office/drawing/2014/main" id="{A69E91DC-DCFF-4F8E-8FFA-88C3F35076BC}"/>
              </a:ext>
            </a:extLst>
          </p:cNvPr>
          <p:cNvSpPr txBox="1"/>
          <p:nvPr/>
        </p:nvSpPr>
        <p:spPr>
          <a:xfrm>
            <a:off x="580046" y="1413063"/>
            <a:ext cx="6470139" cy="4031873"/>
          </a:xfrm>
          <a:prstGeom prst="rect">
            <a:avLst/>
          </a:prstGeom>
          <a:noFill/>
        </p:spPr>
        <p:txBody>
          <a:bodyPr wrap="square" rtlCol="0">
            <a:spAutoFit/>
          </a:bodyPr>
          <a:lstStyle/>
          <a:p>
            <a:r>
              <a:rPr lang="en-IE" sz="3200" dirty="0">
                <a:solidFill>
                  <a:schemeClr val="bg1"/>
                </a:solidFill>
              </a:rPr>
              <a:t>Four Basic Condition</a:t>
            </a:r>
            <a:r>
              <a:rPr lang="en-US" altLang="zh-CN" sz="3200" dirty="0">
                <a:solidFill>
                  <a:schemeClr val="bg1"/>
                </a:solidFill>
              </a:rPr>
              <a:t>s:</a:t>
            </a:r>
          </a:p>
          <a:p>
            <a:endParaRPr lang="en-US" altLang="zh-CN" sz="3200" dirty="0">
              <a:solidFill>
                <a:schemeClr val="bg1"/>
              </a:solidFill>
            </a:endParaRPr>
          </a:p>
          <a:p>
            <a:r>
              <a:rPr lang="en-US" sz="2400" dirty="0">
                <a:solidFill>
                  <a:schemeClr val="bg1"/>
                </a:solidFill>
              </a:rPr>
              <a:t>1. Current point is going down.(The Red Point)</a:t>
            </a:r>
          </a:p>
          <a:p>
            <a:r>
              <a:rPr lang="en-IE" sz="2400" dirty="0">
                <a:solidFill>
                  <a:schemeClr val="bg1"/>
                </a:solidFill>
              </a:rPr>
              <a:t>2. The previous point is going up.(The Black Point)</a:t>
            </a:r>
          </a:p>
          <a:p>
            <a:r>
              <a:rPr lang="en-IE" sz="2400" dirty="0">
                <a:solidFill>
                  <a:schemeClr val="bg1"/>
                </a:solidFill>
              </a:rPr>
              <a:t>3. At least going up twice before coming to positive peak.(The Red Point).</a:t>
            </a:r>
          </a:p>
          <a:p>
            <a:r>
              <a:rPr lang="en-IE" sz="2400" dirty="0">
                <a:solidFill>
                  <a:schemeClr val="bg1"/>
                </a:solidFill>
              </a:rPr>
              <a:t>4. The value of the positive peak bigger than 1.2g</a:t>
            </a:r>
          </a:p>
        </p:txBody>
      </p:sp>
      <p:graphicFrame>
        <p:nvGraphicFramePr>
          <p:cNvPr id="10" name="Chart 9">
            <a:extLst>
              <a:ext uri="{FF2B5EF4-FFF2-40B4-BE49-F238E27FC236}">
                <a16:creationId xmlns:a16="http://schemas.microsoft.com/office/drawing/2014/main" id="{EE2A8B45-5D22-4072-8E84-E64BEA903BDC}"/>
              </a:ext>
            </a:extLst>
          </p:cNvPr>
          <p:cNvGraphicFramePr>
            <a:graphicFrameLocks/>
          </p:cNvGraphicFramePr>
          <p:nvPr>
            <p:extLst>
              <p:ext uri="{D42A27DB-BD31-4B8C-83A1-F6EECF244321}">
                <p14:modId xmlns:p14="http://schemas.microsoft.com/office/powerpoint/2010/main" val="3252094779"/>
              </p:ext>
            </p:extLst>
          </p:nvPr>
        </p:nvGraphicFramePr>
        <p:xfrm>
          <a:off x="6970843" y="1413063"/>
          <a:ext cx="4754432" cy="3558986"/>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8234FE-5ABC-4D5C-A91A-1504A0C35C0D}"/>
              </a:ext>
            </a:extLst>
          </p:cNvPr>
          <p:cNvSpPr/>
          <p:nvPr/>
        </p:nvSpPr>
        <p:spPr>
          <a:xfrm>
            <a:off x="610773" y="577224"/>
            <a:ext cx="6767237" cy="670120"/>
          </a:xfrm>
          <a:prstGeom prst="rect">
            <a:avLst/>
          </a:prstGeom>
        </p:spPr>
        <p:txBody>
          <a:bodyPr wrap="none">
            <a:spAutoFit/>
          </a:bodyPr>
          <a:lstStyle/>
          <a:p>
            <a:pPr>
              <a:lnSpc>
                <a:spcPct val="130000"/>
              </a:lnSpc>
            </a:pPr>
            <a:r>
              <a:rPr lang="en-US" altLang="zh-CN" sz="3200" b="1" dirty="0">
                <a:solidFill>
                  <a:srgbClr val="FFC000"/>
                </a:solidFill>
                <a:latin typeface="微软雅黑" panose="020B0503020204020204" charset="-122"/>
                <a:ea typeface="微软雅黑" panose="020B0503020204020204" charset="-122"/>
              </a:rPr>
              <a:t>2.</a:t>
            </a:r>
            <a:r>
              <a:rPr lang="en-US" altLang="zh-CN" sz="3200" b="1" dirty="0">
                <a:latin typeface="微软雅黑" panose="020B0503020204020204" charset="-122"/>
                <a:ea typeface="微软雅黑" panose="020B0503020204020204" charset="-122"/>
                <a:sym typeface="+mn-ea"/>
              </a:rPr>
              <a:t> </a:t>
            </a:r>
            <a:r>
              <a:rPr lang="en-US" altLang="zh-CN" sz="3200" b="1" dirty="0">
                <a:solidFill>
                  <a:srgbClr val="FFC000"/>
                </a:solidFill>
                <a:latin typeface="微软雅黑" panose="020B0503020204020204" charset="-122"/>
                <a:ea typeface="微软雅黑" panose="020B0503020204020204" charset="-122"/>
                <a:sym typeface="+mn-ea"/>
              </a:rPr>
              <a:t>Transform Domain Algorithm</a:t>
            </a:r>
            <a:endParaRPr lang="en-US" altLang="zh-CN" sz="3200" b="1" dirty="0">
              <a:solidFill>
                <a:srgbClr val="FFC000"/>
              </a:solidFill>
              <a:latin typeface="微软雅黑" panose="020B0503020204020204" charset="-122"/>
              <a:ea typeface="微软雅黑" panose="020B0503020204020204" charset="-122"/>
            </a:endParaRPr>
          </a:p>
        </p:txBody>
      </p:sp>
      <p:sp>
        <p:nvSpPr>
          <p:cNvPr id="3" name="TextBox 2">
            <a:extLst>
              <a:ext uri="{FF2B5EF4-FFF2-40B4-BE49-F238E27FC236}">
                <a16:creationId xmlns:a16="http://schemas.microsoft.com/office/drawing/2014/main" id="{14C531ED-F6AC-498C-9E98-BDAD2842DDF1}"/>
              </a:ext>
            </a:extLst>
          </p:cNvPr>
          <p:cNvSpPr txBox="1"/>
          <p:nvPr/>
        </p:nvSpPr>
        <p:spPr>
          <a:xfrm>
            <a:off x="610773" y="1762793"/>
            <a:ext cx="6028152" cy="2062103"/>
          </a:xfrm>
          <a:prstGeom prst="rect">
            <a:avLst/>
          </a:prstGeom>
          <a:noFill/>
        </p:spPr>
        <p:txBody>
          <a:bodyPr wrap="square" rtlCol="0">
            <a:spAutoFit/>
          </a:bodyPr>
          <a:lstStyle/>
          <a:p>
            <a:r>
              <a:rPr lang="en-IE" sz="3200" dirty="0">
                <a:solidFill>
                  <a:schemeClr val="bg1"/>
                </a:solidFill>
              </a:rPr>
              <a:t>One Basic Condition</a:t>
            </a:r>
            <a:r>
              <a:rPr lang="en-US" altLang="zh-CN" sz="3200" dirty="0">
                <a:solidFill>
                  <a:schemeClr val="bg1"/>
                </a:solidFill>
              </a:rPr>
              <a:t>:</a:t>
            </a:r>
          </a:p>
          <a:p>
            <a:r>
              <a:rPr lang="en-US" sz="2400" dirty="0">
                <a:solidFill>
                  <a:schemeClr val="bg1"/>
                </a:solidFill>
              </a:rPr>
              <a:t>1. The duration of  two effective adjacent peaks must be longer than 0.2S.</a:t>
            </a:r>
          </a:p>
          <a:p>
            <a:endParaRPr lang="en-US" altLang="zh-CN" sz="2400" dirty="0">
              <a:solidFill>
                <a:schemeClr val="bg1"/>
              </a:solidFill>
            </a:endParaRPr>
          </a:p>
          <a:p>
            <a:endParaRPr lang="en-US" sz="2400" dirty="0">
              <a:solidFill>
                <a:schemeClr val="bg1"/>
              </a:solidFill>
            </a:endParaRPr>
          </a:p>
        </p:txBody>
      </p:sp>
      <p:graphicFrame>
        <p:nvGraphicFramePr>
          <p:cNvPr id="5" name="Chart 4">
            <a:extLst>
              <a:ext uri="{FF2B5EF4-FFF2-40B4-BE49-F238E27FC236}">
                <a16:creationId xmlns:a16="http://schemas.microsoft.com/office/drawing/2014/main" id="{CEC55A5E-D9B6-418E-A9BE-E3BC54ED0ADF}"/>
              </a:ext>
            </a:extLst>
          </p:cNvPr>
          <p:cNvGraphicFramePr>
            <a:graphicFrameLocks/>
          </p:cNvGraphicFramePr>
          <p:nvPr>
            <p:extLst>
              <p:ext uri="{D42A27DB-BD31-4B8C-83A1-F6EECF244321}">
                <p14:modId xmlns:p14="http://schemas.microsoft.com/office/powerpoint/2010/main" val="3845742292"/>
              </p:ext>
            </p:extLst>
          </p:nvPr>
        </p:nvGraphicFramePr>
        <p:xfrm>
          <a:off x="6786783" y="1526210"/>
          <a:ext cx="4942302" cy="3190875"/>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7B9B7834-233F-4F81-A9EF-1CD47C45FCA2}"/>
              </a:ext>
            </a:extLst>
          </p:cNvPr>
          <p:cNvSpPr txBox="1"/>
          <p:nvPr/>
        </p:nvSpPr>
        <p:spPr>
          <a:xfrm>
            <a:off x="6712854" y="5447199"/>
            <a:ext cx="5090160" cy="424732"/>
          </a:xfrm>
          <a:prstGeom prst="rect">
            <a:avLst/>
          </a:prstGeom>
          <a:noFill/>
        </p:spPr>
        <p:txBody>
          <a:bodyPr wrap="square" rtlCol="0">
            <a:spAutoFit/>
          </a:bodyPr>
          <a:lstStyle/>
          <a:p>
            <a:pPr algn="ctr">
              <a:lnSpc>
                <a:spcPct val="90000"/>
              </a:lnSpc>
            </a:pPr>
            <a:r>
              <a:rPr lang="en-IE" sz="2400" b="1" dirty="0">
                <a:solidFill>
                  <a:schemeClr val="accent3"/>
                </a:solidFill>
              </a:rPr>
              <a:t>Deleting the interference signal</a:t>
            </a:r>
          </a:p>
        </p:txBody>
      </p:sp>
    </p:spTree>
    <p:extLst>
      <p:ext uri="{BB962C8B-B14F-4D97-AF65-F5344CB8AC3E}">
        <p14:creationId xmlns:p14="http://schemas.microsoft.com/office/powerpoint/2010/main" val="3828189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8931FF-C04D-4A67-9086-858D7D3462E6}"/>
              </a:ext>
            </a:extLst>
          </p:cNvPr>
          <p:cNvSpPr txBox="1"/>
          <p:nvPr/>
        </p:nvSpPr>
        <p:spPr>
          <a:xfrm>
            <a:off x="610773" y="1891329"/>
            <a:ext cx="6028152" cy="2431435"/>
          </a:xfrm>
          <a:prstGeom prst="rect">
            <a:avLst/>
          </a:prstGeom>
          <a:noFill/>
        </p:spPr>
        <p:txBody>
          <a:bodyPr wrap="square" rtlCol="0">
            <a:spAutoFit/>
          </a:bodyPr>
          <a:lstStyle/>
          <a:p>
            <a:r>
              <a:rPr lang="en-IE" sz="3200" dirty="0">
                <a:solidFill>
                  <a:schemeClr val="bg1"/>
                </a:solidFill>
              </a:rPr>
              <a:t>Two Basic Conditions</a:t>
            </a:r>
            <a:r>
              <a:rPr lang="en-US" altLang="zh-CN" sz="3200" dirty="0">
                <a:solidFill>
                  <a:schemeClr val="bg1"/>
                </a:solidFill>
              </a:rPr>
              <a:t>:</a:t>
            </a:r>
          </a:p>
          <a:p>
            <a:pPr marL="457200" indent="-457200">
              <a:buAutoNum type="arabicPeriod"/>
            </a:pPr>
            <a:r>
              <a:rPr lang="en-US" sz="2400" dirty="0">
                <a:solidFill>
                  <a:schemeClr val="bg1"/>
                </a:solidFill>
              </a:rPr>
              <a:t>The current peak value minus the last valley value must be bigger than the threshold. </a:t>
            </a:r>
          </a:p>
          <a:p>
            <a:pPr marL="457200" indent="-457200">
              <a:buAutoNum type="arabicPeriod"/>
            </a:pPr>
            <a:r>
              <a:rPr lang="en-US" altLang="zh-CN" sz="2400" dirty="0">
                <a:solidFill>
                  <a:schemeClr val="bg1"/>
                </a:solidFill>
              </a:rPr>
              <a:t>The Threshold is Dynamic and related with different walking patterns.</a:t>
            </a:r>
          </a:p>
        </p:txBody>
      </p:sp>
      <p:sp>
        <p:nvSpPr>
          <p:cNvPr id="4" name="Rectangle 3">
            <a:extLst>
              <a:ext uri="{FF2B5EF4-FFF2-40B4-BE49-F238E27FC236}">
                <a16:creationId xmlns:a16="http://schemas.microsoft.com/office/drawing/2014/main" id="{E4981497-7CAB-46AC-BF7A-ADEC46D5C5BB}"/>
              </a:ext>
            </a:extLst>
          </p:cNvPr>
          <p:cNvSpPr/>
          <p:nvPr/>
        </p:nvSpPr>
        <p:spPr>
          <a:xfrm>
            <a:off x="389793" y="839906"/>
            <a:ext cx="4622804" cy="732508"/>
          </a:xfrm>
          <a:prstGeom prst="rect">
            <a:avLst/>
          </a:prstGeom>
        </p:spPr>
        <p:txBody>
          <a:bodyPr wrap="none">
            <a:spAutoFit/>
          </a:bodyPr>
          <a:lstStyle/>
          <a:p>
            <a:pPr>
              <a:lnSpc>
                <a:spcPct val="130000"/>
              </a:lnSpc>
            </a:pPr>
            <a:r>
              <a:rPr lang="en-US" altLang="zh-CN" sz="3200" b="1" dirty="0">
                <a:solidFill>
                  <a:srgbClr val="FFC000"/>
                </a:solidFill>
                <a:latin typeface="微软雅黑" panose="020B0503020204020204" charset="-122"/>
                <a:ea typeface="微软雅黑" panose="020B0503020204020204" charset="-122"/>
              </a:rPr>
              <a:t>3.</a:t>
            </a:r>
            <a:r>
              <a:rPr lang="en-US" altLang="zh-CN" sz="3200" b="1" dirty="0">
                <a:solidFill>
                  <a:srgbClr val="FFC000"/>
                </a:solidFill>
                <a:latin typeface="微软雅黑" panose="020B0503020204020204" charset="-122"/>
                <a:ea typeface="微软雅黑" panose="020B0503020204020204" charset="-122"/>
                <a:sym typeface="+mn-ea"/>
              </a:rPr>
              <a:t> Filtering Algorithm</a:t>
            </a:r>
          </a:p>
        </p:txBody>
      </p:sp>
      <p:sp>
        <p:nvSpPr>
          <p:cNvPr id="10" name="TextBox 9">
            <a:extLst>
              <a:ext uri="{FF2B5EF4-FFF2-40B4-BE49-F238E27FC236}">
                <a16:creationId xmlns:a16="http://schemas.microsoft.com/office/drawing/2014/main" id="{13BB7D7E-1A36-4BAA-9CA3-E1483266D9E5}"/>
              </a:ext>
            </a:extLst>
          </p:cNvPr>
          <p:cNvSpPr txBox="1"/>
          <p:nvPr/>
        </p:nvSpPr>
        <p:spPr>
          <a:xfrm>
            <a:off x="6638925" y="5449649"/>
            <a:ext cx="5090160" cy="424732"/>
          </a:xfrm>
          <a:prstGeom prst="rect">
            <a:avLst/>
          </a:prstGeom>
          <a:noFill/>
        </p:spPr>
        <p:txBody>
          <a:bodyPr wrap="square" rtlCol="0">
            <a:spAutoFit/>
          </a:bodyPr>
          <a:lstStyle/>
          <a:p>
            <a:pPr algn="ctr">
              <a:lnSpc>
                <a:spcPct val="90000"/>
              </a:lnSpc>
            </a:pPr>
            <a:r>
              <a:rPr lang="en-IE" sz="2400" b="1" dirty="0">
                <a:solidFill>
                  <a:schemeClr val="accent3"/>
                </a:solidFill>
              </a:rPr>
              <a:t>Dynamic Threshold Values</a:t>
            </a:r>
          </a:p>
        </p:txBody>
      </p:sp>
      <p:graphicFrame>
        <p:nvGraphicFramePr>
          <p:cNvPr id="6" name="Chart 14">
            <a:extLst>
              <a:ext uri="{FF2B5EF4-FFF2-40B4-BE49-F238E27FC236}">
                <a16:creationId xmlns:a16="http://schemas.microsoft.com/office/drawing/2014/main" id="{C0CD51FF-BD60-4D1F-B559-A2BF23C5AAD3}"/>
              </a:ext>
            </a:extLst>
          </p:cNvPr>
          <p:cNvGraphicFramePr/>
          <p:nvPr>
            <p:extLst>
              <p:ext uri="{D42A27DB-BD31-4B8C-83A1-F6EECF244321}">
                <p14:modId xmlns:p14="http://schemas.microsoft.com/office/powerpoint/2010/main" val="1330055167"/>
              </p:ext>
            </p:extLst>
          </p:nvPr>
        </p:nvGraphicFramePr>
        <p:xfrm>
          <a:off x="6638924" y="1181099"/>
          <a:ext cx="5114925" cy="40290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0710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D9C8DB-3A7A-4775-82B5-39676F106FAE}"/>
              </a:ext>
            </a:extLst>
          </p:cNvPr>
          <p:cNvSpPr/>
          <p:nvPr/>
        </p:nvSpPr>
        <p:spPr>
          <a:xfrm>
            <a:off x="195566" y="346383"/>
            <a:ext cx="7025128" cy="670120"/>
          </a:xfrm>
          <a:prstGeom prst="rect">
            <a:avLst/>
          </a:prstGeom>
        </p:spPr>
        <p:txBody>
          <a:bodyPr wrap="none">
            <a:spAutoFit/>
          </a:bodyPr>
          <a:lstStyle/>
          <a:p>
            <a:pPr>
              <a:lnSpc>
                <a:spcPct val="130000"/>
              </a:lnSpc>
            </a:pPr>
            <a:r>
              <a:rPr lang="en-US" altLang="zh-CN" sz="3200" b="1" dirty="0">
                <a:solidFill>
                  <a:srgbClr val="FFC000"/>
                </a:solidFill>
                <a:latin typeface="微软雅黑" panose="020B0503020204020204" charset="-122"/>
                <a:ea typeface="微软雅黑" panose="020B0503020204020204" charset="-122"/>
              </a:rPr>
              <a:t>4.</a:t>
            </a:r>
            <a:r>
              <a:rPr lang="en-US" altLang="zh-CN" sz="3200" b="1" dirty="0">
                <a:solidFill>
                  <a:srgbClr val="FFC000"/>
                </a:solidFill>
                <a:latin typeface="微软雅黑" panose="020B0503020204020204" charset="-122"/>
                <a:ea typeface="微软雅黑" panose="020B0503020204020204" charset="-122"/>
                <a:sym typeface="+mn-ea"/>
              </a:rPr>
              <a:t> Pattern Recognition Algorithm</a:t>
            </a:r>
          </a:p>
        </p:txBody>
      </p:sp>
      <p:sp>
        <p:nvSpPr>
          <p:cNvPr id="4" name="TextBox 3">
            <a:extLst>
              <a:ext uri="{FF2B5EF4-FFF2-40B4-BE49-F238E27FC236}">
                <a16:creationId xmlns:a16="http://schemas.microsoft.com/office/drawing/2014/main" id="{E3EC3825-E0A2-4F6B-86AA-426F88404DD1}"/>
              </a:ext>
            </a:extLst>
          </p:cNvPr>
          <p:cNvSpPr txBox="1"/>
          <p:nvPr/>
        </p:nvSpPr>
        <p:spPr>
          <a:xfrm>
            <a:off x="154685" y="3870969"/>
            <a:ext cx="6255640" cy="2062103"/>
          </a:xfrm>
          <a:prstGeom prst="rect">
            <a:avLst/>
          </a:prstGeom>
          <a:noFill/>
        </p:spPr>
        <p:txBody>
          <a:bodyPr wrap="square" rtlCol="0">
            <a:spAutoFit/>
          </a:bodyPr>
          <a:lstStyle/>
          <a:p>
            <a:r>
              <a:rPr lang="en-IE" sz="3200" dirty="0">
                <a:solidFill>
                  <a:schemeClr val="bg1"/>
                </a:solidFill>
              </a:rPr>
              <a:t>1. In different patterns, you can see the distinction of the wave variation of accel value from the picture on the left.</a:t>
            </a:r>
            <a:endParaRPr lang="en-US" altLang="zh-CN" sz="3200" dirty="0">
              <a:solidFill>
                <a:schemeClr val="bg1"/>
              </a:solidFill>
            </a:endParaRPr>
          </a:p>
        </p:txBody>
      </p:sp>
      <p:sp>
        <p:nvSpPr>
          <p:cNvPr id="6" name="TextBox 5">
            <a:extLst>
              <a:ext uri="{FF2B5EF4-FFF2-40B4-BE49-F238E27FC236}">
                <a16:creationId xmlns:a16="http://schemas.microsoft.com/office/drawing/2014/main" id="{2F1F2401-9482-436B-A4BC-1DE0C9A67C11}"/>
              </a:ext>
            </a:extLst>
          </p:cNvPr>
          <p:cNvSpPr txBox="1"/>
          <p:nvPr/>
        </p:nvSpPr>
        <p:spPr>
          <a:xfrm>
            <a:off x="6962774" y="5518627"/>
            <a:ext cx="5090160" cy="424732"/>
          </a:xfrm>
          <a:prstGeom prst="rect">
            <a:avLst/>
          </a:prstGeom>
          <a:noFill/>
        </p:spPr>
        <p:txBody>
          <a:bodyPr wrap="square" rtlCol="0">
            <a:spAutoFit/>
          </a:bodyPr>
          <a:lstStyle/>
          <a:p>
            <a:pPr algn="ctr">
              <a:lnSpc>
                <a:spcPct val="90000"/>
              </a:lnSpc>
            </a:pPr>
            <a:r>
              <a:rPr lang="en-IE" sz="2400" b="1" dirty="0">
                <a:solidFill>
                  <a:schemeClr val="accent3"/>
                </a:solidFill>
              </a:rPr>
              <a:t>Walking and Running Patterns</a:t>
            </a:r>
          </a:p>
        </p:txBody>
      </p:sp>
      <p:sp>
        <p:nvSpPr>
          <p:cNvPr id="7" name="TextBox 6">
            <a:extLst>
              <a:ext uri="{FF2B5EF4-FFF2-40B4-BE49-F238E27FC236}">
                <a16:creationId xmlns:a16="http://schemas.microsoft.com/office/drawing/2014/main" id="{D7A65C2C-788E-43CA-B65B-56B9AB3878A0}"/>
              </a:ext>
            </a:extLst>
          </p:cNvPr>
          <p:cNvSpPr txBox="1"/>
          <p:nvPr/>
        </p:nvSpPr>
        <p:spPr>
          <a:xfrm>
            <a:off x="154685" y="1127007"/>
            <a:ext cx="6897757" cy="2431435"/>
          </a:xfrm>
          <a:prstGeom prst="rect">
            <a:avLst/>
          </a:prstGeom>
          <a:noFill/>
        </p:spPr>
        <p:txBody>
          <a:bodyPr wrap="square" rtlCol="0">
            <a:spAutoFit/>
          </a:bodyPr>
          <a:lstStyle/>
          <a:p>
            <a:r>
              <a:rPr lang="en-US" altLang="zh-CN" sz="3200" dirty="0">
                <a:solidFill>
                  <a:schemeClr val="bg1"/>
                </a:solidFill>
              </a:rPr>
              <a:t>Different Counting Pattern</a:t>
            </a:r>
            <a:r>
              <a:rPr lang="en-US" altLang="zh-CN" sz="3200" dirty="0">
                <a:solidFill>
                  <a:schemeClr val="bg1"/>
                </a:solidFill>
                <a:sym typeface="Wingdings" panose="05000000000000000000" pitchFamily="2" charset="2"/>
              </a:rPr>
              <a:t>:(Example)</a:t>
            </a:r>
          </a:p>
          <a:p>
            <a:pPr marL="457200" indent="-457200">
              <a:buAutoNum type="arabicPeriod"/>
            </a:pPr>
            <a:r>
              <a:rPr lang="en-US" altLang="zh-CN" sz="2400" dirty="0">
                <a:solidFill>
                  <a:schemeClr val="bg1"/>
                </a:solidFill>
                <a:sym typeface="Wingdings" panose="05000000000000000000" pitchFamily="2" charset="2"/>
              </a:rPr>
              <a:t>Walking, phone in pocket.</a:t>
            </a:r>
          </a:p>
          <a:p>
            <a:pPr marL="457200" indent="-457200">
              <a:buAutoNum type="arabicPeriod"/>
            </a:pPr>
            <a:r>
              <a:rPr lang="en-US" altLang="zh-CN" sz="2400" dirty="0">
                <a:solidFill>
                  <a:schemeClr val="bg1"/>
                </a:solidFill>
                <a:sym typeface="Wingdings" panose="05000000000000000000" pitchFamily="2" charset="2"/>
              </a:rPr>
              <a:t>Walking, phone in hands.</a:t>
            </a:r>
          </a:p>
          <a:p>
            <a:pPr marL="457200" indent="-457200">
              <a:buAutoNum type="arabicPeriod"/>
            </a:pPr>
            <a:r>
              <a:rPr lang="en-US" altLang="zh-CN" sz="2400" dirty="0">
                <a:solidFill>
                  <a:schemeClr val="bg1"/>
                </a:solidFill>
                <a:sym typeface="Wingdings" panose="05000000000000000000" pitchFamily="2" charset="2"/>
              </a:rPr>
              <a:t>Walking, phone beside ear.</a:t>
            </a:r>
          </a:p>
          <a:p>
            <a:pPr marL="457200" indent="-457200">
              <a:buAutoNum type="arabicPeriod"/>
            </a:pPr>
            <a:r>
              <a:rPr lang="en-US" altLang="zh-CN" sz="2400" dirty="0">
                <a:solidFill>
                  <a:schemeClr val="bg1"/>
                </a:solidFill>
                <a:sym typeface="Wingdings" panose="05000000000000000000" pitchFamily="2" charset="2"/>
              </a:rPr>
              <a:t>Running, phone in pocket.</a:t>
            </a:r>
          </a:p>
          <a:p>
            <a:r>
              <a:rPr lang="en-US" altLang="zh-CN" sz="2400" dirty="0">
                <a:solidFill>
                  <a:schemeClr val="bg1"/>
                </a:solidFill>
                <a:sym typeface="Wingdings" panose="05000000000000000000" pitchFamily="2" charset="2"/>
              </a:rPr>
              <a:t>……</a:t>
            </a:r>
            <a:endParaRPr lang="en-US" altLang="zh-CN" sz="2400" dirty="0">
              <a:solidFill>
                <a:schemeClr val="bg1"/>
              </a:solidFill>
            </a:endParaRPr>
          </a:p>
        </p:txBody>
      </p:sp>
      <p:graphicFrame>
        <p:nvGraphicFramePr>
          <p:cNvPr id="8" name="Chart 7">
            <a:extLst>
              <a:ext uri="{FF2B5EF4-FFF2-40B4-BE49-F238E27FC236}">
                <a16:creationId xmlns:a16="http://schemas.microsoft.com/office/drawing/2014/main" id="{67EA1FD3-BE24-4AED-8174-C25F0F485452}"/>
              </a:ext>
            </a:extLst>
          </p:cNvPr>
          <p:cNvGraphicFramePr>
            <a:graphicFrameLocks/>
          </p:cNvGraphicFramePr>
          <p:nvPr>
            <p:extLst>
              <p:ext uri="{D42A27DB-BD31-4B8C-83A1-F6EECF244321}">
                <p14:modId xmlns:p14="http://schemas.microsoft.com/office/powerpoint/2010/main" val="1917264085"/>
              </p:ext>
            </p:extLst>
          </p:nvPr>
        </p:nvGraphicFramePr>
        <p:xfrm>
          <a:off x="6724650" y="1847850"/>
          <a:ext cx="5213157" cy="3505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880563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64419"/>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TYPE" val="f"/>
  <p:tag name="KSO_WM_UNIT_INDEX" val="1"/>
  <p:tag name="KSO_WM_UNIT_ID" val="custom20164419_6*f*1"/>
  <p:tag name="KSO_WM_UNIT_CLEAR" val="1"/>
  <p:tag name="KSO_WM_UNIT_LAYERLEVEL" val="1"/>
  <p:tag name="KSO_WM_UNIT_VALUE" val="150"/>
  <p:tag name="KSO_WM_UNIT_HIGHLIGHT" val="0"/>
  <p:tag name="KSO_WM_UNIT_COMPATIBLE" val="0"/>
  <p:tag name="KSO_WM_UNIT_PRESET_TEXT_INDEX" val="6"/>
  <p:tag name="KSO_WM_UNIT_PRESET_TEXT_LEN" val="10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TYPE" val="a"/>
  <p:tag name="KSO_WM_UNIT_INDEX" val="1"/>
  <p:tag name="KSO_WM_UNIT_ID" val="custom20164419_6*a*1"/>
  <p:tag name="KSO_WM_UNIT_CLEAR" val="1"/>
  <p:tag name="KSO_WM_UNIT_LAYERLEVEL" val="1"/>
  <p:tag name="KSO_WM_UNIT_VALUE" val="27"/>
  <p:tag name="KSO_WM_UNIT_ISCONTENTSTITLE" val="0"/>
  <p:tag name="KSO_WM_UNIT_HIGHLIGHT" val="0"/>
  <p:tag name="KSO_WM_UNIT_COMPATIBLE" val="0"/>
  <p:tag name="KSO_WM_UNIT_PRESET_TEXT_INDEX" val="0"/>
  <p:tag name="KSO_WM_UNIT_PRESET_TEXT_LEN" val="9"/>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TYPE" val="a"/>
  <p:tag name="KSO_WM_UNIT_INDEX" val="1"/>
  <p:tag name="KSO_WM_UNIT_ID" val="custom20164419_6*a*1"/>
  <p:tag name="KSO_WM_UNIT_CLEAR" val="1"/>
  <p:tag name="KSO_WM_UNIT_LAYERLEVEL" val="1"/>
  <p:tag name="KSO_WM_UNIT_VALUE" val="27"/>
  <p:tag name="KSO_WM_UNIT_ISCONTENTSTITLE" val="0"/>
  <p:tag name="KSO_WM_UNIT_HIGHLIGHT" val="0"/>
  <p:tag name="KSO_WM_UNIT_COMPATIBLE" val="0"/>
  <p:tag name="KSO_WM_UNIT_PRESET_TEXT_INDEX" val="0"/>
  <p:tag name="KSO_WM_UNIT_PRESET_TEXT_LEN" val="9"/>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64419"/>
  <p:tag name="KSO_WM_TAG_VERSION" val="1.0"/>
  <p:tag name="KSO_WM_SLIDE_ID" val="custom20164419_2"/>
  <p:tag name="KSO_WM_SLIDE_INDEX" val="2"/>
  <p:tag name="KSO_WM_SLIDE_ITEM_CNT" val="3"/>
  <p:tag name="KSO_WM_SLIDE_LAYOUT" val="l"/>
  <p:tag name="KSO_WM_SLIDE_LAYOUT_CNT" val="1"/>
  <p:tag name="KSO_WM_SLIDE_TYPE" val="text"/>
  <p:tag name="KSO_WM_BEAUTIFY_FLAG" val="#wm#"/>
  <p:tag name="KSO_WM_SLIDE_POSITION" val="56*132"/>
  <p:tag name="KSO_WM_SLIDE_SIZE" val="847*276"/>
  <p:tag name="KSO_WM_DIAGRAM_GROUP_CODE" val="l1-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TYPE" val="a"/>
  <p:tag name="KSO_WM_UNIT_INDEX" val="1"/>
  <p:tag name="KSO_WM_UNIT_ID" val="custom20164419_6*a*1"/>
  <p:tag name="KSO_WM_UNIT_CLEAR" val="1"/>
  <p:tag name="KSO_WM_UNIT_LAYERLEVEL" val="1"/>
  <p:tag name="KSO_WM_UNIT_VALUE" val="27"/>
  <p:tag name="KSO_WM_UNIT_ISCONTENTSTITLE" val="0"/>
  <p:tag name="KSO_WM_UNIT_HIGHLIGHT" val="0"/>
  <p:tag name="KSO_WM_UNIT_COMPATIBLE" val="0"/>
  <p:tag name="KSO_WM_UNIT_PRESET_TEXT_INDEX" val="0"/>
  <p:tag name="KSO_WM_UNIT_PRESET_TEXT_LEN" val="9"/>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37"/>
  <p:tag name="KSO_WM_TAG_VERSION" val="1.0"/>
  <p:tag name="KSO_WM_SLIDE_ID" val="custom160537_13"/>
  <p:tag name="KSO_WM_SLIDE_INDEX" val="13"/>
  <p:tag name="KSO_WM_SLIDE_ITEM_CNT" val="2"/>
  <p:tag name="KSO_WM_SLIDE_LAYOUT" val="a_f_d"/>
  <p:tag name="KSO_WM_SLIDE_LAYOUT_CNT" val="1_1_1"/>
  <p:tag name="KSO_WM_SLIDE_TYPE" val="text"/>
  <p:tag name="KSO_WM_BEAUTIFY_FLAG" val="#wm#"/>
  <p:tag name="KSO_WM_SLIDE_POSITION" val="103*183"/>
  <p:tag name="KSO_WM_SLIDE_SIZE" val="716*282"/>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37_13*i*0"/>
  <p:tag name="KSO_WM_TEMPLATE_CATEGORY" val="custom"/>
  <p:tag name="KSO_WM_TEMPLATE_INDEX" val="160537"/>
  <p:tag name="KSO_WM_UNIT_INDEX" val="0"/>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37"/>
  <p:tag name="KSO_WM_UNIT_TYPE" val="f"/>
  <p:tag name="KSO_WM_UNIT_INDEX" val="1"/>
  <p:tag name="KSO_WM_UNIT_ID" val="custom160537_13*f*1"/>
  <p:tag name="KSO_WM_UNIT_CLEAR" val="1"/>
  <p:tag name="KSO_WM_UNIT_LAYERLEVEL" val="1"/>
  <p:tag name="KSO_WM_UNIT_VALUE" val="117"/>
  <p:tag name="KSO_WM_UNIT_HIGHLIGHT" val="0"/>
  <p:tag name="KSO_WM_UNIT_COMPATIBLE" val="0"/>
  <p:tag name="KSO_WM_UNIT_PRESET_TEXT_INDEX" val="4"/>
  <p:tag name="KSO_WM_UNIT_PRESET_TEXT_LEN" val="220"/>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37"/>
  <p:tag name="KSO_WM_UNIT_TYPE" val="a"/>
  <p:tag name="KSO_WM_UNIT_INDEX" val="1"/>
  <p:tag name="KSO_WM_UNIT_ID" val="custom160537_13*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37_13*i*3"/>
  <p:tag name="KSO_WM_TEMPLATE_CATEGORY" val="custom"/>
  <p:tag name="KSO_WM_TEMPLATE_INDEX" val="160537"/>
  <p:tag name="KSO_WM_UNIT_INDEX" val="3"/>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64419"/>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37_13*i*4"/>
  <p:tag name="KSO_WM_TEMPLATE_CATEGORY" val="custom"/>
  <p:tag name="KSO_WM_TEMPLATE_INDEX" val="160537"/>
  <p:tag name="KSO_WM_UNIT_INDEX" val="4"/>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64419"/>
  <p:tag name="KSO_WM_TAG_VERSION" val="1.0"/>
  <p:tag name="KSO_WM_SLIDE_ID" val="custom20164419_2"/>
  <p:tag name="KSO_WM_SLIDE_INDEX" val="2"/>
  <p:tag name="KSO_WM_SLIDE_ITEM_CNT" val="3"/>
  <p:tag name="KSO_WM_SLIDE_LAYOUT" val="l"/>
  <p:tag name="KSO_WM_SLIDE_LAYOUT_CNT" val="1"/>
  <p:tag name="KSO_WM_SLIDE_TYPE" val="text"/>
  <p:tag name="KSO_WM_BEAUTIFY_FLAG" val="#wm#"/>
  <p:tag name="KSO_WM_SLIDE_POSITION" val="56*132"/>
  <p:tag name="KSO_WM_SLIDE_SIZE" val="847*276"/>
  <p:tag name="KSO_WM_DIAGRAM_GROUP_CODE" val="l1-1"/>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ISCONTENTSTITLE" val="0"/>
  <p:tag name="KSO_WM_UNIT_TYPE" val="l_h_f"/>
  <p:tag name="KSO_WM_UNIT_INDEX" val="1_1_1"/>
  <p:tag name="KSO_WM_UNIT_ID" val="custom20164419_2*l_h_f*1_1_1"/>
  <p:tag name="KSO_WM_UNIT_LAYERLEVEL" val="1_1_1"/>
  <p:tag name="KSO_WM_UNIT_VALUE" val="18"/>
  <p:tag name="KSO_WM_UNIT_HIGHLIGHT" val="0"/>
  <p:tag name="KSO_WM_UNIT_COMPATIBLE" val="0"/>
  <p:tag name="KSO_WM_UNIT_CLEAR" val="0"/>
  <p:tag name="KSO_WM_UNIT_PRESET_TEXT_INDEX" val="0"/>
  <p:tag name="KSO_WM_UNIT_PRESET_TEXT_LEN" val="9"/>
  <p:tag name="KSO_WM_DIAGRAM_GROUP_CODE" val="l1-1"/>
  <p:tag name="KSO_WM_UNIT_TEXT_FILL_FORE_SCHEMECOLOR_INDEX" val="14"/>
  <p:tag name="KSO_WM_UNIT_TEXT_FILL_TYPE" val="1"/>
  <p:tag name="KSO_WM_UNIT_USESOURCEFORMAT_APPLY" val="1"/>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37"/>
  <p:tag name="KSO_WM_TAG_VERSION" val="1.0"/>
  <p:tag name="KSO_WM_SLIDE_ID" val="custom160537_20"/>
  <p:tag name="KSO_WM_SLIDE_INDEX" val="20"/>
  <p:tag name="KSO_WM_SLIDE_ITEM_CNT" val="2"/>
  <p:tag name="KSO_WM_SLIDE_LAYOUT" val="a_f_d"/>
  <p:tag name="KSO_WM_SLIDE_LAYOUT_CNT" val="1_1_1"/>
  <p:tag name="KSO_WM_SLIDE_TYPE" val="text"/>
  <p:tag name="KSO_WM_BEAUTIFY_FLAG" val="#wm#"/>
  <p:tag name="KSO_WM_SLIDE_POSITION" val="68*85"/>
  <p:tag name="KSO_WM_SLIDE_SIZE" val="853*380"/>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37_20*i*1"/>
  <p:tag name="KSO_WM_TEMPLATE_CATEGORY" val="custom"/>
  <p:tag name="KSO_WM_TEMPLATE_INDEX" val="160537"/>
  <p:tag name="KSO_WM_UNIT_INDEX" val="1"/>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37"/>
  <p:tag name="KSO_WM_UNIT_TYPE" val="f"/>
  <p:tag name="KSO_WM_UNIT_INDEX" val="1"/>
  <p:tag name="KSO_WM_UNIT_ID" val="custom160537_20*f*1"/>
  <p:tag name="KSO_WM_UNIT_CLEAR" val="1"/>
  <p:tag name="KSO_WM_UNIT_LAYERLEVEL" val="1"/>
  <p:tag name="KSO_WM_UNIT_VALUE" val="108"/>
  <p:tag name="KSO_WM_UNIT_HIGHLIGHT" val="0"/>
  <p:tag name="KSO_WM_UNIT_COMPATIBLE" val="0"/>
  <p:tag name="KSO_WM_UNIT_PRESET_TEXT_INDEX" val="4"/>
  <p:tag name="KSO_WM_UNIT_PRESET_TEXT_LEN" val="57"/>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37"/>
  <p:tag name="KSO_WM_UNIT_TYPE" val="a"/>
  <p:tag name="KSO_WM_UNIT_INDEX" val="1"/>
  <p:tag name="KSO_WM_UNIT_ID" val="custom160537_20*a*1"/>
  <p:tag name="KSO_WM_UNIT_CLEAR" val="1"/>
  <p:tag name="KSO_WM_UNIT_LAYERLEVEL" val="1"/>
  <p:tag name="KSO_WM_UNIT_VALUE" val="8"/>
  <p:tag name="KSO_WM_UNIT_ISCONTENTSTITLE" val="0"/>
  <p:tag name="KSO_WM_UNIT_HIGHLIGHT" val="0"/>
  <p:tag name="KSO_WM_UNIT_COMPATIBLE" val="0"/>
  <p:tag name="KSO_WM_UNIT_PRESET_TEXT_INDEX" val="3"/>
  <p:tag name="KSO_WM_UNIT_PRESET_TEXT_LEN" val="11"/>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37_20*i*5"/>
  <p:tag name="KSO_WM_TEMPLATE_CATEGORY" val="custom"/>
  <p:tag name="KSO_WM_TEMPLATE_INDEX" val="160537"/>
  <p:tag name="KSO_WM_UNIT_INDEX" val="5"/>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ISCONTENTSTITLE" val="0"/>
  <p:tag name="KSO_WM_UNIT_TYPE" val="l_h_f"/>
  <p:tag name="KSO_WM_UNIT_INDEX" val="1_3_1"/>
  <p:tag name="KSO_WM_UNIT_ID" val="custom20164419_2*l_h_f*1_3_1"/>
  <p:tag name="KSO_WM_UNIT_LAYERLEVEL" val="1_1_1"/>
  <p:tag name="KSO_WM_UNIT_VALUE" val="18"/>
  <p:tag name="KSO_WM_UNIT_HIGHLIGHT" val="0"/>
  <p:tag name="KSO_WM_UNIT_COMPATIBLE" val="0"/>
  <p:tag name="KSO_WM_UNIT_CLEAR" val="0"/>
  <p:tag name="KSO_WM_UNIT_PRESET_TEXT_INDEX" val="0"/>
  <p:tag name="KSO_WM_UNIT_PRESET_TEXT_LEN" val="9"/>
  <p:tag name="KSO_WM_DIAGRAM_GROUP_CODE" val="l1-1"/>
  <p:tag name="KSO_WM_UNIT_TEXT_FILL_FORE_SCHEMECOLOR_INDEX" val="14"/>
  <p:tag name="KSO_WM_UNIT_TEXT_FILL_TYPE" val="1"/>
  <p:tag name="KSO_WM_UNIT_USESOURCEFORMAT_APPLY" val="1"/>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64419"/>
  <p:tag name="KSO_WM_TAG_VERSION" val="1.0"/>
  <p:tag name="KSO_WM_BEAUTIFY_FLAG" val="#wm#"/>
  <p:tag name="KSO_WM_TEMPLATE_THUMBS_INDEX" val="1、2、3、4、5、6、7、8、9、10、11、12"/>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64419"/>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64419"/>
  <p:tag name="KSO_WM_TAG_VERSION" val="1.0"/>
  <p:tag name="KSO_WM_SLIDE_ID" val="custom20164419_4"/>
  <p:tag name="KSO_WM_SLIDE_INDEX" val="4"/>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TYPE" val="a"/>
  <p:tag name="KSO_WM_UNIT_INDEX" val="1"/>
  <p:tag name="KSO_WM_UNIT_ID" val="custom20164419_4*a*1"/>
  <p:tag name="KSO_WM_UNIT_CLEAR" val="1"/>
  <p:tag name="KSO_WM_UNIT_LAYERLEVEL" val="1"/>
  <p:tag name="KSO_WM_UNIT_VALUE" val="36"/>
  <p:tag name="KSO_WM_UNIT_ISCONTENTSTITLE" val="0"/>
  <p:tag name="KSO_WM_UNIT_HIGHLIGHT" val="0"/>
  <p:tag name="KSO_WM_UNIT_COMPATIBLE" val="0"/>
  <p:tag name="KSO_WM_UNIT_PRESET_TEXT_INDEX" val="0"/>
  <p:tag name="KSO_WM_UNIT_PRESET_TEXT_LEN" val="9"/>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TYPE" val="f"/>
  <p:tag name="KSO_WM_UNIT_INDEX" val="1"/>
  <p:tag name="KSO_WM_UNIT_ID" val="custom20164419_4*f*1"/>
  <p:tag name="KSO_WM_UNIT_CLEAR" val="1"/>
  <p:tag name="KSO_WM_UNIT_LAYERLEVEL" val="1"/>
  <p:tag name="KSO_WM_UNIT_VALUE" val="209"/>
  <p:tag name="KSO_WM_UNIT_HIGHLIGHT" val="0"/>
  <p:tag name="KSO_WM_UNIT_COMPATIBLE" val="0"/>
  <p:tag name="KSO_WM_UNIT_PRESET_TEXT_INDEX" val="6"/>
  <p:tag name="KSO_WM_UNIT_PRESET_TEXT_LEN" val="152"/>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TYPE" val="f"/>
  <p:tag name="KSO_WM_UNIT_INDEX" val="2"/>
  <p:tag name="KSO_WM_UNIT_ID" val="custom20164419_4*f*2"/>
  <p:tag name="KSO_WM_UNIT_CLEAR" val="1"/>
  <p:tag name="KSO_WM_UNIT_LAYERLEVEL" val="1"/>
  <p:tag name="KSO_WM_UNIT_VALUE" val="209"/>
  <p:tag name="KSO_WM_UNIT_HIGHLIGHT" val="0"/>
  <p:tag name="KSO_WM_UNIT_COMPATIBLE" val="0"/>
  <p:tag name="KSO_WM_UNIT_PRESET_TEXT_INDEX" val="6"/>
  <p:tag name="KSO_WM_UNIT_PRESET_TEXT_LEN" val="152"/>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64419"/>
  <p:tag name="KSO_WM_TAG_VERSION" val="1.0"/>
  <p:tag name="KSO_WM_SLIDE_ID" val="custom20164419_6"/>
  <p:tag name="KSO_WM_SLIDE_INDEX" val="6"/>
  <p:tag name="KSO_WM_SLIDE_ITEM_CNT" val="2"/>
  <p:tag name="KSO_WM_SLIDE_LAYOUT" val="a_f_d"/>
  <p:tag name="KSO_WM_SLIDE_LAYOUT_CNT" val="1_1_1"/>
  <p:tag name="KSO_WM_SLIDE_TYPE" val="text"/>
  <p:tag name="KSO_WM_BEAUTIFY_FLAG" val="#wm#"/>
  <p:tag name="KSO_WM_SLIDE_POSITION" val="66*53"/>
  <p:tag name="KSO_WM_SLIDE_SIZE" val="828*426"/>
</p:tagLst>
</file>

<file path=ppt/theme/theme1.xml><?xml version="1.0" encoding="utf-8"?>
<a:theme xmlns:a="http://schemas.openxmlformats.org/drawingml/2006/main" name="自定义设计方案">
  <a:themeElements>
    <a:clrScheme name="自定义 27">
      <a:dk1>
        <a:srgbClr val="000000"/>
      </a:dk1>
      <a:lt1>
        <a:srgbClr val="FFFFFF"/>
      </a:lt1>
      <a:dk2>
        <a:srgbClr val="131C21"/>
      </a:dk2>
      <a:lt2>
        <a:srgbClr val="44546A"/>
      </a:lt2>
      <a:accent1>
        <a:srgbClr val="00B0F0"/>
      </a:accent1>
      <a:accent2>
        <a:srgbClr val="8865DB"/>
      </a:accent2>
      <a:accent3>
        <a:srgbClr val="F56A4A"/>
      </a:accent3>
      <a:accent4>
        <a:srgbClr val="2F729B"/>
      </a:accent4>
      <a:accent5>
        <a:srgbClr val="CB3416"/>
      </a:accent5>
      <a:accent6>
        <a:srgbClr val="203864"/>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7">
    <a:dk1>
      <a:srgbClr val="000000"/>
    </a:dk1>
    <a:lt1>
      <a:srgbClr val="FFFFFF"/>
    </a:lt1>
    <a:dk2>
      <a:srgbClr val="131C21"/>
    </a:dk2>
    <a:lt2>
      <a:srgbClr val="44546A"/>
    </a:lt2>
    <a:accent1>
      <a:srgbClr val="00B0F0"/>
    </a:accent1>
    <a:accent2>
      <a:srgbClr val="8865DB"/>
    </a:accent2>
    <a:accent3>
      <a:srgbClr val="F56A4A"/>
    </a:accent3>
    <a:accent4>
      <a:srgbClr val="2F729B"/>
    </a:accent4>
    <a:accent5>
      <a:srgbClr val="CB3416"/>
    </a:accent5>
    <a:accent6>
      <a:srgbClr val="203864"/>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507</TotalTime>
  <Words>1313</Words>
  <Application>Microsoft Office PowerPoint</Application>
  <PresentationFormat>Widescreen</PresentationFormat>
  <Paragraphs>141</Paragraphs>
  <Slides>12</Slides>
  <Notes>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0</vt:i4>
      </vt:variant>
      <vt:variant>
        <vt:lpstr>Slide Titles</vt:lpstr>
      </vt:variant>
      <vt:variant>
        <vt:i4>12</vt:i4>
      </vt:variant>
    </vt:vector>
  </HeadingPairs>
  <TitlesOfParts>
    <vt:vector size="21" baseType="lpstr">
      <vt:lpstr>DengXian</vt:lpstr>
      <vt:lpstr>微软雅黑</vt:lpstr>
      <vt:lpstr>黑体</vt:lpstr>
      <vt:lpstr>宋体</vt:lpstr>
      <vt:lpstr>Arial</vt:lpstr>
      <vt:lpstr>Calibri</vt:lpstr>
      <vt:lpstr>Times New Roman</vt:lpstr>
      <vt:lpstr>Wingdings</vt:lpstr>
      <vt:lpstr>自定义设计方案</vt:lpstr>
      <vt:lpstr>The Motion Recognition Algorithm Research                                             --- Step Count Algomrith</vt:lpstr>
      <vt:lpstr>What is G-sensor?                  </vt:lpstr>
      <vt:lpstr>How does G-sensor work?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G-sensor with Step Count Algorithm</dc:title>
  <dc:creator/>
  <cp:lastModifiedBy>anecto Galway</cp:lastModifiedBy>
  <cp:revision>290</cp:revision>
  <dcterms:created xsi:type="dcterms:W3CDTF">2015-05-05T08:02:00Z</dcterms:created>
  <dcterms:modified xsi:type="dcterms:W3CDTF">2017-12-04T20:03:08Z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