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0"/>
  </p:notesMasterIdLst>
  <p:handoutMasterIdLst>
    <p:handoutMasterId r:id="rId11"/>
  </p:handoutMasterIdLst>
  <p:sldIdLst>
    <p:sldId id="256" r:id="rId3"/>
    <p:sldId id="259" r:id="rId4"/>
    <p:sldId id="261" r:id="rId5"/>
    <p:sldId id="260" r:id="rId6"/>
    <p:sldId id="262" r:id="rId7"/>
    <p:sldId id="264"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35838;&#31243;&#23398;&#20064;&#24635;&#25991;&#20214;&#22841;\&#31532;&#20108;&#24180;&#30340;&#39033;&#30446;\Excel%20Data%20Demo\Excel%20File\Accelerometer_2017_10_1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sun\AppData\Roaming\Microsoft\Excel\Accelerometer_2017_11_08%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IE"/>
              <a:t>Accel_Axzy</a:t>
            </a:r>
          </a:p>
        </c:rich>
      </c:tx>
      <c:layout>
        <c:manualLayout>
          <c:xMode val="edge"/>
          <c:yMode val="edge"/>
          <c:x val="0.399075236899189"/>
          <c:y val="0.11130545396724401"/>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328315314082398E-2"/>
          <c:y val="0.31254695717505598"/>
          <c:w val="0.92945428261655205"/>
          <c:h val="0.48625093914350098"/>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8"/>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0-1246-42C6-AF5D-9F1B7192906B}"/>
              </c:ext>
            </c:extLst>
          </c:dPt>
          <c:dPt>
            <c:idx val="21"/>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1-1246-42C6-AF5D-9F1B7192906B}"/>
              </c:ext>
            </c:extLst>
          </c:dPt>
          <c:dPt>
            <c:idx val="30"/>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2-1246-42C6-AF5D-9F1B7192906B}"/>
              </c:ext>
            </c:extLst>
          </c:dPt>
          <c:dPt>
            <c:idx val="39"/>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3-1246-42C6-AF5D-9F1B7192906B}"/>
              </c:ext>
            </c:extLst>
          </c:dPt>
          <c:dPt>
            <c:idx val="42"/>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4-1246-42C6-AF5D-9F1B7192906B}"/>
              </c:ext>
            </c:extLst>
          </c:dPt>
          <c:dPt>
            <c:idx val="4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5-1246-42C6-AF5D-9F1B7192906B}"/>
              </c:ext>
            </c:extLst>
          </c:dPt>
          <c:dPt>
            <c:idx val="49"/>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6-1246-42C6-AF5D-9F1B7192906B}"/>
              </c:ext>
            </c:extLst>
          </c:dPt>
          <c:dPt>
            <c:idx val="63"/>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7-1246-42C6-AF5D-9F1B7192906B}"/>
              </c:ext>
            </c:extLst>
          </c:dPt>
          <c:dPt>
            <c:idx val="6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8-1246-42C6-AF5D-9F1B7192906B}"/>
              </c:ext>
            </c:extLst>
          </c:dPt>
          <c:dPt>
            <c:idx val="68"/>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9-1246-42C6-AF5D-9F1B7192906B}"/>
              </c:ext>
            </c:extLst>
          </c:dPt>
          <c:dPt>
            <c:idx val="76"/>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A-1246-42C6-AF5D-9F1B7192906B}"/>
              </c:ext>
            </c:extLst>
          </c:dPt>
          <c:dPt>
            <c:idx val="8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B-1246-42C6-AF5D-9F1B7192906B}"/>
              </c:ext>
            </c:extLst>
          </c:dPt>
          <c:dPt>
            <c:idx val="86"/>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C-1246-42C6-AF5D-9F1B7192906B}"/>
              </c:ext>
            </c:extLst>
          </c:dPt>
          <c:dPt>
            <c:idx val="87"/>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D-1246-42C6-AF5D-9F1B7192906B}"/>
              </c:ext>
            </c:extLst>
          </c:dPt>
          <c:dPt>
            <c:idx val="90"/>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E-1246-42C6-AF5D-9F1B7192906B}"/>
              </c:ext>
            </c:extLst>
          </c:dPt>
          <c:dPt>
            <c:idx val="92"/>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F-1246-42C6-AF5D-9F1B7192906B}"/>
              </c:ext>
            </c:extLst>
          </c:dPt>
          <c:dPt>
            <c:idx val="9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10-1246-42C6-AF5D-9F1B7192906B}"/>
              </c:ext>
            </c:extLst>
          </c:dPt>
          <c:val>
            <c:numRef>
              <c:f>[Accelerometer_2017_10_15.xlsx]Sheet2!$P$1000:$P$1100</c:f>
              <c:numCache>
                <c:formatCode>General</c:formatCode>
                <c:ptCount val="101"/>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pt idx="100">
                  <c:v>0.92792447759125296</c:v>
                </c:pt>
              </c:numCache>
            </c:numRef>
          </c:val>
          <c:smooth val="0"/>
          <c:extLst>
            <c:ext xmlns:c16="http://schemas.microsoft.com/office/drawing/2014/chart" uri="{C3380CC4-5D6E-409C-BE32-E72D297353CC}">
              <c16:uniqueId val="{00000011-1246-42C6-AF5D-9F1B7192906B}"/>
            </c:ext>
          </c:extLst>
        </c:ser>
        <c:dLbls>
          <c:showLegendKey val="0"/>
          <c:showVal val="0"/>
          <c:showCatName val="0"/>
          <c:showSerName val="0"/>
          <c:showPercent val="0"/>
          <c:showBubbleSize val="0"/>
        </c:dLbls>
        <c:marker val="1"/>
        <c:smooth val="0"/>
        <c:axId val="937221333"/>
        <c:axId val="553639636"/>
      </c:lineChart>
      <c:catAx>
        <c:axId val="93722133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553639636"/>
        <c:crosses val="autoZero"/>
        <c:auto val="1"/>
        <c:lblAlgn val="ctr"/>
        <c:lblOffset val="100"/>
        <c:noMultiLvlLbl val="0"/>
      </c:catAx>
      <c:valAx>
        <c:axId val="5536396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93722133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Accel_Axzy</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Sheet3!$A$1</c:f>
              <c:strCache>
                <c:ptCount val="1"/>
                <c:pt idx="0">
                  <c:v>Walking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Sheet3!$A$2:$A$102</c:f>
              <c:numCache>
                <c:formatCode>General</c:formatCode>
                <c:ptCount val="101"/>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pt idx="100">
                  <c:v>0.92792447759125296</c:v>
                </c:pt>
              </c:numCache>
            </c:numRef>
          </c:val>
          <c:smooth val="0"/>
          <c:extLst>
            <c:ext xmlns:c16="http://schemas.microsoft.com/office/drawing/2014/chart" uri="{C3380CC4-5D6E-409C-BE32-E72D297353CC}">
              <c16:uniqueId val="{00000000-B458-44C5-9B3D-7482963D106D}"/>
            </c:ext>
          </c:extLst>
        </c:ser>
        <c:ser>
          <c:idx val="1"/>
          <c:order val="1"/>
          <c:tx>
            <c:strRef>
              <c:f>Sheet3!$F$1</c:f>
              <c:strCache>
                <c:ptCount val="1"/>
                <c:pt idx="0">
                  <c:v>Threshold</c:v>
                </c:pt>
              </c:strCache>
            </c:strRef>
          </c:tx>
          <c:spPr>
            <a:ln w="28575" cap="rnd">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movingAvg"/>
            <c:period val="2"/>
            <c:dispRSqr val="0"/>
            <c:dispEq val="0"/>
          </c:trendline>
          <c:trendline>
            <c:spPr>
              <a:ln w="19050" cap="rnd">
                <a:solidFill>
                  <a:schemeClr val="accent2"/>
                </a:solidFill>
                <a:prstDash val="sysDot"/>
              </a:ln>
              <a:effectLst/>
            </c:spPr>
            <c:trendlineType val="poly"/>
            <c:order val="2"/>
            <c:dispRSqr val="0"/>
            <c:dispEq val="0"/>
          </c:trendline>
          <c:val>
            <c:numRef>
              <c:f>Sheet3!$F$2:$F$102</c:f>
              <c:numCache>
                <c:formatCode>General</c:formatCode>
                <c:ptCount val="101"/>
                <c:pt idx="23">
                  <c:v>1.2038171746431501</c:v>
                </c:pt>
                <c:pt idx="40">
                  <c:v>1.5411465243028</c:v>
                </c:pt>
                <c:pt idx="46">
                  <c:v>1.6058803551972001</c:v>
                </c:pt>
                <c:pt idx="58">
                  <c:v>1.3797532784939399</c:v>
                </c:pt>
                <c:pt idx="71">
                  <c:v>0.71276432574960102</c:v>
                </c:pt>
                <c:pt idx="89">
                  <c:v>1.467281830168</c:v>
                </c:pt>
                <c:pt idx="97">
                  <c:v>0.89060319126477505</c:v>
                </c:pt>
              </c:numCache>
            </c:numRef>
          </c:val>
          <c:smooth val="0"/>
          <c:extLst>
            <c:ext xmlns:c16="http://schemas.microsoft.com/office/drawing/2014/chart" uri="{C3380CC4-5D6E-409C-BE32-E72D297353CC}">
              <c16:uniqueId val="{00000003-B458-44C5-9B3D-7482963D106D}"/>
            </c:ext>
          </c:extLst>
        </c:ser>
        <c:dLbls>
          <c:showLegendKey val="0"/>
          <c:showVal val="0"/>
          <c:showCatName val="0"/>
          <c:showSerName val="0"/>
          <c:showPercent val="0"/>
          <c:showBubbleSize val="0"/>
        </c:dLbls>
        <c:marker val="1"/>
        <c:smooth val="0"/>
        <c:axId val="666942096"/>
        <c:axId val="666935864"/>
      </c:lineChart>
      <c:catAx>
        <c:axId val="6669420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35864"/>
        <c:crosses val="autoZero"/>
        <c:auto val="1"/>
        <c:lblAlgn val="ctr"/>
        <c:lblOffset val="100"/>
        <c:noMultiLvlLbl val="0"/>
      </c:catAx>
      <c:valAx>
        <c:axId val="666935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42096"/>
        <c:crosses val="autoZero"/>
        <c:crossBetween val="between"/>
      </c:val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The strides of the walker are different according to the varying human parameters. The stride depends on several factors such as walking velocity, step frequency and the height of the walker etc.</a:t>
            </a:r>
          </a:p>
          <a:p>
            <a:r>
              <a:rPr lang="zh-CN" altLang="en-US"/>
              <a:t>The horizontal direction acceleration and vertical direction acceleration during the swing phase is denoted in equation below, where θ(t)  is inclination angle of the leg at time 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This chart </a:t>
            </a:r>
            <a:r>
              <a:rPr lang="en-US" altLang="zh-CN" dirty="0">
                <a:sym typeface="+mn-ea"/>
              </a:rPr>
              <a:t>on the right </a:t>
            </a:r>
            <a:r>
              <a:rPr lang="zh-CN" altLang="en-US" dirty="0">
                <a:sym typeface="+mn-ea"/>
              </a:rPr>
              <a:t>shows the total acceleration wave of walking in pocket during 2 seconds from the 2.5 minutes above chart. From the diagram, we can mark some positive and negative peak values, and there are some rules for judging whether peak values are available or not:</a:t>
            </a:r>
            <a:endParaRPr lang="zh-CN" altLang="en-US" dirty="0"/>
          </a:p>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29919"/>
            <a:ext cx="9144000" cy="982394"/>
          </a:xfrm>
          <a:solidFill>
            <a:schemeClr val="accent1"/>
          </a:solidFill>
        </p:spPr>
        <p:txBody>
          <a:bodyPr anchor="ctr" anchorCtr="0">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5588001"/>
            <a:ext cx="9144000" cy="49768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479568" y="579962"/>
            <a:ext cx="5232864" cy="357928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876550" y="1176398"/>
            <a:ext cx="8470899" cy="1240205"/>
          </a:xfrm>
        </p:spPr>
        <p:txBody>
          <a:bodyPr anchor="ctr" anchorCtr="0">
            <a:normAutofit/>
          </a:bodyPr>
          <a:lstStyle>
            <a:lvl1pPr>
              <a:defRPr sz="44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876550" y="4627563"/>
            <a:ext cx="8470899" cy="4778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7" name="矩形 6"/>
          <p:cNvSpPr/>
          <p:nvPr/>
        </p:nvSpPr>
        <p:spPr>
          <a:xfrm>
            <a:off x="2876550" y="2478455"/>
            <a:ext cx="9315451" cy="19873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2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a:xfrm>
            <a:off x="839788" y="365125"/>
            <a:ext cx="10515600" cy="102552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平行四边形 6"/>
          <p:cNvSpPr/>
          <p:nvPr>
            <p:custDataLst>
              <p:tags r:id="rId1"/>
            </p:custDataLst>
          </p:nvPr>
        </p:nvSpPr>
        <p:spPr>
          <a:xfrm>
            <a:off x="4229100" y="2266950"/>
            <a:ext cx="5924550" cy="1097056"/>
          </a:xfrm>
          <a:prstGeom prst="parallelogram">
            <a:avLst>
              <a:gd name="adj" fmla="val 30556"/>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rtlCol="0" anchor="ctr">
            <a:normAutofit/>
          </a:bodyPr>
          <a:lstStyle/>
          <a:p>
            <a:pPr algn="ctr"/>
            <a:endParaRPr lang="zh-CN" altLang="en-US" sz="2025" b="1" dirty="0">
              <a:solidFill>
                <a:srgbClr val="FFFFFF"/>
              </a:solidFill>
              <a:latin typeface="幼圆" panose="02010509060101010101" pitchFamily="49" charset="-122"/>
              <a:ea typeface="幼圆" panose="02010509060101010101" pitchFamily="49" charset="-122"/>
            </a:endParaRPr>
          </a:p>
        </p:txBody>
      </p:sp>
      <p:sp>
        <p:nvSpPr>
          <p:cNvPr id="2" name="Title 1"/>
          <p:cNvSpPr>
            <a:spLocks noGrp="1"/>
          </p:cNvSpPr>
          <p:nvPr>
            <p:ph type="title" hasCustomPrompt="1"/>
          </p:nvPr>
        </p:nvSpPr>
        <p:spPr>
          <a:xfrm>
            <a:off x="4476751" y="2308226"/>
            <a:ext cx="5353050" cy="1025525"/>
          </a:xfrm>
        </p:spPr>
        <p:txBody>
          <a:bodyPr>
            <a:normAutofit/>
          </a:bodyPr>
          <a:lstStyle>
            <a:lvl1pPr algn="ctr">
              <a:defRPr sz="4000"/>
            </a:lvl1pPr>
          </a:lstStyle>
          <a:p>
            <a:r>
              <a:rPr lang="zh-CN" altLang="en-US" dirty="0"/>
              <a:t>单击此处编辑标题</a:t>
            </a:r>
            <a:endParaRPr lang="en-US" dirty="0"/>
          </a:p>
        </p:txBody>
      </p:sp>
      <p:sp>
        <p:nvSpPr>
          <p:cNvPr id="3" name="Date Placeholder 2"/>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6" name="平行四边形 5"/>
          <p:cNvSpPr/>
          <p:nvPr>
            <p:custDataLst>
              <p:tags r:id="rId2"/>
            </p:custDataLst>
          </p:nvPr>
        </p:nvSpPr>
        <p:spPr>
          <a:xfrm>
            <a:off x="3654478" y="3371851"/>
            <a:ext cx="8537520" cy="308934"/>
          </a:xfrm>
          <a:prstGeom prst="parallelogram">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endParaRPr lang="zh-CN" altLang="en-US" sz="880" spc="126" dirty="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5183188" y="457200"/>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476250"/>
            <a:ext cx="10512884" cy="5596581"/>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2017/12/3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02552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18E3-422A-46AA-82AF-323F259B3EC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jpeg"/><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xml"/><Relationship Id="rId7" Type="http://schemas.openxmlformats.org/officeDocument/2006/relationships/image" Target="../media/image4.wmf"/><Relationship Id="rId2" Type="http://schemas.openxmlformats.org/officeDocument/2006/relationships/tags" Target="../tags/tag1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20.xml"/><Relationship Id="rId7"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chart" Target="../charts/chart2.xml"/><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9.xml"/><Relationship Id="rId7" Type="http://schemas.openxmlformats.org/officeDocument/2006/relationships/notesSlide" Target="../notesSlides/notesSlide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17.xml"/><Relationship Id="rId5" Type="http://schemas.openxmlformats.org/officeDocument/2006/relationships/tags" Target="../tags/tag31.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261731" y="1393383"/>
            <a:ext cx="10515600" cy="1005205"/>
          </a:xfrm>
        </p:spPr>
        <p:txBody>
          <a:bodyPr>
            <a:normAutofit fontScale="90000"/>
          </a:bodyPr>
          <a:lstStyle/>
          <a:p>
            <a:r>
              <a:rPr lang="en-US" altLang="zh-CN" sz="4400" dirty="0"/>
              <a:t>The Motion Recognition Algorithm</a:t>
            </a:r>
            <a:br>
              <a:rPr lang="en-US" altLang="zh-CN" sz="4400" dirty="0"/>
            </a:br>
            <a:r>
              <a:rPr lang="en-US" altLang="zh-CN" sz="3600" dirty="0"/>
              <a:t>                                            </a:t>
            </a:r>
            <a:r>
              <a:rPr lang="en-US" altLang="zh-CN" sz="3600" dirty="0">
                <a:solidFill>
                  <a:srgbClr val="00B0F0"/>
                </a:solidFill>
              </a:rPr>
              <a:t>--- Step </a:t>
            </a:r>
            <a:r>
              <a:rPr lang="en-US" altLang="zh-CN" sz="3600" dirty="0">
                <a:solidFill>
                  <a:srgbClr val="00B0F0"/>
                </a:solidFill>
                <a:sym typeface="+mn-ea"/>
              </a:rPr>
              <a:t>Count</a:t>
            </a:r>
            <a:r>
              <a:rPr lang="en-US" altLang="zh-CN" sz="3600" dirty="0">
                <a:solidFill>
                  <a:srgbClr val="00B0F0"/>
                </a:solidFill>
              </a:rPr>
              <a:t> Algorithm</a:t>
            </a:r>
            <a:endParaRPr lang="zh-CN" altLang="en-US" sz="3600" dirty="0">
              <a:solidFill>
                <a:srgbClr val="00B0F0"/>
              </a:solidFill>
            </a:endParaRPr>
          </a:p>
        </p:txBody>
      </p:sp>
      <p:sp>
        <p:nvSpPr>
          <p:cNvPr id="11" name="副标题 10"/>
          <p:cNvSpPr>
            <a:spLocks noGrp="1"/>
          </p:cNvSpPr>
          <p:nvPr>
            <p:ph type="subTitle" idx="1"/>
          </p:nvPr>
        </p:nvSpPr>
        <p:spPr>
          <a:xfrm>
            <a:off x="3957955" y="3161030"/>
            <a:ext cx="7395845" cy="1102995"/>
          </a:xfrm>
        </p:spPr>
        <p:txBody>
          <a:bodyPr/>
          <a:lstStyle/>
          <a:p>
            <a:r>
              <a:rPr lang="zh-CN" altLang="en-US" dirty="0"/>
              <a:t>Student: Jerry / Jie Sun</a:t>
            </a:r>
          </a:p>
          <a:p>
            <a:r>
              <a:rPr lang="zh-CN" altLang="en-US" dirty="0"/>
              <a:t>Tutor: Dr. Glavin, Frank</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83870"/>
            <a:ext cx="11055350" cy="1036320"/>
          </a:xfrm>
        </p:spPr>
        <p:txBody>
          <a:bodyPr vert="horz" wrap="square" lIns="91440" tIns="45720" rIns="91440" bIns="45720" rtlCol="0" anchor="ctr">
            <a:normAutofit/>
          </a:bodyPr>
          <a:lstStyle/>
          <a:p>
            <a:r>
              <a:rPr lang="en-US" altLang="zh-CN" sz="2800" b="1" dirty="0">
                <a:solidFill>
                  <a:schemeClr val="bg1"/>
                </a:solidFill>
                <a:latin typeface="微软雅黑" panose="020B0503020204020204" charset="-122"/>
                <a:ea typeface="微软雅黑" panose="020B0503020204020204" charset="-122"/>
                <a:sym typeface="+mn-ea"/>
              </a:rPr>
              <a:t>What is G-sensor?                What is  Step Count Algorithm? </a:t>
            </a:r>
          </a:p>
        </p:txBody>
      </p:sp>
      <p:sp>
        <p:nvSpPr>
          <p:cNvPr id="3" name="内容占位符 2"/>
          <p:cNvSpPr>
            <a:spLocks noGrp="1"/>
          </p:cNvSpPr>
          <p:nvPr>
            <p:ph sz="half" idx="1"/>
            <p:custDataLst>
              <p:tags r:id="rId3"/>
            </p:custDataLst>
          </p:nvPr>
        </p:nvSpPr>
        <p:spPr>
          <a:xfrm>
            <a:off x="469900" y="1520190"/>
            <a:ext cx="5181600" cy="4351338"/>
          </a:xfrm>
        </p:spPr>
        <p:txBody>
          <a:bodyPr vert="horz" lIns="91440" tIns="45720" rIns="91440" bIns="45720" rtlCol="0">
            <a:normAutofit/>
          </a:bodyPr>
          <a:lstStyle/>
          <a:p>
            <a:pPr algn="just">
              <a:lnSpc>
                <a:spcPct val="120000"/>
              </a:lnSpc>
            </a:pPr>
            <a:r>
              <a:rPr lang="en-US" altLang="zh-CN" sz="1800" dirty="0">
                <a:latin typeface="微软雅黑" panose="020B0503020204020204" charset="-122"/>
                <a:ea typeface="微软雅黑" panose="020B0503020204020204" charset="-122"/>
              </a:rPr>
              <a:t>A </a:t>
            </a:r>
            <a:r>
              <a:rPr lang="en-US" altLang="zh-CN" sz="1800" dirty="0">
                <a:latin typeface="微软雅黑" panose="020B0503020204020204" charset="-122"/>
                <a:ea typeface="微软雅黑" panose="020B0503020204020204" charset="-122"/>
                <a:sym typeface="+mn-ea"/>
              </a:rPr>
              <a:t>G-sensor </a:t>
            </a:r>
            <a:r>
              <a:rPr lang="en-US" altLang="zh-CN" sz="1800" dirty="0">
                <a:latin typeface="微软雅黑" panose="020B0503020204020204" charset="-122"/>
                <a:ea typeface="微软雅黑" panose="020B0503020204020204" charset="-122"/>
              </a:rPr>
              <a:t>is commonly referred to as an accelerometer. They are used in a wide range of devices like smart phones, vehicles. </a:t>
            </a:r>
          </a:p>
        </p:txBody>
      </p:sp>
      <p:sp>
        <p:nvSpPr>
          <p:cNvPr id="4" name="内容占位符 3"/>
          <p:cNvSpPr>
            <a:spLocks noGrp="1"/>
          </p:cNvSpPr>
          <p:nvPr>
            <p:ph sz="half" idx="2"/>
            <p:custDataLst>
              <p:tags r:id="rId4"/>
            </p:custDataLst>
          </p:nvPr>
        </p:nvSpPr>
        <p:spPr>
          <a:xfrm>
            <a:off x="6181725" y="1706355"/>
            <a:ext cx="5181600" cy="4351338"/>
          </a:xfrm>
        </p:spPr>
        <p:txBody>
          <a:bodyPr vert="horz" lIns="91440" tIns="45720" rIns="91440" bIns="45720" rtlCol="0">
            <a:normAutofit/>
          </a:bodyPr>
          <a:lstStyle/>
          <a:p>
            <a:pPr algn="just">
              <a:lnSpc>
                <a:spcPct val="120000"/>
              </a:lnSpc>
            </a:pPr>
            <a:r>
              <a:rPr lang="en-US" altLang="zh-CN" sz="1800" dirty="0">
                <a:latin typeface="微软雅黑" panose="020B0503020204020204" charset="-122"/>
                <a:ea typeface="微软雅黑" panose="020B0503020204020204" charset="-122"/>
              </a:rPr>
              <a:t>Step Count Algorithm is a kind of algorithm which makes use of the G-sensor or other sensors put on human body to calculate how many steps the people walk or run.</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10540" y="611505"/>
            <a:ext cx="7717790" cy="1231900"/>
          </a:xfrm>
        </p:spPr>
        <p:txBody>
          <a:bodyPr vert="horz" wrap="square" lIns="91440" tIns="45720" rIns="91440" bIns="45720" rtlCol="0" anchor="t" anchorCtr="0">
            <a:normAutofit/>
          </a:bodyPr>
          <a:lstStyle/>
          <a:p>
            <a:r>
              <a:rPr lang="en-US" altLang="zh-CN" sz="2800" b="1" dirty="0">
                <a:solidFill>
                  <a:schemeClr val="accent5">
                    <a:lumMod val="60000"/>
                    <a:lumOff val="40000"/>
                  </a:schemeClr>
                </a:solidFill>
                <a:latin typeface="微软雅黑" panose="020B0503020204020204" charset="-122"/>
                <a:ea typeface="微软雅黑" panose="020B0503020204020204" charset="-122"/>
                <a:sym typeface="+mn-ea"/>
              </a:rPr>
              <a:t>How does G-sensor work? </a:t>
            </a:r>
            <a:endParaRPr lang="zh-CN" altLang="en-US" sz="2800" dirty="0">
              <a:solidFill>
                <a:schemeClr val="bg1"/>
              </a:solidFill>
            </a:endParaRPr>
          </a:p>
        </p:txBody>
      </p:sp>
      <p:sp>
        <p:nvSpPr>
          <p:cNvPr id="4" name="文本占位符 3"/>
          <p:cNvSpPr>
            <a:spLocks noGrp="1"/>
          </p:cNvSpPr>
          <p:nvPr>
            <p:ph type="body" sz="half" idx="2"/>
            <p:custDataLst>
              <p:tags r:id="rId3"/>
            </p:custDataLst>
          </p:nvPr>
        </p:nvSpPr>
        <p:spPr>
          <a:xfrm>
            <a:off x="406400" y="1682115"/>
            <a:ext cx="5690235" cy="4245610"/>
          </a:xfrm>
        </p:spPr>
        <p:txBody>
          <a:bodyPr vert="horz" lIns="91440" tIns="45720" rIns="91440" bIns="45720" rtlCol="0">
            <a:normAutofit/>
          </a:bodyPr>
          <a:lstStyle/>
          <a:p>
            <a:pPr marL="228600" indent="-228600" algn="just">
              <a:lnSpc>
                <a:spcPct val="120000"/>
              </a:lnSpc>
              <a:buChar char="•"/>
            </a:pPr>
            <a:r>
              <a:rPr lang="en-US" altLang="zh-CN" sz="1800" dirty="0">
                <a:latin typeface="微软雅黑" panose="020B0503020204020204" charset="-122"/>
                <a:ea typeface="微软雅黑" panose="020B0503020204020204" charset="-122"/>
              </a:rPr>
              <a:t>When a pedestrian is walking on the road, the accelerometer will divide the motion acceleration by three directions, as we can see in the picture below: Vertical Direction, Forward Direction and Side Direction, which can be also called: X, Y and Z Axis.</a:t>
            </a:r>
          </a:p>
        </p:txBody>
      </p:sp>
      <p:pic>
        <p:nvPicPr>
          <p:cNvPr id="5" name="图片 1" descr="IMG_256"/>
          <p:cNvPicPr>
            <a:picLocks noGrp="1" noChangeAspect="1"/>
          </p:cNvPicPr>
          <p:nvPr>
            <p:ph type="pic" idx="1"/>
          </p:nvPr>
        </p:nvPicPr>
        <p:blipFill>
          <a:blip r:embed="rId6"/>
          <a:stretch>
            <a:fillRect/>
          </a:stretch>
        </p:blipFill>
        <p:spPr>
          <a:xfrm>
            <a:off x="6794500" y="502920"/>
            <a:ext cx="4155440" cy="2481580"/>
          </a:xfrm>
          <a:prstGeom prst="rect">
            <a:avLst/>
          </a:prstGeom>
          <a:noFill/>
          <a:ln w="9525">
            <a:noFill/>
          </a:ln>
        </p:spPr>
      </p:pic>
      <p:sp>
        <p:nvSpPr>
          <p:cNvPr id="100" name="文本框 99"/>
          <p:cNvSpPr txBox="1"/>
          <p:nvPr/>
        </p:nvSpPr>
        <p:spPr>
          <a:xfrm>
            <a:off x="6794500" y="5927725"/>
            <a:ext cx="4382770" cy="737235"/>
          </a:xfrm>
          <a:prstGeom prst="rect">
            <a:avLst/>
          </a:prstGeom>
          <a:noFill/>
          <a:ln w="9525">
            <a:noFill/>
          </a:ln>
        </p:spPr>
        <p:txBody>
          <a:bodyPr wrap="square">
            <a:spAutoFit/>
          </a:bodyPr>
          <a:lstStyle/>
          <a:p>
            <a:pPr indent="0"/>
            <a:r>
              <a:rPr lang="en-US" altLang="zh-CN" sz="1400" b="0">
                <a:solidFill>
                  <a:schemeClr val="bg1">
                    <a:lumMod val="85000"/>
                  </a:schemeClr>
                </a:solidFill>
                <a:latin typeface="微软雅黑" panose="020B0503020204020204" charset="-122"/>
                <a:ea typeface="微软雅黑" panose="020B0503020204020204" charset="-122"/>
              </a:rPr>
              <a:t>Those </a:t>
            </a:r>
            <a:r>
              <a:rPr lang="en-US" altLang="zh-CN" sz="1400" b="0" dirty="0">
                <a:solidFill>
                  <a:schemeClr val="bg1">
                    <a:lumMod val="85000"/>
                  </a:schemeClr>
                </a:solidFill>
                <a:latin typeface="微软雅黑" panose="020B0503020204020204" charset="-122"/>
                <a:ea typeface="微软雅黑" panose="020B0503020204020204" charset="-122"/>
              </a:rPr>
              <a:t>Pictures from ----Full-Featured Pedometer Design Realized with 3-Axis Digital Accelerometer / By Neil Zhao</a:t>
            </a:r>
          </a:p>
        </p:txBody>
      </p:sp>
      <p:pic>
        <p:nvPicPr>
          <p:cNvPr id="6" name="图片 9" descr="1509906911(1)"/>
          <p:cNvPicPr>
            <a:picLocks noChangeAspect="1"/>
          </p:cNvPicPr>
          <p:nvPr/>
        </p:nvPicPr>
        <p:blipFill>
          <a:blip r:embed="rId7"/>
          <a:stretch>
            <a:fillRect/>
          </a:stretch>
        </p:blipFill>
        <p:spPr>
          <a:xfrm>
            <a:off x="6794500" y="3285490"/>
            <a:ext cx="4111625" cy="242379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3"/>
            </p:custDataLst>
          </p:nvPr>
        </p:nvSpPr>
        <p:spPr>
          <a:xfrm>
            <a:off x="5719445" y="5373370"/>
            <a:ext cx="5843905" cy="1167765"/>
          </a:xfrm>
          <a:prstGeom prst="rect">
            <a:avLst/>
          </a:prstGeom>
        </p:spPr>
        <p:txBody>
          <a:bodyPr vert="horz" wrap="square" lIns="91440" tIns="45720" rIns="91440" bIns="45720" rtlCol="0" anchor="ctr">
            <a:normAutofit/>
          </a:bodyPr>
          <a:lstStyle>
            <a:lvl1pPr algn="ctr" rtl="0" eaLnBrk="1" hangingPunct="1">
              <a:lnSpc>
                <a:spcPct val="90000"/>
              </a:lnSpc>
              <a:defRPr sz="2000">
                <a:solidFill>
                  <a:schemeClr val="bg1"/>
                </a:solidFill>
                <a:latin typeface="+mn-lt"/>
                <a:ea typeface="+mj-ea"/>
                <a:cs typeface="+mj-cs"/>
              </a:defRPr>
            </a:lvl1pPr>
          </a:lstStyle>
          <a:p>
            <a:r>
              <a:rPr lang="en-US" altLang="zh-CN" sz="1800" dirty="0">
                <a:ea typeface="+mn-ea"/>
                <a:cs typeface="+mn-cs"/>
              </a:rPr>
              <a:t>Which from Paper:   A Step, Stride and Heading Determination for the Pedestrian</a:t>
            </a:r>
          </a:p>
          <a:p>
            <a:r>
              <a:rPr lang="en-US" altLang="zh-CN" sz="1800" dirty="0">
                <a:ea typeface="+mn-ea"/>
                <a:cs typeface="+mn-cs"/>
              </a:rPr>
              <a:t>Navigation System</a:t>
            </a:r>
          </a:p>
        </p:txBody>
      </p:sp>
      <p:sp>
        <p:nvSpPr>
          <p:cNvPr id="2" name="文本框 1"/>
          <p:cNvSpPr txBox="1"/>
          <p:nvPr/>
        </p:nvSpPr>
        <p:spPr>
          <a:xfrm>
            <a:off x="497840" y="287020"/>
            <a:ext cx="7437755" cy="607695"/>
          </a:xfrm>
          <a:prstGeom prst="rect">
            <a:avLst/>
          </a:prstGeom>
          <a:noFill/>
        </p:spPr>
        <p:txBody>
          <a:bodyPr wrap="square" rtlCol="0" anchor="t">
            <a:spAutoFit/>
          </a:bodyPr>
          <a:lstStyle/>
          <a:p>
            <a:pPr algn="just">
              <a:lnSpc>
                <a:spcPct val="120000"/>
              </a:lnSpc>
            </a:pPr>
            <a:r>
              <a:rPr lang="en-US" altLang="zh-CN" sz="2800" b="1" dirty="0">
                <a:solidFill>
                  <a:schemeClr val="accent5">
                    <a:lumMod val="60000"/>
                    <a:lumOff val="40000"/>
                  </a:schemeClr>
                </a:solidFill>
                <a:latin typeface="微软雅黑" panose="020B0503020204020204" charset="-122"/>
                <a:ea typeface="微软雅黑" panose="020B0503020204020204" charset="-122"/>
                <a:sym typeface="+mn-ea"/>
              </a:rPr>
              <a:t>Analysis of Three Axes Accelerations </a:t>
            </a:r>
          </a:p>
        </p:txBody>
      </p:sp>
      <p:graphicFrame>
        <p:nvGraphicFramePr>
          <p:cNvPr id="3" name="对象 -2147482622"/>
          <p:cNvGraphicFramePr>
            <a:graphicFrameLocks noChangeAspect="1"/>
          </p:cNvGraphicFramePr>
          <p:nvPr/>
        </p:nvGraphicFramePr>
        <p:xfrm>
          <a:off x="497840" y="1270000"/>
          <a:ext cx="5553075" cy="3896360"/>
        </p:xfrm>
        <a:graphic>
          <a:graphicData uri="http://schemas.openxmlformats.org/presentationml/2006/ole">
            <mc:AlternateContent xmlns:mc="http://schemas.openxmlformats.org/markup-compatibility/2006">
              <mc:Choice xmlns:v="urn:schemas-microsoft-com:vml" Requires="v">
                <p:oleObj spid="_x0000_s1058" r:id="rId6" imgW="5715000" imgH="4114800" progId="PBrush">
                  <p:embed/>
                </p:oleObj>
              </mc:Choice>
              <mc:Fallback>
                <p:oleObj r:id="rId6" imgW="5715000" imgH="4114800" progId="PBrush">
                  <p:embed/>
                  <p:pic>
                    <p:nvPicPr>
                      <p:cNvPr id="0" name="图片 6"/>
                      <p:cNvPicPr/>
                      <p:nvPr/>
                    </p:nvPicPr>
                    <p:blipFill>
                      <a:blip r:embed="rId7"/>
                      <a:stretch>
                        <a:fillRect/>
                      </a:stretch>
                    </p:blipFill>
                    <p:spPr>
                      <a:xfrm>
                        <a:off x="497840" y="1270000"/>
                        <a:ext cx="5553075" cy="3896360"/>
                      </a:xfrm>
                      <a:prstGeom prst="rect">
                        <a:avLst/>
                      </a:prstGeom>
                      <a:noFill/>
                      <a:ln w="38100">
                        <a:noFill/>
                        <a:miter/>
                      </a:ln>
                    </p:spPr>
                  </p:pic>
                </p:oleObj>
              </mc:Fallback>
            </mc:AlternateContent>
          </a:graphicData>
        </a:graphic>
      </p:graphicFrame>
      <p:pic>
        <p:nvPicPr>
          <p:cNvPr id="8" name="图片 3" descr="1509825475(1)"/>
          <p:cNvPicPr>
            <a:picLocks noChangeAspect="1"/>
          </p:cNvPicPr>
          <p:nvPr/>
        </p:nvPicPr>
        <p:blipFill>
          <a:blip r:embed="rId8"/>
          <a:stretch>
            <a:fillRect/>
          </a:stretch>
        </p:blipFill>
        <p:spPr>
          <a:xfrm>
            <a:off x="628015" y="5388610"/>
            <a:ext cx="4905375" cy="1228725"/>
          </a:xfrm>
          <a:prstGeom prst="rect">
            <a:avLst/>
          </a:prstGeom>
        </p:spPr>
      </p:pic>
      <p:sp>
        <p:nvSpPr>
          <p:cNvPr id="10" name="文本框 9"/>
          <p:cNvSpPr txBox="1"/>
          <p:nvPr/>
        </p:nvSpPr>
        <p:spPr>
          <a:xfrm>
            <a:off x="6122035" y="1269683"/>
            <a:ext cx="5080000" cy="1504579"/>
          </a:xfrm>
          <a:prstGeom prst="rect">
            <a:avLst/>
          </a:prstGeom>
          <a:noFill/>
          <a:ln w="9525">
            <a:noFill/>
          </a:ln>
        </p:spPr>
        <p:txBody>
          <a:bodyPr>
            <a:spAutoFit/>
          </a:bodyPr>
          <a:lstStyle/>
          <a:p>
            <a:pPr marL="228600" indent="-228600" algn="just">
              <a:lnSpc>
                <a:spcPct val="120000"/>
              </a:lnSpc>
              <a:spcBef>
                <a:spcPts val="1000"/>
              </a:spcBef>
              <a:buFont typeface="Arial" panose="020B0604020202020204" pitchFamily="34" charset="0"/>
            </a:pPr>
            <a:r>
              <a:rPr lang="en-US" altLang="zh-CN" sz="2400" b="0" dirty="0">
                <a:solidFill>
                  <a:schemeClr val="bg1">
                    <a:lumMod val="85000"/>
                  </a:schemeClr>
                </a:solidFill>
                <a:latin typeface="微软雅黑" panose="020B0503020204020204" charset="-122"/>
                <a:ea typeface="微软雅黑" panose="020B0503020204020204" charset="-122"/>
              </a:rPr>
              <a:t>          </a:t>
            </a:r>
            <a:r>
              <a:rPr lang="en-US" altLang="zh-CN" b="0" dirty="0">
                <a:solidFill>
                  <a:schemeClr val="bg1">
                    <a:lumMod val="85000"/>
                  </a:schemeClr>
                </a:solidFill>
                <a:latin typeface="微软雅黑" panose="020B0503020204020204" charset="-122"/>
                <a:ea typeface="微软雅黑" panose="020B0503020204020204" charset="-122"/>
              </a:rPr>
              <a:t>As we can see in the two pictures on the left, where a , h , g means horizontal acceleration, vertical acceleration and gravity force, respectively.</a:t>
            </a:r>
            <a:endParaRPr lang="en-US" altLang="zh-CN" dirty="0">
              <a:solidFill>
                <a:schemeClr val="bg1">
                  <a:lumMod val="85000"/>
                </a:schemeClr>
              </a:solidFill>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0" y="435843"/>
            <a:ext cx="12193201" cy="1056860"/>
            <a:chOff x="4167443" y="771940"/>
            <a:chExt cx="6093174" cy="528133"/>
          </a:xfrm>
        </p:grpSpPr>
        <p:sp>
          <p:nvSpPr>
            <p:cNvPr id="2" name="矩形 1"/>
            <p:cNvSpPr/>
            <p:nvPr>
              <p:custDataLst>
                <p:tags r:id="rId5"/>
              </p:custDataLst>
            </p:nvPr>
          </p:nvSpPr>
          <p:spPr>
            <a:xfrm>
              <a:off x="4167443" y="1249748"/>
              <a:ext cx="6093174" cy="5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3" name="燕尾形 2"/>
            <p:cNvSpPr/>
            <p:nvPr>
              <p:custDataLst>
                <p:tags r:id="rId6"/>
              </p:custDataLst>
            </p:nvPr>
          </p:nvSpPr>
          <p:spPr>
            <a:xfrm>
              <a:off x="4473007" y="771940"/>
              <a:ext cx="285177" cy="2851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solidFill>
                  <a:schemeClr val="tx1"/>
                </a:solidFill>
              </a:endParaRPr>
            </a:p>
          </p:txBody>
        </p:sp>
      </p:grpSp>
      <p:sp>
        <p:nvSpPr>
          <p:cNvPr id="6" name="矩形 5"/>
          <p:cNvSpPr/>
          <p:nvPr>
            <p:custDataLst>
              <p:tags r:id="rId3"/>
            </p:custDataLst>
          </p:nvPr>
        </p:nvSpPr>
        <p:spPr>
          <a:xfrm>
            <a:off x="5817235" y="1779270"/>
            <a:ext cx="6270625" cy="4429760"/>
          </a:xfrm>
          <a:prstGeom prst="rect">
            <a:avLst/>
          </a:prstGeom>
        </p:spPr>
        <p:txBody>
          <a:bodyPr wrap="square" lIns="52835" tIns="0" rIns="52835" bIns="0" anchor="t">
            <a:normAutofit/>
          </a:bodyPr>
          <a:lstStyle/>
          <a:p>
            <a:pPr>
              <a:lnSpc>
                <a:spcPct val="130000"/>
              </a:lnSpc>
            </a:pPr>
            <a:r>
              <a:rPr lang="zh-CN" altLang="en-US" sz="2000" b="1" dirty="0">
                <a:solidFill>
                  <a:srgbClr val="FFC000"/>
                </a:solidFill>
                <a:latin typeface="微软雅黑" panose="020B0503020204020204" charset="-122"/>
                <a:ea typeface="微软雅黑" panose="020B0503020204020204" charset="-122"/>
              </a:rPr>
              <a:t>Rule 1</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Calculating the total acceleration value from three seperate directions' accelerations. (Trend)</a:t>
            </a:r>
          </a:p>
          <a:p>
            <a:pPr>
              <a:lnSpc>
                <a:spcPct val="130000"/>
              </a:lnSpc>
            </a:pPr>
            <a:r>
              <a:rPr lang="zh-CN" altLang="en-US" sz="2000" b="1" dirty="0">
                <a:solidFill>
                  <a:srgbClr val="FFC000"/>
                </a:solidFill>
                <a:latin typeface="微软雅黑" panose="020B0503020204020204" charset="-122"/>
                <a:ea typeface="微软雅黑" panose="020B0503020204020204" charset="-122"/>
                <a:sym typeface="+mn-ea"/>
              </a:rPr>
              <a:t>Rule 2</a:t>
            </a:r>
            <a:r>
              <a:rPr lang="zh-CN" altLang="en-US" sz="2000" b="1" dirty="0">
                <a:latin typeface="微软雅黑" panose="020B0503020204020204" charset="-122"/>
                <a:ea typeface="微软雅黑" panose="020B0503020204020204" charset="-122"/>
                <a:sym typeface="+mn-ea"/>
              </a:rPr>
              <a:t>: </a:t>
            </a:r>
            <a:r>
              <a:rPr lang="en-US" altLang="zh-CN" sz="2000" b="1" dirty="0">
                <a:latin typeface="微软雅黑" panose="020B0503020204020204" charset="-122"/>
                <a:ea typeface="微软雅黑" panose="020B0503020204020204" charset="-122"/>
                <a:sym typeface="+mn-ea"/>
              </a:rPr>
              <a:t>Finding the positive peak value and nagative peak value and filtering the invalid values.</a:t>
            </a:r>
          </a:p>
          <a:p>
            <a:pPr>
              <a:lnSpc>
                <a:spcPct val="130000"/>
              </a:lnSpc>
            </a:pPr>
            <a:r>
              <a:rPr lang="zh-CN" altLang="en-US" sz="2000" b="1" dirty="0">
                <a:solidFill>
                  <a:srgbClr val="FFC000"/>
                </a:solidFill>
                <a:latin typeface="微软雅黑" panose="020B0503020204020204" charset="-122"/>
                <a:ea typeface="微软雅黑" panose="020B0503020204020204" charset="-122"/>
                <a:sym typeface="+mn-ea"/>
              </a:rPr>
              <a:t>Rule 3</a:t>
            </a:r>
            <a:r>
              <a:rPr lang="zh-CN" altLang="en-US" sz="2000" b="1" dirty="0">
                <a:latin typeface="微软雅黑" panose="020B0503020204020204" charset="-122"/>
                <a:ea typeface="微软雅黑" panose="020B0503020204020204" charset="-122"/>
                <a:sym typeface="+mn-ea"/>
              </a:rPr>
              <a:t>:  </a:t>
            </a:r>
            <a:r>
              <a:rPr lang="en-US" altLang="zh-CN" sz="2000" b="1" dirty="0">
                <a:latin typeface="微软雅黑" panose="020B0503020204020204" charset="-122"/>
                <a:ea typeface="微软雅黑" panose="020B0503020204020204" charset="-122"/>
                <a:sym typeface="+mn-ea"/>
              </a:rPr>
              <a:t>Defining the Threshold Values for filtering the interference values.</a:t>
            </a:r>
          </a:p>
        </p:txBody>
      </p:sp>
      <p:sp>
        <p:nvSpPr>
          <p:cNvPr id="8" name="文本框 7"/>
          <p:cNvSpPr txBox="1"/>
          <p:nvPr>
            <p:custDataLst>
              <p:tags r:id="rId4"/>
            </p:custDataLst>
          </p:nvPr>
        </p:nvSpPr>
        <p:spPr>
          <a:xfrm>
            <a:off x="1103630" y="216535"/>
            <a:ext cx="10515600" cy="100901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accent5">
                    <a:lumMod val="60000"/>
                    <a:lumOff val="40000"/>
                  </a:schemeClr>
                </a:solidFill>
                <a:latin typeface="微软雅黑" panose="020B0503020204020204" charset="-122"/>
                <a:ea typeface="微软雅黑" panose="020B0503020204020204" charset="-122"/>
                <a:sym typeface="+mn-ea"/>
              </a:rPr>
              <a:t>The Principle of Step Algorithm.</a:t>
            </a:r>
            <a:endParaRPr lang="zh-CN" altLang="en-US" dirty="0">
              <a:solidFill>
                <a:schemeClr val="accent1"/>
              </a:solidFill>
            </a:endParaRPr>
          </a:p>
        </p:txBody>
      </p:sp>
      <p:graphicFrame>
        <p:nvGraphicFramePr>
          <p:cNvPr id="22" name="图表 21"/>
          <p:cNvGraphicFramePr/>
          <p:nvPr/>
        </p:nvGraphicFramePr>
        <p:xfrm>
          <a:off x="151130" y="1884680"/>
          <a:ext cx="5561965" cy="3993515"/>
        </p:xfrm>
        <a:graphic>
          <a:graphicData uri="http://schemas.openxmlformats.org/drawingml/2006/chart">
            <c:chart xmlns:c="http://schemas.openxmlformats.org/drawingml/2006/chart" xmlns:r="http://schemas.openxmlformats.org/officeDocument/2006/relationships" r:id="rId9"/>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7292975" y="5553075"/>
            <a:ext cx="2940685" cy="624205"/>
          </a:xfrm>
          <a:prstGeom prst="rect">
            <a:avLst/>
          </a:prstGeom>
        </p:spPr>
        <p:txBody>
          <a:bodyPr vert="horz" wrap="square" lIns="91440" tIns="45720" rIns="91440" bIns="45720" rtlCol="0" anchor="ctr">
            <a:normAutofit/>
          </a:bodyPr>
          <a:lstStyle>
            <a:lvl1pPr algn="ctr" rtl="0" eaLnBrk="1" hangingPunct="1">
              <a:lnSpc>
                <a:spcPct val="90000"/>
              </a:lnSpc>
              <a:defRPr sz="2000">
                <a:solidFill>
                  <a:schemeClr val="bg1"/>
                </a:solidFill>
                <a:latin typeface="+mn-lt"/>
                <a:ea typeface="+mj-ea"/>
                <a:cs typeface="+mj-cs"/>
              </a:defRPr>
            </a:lvl1pPr>
          </a:lstStyle>
          <a:p>
            <a:r>
              <a:rPr lang="en-US" altLang="zh-CN" sz="2400" b="1" i="1" dirty="0">
                <a:solidFill>
                  <a:schemeClr val="accent5">
                    <a:lumMod val="20000"/>
                    <a:lumOff val="80000"/>
                  </a:schemeClr>
                </a:solidFill>
                <a:latin typeface="微软雅黑" panose="020B0503020204020204" charset="-122"/>
                <a:ea typeface="微软雅黑" panose="020B0503020204020204" charset="-122"/>
                <a:cs typeface="+mn-cs"/>
              </a:rPr>
              <a:t>Thershold Values</a:t>
            </a:r>
          </a:p>
        </p:txBody>
      </p:sp>
      <p:sp>
        <p:nvSpPr>
          <p:cNvPr id="6" name="文本框 5"/>
          <p:cNvSpPr txBox="1"/>
          <p:nvPr>
            <p:custDataLst>
              <p:tags r:id="rId3"/>
            </p:custDataLst>
          </p:nvPr>
        </p:nvSpPr>
        <p:spPr>
          <a:xfrm>
            <a:off x="494237" y="5553160"/>
            <a:ext cx="2493607" cy="623888"/>
          </a:xfrm>
          <a:prstGeom prst="rect">
            <a:avLst/>
          </a:prstGeom>
        </p:spPr>
        <p:txBody>
          <a:bodyPr vert="horz" wrap="square" lIns="91440" tIns="45720" rIns="91440" bIns="45720" rtlCol="0" anchor="ctr">
            <a:normAutofit/>
          </a:bodyPr>
          <a:lstStyle>
            <a:defPPr>
              <a:defRPr lang="zh-CN"/>
            </a:defPPr>
            <a:lvl1pPr algn="ctr" rtl="0" eaLnBrk="1" fontAlgn="auto" hangingPunct="1">
              <a:lnSpc>
                <a:spcPct val="90000"/>
              </a:lnSpc>
              <a:spcAft>
                <a:spcPts val="0"/>
              </a:spcAft>
              <a:defRPr sz="2000">
                <a:solidFill>
                  <a:schemeClr val="bg1"/>
                </a:solidFill>
                <a:latin typeface="+mn-lt"/>
                <a:ea typeface="+mj-ea"/>
                <a:cs typeface="+mj-cs"/>
              </a:defRPr>
            </a:lvl1pPr>
          </a:lstStyle>
          <a:p>
            <a:r>
              <a:rPr lang="en-US" altLang="zh-CN" sz="2400" b="1" i="1" dirty="0">
                <a:solidFill>
                  <a:schemeClr val="accent5">
                    <a:lumMod val="20000"/>
                    <a:lumOff val="80000"/>
                  </a:schemeClr>
                </a:solidFill>
                <a:latin typeface="微软雅黑" panose="020B0503020204020204" charset="-122"/>
                <a:ea typeface="微软雅黑" panose="020B0503020204020204" charset="-122"/>
                <a:cs typeface="+mn-cs"/>
              </a:rPr>
              <a:t>Positive Peak</a:t>
            </a:r>
            <a:endParaRPr lang="en-US" altLang="zh-CN">
              <a:ea typeface="+mn-ea"/>
              <a:cs typeface="+mn-cs"/>
            </a:endParaRPr>
          </a:p>
        </p:txBody>
      </p:sp>
      <p:graphicFrame>
        <p:nvGraphicFramePr>
          <p:cNvPr id="11" name="Chart 14"/>
          <p:cNvGraphicFramePr/>
          <p:nvPr/>
        </p:nvGraphicFramePr>
        <p:xfrm>
          <a:off x="5843270" y="871220"/>
          <a:ext cx="5560060" cy="4454525"/>
        </p:xfrm>
        <a:graphic>
          <a:graphicData uri="http://schemas.openxmlformats.org/drawingml/2006/chart">
            <c:chart xmlns:c="http://schemas.openxmlformats.org/drawingml/2006/chart" xmlns:r="http://schemas.openxmlformats.org/officeDocument/2006/relationships" r:id="rId6"/>
          </a:graphicData>
        </a:graphic>
      </p:graphicFrame>
      <p:pic>
        <p:nvPicPr>
          <p:cNvPr id="13" name="图片 13" descr="5Q6$_NN9CD2RPUT{G@CJD1W"/>
          <p:cNvPicPr>
            <a:picLocks noChangeAspect="1"/>
          </p:cNvPicPr>
          <p:nvPr/>
        </p:nvPicPr>
        <p:blipFill>
          <a:blip r:embed="rId7"/>
          <a:stretch>
            <a:fillRect/>
          </a:stretch>
        </p:blipFill>
        <p:spPr>
          <a:xfrm>
            <a:off x="494237" y="871220"/>
            <a:ext cx="4582795" cy="445452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4967509" y="849169"/>
            <a:ext cx="6739984" cy="1411605"/>
            <a:chOff x="4479341" y="4486075"/>
            <a:chExt cx="3347319" cy="701054"/>
          </a:xfrm>
        </p:grpSpPr>
        <p:sp>
          <p:nvSpPr>
            <p:cNvPr id="4" name="矩形 3"/>
            <p:cNvSpPr/>
            <p:nvPr>
              <p:custDataLst>
                <p:tags r:id="rId4"/>
              </p:custDataLst>
            </p:nvPr>
          </p:nvSpPr>
          <p:spPr>
            <a:xfrm>
              <a:off x="4479341" y="4667725"/>
              <a:ext cx="3224281" cy="519404"/>
            </a:xfrm>
            <a:prstGeom prst="rect">
              <a:avLst/>
            </a:prstGeom>
          </p:spPr>
          <p:txBody>
            <a:bodyPr wrap="square" lIns="0" rIns="0">
              <a:noAutofit/>
            </a:bodyPr>
            <a:lstStyle/>
            <a:p>
              <a:pPr algn="r"/>
              <a:r>
                <a:rPr lang="en-US" altLang="zh-CN" sz="4400" dirty="0">
                  <a:solidFill>
                    <a:schemeClr val="accent1"/>
                  </a:solidFill>
                  <a:latin typeface="+mj-lt"/>
                  <a:ea typeface="+mj-ea"/>
                  <a:cs typeface="+mj-cs"/>
                </a:rPr>
                <a:t>My Own Porgram</a:t>
              </a:r>
            </a:p>
            <a:p>
              <a:pPr algn="r"/>
              <a:endParaRPr lang="en-US" altLang="zh-CN" sz="5400" dirty="0">
                <a:solidFill>
                  <a:schemeClr val="accent1"/>
                </a:solidFill>
                <a:latin typeface="+mj-lt"/>
                <a:ea typeface="+mj-ea"/>
                <a:cs typeface="+mj-cs"/>
              </a:endParaRPr>
            </a:p>
          </p:txBody>
        </p:sp>
        <p:sp>
          <p:nvSpPr>
            <p:cNvPr id="5" name="矩形 4"/>
            <p:cNvSpPr/>
            <p:nvPr>
              <p:custDataLst>
                <p:tags r:id="rId5"/>
              </p:custDataLst>
            </p:nvPr>
          </p:nvSpPr>
          <p:spPr>
            <a:xfrm>
              <a:off x="5105654" y="4486075"/>
              <a:ext cx="2721006" cy="67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000"/>
            </a:p>
          </p:txBody>
        </p:sp>
      </p:grpSp>
      <p:sp>
        <p:nvSpPr>
          <p:cNvPr id="6" name="矩形 5"/>
          <p:cNvSpPr/>
          <p:nvPr>
            <p:custDataLst>
              <p:tags r:id="rId3"/>
            </p:custDataLst>
          </p:nvPr>
        </p:nvSpPr>
        <p:spPr>
          <a:xfrm>
            <a:off x="7231380" y="2870200"/>
            <a:ext cx="2849880" cy="2705735"/>
          </a:xfrm>
          <a:prstGeom prst="rect">
            <a:avLst/>
          </a:prstGeom>
        </p:spPr>
        <p:txBody>
          <a:bodyPr wrap="square" anchor="t">
            <a:normAutofit/>
          </a:bodyPr>
          <a:lstStyle/>
          <a:p>
            <a:pPr algn="r">
              <a:lnSpc>
                <a:spcPct val="130000"/>
              </a:lnSpc>
            </a:pPr>
            <a:r>
              <a:rPr lang="en-US" altLang="zh-CN" sz="2000" dirty="0"/>
              <a:t>This is My Programme</a:t>
            </a:r>
          </a:p>
          <a:p>
            <a:pPr algn="r">
              <a:lnSpc>
                <a:spcPct val="130000"/>
              </a:lnSpc>
            </a:pPr>
            <a:endParaRPr lang="en-US" altLang="zh-CN" sz="2000" dirty="0"/>
          </a:p>
        </p:txBody>
      </p:sp>
      <p:pic>
        <p:nvPicPr>
          <p:cNvPr id="7" name="图片 6"/>
          <p:cNvPicPr>
            <a:picLocks noChangeAspect="1"/>
          </p:cNvPicPr>
          <p:nvPr/>
        </p:nvPicPr>
        <p:blipFill>
          <a:blip r:embed="rId8"/>
          <a:stretch>
            <a:fillRect/>
          </a:stretch>
        </p:blipFill>
        <p:spPr>
          <a:xfrm>
            <a:off x="158115" y="848995"/>
            <a:ext cx="6721475" cy="537210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4*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4*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2"/>
  <p:tag name="KSO_WM_UNIT_ID" val="custom20164419_4*f*2"/>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6"/>
  <p:tag name="KSO_WM_SLIDE_INDEX" val="6"/>
  <p:tag name="KSO_WM_SLIDE_ITEM_CNT" val="2"/>
  <p:tag name="KSO_WM_SLIDE_LAYOUT" val="a_f_d"/>
  <p:tag name="KSO_WM_SLIDE_LAYOUT_CNT" val="1_1_1"/>
  <p:tag name="KSO_WM_SLIDE_TYPE" val="text"/>
  <p:tag name="KSO_WM_BEAUTIFY_FLAG" val="#wm#"/>
  <p:tag name="KSO_WM_SLIDE_POSITION" val="66*53"/>
  <p:tag name="KSO_WM_SLIDE_SIZE" val="828*42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6*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13"/>
  <p:tag name="KSO_WM_SLIDE_INDEX" val="13"/>
  <p:tag name="KSO_WM_SLIDE_ITEM_CNT" val="2"/>
  <p:tag name="KSO_WM_SLIDE_LAYOUT" val="a_f_d"/>
  <p:tag name="KSO_WM_SLIDE_LAYOUT_CNT" val="1_1_1"/>
  <p:tag name="KSO_WM_SLIDE_TYPE" val="text"/>
  <p:tag name="KSO_WM_BEAUTIFY_FLAG" val="#wm#"/>
  <p:tag name="KSO_WM_SLIDE_POSITION" val="103*183"/>
  <p:tag name="KSO_WM_SLIDE_SIZE" val="716*282"/>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0"/>
  <p:tag name="KSO_WM_TEMPLATE_CATEGORY" val="custom"/>
  <p:tag name="KSO_WM_TEMPLATE_INDEX" val="160537"/>
  <p:tag name="KSO_WM_UNIT_INDEX"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13*f*1"/>
  <p:tag name="KSO_WM_UNIT_CLEAR" val="1"/>
  <p:tag name="KSO_WM_UNIT_LAYERLEVEL" val="1"/>
  <p:tag name="KSO_WM_UNIT_VALUE" val="117"/>
  <p:tag name="KSO_WM_UNIT_HIGHLIGHT" val="0"/>
  <p:tag name="KSO_WM_UNIT_COMPATIBLE" val="0"/>
  <p:tag name="KSO_WM_UNIT_PRESET_TEXT_INDEX" val="4"/>
  <p:tag name="KSO_WM_UNIT_PRESET_TEXT_LEN" val="22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3"/>
  <p:tag name="KSO_WM_TEMPLATE_CATEGORY" val="custom"/>
  <p:tag name="KSO_WM_TEMPLATE_INDEX" val="160537"/>
  <p:tag name="KSO_WM_UNIT_INDEX" val="3"/>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4"/>
  <p:tag name="KSO_WM_TEMPLATE_CATEGORY" val="custom"/>
  <p:tag name="KSO_WM_TEMPLATE_INDEX" val="160537"/>
  <p:tag name="KSO_WM_UNIT_INDEX" val="4"/>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1_1"/>
  <p:tag name="KSO_WM_UNIT_ID" val="custom20164419_2*l_h_f*1_1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20"/>
  <p:tag name="KSO_WM_SLIDE_INDEX" val="20"/>
  <p:tag name="KSO_WM_SLIDE_ITEM_CNT" val="2"/>
  <p:tag name="KSO_WM_SLIDE_LAYOUT" val="a_f_d"/>
  <p:tag name="KSO_WM_SLIDE_LAYOUT_CNT" val="1_1_1"/>
  <p:tag name="KSO_WM_SLIDE_TYPE" val="text"/>
  <p:tag name="KSO_WM_BEAUTIFY_FLAG" val="#wm#"/>
  <p:tag name="KSO_WM_SLIDE_POSITION" val="68*85"/>
  <p:tag name="KSO_WM_SLIDE_SIZE" val="853*38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1"/>
  <p:tag name="KSO_WM_TEMPLATE_CATEGORY" val="custom"/>
  <p:tag name="KSO_WM_TEMPLATE_INDEX" val="160537"/>
  <p:tag name="KSO_WM_UNIT_INDEX"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20*f*1"/>
  <p:tag name="KSO_WM_UNIT_CLEAR" val="1"/>
  <p:tag name="KSO_WM_UNIT_LAYERLEVEL" val="1"/>
  <p:tag name="KSO_WM_UNIT_VALUE" val="108"/>
  <p:tag name="KSO_WM_UNIT_HIGHLIGHT" val="0"/>
  <p:tag name="KSO_WM_UNIT_COMPATIBLE" val="0"/>
  <p:tag name="KSO_WM_UNIT_PRESET_TEXT_INDEX" val="4"/>
  <p:tag name="KSO_WM_UNIT_PRESET_TEXT_LEN" val="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20*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5"/>
  <p:tag name="KSO_WM_TEMPLATE_CATEGORY" val="custom"/>
  <p:tag name="KSO_WM_TEMPLATE_INDEX" val="160537"/>
  <p:tag name="KSO_WM_UNIT_INDEX" val="5"/>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6.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2"/>
  <p:tag name="KSO_WM_TAG_VERSION" val="1.0"/>
  <p:tag name="KSO_WM_BEAUTIFY_FLAG" val="#wm#"/>
  <p:tag name="KSO_WM_UNIT_TYPE" val="i"/>
  <p:tag name="KSO_WM_UNIT_ID" val="custom9160217_33*i*0"/>
  <p:tag name="KSO_WM_TEMPLATE_CATEGORY" val="custom"/>
  <p:tag name="KSO_WM_TEMPLATE_INDEX" val="9160217"/>
  <p:tag name="KSO_WM_UNIT_INDEX" val="0"/>
</p:tagLst>
</file>

<file path=ppt/tags/tag7.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3"/>
  <p:tag name="KSO_WM_TAG_VERSION" val="1.0"/>
  <p:tag name="KSO_WM_BEAUTIFY_FLAG" val="#wm#"/>
  <p:tag name="KSO_WM_UNIT_TYPE" val="i"/>
  <p:tag name="KSO_WM_UNIT_ID" val="284*i*1"/>
  <p:tag name="KSO_WM_TEMPLATE_CATEGORY" val="custom"/>
  <p:tag name="KSO_WM_TEMPLATE_INDEX" val="916021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60537">
      <a:dk1>
        <a:srgbClr val="FFFFFF"/>
      </a:dk1>
      <a:lt1>
        <a:srgbClr val="555555"/>
      </a:lt1>
      <a:dk2>
        <a:srgbClr val="FFFFFF"/>
      </a:dk2>
      <a:lt2>
        <a:srgbClr val="D0CECE"/>
      </a:lt2>
      <a:accent1>
        <a:srgbClr val="F69F08"/>
      </a:accent1>
      <a:accent2>
        <a:srgbClr val="D47348"/>
      </a:accent2>
      <a:accent3>
        <a:srgbClr val="EE96CC"/>
      </a:accent3>
      <a:accent4>
        <a:srgbClr val="B6ACDD"/>
      </a:accent4>
      <a:accent5>
        <a:srgbClr val="AA8FFF"/>
      </a:accent5>
      <a:accent6>
        <a:srgbClr val="FFC000"/>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863</Words>
  <Application>Microsoft Office PowerPoint</Application>
  <PresentationFormat>Widescreen</PresentationFormat>
  <Paragraphs>32</Paragraphs>
  <Slides>7</Slides>
  <Notes>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7</vt:i4>
      </vt:variant>
    </vt:vector>
  </HeadingPairs>
  <TitlesOfParts>
    <vt:vector size="16" baseType="lpstr">
      <vt:lpstr>微软雅黑</vt:lpstr>
      <vt:lpstr>黑体</vt:lpstr>
      <vt:lpstr>宋体</vt:lpstr>
      <vt:lpstr>幼圆</vt:lpstr>
      <vt:lpstr>Arial</vt:lpstr>
      <vt:lpstr>Calibri</vt:lpstr>
      <vt:lpstr>Wingdings</vt:lpstr>
      <vt:lpstr>自定义设计方案</vt:lpstr>
      <vt:lpstr>1_Office 主题</vt:lpstr>
      <vt:lpstr>The Motion Recognition Algorithm                                             --- Step Count Algorithm</vt:lpstr>
      <vt:lpstr>What is G-sensor?                What is  Step Count Algorithm? </vt:lpstr>
      <vt:lpstr>How does G-sensor work?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G-sensor with Step Count Algorithm</dc:title>
  <dc:creator/>
  <cp:lastModifiedBy>anecto Galway</cp:lastModifiedBy>
  <cp:revision>113</cp:revision>
  <dcterms:created xsi:type="dcterms:W3CDTF">2015-05-05T08:02:00Z</dcterms:created>
  <dcterms:modified xsi:type="dcterms:W3CDTF">2017-12-03T19:53:49Z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