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4"/>
  </p:notesMasterIdLst>
  <p:handoutMasterIdLst>
    <p:handoutMasterId r:id="rId15"/>
  </p:handoutMasterIdLst>
  <p:sldIdLst>
    <p:sldId id="256" r:id="rId3"/>
    <p:sldId id="259" r:id="rId4"/>
    <p:sldId id="261" r:id="rId5"/>
    <p:sldId id="260" r:id="rId6"/>
    <p:sldId id="262" r:id="rId7"/>
    <p:sldId id="264" r:id="rId8"/>
    <p:sldId id="267" r:id="rId9"/>
    <p:sldId id="268" r:id="rId10"/>
    <p:sldId id="269" r:id="rId11"/>
    <p:sldId id="265"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cto Galway" initials="aG" lastIdx="0" clrIdx="0">
    <p:extLst>
      <p:ext uri="{19B8F6BF-5375-455C-9EA6-DF929625EA0E}">
        <p15:presenceInfo xmlns:p15="http://schemas.microsoft.com/office/powerpoint/2012/main" userId="4838e87c0619c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50Hz250StepsWalkingInPock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Accele</a:t>
            </a:r>
            <a:r>
              <a:rPr lang="en-US" altLang="zh-CN" baseline="0"/>
              <a:t> Value</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0-89A5-4305-A18D-EBBC8AE175CE}"/>
              </c:ext>
            </c:extLst>
          </c:dPt>
          <c:dPt>
            <c:idx val="13"/>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2-89A5-4305-A18D-EBBC8AE175CE}"/>
              </c:ext>
            </c:extLst>
          </c:dPt>
          <c:dPt>
            <c:idx val="14"/>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4-89A5-4305-A18D-EBBC8AE175CE}"/>
              </c:ext>
            </c:extLst>
          </c:dPt>
          <c:dPt>
            <c:idx val="15"/>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06-89A5-4305-A18D-EBBC8AE175CE}"/>
              </c:ext>
            </c:extLst>
          </c:dPt>
          <c:dPt>
            <c:idx val="18"/>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8-89A5-4305-A18D-EBBC8AE175CE}"/>
              </c:ext>
            </c:extLst>
          </c:dPt>
          <c:dPt>
            <c:idx val="25"/>
            <c:marker>
              <c:symbol val="circle"/>
              <c:size val="5"/>
              <c:spPr>
                <a:solidFill>
                  <a:srgbClr val="FFFF00"/>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A-89A5-4305-A18D-EBBC8AE175CE}"/>
              </c:ext>
            </c:extLst>
          </c:dPt>
          <c:dPt>
            <c:idx val="30"/>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B-89A5-4305-A18D-EBBC8AE175CE}"/>
              </c:ext>
            </c:extLst>
          </c:dPt>
          <c:dPt>
            <c:idx val="31"/>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D-89A5-4305-A18D-EBBC8AE175CE}"/>
              </c:ext>
            </c:extLst>
          </c:dPt>
          <c:dPt>
            <c:idx val="32"/>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F-89A5-4305-A18D-EBBC8AE175CE}"/>
              </c:ext>
            </c:extLst>
          </c:dPt>
          <c:dPt>
            <c:idx val="33"/>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1-89A5-4305-A18D-EBBC8AE175CE}"/>
              </c:ext>
            </c:extLst>
          </c:dPt>
          <c:dPt>
            <c:idx val="37"/>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13-89A5-4305-A18D-EBBC8AE175CE}"/>
              </c:ext>
            </c:extLst>
          </c:dPt>
          <c:dPt>
            <c:idx val="45"/>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14-89A5-4305-A18D-EBBC8AE175CE}"/>
              </c:ext>
            </c:extLst>
          </c:dPt>
          <c:dPt>
            <c:idx val="46"/>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6-89A5-4305-A18D-EBBC8AE175CE}"/>
              </c:ext>
            </c:extLst>
          </c:dPt>
          <c:dPt>
            <c:idx val="47"/>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8-89A5-4305-A18D-EBBC8AE175CE}"/>
              </c:ext>
            </c:extLst>
          </c:dPt>
          <c:dPt>
            <c:idx val="48"/>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A-89A5-4305-A18D-EBBC8AE175CE}"/>
              </c:ext>
            </c:extLst>
          </c:dPt>
          <c:val>
            <c:numRef>
              <c:f>Sheet3!$B$8:$B$62</c:f>
              <c:numCache>
                <c:formatCode>General</c:formatCode>
                <c:ptCount val="55"/>
                <c:pt idx="0">
                  <c:v>3.3861550340603102</c:v>
                </c:pt>
                <c:pt idx="1">
                  <c:v>2.4352603996519502</c:v>
                </c:pt>
                <c:pt idx="2">
                  <c:v>1.5835019414020299</c:v>
                </c:pt>
                <c:pt idx="3">
                  <c:v>1.2846134518371699</c:v>
                </c:pt>
                <c:pt idx="4">
                  <c:v>1.5409141595585401</c:v>
                </c:pt>
                <c:pt idx="5">
                  <c:v>1.72051080788032</c:v>
                </c:pt>
                <c:pt idx="6">
                  <c:v>1.68101196017221</c:v>
                </c:pt>
                <c:pt idx="7">
                  <c:v>1.7089485535129501</c:v>
                </c:pt>
                <c:pt idx="8">
                  <c:v>1.7886586726796101</c:v>
                </c:pt>
                <c:pt idx="9">
                  <c:v>1.88166411582222</c:v>
                </c:pt>
                <c:pt idx="10">
                  <c:v>2.2211994273216402</c:v>
                </c:pt>
                <c:pt idx="11">
                  <c:v>2.8218372314756199</c:v>
                </c:pt>
                <c:pt idx="12">
                  <c:v>3.5316163980789299</c:v>
                </c:pt>
                <c:pt idx="13">
                  <c:v>4.0951528138526196</c:v>
                </c:pt>
                <c:pt idx="14">
                  <c:v>4.3802531479449902</c:v>
                </c:pt>
                <c:pt idx="15">
                  <c:v>3.9763422356644602</c:v>
                </c:pt>
                <c:pt idx="16">
                  <c:v>3.2525421504627698</c:v>
                </c:pt>
                <c:pt idx="17">
                  <c:v>2.30511862973102</c:v>
                </c:pt>
                <c:pt idx="18">
                  <c:v>1.8139440594624201</c:v>
                </c:pt>
                <c:pt idx="19">
                  <c:v>1.96583288385508</c:v>
                </c:pt>
                <c:pt idx="20">
                  <c:v>2.2524910228930999</c:v>
                </c:pt>
                <c:pt idx="21">
                  <c:v>2.2774485636600001</c:v>
                </c:pt>
                <c:pt idx="22">
                  <c:v>2.11598672077898</c:v>
                </c:pt>
                <c:pt idx="23">
                  <c:v>1.9343592742254501</c:v>
                </c:pt>
                <c:pt idx="24">
                  <c:v>1.59846725192698</c:v>
                </c:pt>
                <c:pt idx="25">
                  <c:v>1.39735416900691</c:v>
                </c:pt>
                <c:pt idx="26">
                  <c:v>1.58536885396964</c:v>
                </c:pt>
                <c:pt idx="27">
                  <c:v>1.8290590964542399</c:v>
                </c:pt>
                <c:pt idx="28">
                  <c:v>2.2802142921701498</c:v>
                </c:pt>
                <c:pt idx="29">
                  <c:v>2.9696780831495899</c:v>
                </c:pt>
                <c:pt idx="30">
                  <c:v>3.55195046287501</c:v>
                </c:pt>
                <c:pt idx="31">
                  <c:v>4.0981226198723002</c:v>
                </c:pt>
                <c:pt idx="32">
                  <c:v>4.3408007974287397</c:v>
                </c:pt>
                <c:pt idx="33">
                  <c:v>4.1718389096967803</c:v>
                </c:pt>
                <c:pt idx="34">
                  <c:v>3.58114458033462</c:v>
                </c:pt>
                <c:pt idx="35">
                  <c:v>2.7902682759672102</c:v>
                </c:pt>
                <c:pt idx="36">
                  <c:v>2.1417747477381899</c:v>
                </c:pt>
                <c:pt idx="37">
                  <c:v>1.9012087126757</c:v>
                </c:pt>
                <c:pt idx="38">
                  <c:v>2.0514257735387398</c:v>
                </c:pt>
                <c:pt idx="39">
                  <c:v>2.0584855495990202</c:v>
                </c:pt>
                <c:pt idx="40">
                  <c:v>1.9043064500465801</c:v>
                </c:pt>
                <c:pt idx="41">
                  <c:v>1.92263401770618</c:v>
                </c:pt>
                <c:pt idx="42">
                  <c:v>2.14344720707299</c:v>
                </c:pt>
                <c:pt idx="43">
                  <c:v>2.4362614962708702</c:v>
                </c:pt>
                <c:pt idx="44">
                  <c:v>2.6005089979980802</c:v>
                </c:pt>
                <c:pt idx="45">
                  <c:v>2.75775170002975</c:v>
                </c:pt>
                <c:pt idx="46">
                  <c:v>2.9427934891468301</c:v>
                </c:pt>
                <c:pt idx="47">
                  <c:v>2.9746477867532501</c:v>
                </c:pt>
                <c:pt idx="48">
                  <c:v>2.82991236545109</c:v>
                </c:pt>
                <c:pt idx="49">
                  <c:v>2.6614163913262399</c:v>
                </c:pt>
                <c:pt idx="50">
                  <c:v>2.2913428357192598</c:v>
                </c:pt>
                <c:pt idx="51">
                  <c:v>2.1104203489089599</c:v>
                </c:pt>
                <c:pt idx="52">
                  <c:v>2.1371867613000002</c:v>
                </c:pt>
                <c:pt idx="53">
                  <c:v>1.9894796945465401</c:v>
                </c:pt>
                <c:pt idx="54">
                  <c:v>1.67787791812486</c:v>
                </c:pt>
              </c:numCache>
            </c:numRef>
          </c:val>
          <c:smooth val="0"/>
          <c:extLst>
            <c:ext xmlns:c16="http://schemas.microsoft.com/office/drawing/2014/chart" uri="{C3380CC4-5D6E-409C-BE32-E72D297353CC}">
              <c16:uniqueId val="{0000001B-89A5-4305-A18D-EBBC8AE175CE}"/>
            </c:ext>
          </c:extLst>
        </c:ser>
        <c:dLbls>
          <c:showLegendKey val="0"/>
          <c:showVal val="0"/>
          <c:showCatName val="0"/>
          <c:showSerName val="0"/>
          <c:showPercent val="0"/>
          <c:showBubbleSize val="0"/>
        </c:dLbls>
        <c:marker val="1"/>
        <c:smooth val="0"/>
        <c:axId val="574626016"/>
        <c:axId val="574623064"/>
      </c:lineChart>
      <c:catAx>
        <c:axId val="574626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3064"/>
        <c:crosses val="autoZero"/>
        <c:auto val="1"/>
        <c:lblAlgn val="ctr"/>
        <c:lblOffset val="100"/>
        <c:noMultiLvlLbl val="0"/>
      </c:catAx>
      <c:valAx>
        <c:axId val="574623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dirty="0" err="1"/>
              <a:t>Accele</a:t>
            </a:r>
            <a:r>
              <a:rPr lang="en-IE" baseline="0" dirty="0"/>
              <a:t> Value</a:t>
            </a:r>
            <a:endParaRPr lang="en-I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029455504742529E-2"/>
          <c:y val="0.15367640963733739"/>
          <c:w val="0.8969953677456376"/>
          <c:h val="0.76573422908827937"/>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2"/>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0-967B-404F-88A9-36B4B04891DE}"/>
              </c:ext>
            </c:extLst>
          </c:dPt>
          <c:dPt>
            <c:idx val="28"/>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1-967B-404F-88A9-36B4B04891DE}"/>
              </c:ext>
            </c:extLst>
          </c:dPt>
          <c:dPt>
            <c:idx val="47"/>
            <c:marker>
              <c:symbol val="circle"/>
              <c:size val="5"/>
              <c:spPr>
                <a:solidFill>
                  <a:schemeClr val="accent1"/>
                </a:solidFill>
                <a:ln w="9525">
                  <a:solidFill>
                    <a:srgbClr val="00B050"/>
                  </a:solidFill>
                </a:ln>
                <a:effectLst/>
              </c:spPr>
            </c:marker>
            <c:bubble3D val="0"/>
            <c:extLst>
              <c:ext xmlns:c16="http://schemas.microsoft.com/office/drawing/2014/chart" uri="{C3380CC4-5D6E-409C-BE32-E72D297353CC}">
                <c16:uniqueId val="{00000002-967B-404F-88A9-36B4B04891DE}"/>
              </c:ext>
            </c:extLst>
          </c:dPt>
          <c:val>
            <c:numRef>
              <c:f>Sheet1!$D$330:$D$400</c:f>
              <c:numCache>
                <c:formatCode>General</c:formatCode>
                <c:ptCount val="71"/>
                <c:pt idx="0">
                  <c:v>1.0696889999999999</c:v>
                </c:pt>
                <c:pt idx="1">
                  <c:v>1.0111190000000001</c:v>
                </c:pt>
                <c:pt idx="2">
                  <c:v>1.0326900000000001</c:v>
                </c:pt>
                <c:pt idx="3">
                  <c:v>0.94110300000000002</c:v>
                </c:pt>
                <c:pt idx="4">
                  <c:v>0.89675300000000002</c:v>
                </c:pt>
                <c:pt idx="5">
                  <c:v>0.89408699999999997</c:v>
                </c:pt>
                <c:pt idx="6">
                  <c:v>0.84504699999999999</c:v>
                </c:pt>
                <c:pt idx="7">
                  <c:v>0.97599800000000003</c:v>
                </c:pt>
                <c:pt idx="8">
                  <c:v>1.08647</c:v>
                </c:pt>
                <c:pt idx="9">
                  <c:v>1.077591</c:v>
                </c:pt>
                <c:pt idx="10">
                  <c:v>0.90644499999999995</c:v>
                </c:pt>
                <c:pt idx="11">
                  <c:v>0.98168</c:v>
                </c:pt>
                <c:pt idx="12">
                  <c:v>1.144039</c:v>
                </c:pt>
                <c:pt idx="13">
                  <c:v>1.1075680000000001</c:v>
                </c:pt>
                <c:pt idx="14">
                  <c:v>0.85071099999999999</c:v>
                </c:pt>
                <c:pt idx="15">
                  <c:v>0.48431800000000003</c:v>
                </c:pt>
                <c:pt idx="16">
                  <c:v>0.57932700000000004</c:v>
                </c:pt>
                <c:pt idx="17">
                  <c:v>1.4634910000000001</c:v>
                </c:pt>
                <c:pt idx="18">
                  <c:v>2.1892860000000001</c:v>
                </c:pt>
                <c:pt idx="19">
                  <c:v>0.805728</c:v>
                </c:pt>
                <c:pt idx="20">
                  <c:v>1.2960179999999999</c:v>
                </c:pt>
                <c:pt idx="21">
                  <c:v>0.87274200000000002</c:v>
                </c:pt>
                <c:pt idx="22">
                  <c:v>2.337145</c:v>
                </c:pt>
                <c:pt idx="23">
                  <c:v>1.8687450000000001</c:v>
                </c:pt>
                <c:pt idx="24">
                  <c:v>1.024799</c:v>
                </c:pt>
                <c:pt idx="25">
                  <c:v>0.73608200000000001</c:v>
                </c:pt>
                <c:pt idx="26">
                  <c:v>1.0410159999999999</c:v>
                </c:pt>
                <c:pt idx="27">
                  <c:v>1.7985599999999999</c:v>
                </c:pt>
                <c:pt idx="28">
                  <c:v>2.3420109999999998</c:v>
                </c:pt>
                <c:pt idx="29">
                  <c:v>1.8613550000000001</c:v>
                </c:pt>
                <c:pt idx="30">
                  <c:v>1.088179</c:v>
                </c:pt>
                <c:pt idx="31">
                  <c:v>0.74226199999999998</c:v>
                </c:pt>
                <c:pt idx="32">
                  <c:v>0.63749699999999998</c:v>
                </c:pt>
                <c:pt idx="33">
                  <c:v>0.64316200000000001</c:v>
                </c:pt>
                <c:pt idx="34">
                  <c:v>0.54290899999999997</c:v>
                </c:pt>
                <c:pt idx="35">
                  <c:v>0.453567</c:v>
                </c:pt>
                <c:pt idx="36">
                  <c:v>0.41625899999999999</c:v>
                </c:pt>
                <c:pt idx="37">
                  <c:v>0.42170400000000002</c:v>
                </c:pt>
                <c:pt idx="38">
                  <c:v>0.36252899999999999</c:v>
                </c:pt>
                <c:pt idx="39">
                  <c:v>0.48863400000000001</c:v>
                </c:pt>
                <c:pt idx="40">
                  <c:v>0.428201</c:v>
                </c:pt>
                <c:pt idx="41">
                  <c:v>0.63468199999999997</c:v>
                </c:pt>
                <c:pt idx="42">
                  <c:v>1.0571029999999999</c:v>
                </c:pt>
                <c:pt idx="43">
                  <c:v>1.3360190000000001</c:v>
                </c:pt>
                <c:pt idx="44">
                  <c:v>1.185538</c:v>
                </c:pt>
                <c:pt idx="45">
                  <c:v>1.558808</c:v>
                </c:pt>
                <c:pt idx="46">
                  <c:v>1.852862</c:v>
                </c:pt>
                <c:pt idx="47">
                  <c:v>2.559275</c:v>
                </c:pt>
                <c:pt idx="48">
                  <c:v>1.6615709999999999</c:v>
                </c:pt>
                <c:pt idx="49">
                  <c:v>0.91972799999999999</c:v>
                </c:pt>
                <c:pt idx="50">
                  <c:v>1.114886</c:v>
                </c:pt>
                <c:pt idx="51">
                  <c:v>1.354581</c:v>
                </c:pt>
                <c:pt idx="52">
                  <c:v>1.3247169999999999</c:v>
                </c:pt>
                <c:pt idx="53">
                  <c:v>1.211406</c:v>
                </c:pt>
                <c:pt idx="54">
                  <c:v>1.143826</c:v>
                </c:pt>
                <c:pt idx="55">
                  <c:v>1.1487560000000001</c:v>
                </c:pt>
                <c:pt idx="56">
                  <c:v>1.1197299999999999</c:v>
                </c:pt>
                <c:pt idx="57">
                  <c:v>1.0471269999999999</c:v>
                </c:pt>
                <c:pt idx="58">
                  <c:v>1.1066100000000001</c:v>
                </c:pt>
                <c:pt idx="59">
                  <c:v>1.0460799999999999</c:v>
                </c:pt>
                <c:pt idx="60">
                  <c:v>0.95005099999999998</c:v>
                </c:pt>
                <c:pt idx="61">
                  <c:v>0.87611300000000003</c:v>
                </c:pt>
                <c:pt idx="62">
                  <c:v>0.94026900000000002</c:v>
                </c:pt>
                <c:pt idx="63">
                  <c:v>0.95212399999999997</c:v>
                </c:pt>
                <c:pt idx="64">
                  <c:v>0.900779</c:v>
                </c:pt>
                <c:pt idx="65">
                  <c:v>0.91798299999999999</c:v>
                </c:pt>
                <c:pt idx="66">
                  <c:v>0.93665799999999999</c:v>
                </c:pt>
                <c:pt idx="67">
                  <c:v>1.0616749999999999</c:v>
                </c:pt>
                <c:pt idx="68">
                  <c:v>1.096565</c:v>
                </c:pt>
                <c:pt idx="69">
                  <c:v>1.0124150000000001</c:v>
                </c:pt>
                <c:pt idx="70">
                  <c:v>0.78675499999999998</c:v>
                </c:pt>
              </c:numCache>
            </c:numRef>
          </c:val>
          <c:smooth val="0"/>
          <c:extLst>
            <c:ext xmlns:c16="http://schemas.microsoft.com/office/drawing/2014/chart" uri="{C3380CC4-5D6E-409C-BE32-E72D297353CC}">
              <c16:uniqueId val="{00000003-967B-404F-88A9-36B4B04891DE}"/>
            </c:ext>
          </c:extLst>
        </c:ser>
        <c:dLbls>
          <c:showLegendKey val="0"/>
          <c:showVal val="0"/>
          <c:showCatName val="0"/>
          <c:showSerName val="0"/>
          <c:showPercent val="0"/>
          <c:showBubbleSize val="0"/>
        </c:dLbls>
        <c:marker val="1"/>
        <c:smooth val="0"/>
        <c:axId val="451152016"/>
        <c:axId val="451154312"/>
      </c:lineChart>
      <c:catAx>
        <c:axId val="451152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4312"/>
        <c:crosses val="autoZero"/>
        <c:auto val="1"/>
        <c:lblAlgn val="ctr"/>
        <c:lblOffset val="100"/>
        <c:noMultiLvlLbl val="0"/>
      </c:catAx>
      <c:valAx>
        <c:axId val="451154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zh-CN" sz="1400" b="0" i="0" u="none" strike="noStrike" kern="1200" spc="0" baseline="0">
                <a:solidFill>
                  <a:srgbClr val="000000">
                    <a:lumMod val="65000"/>
                    <a:lumOff val="35000"/>
                  </a:srgbClr>
                </a:solidFill>
                <a:latin typeface="+mn-lt"/>
                <a:ea typeface="+mn-ea"/>
                <a:cs typeface="+mn-cs"/>
              </a:defRPr>
            </a:pPr>
            <a:r>
              <a:rPr lang="en-IE" sz="1800" b="0" i="0" baseline="0" dirty="0" err="1">
                <a:effectLst/>
              </a:rPr>
              <a:t>Accele</a:t>
            </a:r>
            <a:r>
              <a:rPr lang="en-IE" sz="1800" b="0" i="0" baseline="0" dirty="0">
                <a:effectLst/>
              </a:rPr>
              <a:t> Value</a:t>
            </a:r>
            <a:endParaRPr lang="en-IE" dirty="0">
              <a:effectLst/>
            </a:endParaRPr>
          </a:p>
        </c:rich>
      </c:tx>
      <c:layout>
        <c:manualLayout>
          <c:xMode val="edge"/>
          <c:yMode val="edge"/>
          <c:x val="0.47860012610155572"/>
          <c:y val="4.340277777777778E-3"/>
        </c:manualLayout>
      </c:layout>
      <c:overlay val="0"/>
      <c:spPr>
        <a:noFill/>
        <a:ln>
          <a:noFill/>
        </a:ln>
        <a:effectLst/>
      </c:spPr>
      <c:txPr>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zh-CN"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none"/>
          </c:marker>
          <c:val>
            <c:numRef>
              <c:f>Sheet3!$A$2:$A$101</c:f>
              <c:numCache>
                <c:formatCode>General</c:formatCode>
                <c:ptCount val="100"/>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numCache>
            </c:numRef>
          </c:val>
          <c:smooth val="0"/>
          <c:extLst>
            <c:ext xmlns:c16="http://schemas.microsoft.com/office/drawing/2014/chart" uri="{C3380CC4-5D6E-409C-BE32-E72D297353CC}">
              <c16:uniqueId val="{00000000-FDE1-4DBB-AF7A-5E8B08A358B5}"/>
            </c:ext>
          </c:extLst>
        </c:ser>
        <c:ser>
          <c:idx val="1"/>
          <c:order val="1"/>
          <c:tx>
            <c:strRef>
              <c:f>Sheet3!$B$1</c:f>
              <c:strCache>
                <c:ptCount val="1"/>
                <c:pt idx="0">
                  <c:v>Running</c:v>
                </c:pt>
              </c:strCache>
            </c:strRef>
          </c:tx>
          <c:spPr>
            <a:ln w="28575" cap="rnd">
              <a:solidFill>
                <a:schemeClr val="accent2"/>
              </a:solidFill>
              <a:round/>
            </a:ln>
            <a:effectLst/>
          </c:spPr>
          <c:marker>
            <c:symbol val="none"/>
          </c:marker>
          <c:val>
            <c:numRef>
              <c:f>Sheet3!$B$2:$B$101</c:f>
              <c:numCache>
                <c:formatCode>General</c:formatCode>
                <c:ptCount val="100"/>
                <c:pt idx="0">
                  <c:v>1.9727095981418601</c:v>
                </c:pt>
                <c:pt idx="1">
                  <c:v>2.9049631997202701</c:v>
                </c:pt>
                <c:pt idx="2">
                  <c:v>4.0337008442041196</c:v>
                </c:pt>
                <c:pt idx="3">
                  <c:v>4.45154318220749</c:v>
                </c:pt>
                <c:pt idx="4">
                  <c:v>4.5197826000825501</c:v>
                </c:pt>
                <c:pt idx="5">
                  <c:v>4.0056743465871003</c:v>
                </c:pt>
                <c:pt idx="6">
                  <c:v>3.3861550340603102</c:v>
                </c:pt>
                <c:pt idx="7">
                  <c:v>2.4352603996519502</c:v>
                </c:pt>
                <c:pt idx="8">
                  <c:v>1.5835019414020299</c:v>
                </c:pt>
                <c:pt idx="9">
                  <c:v>1.2846134518371699</c:v>
                </c:pt>
                <c:pt idx="10">
                  <c:v>1.5409141595585401</c:v>
                </c:pt>
                <c:pt idx="11">
                  <c:v>1.72051080788032</c:v>
                </c:pt>
                <c:pt idx="12">
                  <c:v>1.68101196017221</c:v>
                </c:pt>
                <c:pt idx="13">
                  <c:v>1.7089485535129501</c:v>
                </c:pt>
                <c:pt idx="14">
                  <c:v>1.7886586726796101</c:v>
                </c:pt>
                <c:pt idx="15">
                  <c:v>1.88166411582222</c:v>
                </c:pt>
                <c:pt idx="16">
                  <c:v>2.2211994273216402</c:v>
                </c:pt>
                <c:pt idx="17">
                  <c:v>2.8218372314756199</c:v>
                </c:pt>
                <c:pt idx="18">
                  <c:v>3.5316163980789299</c:v>
                </c:pt>
                <c:pt idx="19">
                  <c:v>4.0951528138526196</c:v>
                </c:pt>
                <c:pt idx="20">
                  <c:v>4.3802531479449902</c:v>
                </c:pt>
                <c:pt idx="21">
                  <c:v>3.9763422356644602</c:v>
                </c:pt>
                <c:pt idx="22">
                  <c:v>3.2525421504627698</c:v>
                </c:pt>
                <c:pt idx="23">
                  <c:v>2.30511862973102</c:v>
                </c:pt>
                <c:pt idx="24">
                  <c:v>1.8139440594624201</c:v>
                </c:pt>
                <c:pt idx="25">
                  <c:v>1.96583288385508</c:v>
                </c:pt>
                <c:pt idx="26">
                  <c:v>2.2524910228930999</c:v>
                </c:pt>
                <c:pt idx="27">
                  <c:v>2.2774485636600001</c:v>
                </c:pt>
                <c:pt idx="28">
                  <c:v>2.11598672077898</c:v>
                </c:pt>
                <c:pt idx="29">
                  <c:v>1.9343592742254501</c:v>
                </c:pt>
                <c:pt idx="30">
                  <c:v>1.59846725192698</c:v>
                </c:pt>
                <c:pt idx="31">
                  <c:v>1.39735416900691</c:v>
                </c:pt>
                <c:pt idx="32">
                  <c:v>1.58536885396964</c:v>
                </c:pt>
                <c:pt idx="33">
                  <c:v>1.8290590964542399</c:v>
                </c:pt>
                <c:pt idx="34">
                  <c:v>2.2802142921701498</c:v>
                </c:pt>
                <c:pt idx="35">
                  <c:v>2.9696780831495899</c:v>
                </c:pt>
                <c:pt idx="36">
                  <c:v>3.55195046287501</c:v>
                </c:pt>
                <c:pt idx="37">
                  <c:v>4.0981226198723002</c:v>
                </c:pt>
                <c:pt idx="38">
                  <c:v>4.3408007974287397</c:v>
                </c:pt>
                <c:pt idx="39">
                  <c:v>4.1718389096967803</c:v>
                </c:pt>
                <c:pt idx="40">
                  <c:v>3.58114458033462</c:v>
                </c:pt>
                <c:pt idx="41">
                  <c:v>2.7902682759672102</c:v>
                </c:pt>
                <c:pt idx="42">
                  <c:v>2.1417747477381899</c:v>
                </c:pt>
                <c:pt idx="43">
                  <c:v>1.9012087126757</c:v>
                </c:pt>
                <c:pt idx="44">
                  <c:v>2.0514257735387398</c:v>
                </c:pt>
                <c:pt idx="45">
                  <c:v>2.0584855495990202</c:v>
                </c:pt>
                <c:pt idx="46">
                  <c:v>1.9043064500465801</c:v>
                </c:pt>
                <c:pt idx="47">
                  <c:v>1.92263401770618</c:v>
                </c:pt>
                <c:pt idx="48">
                  <c:v>2.14344720707299</c:v>
                </c:pt>
                <c:pt idx="49">
                  <c:v>2.4362614962708702</c:v>
                </c:pt>
                <c:pt idx="50">
                  <c:v>2.6005089979980802</c:v>
                </c:pt>
                <c:pt idx="51">
                  <c:v>2.75775170002975</c:v>
                </c:pt>
                <c:pt idx="52">
                  <c:v>2.9427934891468301</c:v>
                </c:pt>
                <c:pt idx="53">
                  <c:v>2.9746477867532501</c:v>
                </c:pt>
                <c:pt idx="54">
                  <c:v>2.82991236545109</c:v>
                </c:pt>
                <c:pt idx="55">
                  <c:v>2.6614163913262399</c:v>
                </c:pt>
                <c:pt idx="56">
                  <c:v>2.2913428357192598</c:v>
                </c:pt>
                <c:pt idx="57">
                  <c:v>2.1104203489089599</c:v>
                </c:pt>
                <c:pt idx="58">
                  <c:v>2.1371867613000002</c:v>
                </c:pt>
                <c:pt idx="59">
                  <c:v>1.9894796945465401</c:v>
                </c:pt>
                <c:pt idx="60">
                  <c:v>1.67787791812486</c:v>
                </c:pt>
                <c:pt idx="61">
                  <c:v>1.64218759749214</c:v>
                </c:pt>
                <c:pt idx="62">
                  <c:v>1.64196311774808</c:v>
                </c:pt>
                <c:pt idx="63">
                  <c:v>1.6700246938066501</c:v>
                </c:pt>
                <c:pt idx="64">
                  <c:v>1.68862621045808</c:v>
                </c:pt>
                <c:pt idx="65">
                  <c:v>1.6902380066987599</c:v>
                </c:pt>
                <c:pt idx="66">
                  <c:v>1.85768059199934</c:v>
                </c:pt>
                <c:pt idx="67">
                  <c:v>2.31255450853899</c:v>
                </c:pt>
                <c:pt idx="68">
                  <c:v>3.18544440196293</c:v>
                </c:pt>
                <c:pt idx="69">
                  <c:v>3.6538759964035501</c:v>
                </c:pt>
                <c:pt idx="70">
                  <c:v>4.1241266389292699</c:v>
                </c:pt>
                <c:pt idx="71">
                  <c:v>4.2251130261468699</c:v>
                </c:pt>
                <c:pt idx="72">
                  <c:v>3.9031585492576402</c:v>
                </c:pt>
                <c:pt idx="73">
                  <c:v>3.4252324744824199</c:v>
                </c:pt>
                <c:pt idx="74">
                  <c:v>2.9974923021816098</c:v>
                </c:pt>
                <c:pt idx="75">
                  <c:v>2.49895387785809</c:v>
                </c:pt>
                <c:pt idx="76">
                  <c:v>2.0190747413171701</c:v>
                </c:pt>
                <c:pt idx="77">
                  <c:v>1.62802682633211</c:v>
                </c:pt>
                <c:pt idx="78">
                  <c:v>1.43222696098558</c:v>
                </c:pt>
                <c:pt idx="79">
                  <c:v>1.3849094028458999</c:v>
                </c:pt>
                <c:pt idx="80">
                  <c:v>1.4409172428758701</c:v>
                </c:pt>
                <c:pt idx="81">
                  <c:v>1.52126498672979</c:v>
                </c:pt>
                <c:pt idx="82">
                  <c:v>1.7847401307327599</c:v>
                </c:pt>
                <c:pt idx="83">
                  <c:v>2.1844544945422899</c:v>
                </c:pt>
                <c:pt idx="84">
                  <c:v>2.7301675509497598</c:v>
                </c:pt>
                <c:pt idx="85">
                  <c:v>3.4959937731866702</c:v>
                </c:pt>
                <c:pt idx="86">
                  <c:v>3.7990480981365602</c:v>
                </c:pt>
                <c:pt idx="87">
                  <c:v>3.94103529559264</c:v>
                </c:pt>
                <c:pt idx="88">
                  <c:v>3.7391673325168302</c:v>
                </c:pt>
                <c:pt idx="89">
                  <c:v>3.3415411174570302</c:v>
                </c:pt>
                <c:pt idx="90">
                  <c:v>2.6500722478266501</c:v>
                </c:pt>
                <c:pt idx="91">
                  <c:v>2.1150752291121901</c:v>
                </c:pt>
                <c:pt idx="92">
                  <c:v>2.0114691220003902</c:v>
                </c:pt>
                <c:pt idx="93">
                  <c:v>2.0214833111811701</c:v>
                </c:pt>
                <c:pt idx="94">
                  <c:v>1.95985894793911</c:v>
                </c:pt>
                <c:pt idx="95">
                  <c:v>1.7332395191219201</c:v>
                </c:pt>
                <c:pt idx="96">
                  <c:v>1.5384958074083299</c:v>
                </c:pt>
                <c:pt idx="97">
                  <c:v>1.4086422124350799</c:v>
                </c:pt>
                <c:pt idx="98">
                  <c:v>1.2381406455609201</c:v>
                </c:pt>
                <c:pt idx="99">
                  <c:v>1.19506340460496</c:v>
                </c:pt>
              </c:numCache>
            </c:numRef>
          </c:val>
          <c:smooth val="0"/>
          <c:extLst>
            <c:ext xmlns:c16="http://schemas.microsoft.com/office/drawing/2014/chart" uri="{C3380CC4-5D6E-409C-BE32-E72D297353CC}">
              <c16:uniqueId val="{00000001-FDE1-4DBB-AF7A-5E8B08A358B5}"/>
            </c:ext>
          </c:extLst>
        </c:ser>
        <c:dLbls>
          <c:showLegendKey val="0"/>
          <c:showVal val="0"/>
          <c:showCatName val="0"/>
          <c:showSerName val="0"/>
          <c:showPercent val="0"/>
          <c:showBubbleSize val="0"/>
        </c:dLbls>
        <c:smooth val="0"/>
        <c:axId val="103623373"/>
        <c:axId val="807057646"/>
      </c:lineChart>
      <c:catAx>
        <c:axId val="1036233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807057646"/>
        <c:crosses val="autoZero"/>
        <c:auto val="1"/>
        <c:lblAlgn val="ctr"/>
        <c:lblOffset val="100"/>
        <c:noMultiLvlLbl val="0"/>
      </c:catAx>
      <c:valAx>
        <c:axId val="80705764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103623373"/>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pattFill prst="pct5">
      <a:fgClr>
        <a:srgbClr val="000000"/>
      </a:fgClr>
      <a:bgClr>
        <a:schemeClr val="bg1"/>
      </a:bgClr>
    </a:pattFill>
    <a:ln>
      <a:noFill/>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strides of the walker are different according to the varying human parameters. The stride depends on several factors such as walking velocity, step frequency and the height of the walker etc.</a:t>
            </a:r>
          </a:p>
          <a:p>
            <a:r>
              <a:rPr lang="zh-CN" altLang="en-US"/>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the diagram shows the data caught in 50Hz, 0.02s Period, So if the numbers of data between the two effective adjacent peaks less than 10, means the data is invalid. We judge it is an disturbing </a:t>
            </a:r>
            <a:r>
              <a:rPr lang="en-IE" dirty="0" err="1"/>
              <a:t>singal</a:t>
            </a:r>
            <a:r>
              <a:rPr lang="en-IE"/>
              <a:t>.</a:t>
            </a:r>
            <a:endParaRPr lang="en-IE"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770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29919"/>
            <a:ext cx="9144000" cy="982394"/>
          </a:xfrm>
          <a:solidFill>
            <a:schemeClr val="accent1"/>
          </a:solidFill>
        </p:spPr>
        <p:txBody>
          <a:bodyPr anchor="ctr" anchorCtr="0">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5588001"/>
            <a:ext cx="9144000" cy="49768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479568" y="579962"/>
            <a:ext cx="5232864" cy="357928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876550" y="1176398"/>
            <a:ext cx="8470899" cy="1240205"/>
          </a:xfrm>
        </p:spPr>
        <p:txBody>
          <a:bodyPr anchor="ctr" anchorCtr="0">
            <a:normAutofit/>
          </a:bodyPr>
          <a:lstStyle>
            <a:lvl1pPr>
              <a:defRPr sz="44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876550" y="4627563"/>
            <a:ext cx="8470899" cy="4778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7" name="矩形 6"/>
          <p:cNvSpPr/>
          <p:nvPr/>
        </p:nvSpPr>
        <p:spPr>
          <a:xfrm>
            <a:off x="2876550" y="2478455"/>
            <a:ext cx="9315451" cy="19873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2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a:xfrm>
            <a:off x="839788" y="365125"/>
            <a:ext cx="10515600" cy="102552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平行四边形 6"/>
          <p:cNvSpPr/>
          <p:nvPr>
            <p:custDataLst>
              <p:tags r:id="rId1"/>
            </p:custDataLst>
          </p:nvPr>
        </p:nvSpPr>
        <p:spPr>
          <a:xfrm>
            <a:off x="4229100" y="2266950"/>
            <a:ext cx="5924550" cy="1097056"/>
          </a:xfrm>
          <a:prstGeom prst="parallelogram">
            <a:avLst>
              <a:gd name="adj" fmla="val 30556"/>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rtlCol="0" anchor="ctr">
            <a:normAutofit/>
          </a:bodyPr>
          <a:lstStyle/>
          <a:p>
            <a:pPr algn="ctr"/>
            <a:endParaRPr lang="zh-CN" altLang="en-US" sz="2025" b="1" dirty="0">
              <a:solidFill>
                <a:srgbClr val="FFFFFF"/>
              </a:solidFill>
              <a:latin typeface="幼圆" panose="02010509060101010101" pitchFamily="49" charset="-122"/>
              <a:ea typeface="幼圆" panose="02010509060101010101" pitchFamily="49" charset="-122"/>
            </a:endParaRPr>
          </a:p>
        </p:txBody>
      </p:sp>
      <p:sp>
        <p:nvSpPr>
          <p:cNvPr id="2" name="Title 1"/>
          <p:cNvSpPr>
            <a:spLocks noGrp="1"/>
          </p:cNvSpPr>
          <p:nvPr>
            <p:ph type="title" hasCustomPrompt="1"/>
          </p:nvPr>
        </p:nvSpPr>
        <p:spPr>
          <a:xfrm>
            <a:off x="4476751" y="2308226"/>
            <a:ext cx="5353050" cy="1025525"/>
          </a:xfrm>
        </p:spPr>
        <p:txBody>
          <a:bodyPr>
            <a:normAutofit/>
          </a:bodyPr>
          <a:lstStyle>
            <a:lvl1pPr algn="ctr">
              <a:defRPr sz="4000"/>
            </a:lvl1pPr>
          </a:lstStyle>
          <a:p>
            <a:r>
              <a:rPr lang="zh-CN" altLang="en-US" dirty="0"/>
              <a:t>单击此处编辑标题</a:t>
            </a:r>
            <a:endParaRPr lang="en-US" dirty="0"/>
          </a:p>
        </p:txBody>
      </p:sp>
      <p:sp>
        <p:nvSpPr>
          <p:cNvPr id="3" name="Date Placeholder 2"/>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6" name="平行四边形 5"/>
          <p:cNvSpPr/>
          <p:nvPr>
            <p:custDataLst>
              <p:tags r:id="rId2"/>
            </p:custDataLst>
          </p:nvPr>
        </p:nvSpPr>
        <p:spPr>
          <a:xfrm>
            <a:off x="3654478" y="3371851"/>
            <a:ext cx="8537520" cy="308934"/>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endParaRPr lang="zh-CN" altLang="en-US" sz="880" spc="126"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5183188" y="457200"/>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02552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18E3-422A-46AA-82AF-323F259B3E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8.xml"/><Relationship Id="rId7" Type="http://schemas.openxmlformats.org/officeDocument/2006/relationships/notesSlide" Target="../notesSlides/notesSlide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17.xml"/><Relationship Id="rId5" Type="http://schemas.openxmlformats.org/officeDocument/2006/relationships/tags" Target="../tags/tag30.xml"/><Relationship Id="rId4"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xml"/><Relationship Id="rId7" Type="http://schemas.openxmlformats.org/officeDocument/2006/relationships/image" Target="../media/image4.w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20.xml"/><Relationship Id="rId7"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85750" y="517083"/>
            <a:ext cx="10515600" cy="1005205"/>
          </a:xfrm>
        </p:spPr>
        <p:txBody>
          <a:bodyPr>
            <a:normAutofit fontScale="90000"/>
          </a:bodyPr>
          <a:lstStyle/>
          <a:p>
            <a:r>
              <a:rPr lang="en-US" altLang="zh-CN" sz="4400" dirty="0"/>
              <a:t>The Motion Recognition Algorithm Research</a:t>
            </a:r>
            <a:br>
              <a:rPr lang="en-US" altLang="zh-CN" sz="4400" dirty="0"/>
            </a:br>
            <a:r>
              <a:rPr lang="en-US" altLang="zh-CN" sz="3600" dirty="0"/>
              <a:t>                                            --- Step </a:t>
            </a:r>
            <a:r>
              <a:rPr lang="en-US" altLang="zh-CN" sz="3600" dirty="0">
                <a:sym typeface="+mn-ea"/>
              </a:rPr>
              <a:t>Count</a:t>
            </a:r>
            <a:r>
              <a:rPr lang="en-US" altLang="zh-CN" sz="3600" dirty="0"/>
              <a:t> </a:t>
            </a:r>
            <a:r>
              <a:rPr lang="en-US" altLang="zh-CN" sz="3600" dirty="0" err="1"/>
              <a:t>Algomrith</a:t>
            </a:r>
            <a:endParaRPr lang="zh-CN" altLang="en-US" sz="3600" dirty="0"/>
          </a:p>
        </p:txBody>
      </p:sp>
      <p:sp>
        <p:nvSpPr>
          <p:cNvPr id="11" name="副标题 10"/>
          <p:cNvSpPr>
            <a:spLocks noGrp="1"/>
          </p:cNvSpPr>
          <p:nvPr>
            <p:ph type="subTitle" idx="1"/>
          </p:nvPr>
        </p:nvSpPr>
        <p:spPr>
          <a:xfrm>
            <a:off x="4958080" y="1783080"/>
            <a:ext cx="7395845" cy="1102995"/>
          </a:xfrm>
        </p:spPr>
        <p:txBody>
          <a:bodyPr/>
          <a:lstStyle/>
          <a:p>
            <a:r>
              <a:rPr lang="zh-CN" altLang="en-US" dirty="0"/>
              <a:t>Student: Jerry / Jie Sun</a:t>
            </a:r>
          </a:p>
          <a:p>
            <a:r>
              <a:rPr lang="zh-CN" altLang="en-US" dirty="0"/>
              <a:t>Tutor: Dr. Glavin, Frank</a:t>
            </a:r>
          </a:p>
        </p:txBody>
      </p:sp>
      <p:sp>
        <p:nvSpPr>
          <p:cNvPr id="6" name="内容占位符 2">
            <a:extLst>
              <a:ext uri="{FF2B5EF4-FFF2-40B4-BE49-F238E27FC236}">
                <a16:creationId xmlns:a16="http://schemas.microsoft.com/office/drawing/2014/main" id="{390511B8-7A4B-492F-84CA-E8C07FC1BF72}"/>
              </a:ext>
            </a:extLst>
          </p:cNvPr>
          <p:cNvSpPr txBox="1">
            <a:spLocks/>
          </p:cNvSpPr>
          <p:nvPr>
            <p:custDataLst>
              <p:tags r:id="rId2"/>
            </p:custDataLst>
          </p:nvPr>
        </p:nvSpPr>
        <p:spPr>
          <a:xfrm>
            <a:off x="771525" y="3362310"/>
            <a:ext cx="10353675" cy="2917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lumMod val="8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8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sz="2800" dirty="0">
                <a:solidFill>
                  <a:srgbClr val="00B0F0"/>
                </a:solidFill>
                <a:latin typeface="+mj-lt"/>
                <a:ea typeface="+mj-ea"/>
                <a:cs typeface="+mj-cs"/>
              </a:rPr>
              <a:t>1.What is G-sensor and what is Step Algorithm? </a:t>
            </a:r>
          </a:p>
          <a:p>
            <a:pPr algn="just">
              <a:lnSpc>
                <a:spcPct val="120000"/>
              </a:lnSpc>
            </a:pPr>
            <a:r>
              <a:rPr lang="en-US" altLang="zh-CN" sz="2800" dirty="0">
                <a:solidFill>
                  <a:srgbClr val="00B0F0"/>
                </a:solidFill>
                <a:latin typeface="+mj-lt"/>
                <a:ea typeface="+mj-ea"/>
                <a:cs typeface="+mj-cs"/>
              </a:rPr>
              <a:t>2.How does G-sensor work? </a:t>
            </a:r>
          </a:p>
          <a:p>
            <a:pPr algn="just">
              <a:lnSpc>
                <a:spcPct val="120000"/>
              </a:lnSpc>
            </a:pPr>
            <a:r>
              <a:rPr lang="en-US" altLang="zh-CN" sz="2800" dirty="0">
                <a:solidFill>
                  <a:srgbClr val="00B0F0"/>
                </a:solidFill>
                <a:latin typeface="+mj-lt"/>
                <a:ea typeface="+mj-ea"/>
                <a:cs typeface="+mj-cs"/>
              </a:rPr>
              <a:t>3.K</a:t>
            </a:r>
            <a:r>
              <a:rPr lang="en-US" altLang="zh-CN" sz="2800" dirty="0">
                <a:solidFill>
                  <a:srgbClr val="00B0F0"/>
                </a:solidFill>
                <a:latin typeface="+mj-lt"/>
                <a:ea typeface="+mj-ea"/>
                <a:cs typeface="+mj-cs"/>
                <a:sym typeface="+mn-ea"/>
              </a:rPr>
              <a:t>ey Algorithms.</a:t>
            </a:r>
            <a:endParaRPr lang="en-US" altLang="zh-CN" sz="2800" dirty="0">
              <a:solidFill>
                <a:srgbClr val="00B0F0"/>
              </a:solidFill>
              <a:latin typeface="+mj-lt"/>
              <a:ea typeface="+mj-ea"/>
              <a:cs typeface="+mj-cs"/>
            </a:endParaRPr>
          </a:p>
          <a:p>
            <a:pPr algn="just">
              <a:lnSpc>
                <a:spcPct val="120000"/>
              </a:lnSpc>
            </a:pPr>
            <a:r>
              <a:rPr lang="en-US" altLang="zh-CN" sz="2800" dirty="0">
                <a:solidFill>
                  <a:srgbClr val="00B0F0"/>
                </a:solidFill>
                <a:latin typeface="+mj-lt"/>
                <a:ea typeface="+mj-ea"/>
                <a:cs typeface="+mj-cs"/>
              </a:rPr>
              <a:t>4.The </a:t>
            </a:r>
            <a:r>
              <a:rPr lang="en-US" altLang="zh-CN" sz="2800" dirty="0" err="1">
                <a:solidFill>
                  <a:srgbClr val="00B0F0"/>
                </a:solidFill>
                <a:latin typeface="+mj-lt"/>
                <a:ea typeface="+mj-ea"/>
                <a:cs typeface="+mj-cs"/>
              </a:rPr>
              <a:t>demostration</a:t>
            </a:r>
            <a:r>
              <a:rPr lang="en-US" altLang="zh-CN" sz="2800" dirty="0">
                <a:solidFill>
                  <a:srgbClr val="00B0F0"/>
                </a:solidFill>
                <a:latin typeface="+mj-lt"/>
                <a:ea typeface="+mj-ea"/>
                <a:cs typeface="+mj-cs"/>
              </a:rPr>
              <a:t> of my </a:t>
            </a:r>
            <a:r>
              <a:rPr lang="en-US" altLang="zh-CN" sz="2800" dirty="0" err="1">
                <a:solidFill>
                  <a:srgbClr val="00B0F0"/>
                </a:solidFill>
                <a:latin typeface="+mj-lt"/>
                <a:ea typeface="+mj-ea"/>
                <a:cs typeface="+mj-cs"/>
              </a:rPr>
              <a:t>programme</a:t>
            </a:r>
            <a:r>
              <a:rPr lang="en-US" altLang="zh-CN" sz="2800" dirty="0">
                <a:solidFill>
                  <a:srgbClr val="00B0F0"/>
                </a:solidFill>
                <a:latin typeface="+mj-lt"/>
                <a:ea typeface="+mj-ea"/>
                <a:cs typeface="+mj-cs"/>
              </a:rPr>
              <a:t>.</a:t>
            </a:r>
          </a:p>
        </p:txBody>
      </p:sp>
      <p:sp>
        <p:nvSpPr>
          <p:cNvPr id="4" name="Rectangle 3">
            <a:extLst>
              <a:ext uri="{FF2B5EF4-FFF2-40B4-BE49-F238E27FC236}">
                <a16:creationId xmlns:a16="http://schemas.microsoft.com/office/drawing/2014/main" id="{96247752-EC90-4409-A207-F4A6F26C25B1}"/>
              </a:ext>
            </a:extLst>
          </p:cNvPr>
          <p:cNvSpPr/>
          <p:nvPr/>
        </p:nvSpPr>
        <p:spPr>
          <a:xfrm>
            <a:off x="771525" y="2777535"/>
            <a:ext cx="2390398" cy="584775"/>
          </a:xfrm>
          <a:prstGeom prst="rect">
            <a:avLst/>
          </a:prstGeom>
        </p:spPr>
        <p:txBody>
          <a:bodyPr wrap="none">
            <a:spAutoFit/>
          </a:bodyPr>
          <a:lstStyle/>
          <a:p>
            <a:r>
              <a:rPr lang="en-US" altLang="zh-CN" sz="3200" b="1">
                <a:solidFill>
                  <a:srgbClr val="FFC000"/>
                </a:solidFill>
                <a:latin typeface="微软雅黑" panose="020B0503020204020204" charset="-122"/>
                <a:ea typeface="微软雅黑" panose="020B0503020204020204" charset="-122"/>
              </a:rPr>
              <a:t>Catalogue:</a:t>
            </a:r>
            <a:endParaRPr lang="en-IE" sz="3200" b="1" dirty="0">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4967509" y="849169"/>
            <a:ext cx="6739984" cy="1411605"/>
            <a:chOff x="4479341" y="4486075"/>
            <a:chExt cx="3347319" cy="701054"/>
          </a:xfrm>
        </p:grpSpPr>
        <p:sp>
          <p:nvSpPr>
            <p:cNvPr id="4" name="矩形 3"/>
            <p:cNvSpPr/>
            <p:nvPr>
              <p:custDataLst>
                <p:tags r:id="rId4"/>
              </p:custDataLst>
            </p:nvPr>
          </p:nvSpPr>
          <p:spPr>
            <a:xfrm>
              <a:off x="4479341" y="4667725"/>
              <a:ext cx="3224281" cy="519404"/>
            </a:xfrm>
            <a:prstGeom prst="rect">
              <a:avLst/>
            </a:prstGeom>
          </p:spPr>
          <p:txBody>
            <a:bodyPr wrap="square" lIns="0" rIns="0">
              <a:noAutofit/>
            </a:bodyPr>
            <a:lstStyle/>
            <a:p>
              <a:pPr algn="r"/>
              <a:r>
                <a:rPr lang="en-US" altLang="zh-CN" sz="4400" dirty="0">
                  <a:solidFill>
                    <a:schemeClr val="accent1"/>
                  </a:solidFill>
                  <a:latin typeface="+mj-lt"/>
                  <a:ea typeface="+mj-ea"/>
                  <a:cs typeface="+mj-cs"/>
                </a:rPr>
                <a:t>My Own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05654" y="4486075"/>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7231380" y="2870200"/>
            <a:ext cx="2849880" cy="2705735"/>
          </a:xfrm>
          <a:prstGeom prst="rect">
            <a:avLst/>
          </a:prstGeom>
        </p:spPr>
        <p:txBody>
          <a:bodyPr wrap="square" anchor="t">
            <a:normAutofit/>
          </a:bodyPr>
          <a:lstStyle/>
          <a:p>
            <a:pPr algn="r">
              <a:lnSpc>
                <a:spcPct val="130000"/>
              </a:lnSpc>
            </a:pPr>
            <a:r>
              <a:rPr lang="en-US" altLang="zh-CN" sz="2000" dirty="0"/>
              <a:t>This is My Programme</a:t>
            </a:r>
          </a:p>
          <a:p>
            <a:pPr algn="r">
              <a:lnSpc>
                <a:spcPct val="130000"/>
              </a:lnSpc>
            </a:pPr>
            <a:endParaRPr lang="en-US" altLang="zh-CN" sz="2000" dirty="0"/>
          </a:p>
        </p:txBody>
      </p:sp>
      <p:pic>
        <p:nvPicPr>
          <p:cNvPr id="7" name="图片 6"/>
          <p:cNvPicPr>
            <a:picLocks noChangeAspect="1"/>
          </p:cNvPicPr>
          <p:nvPr/>
        </p:nvPicPr>
        <p:blipFill>
          <a:blip r:embed="rId8"/>
          <a:stretch>
            <a:fillRect/>
          </a:stretch>
        </p:blipFill>
        <p:spPr>
          <a:xfrm>
            <a:off x="158115" y="848995"/>
            <a:ext cx="6721475" cy="537210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E9FBC0-1AB2-44DE-909E-DFD81A54F1CF}"/>
              </a:ext>
            </a:extLst>
          </p:cNvPr>
          <p:cNvSpPr/>
          <p:nvPr/>
        </p:nvSpPr>
        <p:spPr>
          <a:xfrm>
            <a:off x="658549" y="824984"/>
            <a:ext cx="2551917" cy="584775"/>
          </a:xfrm>
          <a:prstGeom prst="rect">
            <a:avLst/>
          </a:prstGeom>
        </p:spPr>
        <p:txBody>
          <a:bodyPr wrap="none">
            <a:spAutoFit/>
          </a:bodyPr>
          <a:lstStyle/>
          <a:p>
            <a:r>
              <a:rPr lang="en-IE" sz="3200" b="1" dirty="0">
                <a:solidFill>
                  <a:srgbClr val="FFC000"/>
                </a:solidFill>
                <a:latin typeface="微软雅黑" panose="020B0503020204020204" charset="-122"/>
                <a:ea typeface="微软雅黑" panose="020B0503020204020204" charset="-122"/>
              </a:rPr>
              <a:t>References:</a:t>
            </a:r>
          </a:p>
        </p:txBody>
      </p:sp>
      <p:sp>
        <p:nvSpPr>
          <p:cNvPr id="3" name="文本框 3">
            <a:extLst>
              <a:ext uri="{FF2B5EF4-FFF2-40B4-BE49-F238E27FC236}">
                <a16:creationId xmlns:a16="http://schemas.microsoft.com/office/drawing/2014/main" id="{8F92C5B1-DB6D-4038-8948-5D31825CB5F4}"/>
              </a:ext>
            </a:extLst>
          </p:cNvPr>
          <p:cNvSpPr txBox="1"/>
          <p:nvPr>
            <p:custDataLst>
              <p:tags r:id="rId1"/>
            </p:custDataLst>
          </p:nvPr>
        </p:nvSpPr>
        <p:spPr>
          <a:xfrm>
            <a:off x="1366519" y="1649095"/>
            <a:ext cx="9444355" cy="1167765"/>
          </a:xfrm>
          <a:prstGeom prst="rect">
            <a:avLst/>
          </a:prstGeom>
        </p:spPr>
        <p:txBody>
          <a:bodyPr vert="horz" wrap="square" lIns="91440" tIns="45720" rIns="91440" bIns="45720" rtlCol="0" anchor="ctr">
            <a:normAutofit fontScale="92500" lnSpcReduction="10000"/>
          </a:bodyPr>
          <a:lstStyle>
            <a:lvl1pPr algn="ctr" rtl="0" eaLnBrk="1" hangingPunct="1">
              <a:lnSpc>
                <a:spcPct val="90000"/>
              </a:lnSpc>
              <a:defRPr sz="2000">
                <a:solidFill>
                  <a:schemeClr val="bg1"/>
                </a:solidFill>
                <a:latin typeface="+mn-lt"/>
                <a:ea typeface="+mj-ea"/>
                <a:cs typeface="+mj-cs"/>
              </a:defRPr>
            </a:lvl1pPr>
          </a:lstStyle>
          <a:p>
            <a:pPr algn="l"/>
            <a:r>
              <a:rPr lang="en-US" altLang="zh-CN" sz="2400" dirty="0">
                <a:ea typeface="+mn-ea"/>
                <a:cs typeface="+mn-cs"/>
              </a:rPr>
              <a:t>1. Title: A Step, Stride and Heading Determination for the Pedestrian Navigation System</a:t>
            </a:r>
          </a:p>
          <a:p>
            <a:pPr algn="l"/>
            <a:r>
              <a:rPr lang="en-US" altLang="zh-CN" sz="2400" dirty="0">
                <a:ea typeface="+mn-ea"/>
                <a:cs typeface="+mn-cs"/>
              </a:rPr>
              <a:t>2. Title: Full-Featured Pedometer Design Realized with 3-Axis Digital Accelerometer. Neil Zhao</a:t>
            </a:r>
          </a:p>
        </p:txBody>
      </p:sp>
    </p:spTree>
    <p:extLst>
      <p:ext uri="{BB962C8B-B14F-4D97-AF65-F5344CB8AC3E}">
        <p14:creationId xmlns:p14="http://schemas.microsoft.com/office/powerpoint/2010/main" val="182977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4438650" cy="1036320"/>
          </a:xfrm>
        </p:spPr>
        <p:txBody>
          <a:bodyPr vert="horz" wrap="square" lIns="91440" tIns="45720" rIns="91440" bIns="45720" rtlCol="0" anchor="ctr">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What is G-sensor?                </a:t>
            </a:r>
            <a:br>
              <a:rPr lang="en-US" altLang="zh-CN" sz="3200" b="1" dirty="0">
                <a:solidFill>
                  <a:srgbClr val="FFC000"/>
                </a:solidFill>
                <a:latin typeface="微软雅黑" panose="020B0503020204020204" charset="-122"/>
                <a:ea typeface="微软雅黑" panose="020B0503020204020204" charset="-122"/>
                <a:cs typeface="+mn-cs"/>
                <a:sym typeface="+mn-ea"/>
              </a:rPr>
            </a:br>
            <a:r>
              <a:rPr lang="en-US" altLang="zh-CN" sz="3200" b="1" dirty="0">
                <a:solidFill>
                  <a:srgbClr val="FFC000"/>
                </a:solidFill>
                <a:latin typeface="微软雅黑" panose="020B0503020204020204" charset="-122"/>
                <a:ea typeface="微软雅黑" panose="020B0503020204020204" charset="-122"/>
                <a:cs typeface="+mn-cs"/>
                <a:sym typeface="+mn-ea"/>
              </a:rPr>
              <a:t>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dirty="0">
                <a:solidFill>
                  <a:schemeClr val="bg1"/>
                </a:solidFill>
              </a:rPr>
              <a:t>A </a:t>
            </a:r>
            <a:r>
              <a:rPr lang="en-US" altLang="zh-CN" dirty="0">
                <a:solidFill>
                  <a:schemeClr val="bg1"/>
                </a:solidFill>
                <a:sym typeface="+mn-ea"/>
              </a:rPr>
              <a:t>G-sensor </a:t>
            </a:r>
            <a:r>
              <a:rPr lang="en-US" altLang="zh-CN" dirty="0">
                <a:solidFill>
                  <a:schemeClr val="bg1"/>
                </a:solidFill>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dirty="0">
                <a:solidFill>
                  <a:schemeClr val="bg1"/>
                </a:solidFill>
              </a:rPr>
              <a:t>Step Count Algorithm is a kind of algorithm which makes use of the G-sensor or other sensors put on human body to calculate how many steps the people walk or run.</a:t>
            </a:r>
          </a:p>
        </p:txBody>
      </p:sp>
      <p:sp>
        <p:nvSpPr>
          <p:cNvPr id="5" name="Rectangle 4">
            <a:extLst>
              <a:ext uri="{FF2B5EF4-FFF2-40B4-BE49-F238E27FC236}">
                <a16:creationId xmlns:a16="http://schemas.microsoft.com/office/drawing/2014/main" id="{9AEFAF76-9522-4FA6-83B0-75996B9F1D6A}"/>
              </a:ext>
            </a:extLst>
          </p:cNvPr>
          <p:cNvSpPr/>
          <p:nvPr/>
        </p:nvSpPr>
        <p:spPr>
          <a:xfrm>
            <a:off x="6603999" y="442972"/>
            <a:ext cx="5588001" cy="1077218"/>
          </a:xfrm>
          <a:prstGeom prst="rect">
            <a:avLst/>
          </a:prstGeom>
        </p:spPr>
        <p:txBody>
          <a:bodyPr wrap="square">
            <a:spAutoFit/>
          </a:bodyPr>
          <a:lstStyle/>
          <a:p>
            <a:r>
              <a:rPr lang="en-US" altLang="zh-CN" sz="3200" b="1">
                <a:solidFill>
                  <a:srgbClr val="FFC000"/>
                </a:solidFill>
                <a:latin typeface="微软雅黑" panose="020B0503020204020204" charset="-122"/>
                <a:ea typeface="微软雅黑" panose="020B0503020204020204" charset="-122"/>
                <a:sym typeface="+mn-ea"/>
              </a:rPr>
              <a:t>What is  Step Count Algorithm? </a:t>
            </a:r>
            <a:endParaRPr lang="en-IE" sz="3200" b="1">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10540" y="611505"/>
            <a:ext cx="7717790" cy="1231900"/>
          </a:xfrm>
        </p:spPr>
        <p:txBody>
          <a:bodyPr vert="horz" wrap="square" lIns="91440" tIns="45720" rIns="91440" bIns="45720" rtlCol="0" anchor="t" anchorCtr="0">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How does G-sensor work? </a:t>
            </a:r>
            <a:endParaRPr lang="zh-CN" altLang="en-US" sz="3200" b="1" dirty="0">
              <a:solidFill>
                <a:srgbClr val="FFC000"/>
              </a:solidFill>
              <a:latin typeface="微软雅黑" panose="020B0503020204020204" charset="-122"/>
              <a:ea typeface="微软雅黑" panose="020B0503020204020204" charset="-122"/>
              <a:cs typeface="+mn-cs"/>
            </a:endParaRPr>
          </a:p>
        </p:txBody>
      </p:sp>
      <p:sp>
        <p:nvSpPr>
          <p:cNvPr id="4" name="文本占位符 3"/>
          <p:cNvSpPr>
            <a:spLocks noGrp="1"/>
          </p:cNvSpPr>
          <p:nvPr>
            <p:ph type="body" sz="half" idx="2"/>
            <p:custDataLst>
              <p:tags r:id="rId3"/>
            </p:custDataLst>
          </p:nvPr>
        </p:nvSpPr>
        <p:spPr>
          <a:xfrm>
            <a:off x="71755" y="1682115"/>
            <a:ext cx="6359526" cy="3166110"/>
          </a:xfrm>
        </p:spPr>
        <p:txBody>
          <a:bodyPr vert="horz" lIns="91440" tIns="45720" rIns="91440" bIns="45720" rtlCol="0">
            <a:normAutofit/>
          </a:bodyPr>
          <a:lstStyle/>
          <a:p>
            <a:pPr marL="228600" indent="-228600" algn="just">
              <a:lnSpc>
                <a:spcPct val="120000"/>
              </a:lnSpc>
              <a:buChar char="•"/>
            </a:pPr>
            <a:r>
              <a:rPr lang="en-US" altLang="zh-CN" sz="2400" dirty="0">
                <a:solidFill>
                  <a:schemeClr val="bg1"/>
                </a:solidFill>
              </a:rPr>
              <a:t>When a pedestrian is walking on the road, the accelerometer will divide the motion acceleration by three directions, as we can see in the picture below: Vertical Direction, Forward Direction and Side Direction, which can be also called: X, Y and Z Axis.</a:t>
            </a:r>
          </a:p>
        </p:txBody>
      </p:sp>
      <p:pic>
        <p:nvPicPr>
          <p:cNvPr id="5" name="图片 1" descr="IMG_256"/>
          <p:cNvPicPr>
            <a:picLocks noGrp="1" noChangeAspect="1"/>
          </p:cNvPicPr>
          <p:nvPr>
            <p:ph type="pic" idx="1"/>
          </p:nvPr>
        </p:nvPicPr>
        <p:blipFill>
          <a:blip r:embed="rId6"/>
          <a:stretch>
            <a:fillRect/>
          </a:stretch>
        </p:blipFill>
        <p:spPr>
          <a:xfrm>
            <a:off x="6794500" y="683895"/>
            <a:ext cx="4155440" cy="2481580"/>
          </a:xfrm>
          <a:prstGeom prst="rect">
            <a:avLst/>
          </a:prstGeom>
          <a:noFill/>
          <a:ln w="9525">
            <a:noFill/>
          </a:ln>
        </p:spPr>
      </p:pic>
      <p:pic>
        <p:nvPicPr>
          <p:cNvPr id="6" name="图片 9" descr="1509906911(1)"/>
          <p:cNvPicPr>
            <a:picLocks noChangeAspect="1"/>
          </p:cNvPicPr>
          <p:nvPr/>
        </p:nvPicPr>
        <p:blipFill>
          <a:blip r:embed="rId7"/>
          <a:stretch>
            <a:fillRect/>
          </a:stretch>
        </p:blipFill>
        <p:spPr>
          <a:xfrm>
            <a:off x="6838315" y="3609340"/>
            <a:ext cx="4111625" cy="242379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文本框 1"/>
          <p:cNvSpPr txBox="1"/>
          <p:nvPr/>
        </p:nvSpPr>
        <p:spPr>
          <a:xfrm>
            <a:off x="107950" y="364169"/>
            <a:ext cx="8554085" cy="683264"/>
          </a:xfrm>
          <a:prstGeom prst="rect">
            <a:avLst/>
          </a:prstGeom>
          <a:noFill/>
        </p:spPr>
        <p:txBody>
          <a:bodyPr wrap="square" rtlCol="0" anchor="t">
            <a:spAutoFit/>
          </a:bodyPr>
          <a:lstStyle/>
          <a:p>
            <a:pPr algn="just">
              <a:lnSpc>
                <a:spcPct val="120000"/>
              </a:lnSpc>
            </a:pPr>
            <a:r>
              <a:rPr lang="en-US" altLang="zh-CN" sz="3200" b="1" dirty="0">
                <a:solidFill>
                  <a:srgbClr val="FFC000"/>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nvGraphicFramePr>
        <p:xfrm>
          <a:off x="497840" y="1270000"/>
          <a:ext cx="5553075" cy="3896360"/>
        </p:xfrm>
        <a:graphic>
          <a:graphicData uri="http://schemas.openxmlformats.org/presentationml/2006/ole">
            <mc:AlternateContent xmlns:mc="http://schemas.openxmlformats.org/markup-compatibility/2006">
              <mc:Choice xmlns:v="urn:schemas-microsoft-com:vml" Requires="v">
                <p:oleObj spid="_x0000_s1189" r:id="rId6" imgW="5715000" imgH="4114800" progId="PBrush">
                  <p:embed/>
                </p:oleObj>
              </mc:Choice>
              <mc:Fallback>
                <p:oleObj r:id="rId6" imgW="5715000" imgH="4114800" progId="PBrush">
                  <p:embed/>
                  <p:pic>
                    <p:nvPicPr>
                      <p:cNvPr id="0" name="图片 6"/>
                      <p:cNvPicPr/>
                      <p:nvPr/>
                    </p:nvPicPr>
                    <p:blipFill>
                      <a:blip r:embed="rId7"/>
                      <a:stretch>
                        <a:fillRect/>
                      </a:stretch>
                    </p:blipFill>
                    <p:spPr>
                      <a:xfrm>
                        <a:off x="497840" y="1270000"/>
                        <a:ext cx="5553075" cy="3896360"/>
                      </a:xfrm>
                      <a:prstGeom prst="rect">
                        <a:avLst/>
                      </a:prstGeom>
                      <a:noFill/>
                      <a:ln w="38100">
                        <a:noFill/>
                        <a:miter/>
                      </a:ln>
                    </p:spPr>
                  </p:pic>
                </p:oleObj>
              </mc:Fallback>
            </mc:AlternateContent>
          </a:graphicData>
        </a:graphic>
      </p:graphicFrame>
      <p:pic>
        <p:nvPicPr>
          <p:cNvPr id="8" name="图片 3" descr="1509825475(1)"/>
          <p:cNvPicPr>
            <a:picLocks noChangeAspect="1"/>
          </p:cNvPicPr>
          <p:nvPr/>
        </p:nvPicPr>
        <p:blipFill>
          <a:blip r:embed="rId8"/>
          <a:stretch>
            <a:fillRect/>
          </a:stretch>
        </p:blipFill>
        <p:spPr>
          <a:xfrm>
            <a:off x="628015" y="5388610"/>
            <a:ext cx="4905375" cy="1228725"/>
          </a:xfrm>
          <a:prstGeom prst="rect">
            <a:avLst/>
          </a:prstGeom>
        </p:spPr>
      </p:pic>
      <p:sp>
        <p:nvSpPr>
          <p:cNvPr id="10" name="文本框 9"/>
          <p:cNvSpPr txBox="1"/>
          <p:nvPr/>
        </p:nvSpPr>
        <p:spPr>
          <a:xfrm>
            <a:off x="6122035" y="1269683"/>
            <a:ext cx="5080000" cy="2308324"/>
          </a:xfrm>
          <a:prstGeom prst="rect">
            <a:avLst/>
          </a:prstGeom>
          <a:noFill/>
          <a:ln w="9525">
            <a:noFill/>
          </a:ln>
        </p:spPr>
        <p:txBody>
          <a:bodyPr>
            <a:spAutoFit/>
          </a:bodyPr>
          <a:lstStyle/>
          <a:p>
            <a:pPr marL="228600" indent="-228600" algn="just">
              <a:lnSpc>
                <a:spcPct val="120000"/>
              </a:lnSpc>
              <a:spcBef>
                <a:spcPts val="1000"/>
              </a:spcBef>
              <a:buFont typeface="Arial" panose="020B0604020202020204" pitchFamily="34" charset="0"/>
            </a:pPr>
            <a:r>
              <a:rPr lang="en-US" altLang="zh-CN" sz="2400" b="0" dirty="0">
                <a:solidFill>
                  <a:schemeClr val="bg1">
                    <a:lumMod val="85000"/>
                  </a:schemeClr>
                </a:solidFill>
                <a:latin typeface="微软雅黑" panose="020B0503020204020204" charset="-122"/>
                <a:ea typeface="微软雅黑" panose="020B0503020204020204" charset="-122"/>
              </a:rPr>
              <a:t>          </a:t>
            </a:r>
            <a:r>
              <a:rPr lang="en-US" altLang="zh-CN" sz="2400" dirty="0">
                <a:solidFill>
                  <a:schemeClr val="bg1"/>
                </a:solidFill>
              </a:rPr>
              <a:t>As we can see in the two pictures on the left, where a , h , g means horizontal acceleration, vertical acceleration and gravity force, respectively.</a:t>
            </a:r>
          </a:p>
        </p:txBody>
      </p:sp>
    </p:spTree>
    <p:custDataLst>
      <p:tags r:id="rId3"/>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0" y="435843"/>
            <a:ext cx="12193201" cy="1056860"/>
            <a:chOff x="4167443" y="771940"/>
            <a:chExt cx="6093174" cy="528133"/>
          </a:xfrm>
        </p:grpSpPr>
        <p:sp>
          <p:nvSpPr>
            <p:cNvPr id="2" name="矩形 1"/>
            <p:cNvSpPr/>
            <p:nvPr>
              <p:custDataLst>
                <p:tags r:id="rId5"/>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6"/>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3"/>
            </p:custDataLst>
          </p:nvPr>
        </p:nvSpPr>
        <p:spPr>
          <a:xfrm>
            <a:off x="611472" y="1659149"/>
            <a:ext cx="8830702" cy="4429760"/>
          </a:xfrm>
          <a:prstGeom prst="rect">
            <a:avLst/>
          </a:prstGeom>
        </p:spPr>
        <p:txBody>
          <a:bodyPr wrap="square" lIns="52835" tIns="0" rIns="52835" bIns="0" anchor="t">
            <a:normAutofit/>
          </a:bodyPr>
          <a:lstStyle/>
          <a:p>
            <a:pPr>
              <a:lnSpc>
                <a:spcPct val="130000"/>
              </a:lnSpc>
            </a:pPr>
            <a:endParaRPr lang="en-IE" altLang="zh-CN" sz="2800" b="1" dirty="0">
              <a:solidFill>
                <a:srgbClr val="FFC000"/>
              </a:solidFill>
              <a:latin typeface="微软雅黑" panose="020B0503020204020204" charset="-122"/>
              <a:ea typeface="微软雅黑" panose="020B0503020204020204" charset="-122"/>
            </a:endParaRPr>
          </a:p>
          <a:p>
            <a:pPr>
              <a:lnSpc>
                <a:spcPct val="130000"/>
              </a:lnSpc>
            </a:pPr>
            <a:r>
              <a:rPr lang="en-IE" altLang="zh-CN" sz="3600" b="1" dirty="0">
                <a:latin typeface="微软雅黑" panose="020B0503020204020204" charset="-122"/>
                <a:ea typeface="微软雅黑" panose="020B0503020204020204" charset="-122"/>
              </a:rPr>
              <a:t>Four kinds of algorithms:</a:t>
            </a:r>
          </a:p>
          <a:p>
            <a:pPr>
              <a:lnSpc>
                <a:spcPct val="130000"/>
              </a:lnSpc>
            </a:pPr>
            <a:r>
              <a:rPr lang="en-IE" altLang="zh-CN" sz="2800" b="1" dirty="0">
                <a:solidFill>
                  <a:srgbClr val="FFC000"/>
                </a:solidFill>
                <a:latin typeface="微软雅黑" panose="020B0503020204020204" charset="-122"/>
                <a:ea typeface="微软雅黑" panose="020B0503020204020204" charset="-122"/>
              </a:rPr>
              <a:t>Algorithm</a:t>
            </a:r>
            <a:r>
              <a:rPr lang="zh-CN" altLang="en-US" sz="2800" b="1" dirty="0">
                <a:solidFill>
                  <a:srgbClr val="FFC000"/>
                </a:solidFill>
                <a:latin typeface="微软雅黑" panose="020B0503020204020204" charset="-122"/>
                <a:ea typeface="微软雅黑" panose="020B0503020204020204" charset="-122"/>
              </a:rPr>
              <a:t> 1</a:t>
            </a:r>
            <a:r>
              <a:rPr lang="zh-CN" altLang="en-US" sz="2800" b="1" dirty="0">
                <a:latin typeface="微软雅黑" panose="020B0503020204020204" charset="-122"/>
                <a:ea typeface="微软雅黑" panose="020B0503020204020204" charset="-122"/>
              </a:rPr>
              <a:t>: </a:t>
            </a:r>
            <a:r>
              <a:rPr lang="en-US" altLang="zh-CN" sz="2800" b="1" dirty="0">
                <a:latin typeface="微软雅黑" panose="020B0503020204020204" charset="-122"/>
                <a:ea typeface="微软雅黑" panose="020B0503020204020204" charset="-122"/>
              </a:rPr>
              <a:t>Peak Detection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2</a:t>
            </a:r>
            <a:r>
              <a:rPr lang="zh-CN" altLang="en-US" sz="2800" b="1" dirty="0">
                <a:latin typeface="微软雅黑" panose="020B0503020204020204" charset="-122"/>
                <a:ea typeface="微软雅黑" panose="020B0503020204020204" charset="-122"/>
                <a:sym typeface="+mn-ea"/>
              </a:rPr>
              <a:t>: </a:t>
            </a:r>
            <a:r>
              <a:rPr lang="en-US" altLang="zh-CN" sz="2800" b="1" dirty="0">
                <a:latin typeface="微软雅黑" panose="020B0503020204020204" charset="-122"/>
                <a:ea typeface="微软雅黑" panose="020B0503020204020204" charset="-122"/>
                <a:sym typeface="+mn-ea"/>
              </a:rPr>
              <a:t>Transform Domain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3</a:t>
            </a:r>
            <a:r>
              <a:rPr lang="zh-CN" altLang="en-US" sz="2800" b="1" dirty="0">
                <a:latin typeface="微软雅黑" panose="020B0503020204020204" charset="-122"/>
                <a:ea typeface="微软雅黑" panose="020B0503020204020204" charset="-122"/>
                <a:sym typeface="+mn-ea"/>
              </a:rPr>
              <a:t>:  </a:t>
            </a:r>
            <a:r>
              <a:rPr lang="en-US" altLang="zh-CN" sz="2800" b="1" dirty="0">
                <a:latin typeface="微软雅黑" panose="020B0503020204020204" charset="-122"/>
                <a:ea typeface="微软雅黑" panose="020B0503020204020204" charset="-122"/>
                <a:sym typeface="+mn-ea"/>
              </a:rPr>
              <a:t>Filtering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4</a:t>
            </a:r>
            <a:r>
              <a:rPr lang="zh-CN" altLang="en-US" sz="2800" b="1" dirty="0">
                <a:latin typeface="微软雅黑" panose="020B0503020204020204" charset="-122"/>
                <a:ea typeface="微软雅黑" panose="020B0503020204020204" charset="-122"/>
                <a:sym typeface="+mn-ea"/>
              </a:rPr>
              <a:t>:  </a:t>
            </a:r>
            <a:r>
              <a:rPr lang="en-US" altLang="zh-CN" sz="2800" b="1" dirty="0">
                <a:latin typeface="微软雅黑" panose="020B0503020204020204" charset="-122"/>
                <a:ea typeface="微软雅黑" panose="020B0503020204020204" charset="-122"/>
                <a:sym typeface="+mn-ea"/>
              </a:rPr>
              <a:t>Pattern Recognition Algorithm.</a:t>
            </a:r>
          </a:p>
          <a:p>
            <a:pPr>
              <a:lnSpc>
                <a:spcPct val="130000"/>
              </a:lnSpc>
            </a:pPr>
            <a:endParaRPr lang="en-US" altLang="zh-CN" sz="2000" b="1" dirty="0">
              <a:latin typeface="微软雅黑" panose="020B0503020204020204" charset="-122"/>
              <a:ea typeface="微软雅黑" panose="020B0503020204020204" charset="-122"/>
              <a:sym typeface="+mn-ea"/>
            </a:endParaRPr>
          </a:p>
        </p:txBody>
      </p:sp>
      <p:sp>
        <p:nvSpPr>
          <p:cNvPr id="8" name="文本框 7"/>
          <p:cNvSpPr txBox="1"/>
          <p:nvPr>
            <p:custDataLst>
              <p:tags r:id="rId4"/>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accent5">
                    <a:lumMod val="60000"/>
                    <a:lumOff val="40000"/>
                  </a:schemeClr>
                </a:solidFill>
                <a:latin typeface="微软雅黑" panose="020B0503020204020204" charset="-122"/>
                <a:ea typeface="微软雅黑" panose="020B0503020204020204" charset="-122"/>
                <a:sym typeface="+mn-ea"/>
              </a:rPr>
              <a:t>Key Algorithms</a:t>
            </a:r>
            <a:endParaRPr lang="zh-CN" altLang="en-US" dirty="0">
              <a:solidFill>
                <a:schemeClr val="accent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4714" y="5682369"/>
            <a:ext cx="3975736"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Positive Peak Choosing</a:t>
            </a:r>
          </a:p>
        </p:txBody>
      </p:sp>
      <p:sp>
        <p:nvSpPr>
          <p:cNvPr id="3" name="Rectangle 2">
            <a:extLst>
              <a:ext uri="{FF2B5EF4-FFF2-40B4-BE49-F238E27FC236}">
                <a16:creationId xmlns:a16="http://schemas.microsoft.com/office/drawing/2014/main" id="{127FC90C-449F-4665-8A27-DE4314AF62D5}"/>
              </a:ext>
            </a:extLst>
          </p:cNvPr>
          <p:cNvSpPr/>
          <p:nvPr/>
        </p:nvSpPr>
        <p:spPr>
          <a:xfrm>
            <a:off x="610773" y="441150"/>
            <a:ext cx="5893345"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1.Peak Detection Algorithm</a:t>
            </a:r>
          </a:p>
        </p:txBody>
      </p:sp>
      <p:sp>
        <p:nvSpPr>
          <p:cNvPr id="5" name="TextBox 4">
            <a:extLst>
              <a:ext uri="{FF2B5EF4-FFF2-40B4-BE49-F238E27FC236}">
                <a16:creationId xmlns:a16="http://schemas.microsoft.com/office/drawing/2014/main" id="{A69E91DC-DCFF-4F8E-8FFA-88C3F35076BC}"/>
              </a:ext>
            </a:extLst>
          </p:cNvPr>
          <p:cNvSpPr txBox="1"/>
          <p:nvPr/>
        </p:nvSpPr>
        <p:spPr>
          <a:xfrm>
            <a:off x="580046" y="1413063"/>
            <a:ext cx="6470139" cy="4031873"/>
          </a:xfrm>
          <a:prstGeom prst="rect">
            <a:avLst/>
          </a:prstGeom>
          <a:noFill/>
        </p:spPr>
        <p:txBody>
          <a:bodyPr wrap="square" rtlCol="0">
            <a:spAutoFit/>
          </a:bodyPr>
          <a:lstStyle/>
          <a:p>
            <a:r>
              <a:rPr lang="en-IE" sz="3200" dirty="0">
                <a:solidFill>
                  <a:schemeClr val="bg1"/>
                </a:solidFill>
              </a:rPr>
              <a:t>Four Basic Condition</a:t>
            </a:r>
            <a:r>
              <a:rPr lang="en-US" altLang="zh-CN" sz="3200" dirty="0">
                <a:solidFill>
                  <a:schemeClr val="bg1"/>
                </a:solidFill>
              </a:rPr>
              <a:t>s:</a:t>
            </a:r>
          </a:p>
          <a:p>
            <a:endParaRPr lang="en-US" altLang="zh-CN" sz="3200" dirty="0">
              <a:solidFill>
                <a:schemeClr val="bg1"/>
              </a:solidFill>
            </a:endParaRPr>
          </a:p>
          <a:p>
            <a:r>
              <a:rPr lang="en-US" sz="2400" dirty="0">
                <a:solidFill>
                  <a:schemeClr val="bg1"/>
                </a:solidFill>
              </a:rPr>
              <a:t>1. Current point is going down.(The Red Point)</a:t>
            </a:r>
          </a:p>
          <a:p>
            <a:r>
              <a:rPr lang="en-IE" sz="2400" dirty="0">
                <a:solidFill>
                  <a:schemeClr val="bg1"/>
                </a:solidFill>
              </a:rPr>
              <a:t>2. The previous point is going up.(The Black Point)</a:t>
            </a:r>
          </a:p>
          <a:p>
            <a:r>
              <a:rPr lang="en-IE" sz="2400" dirty="0">
                <a:solidFill>
                  <a:schemeClr val="bg1"/>
                </a:solidFill>
              </a:rPr>
              <a:t>3. At least going up twice before coming to positive peak.(The Red Point).</a:t>
            </a:r>
          </a:p>
          <a:p>
            <a:r>
              <a:rPr lang="en-IE" sz="2400" dirty="0">
                <a:solidFill>
                  <a:schemeClr val="bg1"/>
                </a:solidFill>
              </a:rPr>
              <a:t>4. The value of the positive peak bigger than 1.2g</a:t>
            </a:r>
          </a:p>
        </p:txBody>
      </p:sp>
      <p:graphicFrame>
        <p:nvGraphicFramePr>
          <p:cNvPr id="10" name="Chart 9">
            <a:extLst>
              <a:ext uri="{FF2B5EF4-FFF2-40B4-BE49-F238E27FC236}">
                <a16:creationId xmlns:a16="http://schemas.microsoft.com/office/drawing/2014/main" id="{EE2A8B45-5D22-4072-8E84-E64BEA903BDC}"/>
              </a:ext>
            </a:extLst>
          </p:cNvPr>
          <p:cNvGraphicFramePr>
            <a:graphicFrameLocks/>
          </p:cNvGraphicFramePr>
          <p:nvPr>
            <p:extLst>
              <p:ext uri="{D42A27DB-BD31-4B8C-83A1-F6EECF244321}">
                <p14:modId xmlns:p14="http://schemas.microsoft.com/office/powerpoint/2010/main" val="3252094779"/>
              </p:ext>
            </p:extLst>
          </p:nvPr>
        </p:nvGraphicFramePr>
        <p:xfrm>
          <a:off x="6970843" y="1413063"/>
          <a:ext cx="4754432" cy="3558986"/>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234FE-5ABC-4D5C-A91A-1504A0C35C0D}"/>
              </a:ext>
            </a:extLst>
          </p:cNvPr>
          <p:cNvSpPr/>
          <p:nvPr/>
        </p:nvSpPr>
        <p:spPr>
          <a:xfrm>
            <a:off x="610773" y="458906"/>
            <a:ext cx="6767237"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2.</a:t>
            </a:r>
            <a:r>
              <a:rPr lang="en-US" altLang="zh-CN" sz="3200" b="1" dirty="0">
                <a:latin typeface="微软雅黑" panose="020B0503020204020204" charset="-122"/>
                <a:ea typeface="微软雅黑" panose="020B0503020204020204" charset="-122"/>
                <a:sym typeface="+mn-ea"/>
              </a:rPr>
              <a:t> </a:t>
            </a:r>
            <a:r>
              <a:rPr lang="en-US" altLang="zh-CN" sz="3200" b="1" dirty="0">
                <a:solidFill>
                  <a:srgbClr val="FFC000"/>
                </a:solidFill>
                <a:latin typeface="微软雅黑" panose="020B0503020204020204" charset="-122"/>
                <a:ea typeface="微软雅黑" panose="020B0503020204020204" charset="-122"/>
                <a:sym typeface="+mn-ea"/>
              </a:rPr>
              <a:t>Transform Domain Algorithm</a:t>
            </a:r>
            <a:endParaRPr lang="en-US" altLang="zh-CN" sz="3200" b="1" dirty="0">
              <a:solidFill>
                <a:srgbClr val="FFC000"/>
              </a:solidFill>
              <a:latin typeface="微软雅黑" panose="020B0503020204020204" charset="-122"/>
              <a:ea typeface="微软雅黑" panose="020B0503020204020204" charset="-122"/>
            </a:endParaRPr>
          </a:p>
        </p:txBody>
      </p:sp>
      <p:sp>
        <p:nvSpPr>
          <p:cNvPr id="3" name="TextBox 2">
            <a:extLst>
              <a:ext uri="{FF2B5EF4-FFF2-40B4-BE49-F238E27FC236}">
                <a16:creationId xmlns:a16="http://schemas.microsoft.com/office/drawing/2014/main" id="{14C531ED-F6AC-498C-9E98-BDAD2842DDF1}"/>
              </a:ext>
            </a:extLst>
          </p:cNvPr>
          <p:cNvSpPr txBox="1"/>
          <p:nvPr/>
        </p:nvSpPr>
        <p:spPr>
          <a:xfrm>
            <a:off x="610773" y="1891329"/>
            <a:ext cx="6028152" cy="2062103"/>
          </a:xfrm>
          <a:prstGeom prst="rect">
            <a:avLst/>
          </a:prstGeom>
          <a:noFill/>
        </p:spPr>
        <p:txBody>
          <a:bodyPr wrap="square" rtlCol="0">
            <a:spAutoFit/>
          </a:bodyPr>
          <a:lstStyle/>
          <a:p>
            <a:r>
              <a:rPr lang="en-IE" sz="3200" dirty="0">
                <a:solidFill>
                  <a:schemeClr val="bg1"/>
                </a:solidFill>
              </a:rPr>
              <a:t>One Basic Condition</a:t>
            </a:r>
            <a:r>
              <a:rPr lang="en-US" altLang="zh-CN" sz="3200" dirty="0">
                <a:solidFill>
                  <a:schemeClr val="bg1"/>
                </a:solidFill>
              </a:rPr>
              <a:t>:</a:t>
            </a:r>
          </a:p>
          <a:p>
            <a:r>
              <a:rPr lang="en-US" sz="2400" dirty="0">
                <a:solidFill>
                  <a:schemeClr val="bg1"/>
                </a:solidFill>
              </a:rPr>
              <a:t>1. The duration of  two effective adjacent peaks must be longer than 0.2S.</a:t>
            </a:r>
          </a:p>
          <a:p>
            <a:endParaRPr lang="en-US" altLang="zh-CN" sz="2400" dirty="0">
              <a:solidFill>
                <a:schemeClr val="bg1"/>
              </a:solidFill>
            </a:endParaRPr>
          </a:p>
          <a:p>
            <a:endParaRPr lang="en-US" sz="2400" dirty="0">
              <a:solidFill>
                <a:schemeClr val="bg1"/>
              </a:solidFill>
            </a:endParaRPr>
          </a:p>
        </p:txBody>
      </p:sp>
      <p:graphicFrame>
        <p:nvGraphicFramePr>
          <p:cNvPr id="5" name="Chart 4">
            <a:extLst>
              <a:ext uri="{FF2B5EF4-FFF2-40B4-BE49-F238E27FC236}">
                <a16:creationId xmlns:a16="http://schemas.microsoft.com/office/drawing/2014/main" id="{CEC55A5E-D9B6-418E-A9BE-E3BC54ED0ADF}"/>
              </a:ext>
            </a:extLst>
          </p:cNvPr>
          <p:cNvGraphicFramePr>
            <a:graphicFrameLocks/>
          </p:cNvGraphicFramePr>
          <p:nvPr>
            <p:extLst>
              <p:ext uri="{D42A27DB-BD31-4B8C-83A1-F6EECF244321}">
                <p14:modId xmlns:p14="http://schemas.microsoft.com/office/powerpoint/2010/main" val="3994620765"/>
              </p:ext>
            </p:extLst>
          </p:nvPr>
        </p:nvGraphicFramePr>
        <p:xfrm>
          <a:off x="6638925" y="1485900"/>
          <a:ext cx="4942302" cy="31908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B9B7834-233F-4F81-A9EF-1CD47C45FCA2}"/>
              </a:ext>
            </a:extLst>
          </p:cNvPr>
          <p:cNvSpPr txBox="1"/>
          <p:nvPr/>
        </p:nvSpPr>
        <p:spPr>
          <a:xfrm>
            <a:off x="6446520" y="5035120"/>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Deleting the interference signal</a:t>
            </a:r>
          </a:p>
        </p:txBody>
      </p:sp>
    </p:spTree>
    <p:extLst>
      <p:ext uri="{BB962C8B-B14F-4D97-AF65-F5344CB8AC3E}">
        <p14:creationId xmlns:p14="http://schemas.microsoft.com/office/powerpoint/2010/main" val="382818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931FF-C04D-4A67-9086-858D7D3462E6}"/>
              </a:ext>
            </a:extLst>
          </p:cNvPr>
          <p:cNvSpPr txBox="1"/>
          <p:nvPr/>
        </p:nvSpPr>
        <p:spPr>
          <a:xfrm>
            <a:off x="610773" y="1891329"/>
            <a:ext cx="6028152" cy="2431435"/>
          </a:xfrm>
          <a:prstGeom prst="rect">
            <a:avLst/>
          </a:prstGeom>
          <a:noFill/>
        </p:spPr>
        <p:txBody>
          <a:bodyPr wrap="square" rtlCol="0">
            <a:spAutoFit/>
          </a:bodyPr>
          <a:lstStyle/>
          <a:p>
            <a:r>
              <a:rPr lang="en-IE" sz="3200">
                <a:solidFill>
                  <a:schemeClr val="bg1"/>
                </a:solidFill>
              </a:rPr>
              <a:t>Two Basic Conditions</a:t>
            </a:r>
            <a:r>
              <a:rPr lang="en-US" altLang="zh-CN" sz="3200">
                <a:solidFill>
                  <a:schemeClr val="bg1"/>
                </a:solidFill>
              </a:rPr>
              <a:t>:</a:t>
            </a:r>
            <a:endParaRPr lang="en-US" altLang="zh-CN" sz="3200" dirty="0">
              <a:solidFill>
                <a:schemeClr val="bg1"/>
              </a:solidFill>
            </a:endParaRP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sp>
        <p:nvSpPr>
          <p:cNvPr id="4" name="Rectangle 3">
            <a:extLst>
              <a:ext uri="{FF2B5EF4-FFF2-40B4-BE49-F238E27FC236}">
                <a16:creationId xmlns:a16="http://schemas.microsoft.com/office/drawing/2014/main" id="{E4981497-7CAB-46AC-BF7A-ADEC46D5C5BB}"/>
              </a:ext>
            </a:extLst>
          </p:cNvPr>
          <p:cNvSpPr/>
          <p:nvPr/>
        </p:nvSpPr>
        <p:spPr>
          <a:xfrm>
            <a:off x="389793" y="839906"/>
            <a:ext cx="4622804"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3.</a:t>
            </a:r>
            <a:r>
              <a:rPr lang="en-US" altLang="zh-CN" sz="3200" b="1" dirty="0">
                <a:solidFill>
                  <a:srgbClr val="FFC000"/>
                </a:solidFill>
                <a:latin typeface="微软雅黑" panose="020B0503020204020204" charset="-122"/>
                <a:ea typeface="微软雅黑" panose="020B0503020204020204" charset="-122"/>
                <a:sym typeface="+mn-ea"/>
              </a:rPr>
              <a:t> Filtering Algorithm</a:t>
            </a:r>
          </a:p>
        </p:txBody>
      </p:sp>
      <p:pic>
        <p:nvPicPr>
          <p:cNvPr id="9" name="Picture 8">
            <a:extLst>
              <a:ext uri="{FF2B5EF4-FFF2-40B4-BE49-F238E27FC236}">
                <a16:creationId xmlns:a16="http://schemas.microsoft.com/office/drawing/2014/main" id="{CCF48ACC-8CE9-4BFB-A464-74696B587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837" y="1035892"/>
            <a:ext cx="5208370" cy="3808728"/>
          </a:xfrm>
          <a:prstGeom prst="rect">
            <a:avLst/>
          </a:prstGeom>
        </p:spPr>
      </p:pic>
      <p:sp>
        <p:nvSpPr>
          <p:cNvPr id="10" name="TextBox 9">
            <a:extLst>
              <a:ext uri="{FF2B5EF4-FFF2-40B4-BE49-F238E27FC236}">
                <a16:creationId xmlns:a16="http://schemas.microsoft.com/office/drawing/2014/main" id="{13BB7D7E-1A36-4BAA-9CA3-E1483266D9E5}"/>
              </a:ext>
            </a:extLst>
          </p:cNvPr>
          <p:cNvSpPr txBox="1"/>
          <p:nvPr/>
        </p:nvSpPr>
        <p:spPr>
          <a:xfrm>
            <a:off x="6593837" y="5163535"/>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Dynamic Threshold Values</a:t>
            </a:r>
          </a:p>
        </p:txBody>
      </p:sp>
    </p:spTree>
    <p:extLst>
      <p:ext uri="{BB962C8B-B14F-4D97-AF65-F5344CB8AC3E}">
        <p14:creationId xmlns:p14="http://schemas.microsoft.com/office/powerpoint/2010/main" val="29071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D9C8DB-3A7A-4775-82B5-39676F106FAE}"/>
              </a:ext>
            </a:extLst>
          </p:cNvPr>
          <p:cNvSpPr/>
          <p:nvPr/>
        </p:nvSpPr>
        <p:spPr>
          <a:xfrm>
            <a:off x="285018" y="682959"/>
            <a:ext cx="7025128"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4.</a:t>
            </a:r>
            <a:r>
              <a:rPr lang="en-US" altLang="zh-CN" sz="3200" b="1" dirty="0">
                <a:solidFill>
                  <a:srgbClr val="FFC000"/>
                </a:solidFill>
                <a:latin typeface="微软雅黑" panose="020B0503020204020204" charset="-122"/>
                <a:ea typeface="微软雅黑" panose="020B0503020204020204" charset="-122"/>
                <a:sym typeface="+mn-ea"/>
              </a:rPr>
              <a:t> Pattern Recognition Algorithm</a:t>
            </a:r>
          </a:p>
        </p:txBody>
      </p:sp>
      <p:sp>
        <p:nvSpPr>
          <p:cNvPr id="4" name="TextBox 3">
            <a:extLst>
              <a:ext uri="{FF2B5EF4-FFF2-40B4-BE49-F238E27FC236}">
                <a16:creationId xmlns:a16="http://schemas.microsoft.com/office/drawing/2014/main" id="{E3EC3825-E0A2-4F6B-86AA-426F88404DD1}"/>
              </a:ext>
            </a:extLst>
          </p:cNvPr>
          <p:cNvSpPr txBox="1"/>
          <p:nvPr/>
        </p:nvSpPr>
        <p:spPr>
          <a:xfrm>
            <a:off x="462915" y="1815129"/>
            <a:ext cx="6028152" cy="2431435"/>
          </a:xfrm>
          <a:prstGeom prst="rect">
            <a:avLst/>
          </a:prstGeom>
          <a:noFill/>
        </p:spPr>
        <p:txBody>
          <a:bodyPr wrap="square" rtlCol="0">
            <a:spAutoFit/>
          </a:bodyPr>
          <a:lstStyle/>
          <a:p>
            <a:r>
              <a:rPr lang="en-IE" sz="3200" dirty="0">
                <a:solidFill>
                  <a:schemeClr val="bg1"/>
                </a:solidFill>
              </a:rPr>
              <a:t>Two Basic Conditions</a:t>
            </a:r>
            <a:r>
              <a:rPr lang="en-US" altLang="zh-CN" sz="3200" dirty="0">
                <a:solidFill>
                  <a:schemeClr val="bg1"/>
                </a:solidFill>
              </a:rPr>
              <a:t>:</a:t>
            </a: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graphicFrame>
        <p:nvGraphicFramePr>
          <p:cNvPr id="5" name="图表 2">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781591394"/>
              </p:ext>
            </p:extLst>
          </p:nvPr>
        </p:nvGraphicFramePr>
        <p:xfrm>
          <a:off x="6778622" y="1510026"/>
          <a:ext cx="4950463" cy="37858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1F2401-9482-436B-A4BC-1DE0C9A67C11}"/>
              </a:ext>
            </a:extLst>
          </p:cNvPr>
          <p:cNvSpPr txBox="1"/>
          <p:nvPr/>
        </p:nvSpPr>
        <p:spPr>
          <a:xfrm>
            <a:off x="6638925" y="5531134"/>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Walking and Running Patterns</a:t>
            </a:r>
          </a:p>
        </p:txBody>
      </p:sp>
    </p:spTree>
    <p:extLst>
      <p:ext uri="{BB962C8B-B14F-4D97-AF65-F5344CB8AC3E}">
        <p14:creationId xmlns:p14="http://schemas.microsoft.com/office/powerpoint/2010/main" val="4088056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6.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2"/>
  <p:tag name="KSO_WM_TAG_VERSION" val="1.0"/>
  <p:tag name="KSO_WM_BEAUTIFY_FLAG" val="#wm#"/>
  <p:tag name="KSO_WM_UNIT_TYPE" val="i"/>
  <p:tag name="KSO_WM_UNIT_ID" val="custom9160217_33*i*0"/>
  <p:tag name="KSO_WM_TEMPLATE_CATEGORY" val="custom"/>
  <p:tag name="KSO_WM_TEMPLATE_INDEX" val="9160217"/>
  <p:tag name="KSO_WM_UNIT_INDEX" val="0"/>
</p:tagLst>
</file>

<file path=ppt/tags/tag7.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3"/>
  <p:tag name="KSO_WM_TAG_VERSION" val="1.0"/>
  <p:tag name="KSO_WM_BEAUTIFY_FLAG" val="#wm#"/>
  <p:tag name="KSO_WM_UNIT_TYPE" val="i"/>
  <p:tag name="KSO_WM_UNIT_ID" val="284*i*1"/>
  <p:tag name="KSO_WM_TEMPLATE_CATEGORY" val="custom"/>
  <p:tag name="KSO_WM_TEMPLATE_INDEX" val="916021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3*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537">
      <a:dk1>
        <a:srgbClr val="FFFFFF"/>
      </a:dk1>
      <a:lt1>
        <a:srgbClr val="555555"/>
      </a:lt1>
      <a:dk2>
        <a:srgbClr val="FFFFFF"/>
      </a:dk2>
      <a:lt2>
        <a:srgbClr val="D0CECE"/>
      </a:lt2>
      <a:accent1>
        <a:srgbClr val="F69F08"/>
      </a:accent1>
      <a:accent2>
        <a:srgbClr val="D47348"/>
      </a:accent2>
      <a:accent3>
        <a:srgbClr val="EE96CC"/>
      </a:accent3>
      <a:accent4>
        <a:srgbClr val="B6ACDD"/>
      </a:accent4>
      <a:accent5>
        <a:srgbClr val="AA8FFF"/>
      </a:accent5>
      <a:accent6>
        <a:srgbClr val="FFC000"/>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350</TotalTime>
  <Words>1080</Words>
  <Application>Microsoft Office PowerPoint</Application>
  <PresentationFormat>Widescreen</PresentationFormat>
  <Paragraphs>64</Paragraphs>
  <Slides>11</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20" baseType="lpstr">
      <vt:lpstr>微软雅黑</vt:lpstr>
      <vt:lpstr>黑体</vt:lpstr>
      <vt:lpstr>宋体</vt:lpstr>
      <vt:lpstr>幼圆</vt:lpstr>
      <vt:lpstr>Arial</vt:lpstr>
      <vt:lpstr>Calibri</vt:lpstr>
      <vt:lpstr>Wingdings</vt:lpstr>
      <vt:lpstr>自定义设计方案</vt:lpstr>
      <vt:lpstr>1_Office 主题</vt:lpstr>
      <vt:lpstr>The Motion Recognition Algorithm Research                                             --- Step Count Algomrith</vt:lpstr>
      <vt:lpstr>What is G-sensor?                  </vt:lpstr>
      <vt:lpstr>How does G-sensor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202</cp:revision>
  <dcterms:created xsi:type="dcterms:W3CDTF">2015-05-05T08:02:00Z</dcterms:created>
  <dcterms:modified xsi:type="dcterms:W3CDTF">2017-12-03T20:37:42Z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