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292" r:id="rId7"/>
    <p:sldId id="293" r:id="rId8"/>
    <p:sldId id="297" r:id="rId9"/>
    <p:sldId id="299" r:id="rId10"/>
    <p:sldId id="294" r:id="rId11"/>
    <p:sldId id="298" r:id="rId12"/>
    <p:sldId id="295" r:id="rId13"/>
    <p:sldId id="310" r:id="rId14"/>
    <p:sldId id="309" r:id="rId15"/>
    <p:sldId id="308" r:id="rId16"/>
    <p:sldId id="270" r:id="rId17"/>
    <p:sldId id="257"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9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5B5B"/>
    <a:srgbClr val="2D3140"/>
    <a:srgbClr val="B0CAC7"/>
    <a:srgbClr val="E9C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4" d="100"/>
          <a:sy n="114" d="100"/>
        </p:scale>
        <p:origin x="-420" y="-108"/>
      </p:cViewPr>
      <p:guideLst>
        <p:guide orient="horz" pos="2205"/>
        <p:guide pos="3936"/>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45.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330" y="1429385"/>
            <a:ext cx="10968355" cy="381635"/>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单击此处编辑副标题</a:t>
            </a:r>
            <a:endParaRPr lang="en-US" altLang="zh-CN" dirty="0"/>
          </a:p>
        </p:txBody>
      </p:sp>
      <p:sp>
        <p:nvSpPr>
          <p:cNvPr id="7" name="日期占位符 6"/>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a:p>
        </p:txBody>
      </p:sp>
      <p:sp>
        <p:nvSpPr>
          <p:cNvPr id="9" name="灯片编号占位符 8"/>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0B356-EAA9-4F79-9D75-79845BA1F44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AF950A-4866-43B8-BC9C-C66C90F1F1A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image" Target="../media/image1.emf"/></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tags" Target="../tags/tag4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tags" Target="../tags/tag43.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tags" Target="../tags/tag4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0" Type="http://schemas.openxmlformats.org/officeDocument/2006/relationships/notesSlide" Target="../notesSlides/notesSlide2.xml"/><Relationship Id="rId2" Type="http://schemas.openxmlformats.org/officeDocument/2006/relationships/tags" Target="../tags/tag6.xml"/><Relationship Id="rId19" Type="http://schemas.openxmlformats.org/officeDocument/2006/relationships/slideLayout" Target="../slideLayouts/slideLayout1.xml"/><Relationship Id="rId18" Type="http://schemas.openxmlformats.org/officeDocument/2006/relationships/tags" Target="../tags/tag22.xml"/><Relationship Id="rId17" Type="http://schemas.openxmlformats.org/officeDocument/2006/relationships/tags" Target="../tags/tag21.xml"/><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image" Target="../media/image1.emf"/></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tags" Target="../tags/tag2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9.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6" Type="http://schemas.openxmlformats.org/officeDocument/2006/relationships/notesSlide" Target="../notesSlides/notesSlide9.xml"/><Relationship Id="rId15" Type="http://schemas.openxmlformats.org/officeDocument/2006/relationships/slideLayout" Target="../slideLayouts/slideLayout1.xml"/><Relationship Id="rId14" Type="http://schemas.openxmlformats.org/officeDocument/2006/relationships/tags" Target="../tags/tag39.xml"/><Relationship Id="rId13" Type="http://schemas.openxmlformats.org/officeDocument/2006/relationships/tags" Target="../tags/tag38.xml"/><Relationship Id="rId12" Type="http://schemas.openxmlformats.org/officeDocument/2006/relationships/tags" Target="../tags/tag37.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a:blip r:embed="rId1"/>
          <a:srcRect l="60245" t="15725" r="14627" b="16706"/>
          <a:stretch>
            <a:fillRect/>
          </a:stretch>
        </p:blipFill>
        <p:spPr>
          <a:xfrm>
            <a:off x="8547463" y="0"/>
            <a:ext cx="3644537" cy="6858000"/>
          </a:xfrm>
          <a:prstGeom prst="rect">
            <a:avLst/>
          </a:prstGeom>
        </p:spPr>
      </p:pic>
      <p:grpSp>
        <p:nvGrpSpPr>
          <p:cNvPr id="5" name="组合 4"/>
          <p:cNvGrpSpPr/>
          <p:nvPr/>
        </p:nvGrpSpPr>
        <p:grpSpPr>
          <a:xfrm>
            <a:off x="1161399" y="3195448"/>
            <a:ext cx="5159292" cy="520861"/>
            <a:chOff x="2237993" y="4042701"/>
            <a:chExt cx="7924440" cy="955870"/>
          </a:xfrm>
          <a:solidFill>
            <a:srgbClr val="F7B600"/>
          </a:solidFill>
        </p:grpSpPr>
        <p:sp>
          <p:nvSpPr>
            <p:cNvPr id="7" name="形状"/>
            <p:cNvSpPr/>
            <p:nvPr/>
          </p:nvSpPr>
          <p:spPr>
            <a:xfrm>
              <a:off x="2237993" y="4042701"/>
              <a:ext cx="7924440" cy="955870"/>
            </a:xfrm>
            <a:custGeom>
              <a:avLst/>
              <a:gdLst>
                <a:gd name="connsiteX0" fmla="*/ 0 w 8665700"/>
                <a:gd name="connsiteY0" fmla="*/ 477934 h 955870"/>
                <a:gd name="connsiteX1" fmla="*/ 0 w 8665700"/>
                <a:gd name="connsiteY1" fmla="*/ 477935 h 955870"/>
                <a:gd name="connsiteX2" fmla="*/ 0 w 8665700"/>
                <a:gd name="connsiteY2" fmla="*/ 477935 h 955870"/>
                <a:gd name="connsiteX3" fmla="*/ 484260 w 8665700"/>
                <a:gd name="connsiteY3" fmla="*/ 146075 h 955870"/>
                <a:gd name="connsiteX4" fmla="*/ 152401 w 8665700"/>
                <a:gd name="connsiteY4" fmla="*/ 477934 h 955870"/>
                <a:gd name="connsiteX5" fmla="*/ 484260 w 8665700"/>
                <a:gd name="connsiteY5" fmla="*/ 809793 h 955870"/>
                <a:gd name="connsiteX6" fmla="*/ 7417942 w 8665700"/>
                <a:gd name="connsiteY6" fmla="*/ 809793 h 955870"/>
                <a:gd name="connsiteX7" fmla="*/ 7749801 w 8665700"/>
                <a:gd name="connsiteY7" fmla="*/ 477934 h 955870"/>
                <a:gd name="connsiteX8" fmla="*/ 7417942 w 8665700"/>
                <a:gd name="connsiteY8" fmla="*/ 146075 h 955870"/>
                <a:gd name="connsiteX9" fmla="*/ 477935 w 8665700"/>
                <a:gd name="connsiteY9" fmla="*/ 0 h 955870"/>
                <a:gd name="connsiteX10" fmla="*/ 8187765 w 8665700"/>
                <a:gd name="connsiteY10" fmla="*/ 0 h 955870"/>
                <a:gd name="connsiteX11" fmla="*/ 8665700 w 8665700"/>
                <a:gd name="connsiteY11" fmla="*/ 477935 h 955870"/>
                <a:gd name="connsiteX12" fmla="*/ 8665699 w 8665700"/>
                <a:gd name="connsiteY12" fmla="*/ 477935 h 955870"/>
                <a:gd name="connsiteX13" fmla="*/ 8187764 w 8665700"/>
                <a:gd name="connsiteY13" fmla="*/ 955870 h 955870"/>
                <a:gd name="connsiteX14" fmla="*/ 477935 w 8665700"/>
                <a:gd name="connsiteY14" fmla="*/ 955869 h 955870"/>
                <a:gd name="connsiteX15" fmla="*/ 9710 w 8665700"/>
                <a:gd name="connsiteY15" fmla="*/ 574255 h 955870"/>
                <a:gd name="connsiteX16" fmla="*/ 0 w 8665700"/>
                <a:gd name="connsiteY16" fmla="*/ 477935 h 955870"/>
                <a:gd name="connsiteX17" fmla="*/ 9710 w 8665700"/>
                <a:gd name="connsiteY17" fmla="*/ 381615 h 955870"/>
                <a:gd name="connsiteX18" fmla="*/ 477935 w 8665700"/>
                <a:gd name="connsiteY18" fmla="*/ 0 h 95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65700" h="955870">
                  <a:moveTo>
                    <a:pt x="0" y="477934"/>
                  </a:moveTo>
                  <a:lnTo>
                    <a:pt x="0" y="477935"/>
                  </a:lnTo>
                  <a:lnTo>
                    <a:pt x="0" y="477935"/>
                  </a:lnTo>
                  <a:close/>
                  <a:moveTo>
                    <a:pt x="484260" y="146075"/>
                  </a:moveTo>
                  <a:cubicBezTo>
                    <a:pt x="300979" y="146075"/>
                    <a:pt x="152401" y="294653"/>
                    <a:pt x="152401" y="477934"/>
                  </a:cubicBezTo>
                  <a:cubicBezTo>
                    <a:pt x="152401" y="661215"/>
                    <a:pt x="300979" y="809793"/>
                    <a:pt x="484260" y="809793"/>
                  </a:cubicBezTo>
                  <a:lnTo>
                    <a:pt x="7417942" y="809793"/>
                  </a:lnTo>
                  <a:cubicBezTo>
                    <a:pt x="7601223" y="809793"/>
                    <a:pt x="7749801" y="661215"/>
                    <a:pt x="7749801" y="477934"/>
                  </a:cubicBezTo>
                  <a:cubicBezTo>
                    <a:pt x="7749801" y="294653"/>
                    <a:pt x="7601223" y="146075"/>
                    <a:pt x="7417942" y="146075"/>
                  </a:cubicBezTo>
                  <a:close/>
                  <a:moveTo>
                    <a:pt x="477935" y="0"/>
                  </a:moveTo>
                  <a:lnTo>
                    <a:pt x="8187765" y="0"/>
                  </a:lnTo>
                  <a:cubicBezTo>
                    <a:pt x="8451721" y="0"/>
                    <a:pt x="8665700" y="213979"/>
                    <a:pt x="8665700" y="477935"/>
                  </a:cubicBezTo>
                  <a:lnTo>
                    <a:pt x="8665699" y="477935"/>
                  </a:lnTo>
                  <a:cubicBezTo>
                    <a:pt x="8665699" y="741891"/>
                    <a:pt x="8451720" y="955870"/>
                    <a:pt x="8187764" y="955870"/>
                  </a:cubicBezTo>
                  <a:lnTo>
                    <a:pt x="477935" y="955869"/>
                  </a:lnTo>
                  <a:cubicBezTo>
                    <a:pt x="246974" y="955869"/>
                    <a:pt x="54276" y="792041"/>
                    <a:pt x="9710" y="574255"/>
                  </a:cubicBezTo>
                  <a:lnTo>
                    <a:pt x="0" y="477935"/>
                  </a:lnTo>
                  <a:lnTo>
                    <a:pt x="9710" y="381615"/>
                  </a:lnTo>
                  <a:cubicBezTo>
                    <a:pt x="54276" y="163828"/>
                    <a:pt x="246974" y="0"/>
                    <a:pt x="477935" y="0"/>
                  </a:cubicBezTo>
                  <a:close/>
                </a:path>
              </a:pathLst>
            </a:custGeom>
            <a:solidFill>
              <a:srgbClr val="2D3140"/>
            </a:solidFill>
            <a:ln w="6350">
              <a:solidFill>
                <a:schemeClr val="bg1"/>
              </a:solidFill>
            </a:ln>
            <a:effectLst>
              <a:outerShdw blurRad="50800" dist="254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图标"/>
            <p:cNvSpPr/>
            <p:nvPr/>
          </p:nvSpPr>
          <p:spPr>
            <a:xfrm rot="2700000">
              <a:off x="9504313" y="4243968"/>
              <a:ext cx="341513" cy="63139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grpSp>
      <p:sp>
        <p:nvSpPr>
          <p:cNvPr id="9" name="文本框 8"/>
          <p:cNvSpPr txBox="1"/>
          <p:nvPr/>
        </p:nvSpPr>
        <p:spPr>
          <a:xfrm>
            <a:off x="1213485" y="2339340"/>
            <a:ext cx="7793990" cy="662940"/>
          </a:xfrm>
          <a:prstGeom prst="rect">
            <a:avLst/>
          </a:prstGeom>
          <a:noFill/>
        </p:spPr>
        <p:txBody>
          <a:bodyPr wrap="square" rtlCol="0">
            <a:noAutofit/>
          </a:bodyPr>
          <a:lstStyle/>
          <a:p>
            <a:r>
              <a:rPr lang="zh-CN" altLang="en-US" sz="3600" b="1" dirty="0" smtClean="0">
                <a:solidFill>
                  <a:schemeClr val="tx1">
                    <a:lumMod val="85000"/>
                    <a:lumOff val="15000"/>
                  </a:schemeClr>
                </a:solidFill>
                <a:latin typeface="微软雅黑" panose="020B0503020204020204" pitchFamily="34" charset="-122"/>
                <a:ea typeface="微软雅黑" panose="020B0503020204020204" pitchFamily="34" charset="-122"/>
              </a:rPr>
              <a:t>GFSK信号同步、解调算法及模块设计</a:t>
            </a:r>
            <a:endParaRPr lang="zh-CN" altLang="en-US" sz="36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77392" y="3301989"/>
            <a:ext cx="6110083" cy="306705"/>
          </a:xfrm>
          <a:prstGeom prst="rect">
            <a:avLst/>
          </a:prstGeom>
          <a:noFill/>
        </p:spPr>
        <p:txBody>
          <a:bodyPr wrap="square" rtlCol="0">
            <a:spAutoFit/>
          </a:bodyPr>
          <a:lstStyle/>
          <a:p>
            <a:pPr algn="ctr"/>
            <a:r>
              <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2024.3.19</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213682" y="4238620"/>
            <a:ext cx="2527363" cy="368300"/>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汇报</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人：</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王润言</a:t>
            </a:r>
            <a:endPar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a:blip r:embed="rId1"/>
          <a:srcRect l="60245" t="15725" r="14627" b="16706"/>
          <a:stretch>
            <a:fillRect/>
          </a:stretch>
        </p:blipFill>
        <p:spPr>
          <a:xfrm>
            <a:off x="8547463" y="0"/>
            <a:ext cx="3644537" cy="6858000"/>
          </a:xfrm>
          <a:prstGeom prst="rect">
            <a:avLst/>
          </a:prstGeom>
        </p:spPr>
      </p:pic>
      <p:grpSp>
        <p:nvGrpSpPr>
          <p:cNvPr id="8" name="组合 7"/>
          <p:cNvGrpSpPr/>
          <p:nvPr/>
        </p:nvGrpSpPr>
        <p:grpSpPr>
          <a:xfrm>
            <a:off x="3239589" y="3242801"/>
            <a:ext cx="1089660" cy="559789"/>
            <a:chOff x="6470247" y="1233364"/>
            <a:chExt cx="1089660" cy="559789"/>
          </a:xfrm>
        </p:grpSpPr>
        <p:sp>
          <p:nvSpPr>
            <p:cNvPr id="9" name="文本框 17"/>
            <p:cNvSpPr txBox="1"/>
            <p:nvPr/>
          </p:nvSpPr>
          <p:spPr>
            <a:xfrm>
              <a:off x="6470247" y="1233364"/>
              <a:ext cx="868680" cy="368300"/>
            </a:xfrm>
            <a:prstGeom prst="rect">
              <a:avLst/>
            </a:prstGeom>
            <a:noFill/>
          </p:spPr>
          <p:txBody>
            <a:bodyPr wrap="none" rtlCol="0">
              <a:spAutoFit/>
            </a:bodyPr>
            <a:lstStyle/>
            <a:p>
              <a:pPr algn="l"/>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模块化</a:t>
              </a:r>
              <a:endPar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6470247" y="1532803"/>
              <a:ext cx="1089660" cy="260350"/>
            </a:xfrm>
            <a:prstGeom prst="rect">
              <a:avLst/>
            </a:prstGeom>
          </p:spPr>
          <p:txBody>
            <a:bodyPr wrap="none">
              <a:spAutoFit/>
            </a:bodyPr>
            <a:lstStyle/>
            <a:p>
              <a:pPr algn="l"/>
              <a:r>
                <a:rPr lang="en-US" altLang="zh-CN" sz="1100" dirty="0">
                  <a:latin typeface="Arial" panose="020B0604020202020204" pitchFamily="34" charset="0"/>
                  <a:cs typeface="Arial" panose="020B0604020202020204" pitchFamily="34" charset="0"/>
                  <a:sym typeface="+mn-ea"/>
                </a:rPr>
                <a:t>Modularization</a:t>
              </a:r>
              <a:endParaRPr lang="zh-CN" altLang="en-US" sz="1100" dirty="0">
                <a:latin typeface="Arial" panose="020B0604020202020204" pitchFamily="34" charset="0"/>
                <a:cs typeface="Arial" panose="020B0604020202020204" pitchFamily="34" charset="0"/>
              </a:endParaRPr>
            </a:p>
          </p:txBody>
        </p:sp>
      </p:grpSp>
      <p:sp>
        <p:nvSpPr>
          <p:cNvPr id="2" name="矩形: 圆角 6"/>
          <p:cNvSpPr/>
          <p:nvPr>
            <p:custDataLst>
              <p:tags r:id="rId2"/>
            </p:custDataLst>
          </p:nvPr>
        </p:nvSpPr>
        <p:spPr>
          <a:xfrm>
            <a:off x="1666144" y="3242639"/>
            <a:ext cx="1339396" cy="562389"/>
          </a:xfrm>
          <a:prstGeom prst="roundRect">
            <a:avLst>
              <a:gd name="adj" fmla="val 50000"/>
            </a:avLst>
          </a:pr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04</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595695" y="231095"/>
            <a:ext cx="1089660" cy="534850"/>
            <a:chOff x="6470247" y="1233364"/>
            <a:chExt cx="1089660" cy="534850"/>
          </a:xfrm>
        </p:grpSpPr>
        <p:sp>
          <p:nvSpPr>
            <p:cNvPr id="29" name="文本框 26"/>
            <p:cNvSpPr txBox="1"/>
            <p:nvPr/>
          </p:nvSpPr>
          <p:spPr>
            <a:xfrm>
              <a:off x="6470247" y="1233364"/>
              <a:ext cx="868680" cy="368300"/>
            </a:xfrm>
            <a:prstGeom prst="rect">
              <a:avLst/>
            </a:prstGeom>
            <a:noFill/>
          </p:spPr>
          <p:txBody>
            <a:bodyPr wrap="none" rtlCol="0">
              <a:spAutoFit/>
            </a:bodyPr>
            <a:lstStyle/>
            <a:p>
              <a:pPr algn="l"/>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模块化</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6470247" y="1507864"/>
              <a:ext cx="1089660" cy="260350"/>
            </a:xfrm>
            <a:prstGeom prst="rect">
              <a:avLst/>
            </a:prstGeom>
          </p:spPr>
          <p:txBody>
            <a:bodyPr wrap="none">
              <a:spAutoFit/>
            </a:bodyPr>
            <a:lstStyle/>
            <a:p>
              <a:pPr algn="l"/>
              <a:r>
                <a:rPr lang="en-US" altLang="zh-CN" sz="1100" dirty="0">
                  <a:latin typeface="Arial" panose="020B0604020202020204" pitchFamily="34" charset="0"/>
                  <a:cs typeface="Arial" panose="020B0604020202020204" pitchFamily="34" charset="0"/>
                  <a:sym typeface="+mn-ea"/>
                </a:rPr>
                <a:t>Modularization</a:t>
              </a:r>
              <a:endParaRPr lang="zh-CN" altLang="en-US" sz="1100" dirty="0">
                <a:latin typeface="Arial" panose="020B0604020202020204" pitchFamily="34" charset="0"/>
                <a:cs typeface="Arial" panose="020B0604020202020204" pitchFamily="34" charset="0"/>
              </a:endParaRPr>
            </a:p>
          </p:txBody>
        </p:sp>
      </p:grpSp>
      <p:sp>
        <p:nvSpPr>
          <p:cNvPr id="3" name="矩形: 圆角 6"/>
          <p:cNvSpPr/>
          <p:nvPr>
            <p:custDataLst>
              <p:tags r:id="rId1"/>
            </p:custDataLst>
          </p:nvPr>
        </p:nvSpPr>
        <p:spPr>
          <a:xfrm>
            <a:off x="159924" y="230834"/>
            <a:ext cx="1339396" cy="562389"/>
          </a:xfrm>
          <a:prstGeom prst="roundRect">
            <a:avLst>
              <a:gd name="adj" fmla="val 50000"/>
            </a:avLst>
          </a:prstGeom>
          <a:solidFill>
            <a:srgbClr val="DB5B5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04</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
        <p:nvSpPr>
          <p:cNvPr id="5" name="TextBox 1"/>
          <p:cNvSpPr txBox="1"/>
          <p:nvPr/>
        </p:nvSpPr>
        <p:spPr>
          <a:xfrm>
            <a:off x="1595755" y="793115"/>
            <a:ext cx="9914890" cy="368300"/>
          </a:xfrm>
          <a:prstGeom prst="rect">
            <a:avLst/>
          </a:prstGeom>
          <a:noFill/>
        </p:spPr>
        <p:txBody>
          <a:bodyPr wrap="square" rtlCol="0">
            <a:spAutoFit/>
          </a:bodyPr>
          <a:p>
            <a:r>
              <a:rPr lang="zh-CN" altLang="en-US" dirty="0"/>
              <a:t>相关突发</a:t>
            </a:r>
            <a:r>
              <a:rPr lang="zh-CN" altLang="en-US" dirty="0"/>
              <a:t>检测算法</a:t>
            </a:r>
            <a:endParaRPr lang="zh-CN" altLang="en-US" dirty="0"/>
          </a:p>
        </p:txBody>
      </p:sp>
      <p:sp>
        <p:nvSpPr>
          <p:cNvPr id="6" name="文本框 5"/>
          <p:cNvSpPr txBox="1"/>
          <p:nvPr/>
        </p:nvSpPr>
        <p:spPr>
          <a:xfrm>
            <a:off x="1595755" y="1188720"/>
            <a:ext cx="9433560" cy="2306955"/>
          </a:xfrm>
          <a:prstGeom prst="rect">
            <a:avLst/>
          </a:prstGeom>
          <a:noFill/>
        </p:spPr>
        <p:txBody>
          <a:bodyPr wrap="square" rtlCol="0">
            <a:spAutoFit/>
          </a:bodyPr>
          <a:p>
            <a:r>
              <a:rPr lang="zh-CN" altLang="en-US" b="1">
                <a:sym typeface="+mn-ea"/>
              </a:rPr>
              <a:t>输入：</a:t>
            </a:r>
            <a:endParaRPr lang="zh-CN" altLang="en-US" b="1">
              <a:sym typeface="+mn-ea"/>
            </a:endParaRPr>
          </a:p>
          <a:p>
            <a:r>
              <a:rPr lang="en-US" altLang="zh-CN"/>
              <a:t>clk_upsample_4</a:t>
            </a:r>
            <a:r>
              <a:rPr lang="zh-CN" altLang="en-US"/>
              <a:t>：按照</a:t>
            </a:r>
            <a:r>
              <a:rPr lang="en-US" altLang="zh-CN"/>
              <a:t>4</a:t>
            </a:r>
            <a:r>
              <a:rPr lang="zh-CN" altLang="en-US"/>
              <a:t>倍上采样后</a:t>
            </a:r>
            <a:r>
              <a:rPr lang="zh-CN" altLang="en-US"/>
              <a:t>倍频的</a:t>
            </a:r>
            <a:r>
              <a:rPr lang="zh-CN" altLang="en-US"/>
              <a:t>时钟。</a:t>
            </a:r>
            <a:endParaRPr lang="zh-CN" altLang="en-US"/>
          </a:p>
          <a:p>
            <a:r>
              <a:rPr lang="en-US" altLang="zh-CN"/>
              <a:t>clk</a:t>
            </a:r>
            <a:r>
              <a:rPr lang="zh-CN" altLang="en-US"/>
              <a:t>：基础</a:t>
            </a:r>
            <a:r>
              <a:rPr lang="zh-CN" altLang="en-US"/>
              <a:t>时钟。</a:t>
            </a:r>
            <a:endParaRPr lang="zh-CN" altLang="en-US"/>
          </a:p>
          <a:p>
            <a:r>
              <a:rPr lang="en-US" altLang="zh-CN"/>
              <a:t>RAM</a:t>
            </a:r>
            <a:r>
              <a:rPr lang="zh-CN" altLang="en-US"/>
              <a:t>：用于存储一定长度的</a:t>
            </a:r>
            <a:r>
              <a:rPr lang="zh-CN" altLang="en-US">
                <a:sym typeface="+mn-ea"/>
              </a:rPr>
              <a:t>信号</a:t>
            </a:r>
            <a:r>
              <a:rPr lang="zh-CN" altLang="en-US">
                <a:sym typeface="+mn-ea"/>
              </a:rPr>
              <a:t>采样序列，该序列用于差分相干、频偏估计、位同步等</a:t>
            </a:r>
            <a:r>
              <a:rPr lang="zh-CN" altLang="en-US"/>
              <a:t>。</a:t>
            </a:r>
            <a:endParaRPr lang="en-US" altLang="zh-CN"/>
          </a:p>
          <a:p>
            <a:endParaRPr lang="zh-CN" altLang="en-US"/>
          </a:p>
          <a:p>
            <a:r>
              <a:rPr lang="zh-CN" altLang="en-US" b="1"/>
              <a:t>输出：</a:t>
            </a:r>
            <a:endParaRPr lang="zh-CN" altLang="en-US" b="1"/>
          </a:p>
          <a:p>
            <a:r>
              <a:rPr lang="en-US" altLang="zh-CN"/>
              <a:t>frame_detect_end</a:t>
            </a:r>
            <a:r>
              <a:rPr lang="zh-CN" altLang="en-US"/>
              <a:t>：输出一个</a:t>
            </a:r>
            <a:r>
              <a:rPr lang="en-US" altLang="zh-CN">
                <a:sym typeface="+mn-ea"/>
              </a:rPr>
              <a:t>clk</a:t>
            </a:r>
            <a:r>
              <a:rPr lang="zh-CN" altLang="en-US">
                <a:sym typeface="+mn-ea"/>
              </a:rPr>
              <a:t>周期</a:t>
            </a:r>
            <a:r>
              <a:rPr lang="zh-CN" altLang="en-US"/>
              <a:t>高电平信号，表示帧头检测</a:t>
            </a:r>
            <a:r>
              <a:rPr lang="zh-CN" altLang="en-US"/>
              <a:t>结束。</a:t>
            </a:r>
            <a:endParaRPr lang="zh-CN" altLang="en-US"/>
          </a:p>
          <a:p>
            <a:r>
              <a:rPr lang="en-US" altLang="zh-CN"/>
              <a:t>frame_begin</a:t>
            </a:r>
            <a:r>
              <a:rPr lang="zh-CN" altLang="en-US"/>
              <a:t>：输出一个</a:t>
            </a:r>
            <a:r>
              <a:rPr lang="en-US" altLang="zh-CN"/>
              <a:t>clk</a:t>
            </a:r>
            <a:r>
              <a:rPr lang="zh-CN" altLang="en-US"/>
              <a:t>周期的高电平信号，表示此处是信号的</a:t>
            </a:r>
            <a:r>
              <a:rPr lang="zh-CN" altLang="en-US"/>
              <a:t>开始。</a:t>
            </a:r>
            <a:endParaRPr lang="zh-CN" altLang="en-US"/>
          </a:p>
        </p:txBody>
      </p:sp>
      <p:pic>
        <p:nvPicPr>
          <p:cNvPr id="4" name="图片 3"/>
          <p:cNvPicPr>
            <a:picLocks noChangeAspect="1"/>
          </p:cNvPicPr>
          <p:nvPr/>
        </p:nvPicPr>
        <p:blipFill>
          <a:blip r:embed="rId2"/>
          <a:stretch>
            <a:fillRect/>
          </a:stretch>
        </p:blipFill>
        <p:spPr>
          <a:xfrm>
            <a:off x="1499235" y="4488180"/>
            <a:ext cx="9075420" cy="1790700"/>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499235" y="4135755"/>
            <a:ext cx="9898380" cy="2331720"/>
          </a:xfrm>
          <a:prstGeom prst="rect">
            <a:avLst/>
          </a:prstGeom>
        </p:spPr>
      </p:pic>
      <p:grpSp>
        <p:nvGrpSpPr>
          <p:cNvPr id="28" name="组合 27"/>
          <p:cNvGrpSpPr/>
          <p:nvPr/>
        </p:nvGrpSpPr>
        <p:grpSpPr>
          <a:xfrm>
            <a:off x="1595695" y="231095"/>
            <a:ext cx="1089660" cy="534850"/>
            <a:chOff x="6470247" y="1233364"/>
            <a:chExt cx="1089660" cy="534850"/>
          </a:xfrm>
        </p:grpSpPr>
        <p:sp>
          <p:nvSpPr>
            <p:cNvPr id="29" name="文本框 26"/>
            <p:cNvSpPr txBox="1"/>
            <p:nvPr/>
          </p:nvSpPr>
          <p:spPr>
            <a:xfrm>
              <a:off x="6470247" y="1233364"/>
              <a:ext cx="868680" cy="368300"/>
            </a:xfrm>
            <a:prstGeom prst="rect">
              <a:avLst/>
            </a:prstGeom>
            <a:noFill/>
          </p:spPr>
          <p:txBody>
            <a:bodyPr wrap="none" rtlCol="0">
              <a:spAutoFit/>
            </a:bodyPr>
            <a:lstStyle/>
            <a:p>
              <a:pPr algn="l"/>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模块化</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6470247" y="1507864"/>
              <a:ext cx="1089660" cy="260350"/>
            </a:xfrm>
            <a:prstGeom prst="rect">
              <a:avLst/>
            </a:prstGeom>
          </p:spPr>
          <p:txBody>
            <a:bodyPr wrap="none">
              <a:spAutoFit/>
            </a:bodyPr>
            <a:lstStyle/>
            <a:p>
              <a:pPr algn="l"/>
              <a:r>
                <a:rPr lang="en-US" altLang="zh-CN" sz="1100" dirty="0">
                  <a:latin typeface="Arial" panose="020B0604020202020204" pitchFamily="34" charset="0"/>
                  <a:cs typeface="Arial" panose="020B0604020202020204" pitchFamily="34" charset="0"/>
                  <a:sym typeface="+mn-ea"/>
                </a:rPr>
                <a:t>Modularization</a:t>
              </a:r>
              <a:endParaRPr lang="zh-CN" altLang="en-US" sz="1100" dirty="0">
                <a:latin typeface="Arial" panose="020B0604020202020204" pitchFamily="34" charset="0"/>
                <a:cs typeface="Arial" panose="020B0604020202020204" pitchFamily="34" charset="0"/>
              </a:endParaRPr>
            </a:p>
          </p:txBody>
        </p:sp>
      </p:grpSp>
      <p:sp>
        <p:nvSpPr>
          <p:cNvPr id="3" name="矩形: 圆角 6"/>
          <p:cNvSpPr/>
          <p:nvPr>
            <p:custDataLst>
              <p:tags r:id="rId2"/>
            </p:custDataLst>
          </p:nvPr>
        </p:nvSpPr>
        <p:spPr>
          <a:xfrm>
            <a:off x="159924" y="230834"/>
            <a:ext cx="1339396" cy="562389"/>
          </a:xfrm>
          <a:prstGeom prst="roundRect">
            <a:avLst>
              <a:gd name="adj" fmla="val 50000"/>
            </a:avLst>
          </a:prstGeom>
          <a:solidFill>
            <a:srgbClr val="DB5B5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04</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
        <p:nvSpPr>
          <p:cNvPr id="5" name="TextBox 1"/>
          <p:cNvSpPr txBox="1"/>
          <p:nvPr/>
        </p:nvSpPr>
        <p:spPr>
          <a:xfrm>
            <a:off x="1595755" y="793115"/>
            <a:ext cx="9914890" cy="368300"/>
          </a:xfrm>
          <a:prstGeom prst="rect">
            <a:avLst/>
          </a:prstGeom>
          <a:noFill/>
        </p:spPr>
        <p:txBody>
          <a:bodyPr wrap="square" rtlCol="0">
            <a:spAutoFit/>
          </a:bodyPr>
          <a:p>
            <a:r>
              <a:rPr lang="zh-CN" altLang="en-US" dirty="0"/>
              <a:t>双窗突发</a:t>
            </a:r>
            <a:r>
              <a:rPr lang="zh-CN" altLang="en-US" dirty="0"/>
              <a:t>检测算法</a:t>
            </a:r>
            <a:endParaRPr lang="zh-CN" altLang="en-US" dirty="0"/>
          </a:p>
        </p:txBody>
      </p:sp>
      <p:sp>
        <p:nvSpPr>
          <p:cNvPr id="4" name="文本框 3"/>
          <p:cNvSpPr txBox="1"/>
          <p:nvPr/>
        </p:nvSpPr>
        <p:spPr>
          <a:xfrm>
            <a:off x="1595755" y="1188720"/>
            <a:ext cx="9433560" cy="2861310"/>
          </a:xfrm>
          <a:prstGeom prst="rect">
            <a:avLst/>
          </a:prstGeom>
          <a:noFill/>
        </p:spPr>
        <p:txBody>
          <a:bodyPr wrap="square" rtlCol="0">
            <a:spAutoFit/>
          </a:bodyPr>
          <a:p>
            <a:r>
              <a:rPr lang="zh-CN" altLang="en-US" b="1">
                <a:sym typeface="+mn-ea"/>
              </a:rPr>
              <a:t>输入：</a:t>
            </a:r>
            <a:endParaRPr lang="zh-CN" altLang="en-US" b="1">
              <a:sym typeface="+mn-ea"/>
            </a:endParaRPr>
          </a:p>
          <a:p>
            <a:r>
              <a:rPr lang="en-US" altLang="zh-CN">
                <a:sym typeface="+mn-ea"/>
              </a:rPr>
              <a:t>clk_upsample_4</a:t>
            </a:r>
            <a:r>
              <a:rPr lang="zh-CN" altLang="en-US">
                <a:sym typeface="+mn-ea"/>
              </a:rPr>
              <a:t>：按照</a:t>
            </a:r>
            <a:r>
              <a:rPr lang="en-US" altLang="zh-CN">
                <a:sym typeface="+mn-ea"/>
              </a:rPr>
              <a:t>4</a:t>
            </a:r>
            <a:r>
              <a:rPr lang="zh-CN" altLang="en-US">
                <a:sym typeface="+mn-ea"/>
              </a:rPr>
              <a:t>倍上采样后倍频的时钟。</a:t>
            </a:r>
            <a:endParaRPr lang="zh-CN" altLang="en-US"/>
          </a:p>
          <a:p>
            <a:r>
              <a:rPr lang="en-US" altLang="zh-CN">
                <a:sym typeface="+mn-ea"/>
              </a:rPr>
              <a:t>clk</a:t>
            </a:r>
            <a:r>
              <a:rPr lang="zh-CN" altLang="en-US">
                <a:sym typeface="+mn-ea"/>
              </a:rPr>
              <a:t>：基础时钟。</a:t>
            </a:r>
            <a:endParaRPr lang="zh-CN" altLang="en-US"/>
          </a:p>
          <a:p>
            <a:r>
              <a:rPr lang="en-US" altLang="zh-CN">
                <a:sym typeface="+mn-ea"/>
              </a:rPr>
              <a:t>RAM</a:t>
            </a:r>
            <a:r>
              <a:rPr lang="zh-CN" altLang="en-US">
                <a:sym typeface="+mn-ea"/>
              </a:rPr>
              <a:t>：用于存储一定长度的信号</a:t>
            </a:r>
            <a:r>
              <a:rPr lang="zh-CN" altLang="en-US">
                <a:sym typeface="+mn-ea"/>
              </a:rPr>
              <a:t>采样序列。</a:t>
            </a:r>
            <a:endParaRPr lang="en-US" altLang="zh-CN"/>
          </a:p>
          <a:p>
            <a:endParaRPr lang="zh-CN" altLang="en-US"/>
          </a:p>
          <a:p>
            <a:r>
              <a:rPr lang="zh-CN" altLang="en-US" b="1">
                <a:sym typeface="+mn-ea"/>
              </a:rPr>
              <a:t>输出：</a:t>
            </a:r>
            <a:endParaRPr lang="zh-CN" altLang="en-US" b="1"/>
          </a:p>
          <a:p>
            <a:r>
              <a:rPr lang="en-US" altLang="zh-CN">
                <a:sym typeface="+mn-ea"/>
              </a:rPr>
              <a:t>frame_detect_end</a:t>
            </a:r>
            <a:r>
              <a:rPr lang="zh-CN" altLang="en-US">
                <a:sym typeface="+mn-ea"/>
              </a:rPr>
              <a:t>：输出一个</a:t>
            </a:r>
            <a:r>
              <a:rPr lang="en-US" altLang="zh-CN">
                <a:sym typeface="+mn-ea"/>
              </a:rPr>
              <a:t>clk</a:t>
            </a:r>
            <a:r>
              <a:rPr lang="zh-CN" altLang="en-US">
                <a:sym typeface="+mn-ea"/>
              </a:rPr>
              <a:t>周期</a:t>
            </a:r>
            <a:r>
              <a:rPr lang="zh-CN" altLang="en-US">
                <a:sym typeface="+mn-ea"/>
              </a:rPr>
              <a:t>高电平信号，表示帧头检测结束。</a:t>
            </a:r>
            <a:endParaRPr lang="zh-CN" altLang="en-US"/>
          </a:p>
          <a:p>
            <a:r>
              <a:rPr lang="en-US" altLang="zh-CN">
                <a:sym typeface="+mn-ea"/>
              </a:rPr>
              <a:t>frame_begin</a:t>
            </a:r>
            <a:r>
              <a:rPr lang="zh-CN" altLang="en-US">
                <a:sym typeface="+mn-ea"/>
              </a:rPr>
              <a:t>：输出一个</a:t>
            </a:r>
            <a:r>
              <a:rPr lang="en-US" altLang="zh-CN">
                <a:sym typeface="+mn-ea"/>
              </a:rPr>
              <a:t>clk</a:t>
            </a:r>
            <a:r>
              <a:rPr lang="zh-CN" altLang="en-US">
                <a:sym typeface="+mn-ea"/>
              </a:rPr>
              <a:t>周期的高电平信号，表示此处是信号的开始。</a:t>
            </a:r>
            <a:endParaRPr lang="zh-CN" altLang="en-US">
              <a:sym typeface="+mn-ea"/>
            </a:endParaRPr>
          </a:p>
          <a:p>
            <a:endParaRPr lang="zh-CN" altLang="en-US"/>
          </a:p>
          <a:p>
            <a:r>
              <a:rPr lang="zh-CN" altLang="en-US"/>
              <a:t>注：</a:t>
            </a:r>
            <a:r>
              <a:rPr lang="en-US" altLang="zh-CN"/>
              <a:t>(</a:t>
            </a:r>
            <a:r>
              <a:rPr lang="zh-CN" altLang="en-US"/>
              <a:t>内部有双窗差分信号的寄存器，输入与差分相干一致，但是内部结构不同</a:t>
            </a:r>
            <a:r>
              <a:rPr lang="en-US" altLang="zh-CN"/>
              <a:t>)</a:t>
            </a:r>
            <a:endParaRPr lang="en-US" altLang="zh-CN"/>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595695" y="231095"/>
            <a:ext cx="1089660" cy="534850"/>
            <a:chOff x="6470247" y="1233364"/>
            <a:chExt cx="1089660" cy="534850"/>
          </a:xfrm>
        </p:grpSpPr>
        <p:sp>
          <p:nvSpPr>
            <p:cNvPr id="29" name="文本框 26"/>
            <p:cNvSpPr txBox="1"/>
            <p:nvPr/>
          </p:nvSpPr>
          <p:spPr>
            <a:xfrm>
              <a:off x="6470247" y="1233364"/>
              <a:ext cx="868680" cy="368300"/>
            </a:xfrm>
            <a:prstGeom prst="rect">
              <a:avLst/>
            </a:prstGeom>
            <a:noFill/>
          </p:spPr>
          <p:txBody>
            <a:bodyPr wrap="none" rtlCol="0">
              <a:spAutoFit/>
            </a:bodyPr>
            <a:lstStyle/>
            <a:p>
              <a:pPr algn="l"/>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模块化</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6470247" y="1507864"/>
              <a:ext cx="1089660" cy="260350"/>
            </a:xfrm>
            <a:prstGeom prst="rect">
              <a:avLst/>
            </a:prstGeom>
          </p:spPr>
          <p:txBody>
            <a:bodyPr wrap="none">
              <a:spAutoFit/>
            </a:bodyPr>
            <a:lstStyle/>
            <a:p>
              <a:pPr algn="l"/>
              <a:r>
                <a:rPr lang="en-US" altLang="zh-CN" sz="1100" dirty="0">
                  <a:latin typeface="Arial" panose="020B0604020202020204" pitchFamily="34" charset="0"/>
                  <a:cs typeface="Arial" panose="020B0604020202020204" pitchFamily="34" charset="0"/>
                  <a:sym typeface="+mn-ea"/>
                </a:rPr>
                <a:t>Modularization</a:t>
              </a:r>
              <a:endParaRPr lang="zh-CN" altLang="en-US" sz="1100" dirty="0">
                <a:latin typeface="Arial" panose="020B0604020202020204" pitchFamily="34" charset="0"/>
                <a:cs typeface="Arial" panose="020B0604020202020204" pitchFamily="34" charset="0"/>
              </a:endParaRPr>
            </a:p>
          </p:txBody>
        </p:sp>
      </p:grpSp>
      <p:sp>
        <p:nvSpPr>
          <p:cNvPr id="3" name="矩形: 圆角 6"/>
          <p:cNvSpPr/>
          <p:nvPr>
            <p:custDataLst>
              <p:tags r:id="rId1"/>
            </p:custDataLst>
          </p:nvPr>
        </p:nvSpPr>
        <p:spPr>
          <a:xfrm>
            <a:off x="159924" y="230834"/>
            <a:ext cx="1339396" cy="562389"/>
          </a:xfrm>
          <a:prstGeom prst="roundRect">
            <a:avLst>
              <a:gd name="adj" fmla="val 50000"/>
            </a:avLst>
          </a:prstGeom>
          <a:solidFill>
            <a:srgbClr val="DB5B5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04</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
        <p:nvSpPr>
          <p:cNvPr id="5" name="TextBox 1"/>
          <p:cNvSpPr txBox="1"/>
          <p:nvPr/>
        </p:nvSpPr>
        <p:spPr>
          <a:xfrm>
            <a:off x="1595755" y="793115"/>
            <a:ext cx="9914890" cy="368300"/>
          </a:xfrm>
          <a:prstGeom prst="rect">
            <a:avLst/>
          </a:prstGeom>
          <a:noFill/>
        </p:spPr>
        <p:txBody>
          <a:bodyPr wrap="square" rtlCol="0">
            <a:spAutoFit/>
          </a:bodyPr>
          <a:p>
            <a:r>
              <a:rPr lang="zh-CN" altLang="en-US" dirty="0"/>
              <a:t>频率</a:t>
            </a:r>
            <a:r>
              <a:rPr lang="zh-CN" altLang="en-US" dirty="0"/>
              <a:t>估计算法</a:t>
            </a:r>
            <a:endParaRPr lang="zh-CN" altLang="en-US" dirty="0"/>
          </a:p>
        </p:txBody>
      </p:sp>
      <p:sp>
        <p:nvSpPr>
          <p:cNvPr id="6" name="文本框 5"/>
          <p:cNvSpPr txBox="1"/>
          <p:nvPr/>
        </p:nvSpPr>
        <p:spPr>
          <a:xfrm>
            <a:off x="1595755" y="1188720"/>
            <a:ext cx="9433560" cy="2584450"/>
          </a:xfrm>
          <a:prstGeom prst="rect">
            <a:avLst/>
          </a:prstGeom>
          <a:noFill/>
        </p:spPr>
        <p:txBody>
          <a:bodyPr wrap="square" rtlCol="0">
            <a:spAutoFit/>
          </a:bodyPr>
          <a:p>
            <a:r>
              <a:rPr lang="zh-CN" altLang="en-US" b="1">
                <a:sym typeface="+mn-ea"/>
              </a:rPr>
              <a:t>输入：</a:t>
            </a:r>
            <a:endParaRPr lang="zh-CN" altLang="en-US" b="1">
              <a:sym typeface="+mn-ea"/>
            </a:endParaRPr>
          </a:p>
          <a:p>
            <a:r>
              <a:rPr lang="en-US" altLang="zh-CN">
                <a:sym typeface="+mn-ea"/>
              </a:rPr>
              <a:t>clk</a:t>
            </a:r>
            <a:r>
              <a:rPr lang="zh-CN" altLang="en-US">
                <a:sym typeface="+mn-ea"/>
              </a:rPr>
              <a:t>：基础时钟</a:t>
            </a:r>
            <a:r>
              <a:rPr lang="zh-CN" altLang="en-US">
                <a:sym typeface="+mn-ea"/>
              </a:rPr>
              <a:t>信号。</a:t>
            </a:r>
            <a:endParaRPr lang="zh-CN" altLang="en-US">
              <a:sym typeface="+mn-ea"/>
            </a:endParaRPr>
          </a:p>
          <a:p>
            <a:r>
              <a:rPr lang="en-US" altLang="zh-CN">
                <a:sym typeface="+mn-ea"/>
              </a:rPr>
              <a:t>v_est</a:t>
            </a:r>
            <a:r>
              <a:rPr lang="en-US" altLang="zh-CN">
                <a:sym typeface="+mn-ea"/>
              </a:rPr>
              <a:t>_begin</a:t>
            </a:r>
            <a:r>
              <a:rPr lang="zh-CN" altLang="en-US">
                <a:sym typeface="+mn-ea"/>
              </a:rPr>
              <a:t>：用于指示频率估计的</a:t>
            </a:r>
            <a:r>
              <a:rPr lang="zh-CN" altLang="en-US">
                <a:sym typeface="+mn-ea"/>
              </a:rPr>
              <a:t>开始。</a:t>
            </a:r>
            <a:endParaRPr lang="en-US" altLang="zh-CN"/>
          </a:p>
          <a:p>
            <a:r>
              <a:rPr lang="en-US" altLang="zh-CN"/>
              <a:t>RAM</a:t>
            </a:r>
            <a:r>
              <a:rPr lang="zh-CN" altLang="en-US"/>
              <a:t>：存储了用于同步的</a:t>
            </a:r>
            <a:r>
              <a:rPr lang="zh-CN" altLang="en-US"/>
              <a:t>序列。</a:t>
            </a:r>
            <a:endParaRPr lang="zh-CN" altLang="en-US"/>
          </a:p>
          <a:p>
            <a:endParaRPr lang="zh-CN" altLang="en-US"/>
          </a:p>
          <a:p>
            <a:r>
              <a:rPr lang="zh-CN" altLang="en-US" b="1"/>
              <a:t>输出：</a:t>
            </a:r>
            <a:endParaRPr lang="zh-CN" altLang="en-US" b="1"/>
          </a:p>
          <a:p>
            <a:r>
              <a:rPr lang="en-US" altLang="zh-CN">
                <a:sym typeface="+mn-ea"/>
              </a:rPr>
              <a:t>v_est</a:t>
            </a:r>
            <a:r>
              <a:rPr lang="en-US" altLang="zh-CN">
                <a:sym typeface="+mn-ea"/>
              </a:rPr>
              <a:t>_end</a:t>
            </a:r>
            <a:r>
              <a:rPr lang="zh-CN" altLang="en-US"/>
              <a:t>：输出一个</a:t>
            </a:r>
            <a:r>
              <a:rPr lang="en-US" altLang="zh-CN"/>
              <a:t>clk</a:t>
            </a:r>
            <a:r>
              <a:rPr lang="zh-CN" altLang="en-US"/>
              <a:t>周期的高电平，表示频率</a:t>
            </a:r>
            <a:r>
              <a:rPr lang="zh-CN" altLang="en-US"/>
              <a:t>估计结束。</a:t>
            </a:r>
            <a:endParaRPr lang="zh-CN" altLang="en-US"/>
          </a:p>
          <a:p>
            <a:r>
              <a:rPr lang="en-US" altLang="zh-CN"/>
              <a:t>v_est</a:t>
            </a:r>
            <a:r>
              <a:rPr lang="zh-CN" altLang="en-US"/>
              <a:t>：输出频率估计的</a:t>
            </a:r>
            <a:r>
              <a:rPr lang="zh-CN" altLang="en-US"/>
              <a:t>值。</a:t>
            </a:r>
            <a:endParaRPr lang="zh-CN" altLang="en-US"/>
          </a:p>
          <a:p>
            <a:endParaRPr lang="zh-CN" altLang="en-US"/>
          </a:p>
        </p:txBody>
      </p:sp>
      <p:pic>
        <p:nvPicPr>
          <p:cNvPr id="2" name="图片 1"/>
          <p:cNvPicPr>
            <a:picLocks noChangeAspect="1"/>
          </p:cNvPicPr>
          <p:nvPr/>
        </p:nvPicPr>
        <p:blipFill>
          <a:blip r:embed="rId2"/>
          <a:stretch>
            <a:fillRect/>
          </a:stretch>
        </p:blipFill>
        <p:spPr>
          <a:xfrm>
            <a:off x="1499235" y="4435475"/>
            <a:ext cx="7360920" cy="1836420"/>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595695" y="231095"/>
            <a:ext cx="1089660" cy="534850"/>
            <a:chOff x="6470247" y="1233364"/>
            <a:chExt cx="1089660" cy="534850"/>
          </a:xfrm>
        </p:grpSpPr>
        <p:sp>
          <p:nvSpPr>
            <p:cNvPr id="29" name="文本框 26"/>
            <p:cNvSpPr txBox="1"/>
            <p:nvPr/>
          </p:nvSpPr>
          <p:spPr>
            <a:xfrm>
              <a:off x="6470247" y="1233364"/>
              <a:ext cx="868680" cy="368300"/>
            </a:xfrm>
            <a:prstGeom prst="rect">
              <a:avLst/>
            </a:prstGeom>
            <a:noFill/>
          </p:spPr>
          <p:txBody>
            <a:bodyPr wrap="none" rtlCol="0">
              <a:spAutoFit/>
            </a:bodyPr>
            <a:lstStyle/>
            <a:p>
              <a:pPr algn="l"/>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模块化</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6470247" y="1507864"/>
              <a:ext cx="1089660" cy="260350"/>
            </a:xfrm>
            <a:prstGeom prst="rect">
              <a:avLst/>
            </a:prstGeom>
          </p:spPr>
          <p:txBody>
            <a:bodyPr wrap="none">
              <a:spAutoFit/>
            </a:bodyPr>
            <a:lstStyle/>
            <a:p>
              <a:pPr algn="l"/>
              <a:r>
                <a:rPr lang="en-US" altLang="zh-CN" sz="1100" dirty="0">
                  <a:latin typeface="Arial" panose="020B0604020202020204" pitchFamily="34" charset="0"/>
                  <a:cs typeface="Arial" panose="020B0604020202020204" pitchFamily="34" charset="0"/>
                  <a:sym typeface="+mn-ea"/>
                </a:rPr>
                <a:t>Modularization</a:t>
              </a:r>
              <a:endParaRPr lang="zh-CN" altLang="en-US" sz="1100" dirty="0">
                <a:latin typeface="Arial" panose="020B0604020202020204" pitchFamily="34" charset="0"/>
                <a:cs typeface="Arial" panose="020B0604020202020204" pitchFamily="34" charset="0"/>
              </a:endParaRPr>
            </a:p>
          </p:txBody>
        </p:sp>
      </p:grpSp>
      <p:sp>
        <p:nvSpPr>
          <p:cNvPr id="3" name="矩形: 圆角 6"/>
          <p:cNvSpPr/>
          <p:nvPr>
            <p:custDataLst>
              <p:tags r:id="rId1"/>
            </p:custDataLst>
          </p:nvPr>
        </p:nvSpPr>
        <p:spPr>
          <a:xfrm>
            <a:off x="159924" y="230834"/>
            <a:ext cx="1339396" cy="562389"/>
          </a:xfrm>
          <a:prstGeom prst="roundRect">
            <a:avLst>
              <a:gd name="adj" fmla="val 50000"/>
            </a:avLst>
          </a:prstGeom>
          <a:solidFill>
            <a:srgbClr val="DB5B5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04</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
        <p:nvSpPr>
          <p:cNvPr id="5" name="TextBox 1"/>
          <p:cNvSpPr txBox="1"/>
          <p:nvPr/>
        </p:nvSpPr>
        <p:spPr>
          <a:xfrm>
            <a:off x="1595755" y="793115"/>
            <a:ext cx="9914890" cy="368300"/>
          </a:xfrm>
          <a:prstGeom prst="rect">
            <a:avLst/>
          </a:prstGeom>
          <a:noFill/>
        </p:spPr>
        <p:txBody>
          <a:bodyPr wrap="square" rtlCol="0">
            <a:spAutoFit/>
          </a:bodyPr>
          <a:p>
            <a:r>
              <a:rPr lang="zh-CN" altLang="en-US" dirty="0"/>
              <a:t>差分解调</a:t>
            </a:r>
            <a:r>
              <a:rPr lang="zh-CN" altLang="en-US" dirty="0"/>
              <a:t>模块</a:t>
            </a:r>
            <a:endParaRPr lang="zh-CN" altLang="en-US" dirty="0"/>
          </a:p>
        </p:txBody>
      </p:sp>
      <p:sp>
        <p:nvSpPr>
          <p:cNvPr id="6" name="文本框 5"/>
          <p:cNvSpPr txBox="1"/>
          <p:nvPr/>
        </p:nvSpPr>
        <p:spPr>
          <a:xfrm>
            <a:off x="1595755" y="1188720"/>
            <a:ext cx="9433560" cy="2861310"/>
          </a:xfrm>
          <a:prstGeom prst="rect">
            <a:avLst/>
          </a:prstGeom>
          <a:noFill/>
        </p:spPr>
        <p:txBody>
          <a:bodyPr wrap="square" rtlCol="0">
            <a:spAutoFit/>
          </a:bodyPr>
          <a:p>
            <a:r>
              <a:rPr lang="zh-CN" altLang="en-US" b="1">
                <a:sym typeface="+mn-ea"/>
              </a:rPr>
              <a:t>输入：</a:t>
            </a:r>
            <a:endParaRPr lang="zh-CN" altLang="en-US">
              <a:sym typeface="+mn-ea"/>
            </a:endParaRPr>
          </a:p>
          <a:p>
            <a:r>
              <a:rPr lang="zh-CN" altLang="en-US">
                <a:sym typeface="+mn-ea"/>
              </a:rPr>
              <a:t>GFSKBaseband_RX：用于解调的</a:t>
            </a:r>
            <a:r>
              <a:rPr lang="zh-CN" altLang="en-US">
                <a:sym typeface="+mn-ea"/>
              </a:rPr>
              <a:t>采样序列。</a:t>
            </a:r>
            <a:endParaRPr lang="en-US" altLang="zh-CN"/>
          </a:p>
          <a:p>
            <a:r>
              <a:rPr lang="en-US" altLang="zh-CN"/>
              <a:t>demo_ctrl</a:t>
            </a:r>
            <a:r>
              <a:rPr lang="zh-CN" altLang="en-US"/>
              <a:t>：控制模块</a:t>
            </a:r>
            <a:r>
              <a:rPr lang="zh-CN" altLang="en-US"/>
              <a:t>在上升沿处访问存储好的一个周期长度的GFSKBaseband_RX，对序列中的指定采样点进行差分</a:t>
            </a:r>
            <a:r>
              <a:rPr lang="zh-CN" altLang="en-US"/>
              <a:t>计算。</a:t>
            </a:r>
            <a:endParaRPr lang="zh-CN" altLang="en-US"/>
          </a:p>
          <a:p>
            <a:r>
              <a:rPr lang="en-US" altLang="zh-CN">
                <a:sym typeface="+mn-ea"/>
              </a:rPr>
              <a:t>CRC_result</a:t>
            </a:r>
            <a:r>
              <a:rPr lang="zh-CN" altLang="en-US">
                <a:sym typeface="+mn-ea"/>
              </a:rPr>
              <a:t>：前一时刻</a:t>
            </a:r>
            <a:r>
              <a:rPr lang="en-US" altLang="zh-CN">
                <a:sym typeface="+mn-ea"/>
              </a:rPr>
              <a:t>CRC</a:t>
            </a:r>
            <a:r>
              <a:rPr lang="zh-CN" altLang="en-US">
                <a:sym typeface="+mn-ea"/>
              </a:rPr>
              <a:t>校验结果的输入</a:t>
            </a:r>
            <a:endParaRPr lang="zh-CN" altLang="en-US"/>
          </a:p>
          <a:p>
            <a:endParaRPr lang="zh-CN" altLang="en-US"/>
          </a:p>
          <a:p>
            <a:r>
              <a:rPr lang="zh-CN" altLang="en-US" b="1"/>
              <a:t>输出：</a:t>
            </a:r>
            <a:endParaRPr lang="zh-CN" altLang="en-US" b="1"/>
          </a:p>
          <a:p>
            <a:r>
              <a:rPr lang="en-US" altLang="zh-CN"/>
              <a:t>demo_data</a:t>
            </a:r>
            <a:r>
              <a:rPr lang="zh-CN" altLang="en-US"/>
              <a:t>：输出解调后的</a:t>
            </a:r>
            <a:r>
              <a:rPr lang="zh-CN" altLang="en-US"/>
              <a:t>码。</a:t>
            </a:r>
            <a:endParaRPr lang="zh-CN" altLang="en-US"/>
          </a:p>
          <a:p>
            <a:r>
              <a:rPr lang="en-US" altLang="zh-CN"/>
              <a:t>demo_end</a:t>
            </a:r>
            <a:r>
              <a:rPr lang="zh-CN" altLang="en-US"/>
              <a:t>：当解调结束输出输出一个</a:t>
            </a:r>
            <a:r>
              <a:rPr lang="zh-CN" altLang="en-US"/>
              <a:t>高电平</a:t>
            </a:r>
            <a:endParaRPr lang="zh-CN" altLang="en-US"/>
          </a:p>
          <a:p>
            <a:r>
              <a:rPr lang="en-US" altLang="zh-CN"/>
              <a:t>CRC_result</a:t>
            </a:r>
            <a:r>
              <a:rPr lang="zh-CN" altLang="en-US"/>
              <a:t>：</a:t>
            </a:r>
            <a:r>
              <a:rPr lang="en-US" altLang="zh-CN"/>
              <a:t>CRC</a:t>
            </a:r>
            <a:r>
              <a:rPr lang="zh-CN" altLang="en-US"/>
              <a:t>校验结果</a:t>
            </a:r>
            <a:r>
              <a:rPr lang="zh-CN" altLang="en-US"/>
              <a:t>输出</a:t>
            </a:r>
            <a:endParaRPr lang="zh-CN" altLang="en-US"/>
          </a:p>
        </p:txBody>
      </p:sp>
      <p:pic>
        <p:nvPicPr>
          <p:cNvPr id="13" name="图片 12"/>
          <p:cNvPicPr>
            <a:picLocks noChangeAspect="1"/>
          </p:cNvPicPr>
          <p:nvPr/>
        </p:nvPicPr>
        <p:blipFill>
          <a:blip r:embed="rId2"/>
          <a:stretch>
            <a:fillRect/>
          </a:stretch>
        </p:blipFill>
        <p:spPr>
          <a:xfrm>
            <a:off x="1499235" y="4137025"/>
            <a:ext cx="6857365" cy="2481580"/>
          </a:xfrm>
          <a:prstGeom prst="rect">
            <a:avLst/>
          </a:prstGeo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a:blip r:embed="rId1"/>
          <a:srcRect l="60245" t="15725" r="14627" b="16706"/>
          <a:stretch>
            <a:fillRect/>
          </a:stretch>
        </p:blipFill>
        <p:spPr>
          <a:xfrm>
            <a:off x="8547463" y="0"/>
            <a:ext cx="3644537" cy="6858000"/>
          </a:xfrm>
          <a:prstGeom prst="rect">
            <a:avLst/>
          </a:prstGeom>
        </p:spPr>
      </p:pic>
      <p:sp>
        <p:nvSpPr>
          <p:cNvPr id="9" name="文本框 8"/>
          <p:cNvSpPr txBox="1"/>
          <p:nvPr/>
        </p:nvSpPr>
        <p:spPr>
          <a:xfrm>
            <a:off x="1161415" y="2394585"/>
            <a:ext cx="5123180" cy="645160"/>
          </a:xfrm>
          <a:prstGeom prst="rect">
            <a:avLst/>
          </a:prstGeom>
          <a:noFill/>
        </p:spPr>
        <p:txBody>
          <a:bodyPr wrap="square" rtlCol="0">
            <a:spAutoFit/>
          </a:bodyPr>
          <a:lstStyle/>
          <a:p>
            <a:r>
              <a:rPr lang="zh-CN" altLang="en-US" sz="3600" b="1" smtClean="0">
                <a:solidFill>
                  <a:schemeClr val="tx1">
                    <a:lumMod val="85000"/>
                    <a:lumOff val="15000"/>
                  </a:schemeClr>
                </a:solidFill>
                <a:latin typeface="微软雅黑" panose="020B0503020204020204" pitchFamily="34" charset="-122"/>
                <a:ea typeface="微软雅黑" panose="020B0503020204020204" pitchFamily="34" charset="-122"/>
              </a:rPr>
              <a:t>感谢观</a:t>
            </a:r>
            <a:r>
              <a:rPr lang="zh-CN" altLang="en-US" sz="3600" b="1" smtClean="0">
                <a:solidFill>
                  <a:schemeClr val="tx1">
                    <a:lumMod val="85000"/>
                    <a:lumOff val="15000"/>
                  </a:schemeClr>
                </a:solidFill>
                <a:latin typeface="微软雅黑" panose="020B0503020204020204" pitchFamily="34" charset="-122"/>
                <a:ea typeface="微软雅黑" panose="020B0503020204020204" pitchFamily="34" charset="-122"/>
              </a:rPr>
              <a:t>看</a:t>
            </a:r>
            <a:endParaRPr lang="zh-CN" altLang="en-US" sz="3600" b="1"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161398" y="4581961"/>
            <a:ext cx="2527363" cy="368300"/>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汇报</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人：</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王润言</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a:blip r:embed="rId1"/>
          <a:srcRect l="60245" t="15725" r="14627" b="16706"/>
          <a:stretch>
            <a:fillRect/>
          </a:stretch>
        </p:blipFill>
        <p:spPr>
          <a:xfrm>
            <a:off x="8547463" y="0"/>
            <a:ext cx="3644537" cy="6858000"/>
          </a:xfrm>
          <a:prstGeom prst="rect">
            <a:avLst/>
          </a:prstGeom>
        </p:spPr>
      </p:pic>
      <p:sp>
        <p:nvSpPr>
          <p:cNvPr id="14" name="矩形: 圆角 6"/>
          <p:cNvSpPr/>
          <p:nvPr>
            <p:custDataLst>
              <p:tags r:id="rId2"/>
            </p:custDataLst>
          </p:nvPr>
        </p:nvSpPr>
        <p:spPr>
          <a:xfrm>
            <a:off x="1619789" y="2889579"/>
            <a:ext cx="1339396" cy="562389"/>
          </a:xfrm>
          <a:prstGeom prst="roundRect">
            <a:avLst>
              <a:gd name="adj" fmla="val 50000"/>
            </a:avLst>
          </a:pr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bg1"/>
                </a:solidFill>
                <a:latin typeface="微软雅黑" panose="020B0503020204020204" pitchFamily="34" charset="-122"/>
                <a:ea typeface="微软雅黑" panose="020B0503020204020204" pitchFamily="34" charset="-122"/>
              </a:rPr>
              <a:t>02</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
        <p:nvSpPr>
          <p:cNvPr id="15" name="矩形: 圆角 7"/>
          <p:cNvSpPr/>
          <p:nvPr>
            <p:custDataLst>
              <p:tags r:id="rId3"/>
            </p:custDataLst>
          </p:nvPr>
        </p:nvSpPr>
        <p:spPr>
          <a:xfrm>
            <a:off x="1614980" y="4019362"/>
            <a:ext cx="1339396" cy="562389"/>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bg1"/>
                </a:solidFill>
                <a:latin typeface="微软雅黑" panose="020B0503020204020204" pitchFamily="34" charset="-122"/>
                <a:ea typeface="微软雅黑" panose="020B0503020204020204" pitchFamily="34" charset="-122"/>
              </a:rPr>
              <a:t>03</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
        <p:nvSpPr>
          <p:cNvPr id="16" name="矩形: 圆角 8"/>
          <p:cNvSpPr/>
          <p:nvPr>
            <p:custDataLst>
              <p:tags r:id="rId4"/>
            </p:custDataLst>
          </p:nvPr>
        </p:nvSpPr>
        <p:spPr>
          <a:xfrm>
            <a:off x="1614980" y="5140972"/>
            <a:ext cx="1339396" cy="562389"/>
          </a:xfrm>
          <a:prstGeom prst="roundRect">
            <a:avLst>
              <a:gd name="adj" fmla="val 50000"/>
            </a:avLst>
          </a:pr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bg1"/>
                </a:solidFill>
                <a:latin typeface="微软雅黑" panose="020B0503020204020204" pitchFamily="34" charset="-122"/>
                <a:ea typeface="微软雅黑" panose="020B0503020204020204" pitchFamily="34" charset="-122"/>
              </a:rPr>
              <a:t>04</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grpSp>
        <p:nvGrpSpPr>
          <p:cNvPr id="2" name="组合 1"/>
          <p:cNvGrpSpPr/>
          <p:nvPr>
            <p:custDataLst>
              <p:tags r:id="rId5"/>
            </p:custDataLst>
          </p:nvPr>
        </p:nvGrpSpPr>
        <p:grpSpPr>
          <a:xfrm>
            <a:off x="1614805" y="1764030"/>
            <a:ext cx="3484880" cy="562610"/>
            <a:chOff x="2543" y="2778"/>
            <a:chExt cx="5488" cy="886"/>
          </a:xfrm>
        </p:grpSpPr>
        <p:sp>
          <p:nvSpPr>
            <p:cNvPr id="13" name="矩形: 圆角 5"/>
            <p:cNvSpPr/>
            <p:nvPr>
              <p:custDataLst>
                <p:tags r:id="rId6"/>
              </p:custDataLst>
            </p:nvPr>
          </p:nvSpPr>
          <p:spPr>
            <a:xfrm>
              <a:off x="2543" y="2778"/>
              <a:ext cx="2109" cy="886"/>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bg1"/>
                  </a:solidFill>
                  <a:latin typeface="微软雅黑" panose="020B0503020204020204" pitchFamily="34" charset="-122"/>
                  <a:ea typeface="微软雅黑" panose="020B0503020204020204" pitchFamily="34" charset="-122"/>
                </a:rPr>
                <a:t>01</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grpSp>
          <p:nvGrpSpPr>
            <p:cNvPr id="17" name="组合 16"/>
            <p:cNvGrpSpPr/>
            <p:nvPr>
              <p:custDataLst>
                <p:tags r:id="rId7"/>
              </p:custDataLst>
            </p:nvPr>
          </p:nvGrpSpPr>
          <p:grpSpPr>
            <a:xfrm>
              <a:off x="5021" y="2780"/>
              <a:ext cx="3010" cy="882"/>
              <a:chOff x="6470247" y="1233364"/>
              <a:chExt cx="1911350" cy="559658"/>
            </a:xfrm>
          </p:grpSpPr>
          <p:sp>
            <p:nvSpPr>
              <p:cNvPr id="18" name="文本框 17"/>
              <p:cNvSpPr txBox="1"/>
              <p:nvPr>
                <p:custDataLst>
                  <p:tags r:id="rId8"/>
                </p:custDataLst>
              </p:nvPr>
            </p:nvSpPr>
            <p:spPr>
              <a:xfrm>
                <a:off x="6470247" y="1233364"/>
                <a:ext cx="1911350" cy="368115"/>
              </a:xfrm>
              <a:prstGeom prst="rect">
                <a:avLst/>
              </a:prstGeom>
              <a:noFill/>
            </p:spPr>
            <p:txBody>
              <a:bodyPr wrap="none" rtlCol="0">
                <a:spAutoFit/>
              </a:bodyPr>
              <a:lstStyle/>
              <a:p>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Matlab</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仿真</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流程</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9" name="矩形 18"/>
              <p:cNvSpPr/>
              <p:nvPr>
                <p:custDataLst>
                  <p:tags r:id="rId9"/>
                </p:custDataLst>
              </p:nvPr>
            </p:nvSpPr>
            <p:spPr>
              <a:xfrm>
                <a:off x="6470247" y="1532803"/>
                <a:ext cx="1834515" cy="260219"/>
              </a:xfrm>
              <a:prstGeom prst="rect">
                <a:avLst/>
              </a:prstGeom>
            </p:spPr>
            <p:txBody>
              <a:bodyPr wrap="none">
                <a:spAutoFit/>
              </a:bodyPr>
              <a:lstStyle/>
              <a:p>
                <a:r>
                  <a:rPr lang="en-US" altLang="zh-CN" sz="1100" dirty="0" smtClean="0">
                    <a:latin typeface="Arial" panose="020B0604020202020204" pitchFamily="34" charset="0"/>
                    <a:cs typeface="Arial" panose="020B0604020202020204" pitchFamily="34" charset="0"/>
                  </a:rPr>
                  <a:t>Matlab Simulation </a:t>
                </a:r>
                <a:r>
                  <a:rPr lang="en-US" altLang="zh-CN" sz="1100" dirty="0" smtClean="0">
                    <a:latin typeface="Arial" panose="020B0604020202020204" pitchFamily="34" charset="0"/>
                    <a:cs typeface="Arial" panose="020B0604020202020204" pitchFamily="34" charset="0"/>
                  </a:rPr>
                  <a:t>Process</a:t>
                </a:r>
                <a:endParaRPr lang="en-US" altLang="zh-CN" sz="1100" dirty="0" smtClean="0">
                  <a:latin typeface="Arial" panose="020B0604020202020204" pitchFamily="34" charset="0"/>
                  <a:cs typeface="Arial" panose="020B0604020202020204" pitchFamily="34" charset="0"/>
                </a:endParaRPr>
              </a:p>
            </p:txBody>
          </p:sp>
        </p:grpSp>
      </p:grpSp>
      <p:grpSp>
        <p:nvGrpSpPr>
          <p:cNvPr id="20" name="组合 19"/>
          <p:cNvGrpSpPr/>
          <p:nvPr>
            <p:custDataLst>
              <p:tags r:id="rId10"/>
            </p:custDataLst>
          </p:nvPr>
        </p:nvGrpSpPr>
        <p:grpSpPr>
          <a:xfrm>
            <a:off x="3193223" y="2890919"/>
            <a:ext cx="2741295" cy="551476"/>
            <a:chOff x="6470247" y="1233364"/>
            <a:chExt cx="2741295" cy="551476"/>
          </a:xfrm>
        </p:grpSpPr>
        <p:sp>
          <p:nvSpPr>
            <p:cNvPr id="21" name="文本框 20"/>
            <p:cNvSpPr txBox="1"/>
            <p:nvPr>
              <p:custDataLst>
                <p:tags r:id="rId11"/>
              </p:custDataLst>
            </p:nvPr>
          </p:nvSpPr>
          <p:spPr>
            <a:xfrm>
              <a:off x="6470247" y="1233364"/>
              <a:ext cx="2368550" cy="368300"/>
            </a:xfrm>
            <a:prstGeom prst="rect">
              <a:avLst/>
            </a:prstGeom>
            <a:noFill/>
          </p:spPr>
          <p:txBody>
            <a:bodyPr wrap="none" rtlCol="0">
              <a:spAutoFit/>
            </a:bodyPr>
            <a:lstStyle/>
            <a:p>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Matlab</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仿真结果</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对比</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2" name="矩形 21"/>
            <p:cNvSpPr/>
            <p:nvPr>
              <p:custDataLst>
                <p:tags r:id="rId12"/>
              </p:custDataLst>
            </p:nvPr>
          </p:nvSpPr>
          <p:spPr>
            <a:xfrm>
              <a:off x="6470247" y="1524490"/>
              <a:ext cx="2741295" cy="260350"/>
            </a:xfrm>
            <a:prstGeom prst="rect">
              <a:avLst/>
            </a:prstGeom>
          </p:spPr>
          <p:txBody>
            <a:bodyPr wrap="none">
              <a:spAutoFit/>
            </a:bodyPr>
            <a:lstStyle/>
            <a:p>
              <a:r>
                <a:rPr lang="en-US" altLang="zh-CN" sz="1100" dirty="0" smtClean="0">
                  <a:latin typeface="Arial" panose="020B0604020202020204" pitchFamily="34" charset="0"/>
                  <a:cs typeface="Arial" panose="020B0604020202020204" pitchFamily="34" charset="0"/>
                </a:rPr>
                <a:t>Comparison of </a:t>
              </a:r>
              <a:r>
                <a:rPr lang="en-US" altLang="zh-CN" sz="1100" dirty="0" smtClean="0">
                  <a:latin typeface="Arial" panose="020B0604020202020204" pitchFamily="34" charset="0"/>
                  <a:cs typeface="Arial" panose="020B0604020202020204" pitchFamily="34" charset="0"/>
                </a:rPr>
                <a:t>Matlab Simulation Results</a:t>
              </a:r>
              <a:endParaRPr lang="en-US" altLang="zh-CN" sz="1100" dirty="0" smtClean="0">
                <a:latin typeface="Arial" panose="020B0604020202020204" pitchFamily="34" charset="0"/>
                <a:cs typeface="Arial" panose="020B0604020202020204" pitchFamily="34" charset="0"/>
              </a:endParaRPr>
            </a:p>
          </p:txBody>
        </p:sp>
      </p:grpSp>
      <p:grpSp>
        <p:nvGrpSpPr>
          <p:cNvPr id="23" name="组合 22"/>
          <p:cNvGrpSpPr/>
          <p:nvPr>
            <p:custDataLst>
              <p:tags r:id="rId13"/>
            </p:custDataLst>
          </p:nvPr>
        </p:nvGrpSpPr>
        <p:grpSpPr>
          <a:xfrm>
            <a:off x="3188414" y="4017156"/>
            <a:ext cx="2478405" cy="543163"/>
            <a:chOff x="6470247" y="1233364"/>
            <a:chExt cx="2478405" cy="543163"/>
          </a:xfrm>
        </p:grpSpPr>
        <p:sp>
          <p:nvSpPr>
            <p:cNvPr id="24" name="文本框 23"/>
            <p:cNvSpPr txBox="1"/>
            <p:nvPr>
              <p:custDataLst>
                <p:tags r:id="rId14"/>
              </p:custDataLst>
            </p:nvPr>
          </p:nvSpPr>
          <p:spPr>
            <a:xfrm>
              <a:off x="6470247" y="1233364"/>
              <a:ext cx="1783080" cy="368300"/>
            </a:xfrm>
            <a:prstGeom prst="rect">
              <a:avLst/>
            </a:prstGeom>
            <a:noFill/>
          </p:spPr>
          <p:txBody>
            <a:bodyPr wrap="none" rtlCol="0">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算法复杂度</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分析</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5" name="矩形 24"/>
            <p:cNvSpPr/>
            <p:nvPr>
              <p:custDataLst>
                <p:tags r:id="rId15"/>
              </p:custDataLst>
            </p:nvPr>
          </p:nvSpPr>
          <p:spPr>
            <a:xfrm>
              <a:off x="6470247" y="1516177"/>
              <a:ext cx="2478405" cy="260350"/>
            </a:xfrm>
            <a:prstGeom prst="rect">
              <a:avLst/>
            </a:prstGeom>
          </p:spPr>
          <p:txBody>
            <a:bodyPr wrap="none">
              <a:spAutoFit/>
            </a:bodyPr>
            <a:lstStyle/>
            <a:p>
              <a:pPr algn="l"/>
              <a:r>
                <a:rPr lang="en-US" altLang="zh-CN" sz="1100" dirty="0">
                  <a:latin typeface="Arial" panose="020B0604020202020204" pitchFamily="34" charset="0"/>
                  <a:cs typeface="Arial" panose="020B0604020202020204" pitchFamily="34" charset="0"/>
                </a:rPr>
                <a:t>Analysis </a:t>
              </a:r>
              <a:r>
                <a:rPr lang="en-US" altLang="zh-CN" sz="1100" dirty="0">
                  <a:latin typeface="Arial" panose="020B0604020202020204" pitchFamily="34" charset="0"/>
                  <a:cs typeface="Arial" panose="020B0604020202020204" pitchFamily="34" charset="0"/>
                </a:rPr>
                <a:t>on Complexity of Algorithm</a:t>
              </a:r>
              <a:r>
                <a:rPr lang="en-US" altLang="zh-CN" sz="1100" dirty="0">
                  <a:latin typeface="Arial" panose="020B0604020202020204" pitchFamily="34" charset="0"/>
                  <a:cs typeface="Arial" panose="020B0604020202020204" pitchFamily="34" charset="0"/>
                </a:rPr>
                <a:t>s</a:t>
              </a:r>
              <a:endParaRPr lang="en-US" altLang="zh-CN" sz="1100" dirty="0">
                <a:latin typeface="Arial" panose="020B0604020202020204" pitchFamily="34" charset="0"/>
                <a:cs typeface="Arial" panose="020B0604020202020204" pitchFamily="34" charset="0"/>
              </a:endParaRPr>
            </a:p>
          </p:txBody>
        </p:sp>
      </p:grpSp>
      <p:grpSp>
        <p:nvGrpSpPr>
          <p:cNvPr id="26" name="组合 25"/>
          <p:cNvGrpSpPr/>
          <p:nvPr>
            <p:custDataLst>
              <p:tags r:id="rId16"/>
            </p:custDataLst>
          </p:nvPr>
        </p:nvGrpSpPr>
        <p:grpSpPr>
          <a:xfrm>
            <a:off x="3188414" y="5142312"/>
            <a:ext cx="1089660" cy="534850"/>
            <a:chOff x="6470247" y="1233364"/>
            <a:chExt cx="1089660" cy="534850"/>
          </a:xfrm>
        </p:grpSpPr>
        <p:sp>
          <p:nvSpPr>
            <p:cNvPr id="27" name="文本框 26"/>
            <p:cNvSpPr txBox="1"/>
            <p:nvPr>
              <p:custDataLst>
                <p:tags r:id="rId17"/>
              </p:custDataLst>
            </p:nvPr>
          </p:nvSpPr>
          <p:spPr>
            <a:xfrm>
              <a:off x="6470247" y="1233364"/>
              <a:ext cx="868680" cy="368300"/>
            </a:xfrm>
            <a:prstGeom prst="rect">
              <a:avLst/>
            </a:prstGeom>
            <a:noFill/>
          </p:spPr>
          <p:txBody>
            <a:bodyPr wrap="none" rtlCol="0">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模块化</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8" name="矩形 27"/>
            <p:cNvSpPr/>
            <p:nvPr>
              <p:custDataLst>
                <p:tags r:id="rId18"/>
              </p:custDataLst>
            </p:nvPr>
          </p:nvSpPr>
          <p:spPr>
            <a:xfrm>
              <a:off x="6470247" y="1507864"/>
              <a:ext cx="1089660" cy="260350"/>
            </a:xfrm>
            <a:prstGeom prst="rect">
              <a:avLst/>
            </a:prstGeom>
          </p:spPr>
          <p:txBody>
            <a:bodyPr wrap="none">
              <a:spAutoFit/>
            </a:bodyPr>
            <a:lstStyle/>
            <a:p>
              <a:pPr algn="l"/>
              <a:r>
                <a:rPr lang="en-US" altLang="zh-CN" sz="1100" dirty="0">
                  <a:latin typeface="Arial" panose="020B0604020202020204" pitchFamily="34" charset="0"/>
                  <a:cs typeface="Arial" panose="020B0604020202020204" pitchFamily="34" charset="0"/>
                  <a:sym typeface="+mn-ea"/>
                </a:rPr>
                <a:t>Modularization</a:t>
              </a:r>
              <a:endParaRPr lang="zh-CN" altLang="en-US" sz="1100" dirty="0">
                <a:latin typeface="Arial" panose="020B0604020202020204" pitchFamily="34" charset="0"/>
                <a:cs typeface="Arial" panose="020B0604020202020204" pitchFamily="34" charset="0"/>
              </a:endParaRPr>
            </a:p>
          </p:txBody>
        </p:sp>
      </p:grpSp>
      <p:sp>
        <p:nvSpPr>
          <p:cNvPr id="29" name="文本框 28"/>
          <p:cNvSpPr txBox="1"/>
          <p:nvPr/>
        </p:nvSpPr>
        <p:spPr>
          <a:xfrm>
            <a:off x="7607863" y="3182045"/>
            <a:ext cx="2340864" cy="923330"/>
          </a:xfrm>
          <a:prstGeom prst="rect">
            <a:avLst/>
          </a:prstGeom>
          <a:noFill/>
        </p:spPr>
        <p:txBody>
          <a:bodyPr wrap="square" rtlCol="0">
            <a:spAutoFit/>
          </a:bodyPr>
          <a:lstStyle/>
          <a:p>
            <a:pPr algn="ctr"/>
            <a:r>
              <a:rPr lang="zh-CN" altLang="en-US" sz="5400" b="1" dirty="0">
                <a:solidFill>
                  <a:schemeClr val="tx1">
                    <a:lumMod val="85000"/>
                    <a:lumOff val="15000"/>
                  </a:schemeClr>
                </a:solidFill>
                <a:latin typeface="微软雅黑 Light" panose="020B0502040204020203" pitchFamily="34" charset="-122"/>
                <a:ea typeface="微软雅黑 Light" panose="020B0502040204020203" pitchFamily="34" charset="-122"/>
              </a:rPr>
              <a:t>目录</a:t>
            </a:r>
            <a:endParaRPr lang="zh-CN" altLang="en-US" sz="5400" b="1"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a:blip r:embed="rId1"/>
          <a:srcRect l="60245" t="15725" r="14627" b="16706"/>
          <a:stretch>
            <a:fillRect/>
          </a:stretch>
        </p:blipFill>
        <p:spPr>
          <a:xfrm>
            <a:off x="8547463" y="0"/>
            <a:ext cx="3644537" cy="6858000"/>
          </a:xfrm>
          <a:prstGeom prst="rect">
            <a:avLst/>
          </a:prstGeom>
        </p:spPr>
      </p:pic>
      <p:sp>
        <p:nvSpPr>
          <p:cNvPr id="36" name="矩形: 圆角 5"/>
          <p:cNvSpPr/>
          <p:nvPr/>
        </p:nvSpPr>
        <p:spPr>
          <a:xfrm>
            <a:off x="1666154" y="3235611"/>
            <a:ext cx="1339396" cy="562389"/>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bg1"/>
                </a:solidFill>
                <a:latin typeface="微软雅黑" panose="020B0503020204020204" pitchFamily="34" charset="-122"/>
                <a:ea typeface="微软雅黑" panose="020B0503020204020204" pitchFamily="34" charset="-122"/>
              </a:rPr>
              <a:t>01</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grpSp>
        <p:nvGrpSpPr>
          <p:cNvPr id="8" name="组合 7"/>
          <p:cNvGrpSpPr/>
          <p:nvPr/>
        </p:nvGrpSpPr>
        <p:grpSpPr>
          <a:xfrm>
            <a:off x="3239589" y="3242801"/>
            <a:ext cx="1911350" cy="559789"/>
            <a:chOff x="6470247" y="1233364"/>
            <a:chExt cx="1911350" cy="559789"/>
          </a:xfrm>
        </p:grpSpPr>
        <p:sp>
          <p:nvSpPr>
            <p:cNvPr id="9" name="文本框 17"/>
            <p:cNvSpPr txBox="1"/>
            <p:nvPr/>
          </p:nvSpPr>
          <p:spPr>
            <a:xfrm>
              <a:off x="6470247" y="1233364"/>
              <a:ext cx="1911350" cy="368300"/>
            </a:xfrm>
            <a:prstGeom prst="rect">
              <a:avLst/>
            </a:prstGeom>
            <a:noFill/>
          </p:spPr>
          <p:txBody>
            <a:bodyPr wrap="none" rtlCol="0">
              <a:spAutoFit/>
            </a:bodyPr>
            <a:lstStyle/>
            <a:p>
              <a:pPr algn="l"/>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Matlab</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仿真流程</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6470247" y="1532803"/>
              <a:ext cx="1291590"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Matlab Simulation</a:t>
              </a:r>
              <a:endParaRPr lang="zh-CN" altLang="en-US" sz="1100" dirty="0">
                <a:latin typeface="Arial" panose="020B0604020202020204" pitchFamily="34" charset="0"/>
                <a:cs typeface="Arial" panose="020B0604020202020204" pitchFamily="34" charset="0"/>
              </a:endParaRPr>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3803650" y="506730"/>
            <a:ext cx="6861810" cy="1572260"/>
            <a:chOff x="5990" y="677"/>
            <a:chExt cx="10806" cy="2476"/>
          </a:xfrm>
        </p:grpSpPr>
        <p:pic>
          <p:nvPicPr>
            <p:cNvPr id="23" name="图片 22"/>
            <p:cNvPicPr>
              <a:picLocks noChangeAspect="1"/>
            </p:cNvPicPr>
            <p:nvPr/>
          </p:nvPicPr>
          <p:blipFill>
            <a:blip r:embed="rId1"/>
            <a:stretch>
              <a:fillRect/>
            </a:stretch>
          </p:blipFill>
          <p:spPr>
            <a:xfrm>
              <a:off x="5990" y="677"/>
              <a:ext cx="10806" cy="2477"/>
            </a:xfrm>
            <a:prstGeom prst="rect">
              <a:avLst/>
            </a:prstGeom>
          </p:spPr>
        </p:pic>
        <p:sp>
          <p:nvSpPr>
            <p:cNvPr id="24" name="文本框 23"/>
            <p:cNvSpPr txBox="1"/>
            <p:nvPr/>
          </p:nvSpPr>
          <p:spPr>
            <a:xfrm>
              <a:off x="15481" y="2589"/>
              <a:ext cx="612" cy="434"/>
            </a:xfrm>
            <a:prstGeom prst="rect">
              <a:avLst/>
            </a:prstGeom>
            <a:noFill/>
          </p:spPr>
          <p:txBody>
            <a:bodyPr wrap="square" rtlCol="0">
              <a:spAutoFit/>
            </a:bodyPr>
            <a:p>
              <a:r>
                <a:rPr lang="en-US" altLang="zh-CN" sz="1200" b="1"/>
                <a:t>i</a:t>
              </a:r>
              <a:endParaRPr lang="en-US" altLang="zh-CN" sz="1200" b="1"/>
            </a:p>
          </p:txBody>
        </p:sp>
      </p:grpSp>
      <p:cxnSp>
        <p:nvCxnSpPr>
          <p:cNvPr id="28" name="直接连接符 27"/>
          <p:cNvCxnSpPr/>
          <p:nvPr/>
        </p:nvCxnSpPr>
        <p:spPr>
          <a:xfrm flipV="1">
            <a:off x="2800985" y="549910"/>
            <a:ext cx="8289925" cy="1270"/>
          </a:xfrm>
          <a:prstGeom prst="line">
            <a:avLst/>
          </a:prstGeom>
          <a:ln w="19050">
            <a:solidFill>
              <a:schemeClr val="bg1">
                <a:lumMod val="75000"/>
              </a:schemeClr>
            </a:solidFill>
          </a:ln>
          <a:effectLst>
            <a:outerShdw blurRad="50800" dist="38100" dir="5400000" algn="t"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pic>
        <p:nvPicPr>
          <p:cNvPr id="45" name="图片 44"/>
          <p:cNvPicPr>
            <a:picLocks noChangeAspect="1"/>
          </p:cNvPicPr>
          <p:nvPr/>
        </p:nvPicPr>
        <p:blipFill>
          <a:blip r:embed="rId2"/>
          <a:stretch>
            <a:fillRect/>
          </a:stretch>
        </p:blipFill>
        <p:spPr>
          <a:xfrm>
            <a:off x="6370955" y="5806440"/>
            <a:ext cx="5119370" cy="986155"/>
          </a:xfrm>
          <a:prstGeom prst="rect">
            <a:avLst/>
          </a:prstGeom>
        </p:spPr>
      </p:pic>
      <p:pic>
        <p:nvPicPr>
          <p:cNvPr id="4" name="图片 3"/>
          <p:cNvPicPr>
            <a:picLocks noChangeAspect="1"/>
          </p:cNvPicPr>
          <p:nvPr/>
        </p:nvPicPr>
        <p:blipFill>
          <a:blip r:embed="rId3"/>
          <a:stretch>
            <a:fillRect/>
          </a:stretch>
        </p:blipFill>
        <p:spPr>
          <a:xfrm>
            <a:off x="5770245" y="4359275"/>
            <a:ext cx="5982335" cy="1464945"/>
          </a:xfrm>
          <a:prstGeom prst="rect">
            <a:avLst/>
          </a:prstGeom>
        </p:spPr>
      </p:pic>
      <p:pic>
        <p:nvPicPr>
          <p:cNvPr id="17" name="图片 16"/>
          <p:cNvPicPr>
            <a:picLocks noChangeAspect="1"/>
          </p:cNvPicPr>
          <p:nvPr/>
        </p:nvPicPr>
        <p:blipFill>
          <a:blip r:embed="rId4"/>
          <a:stretch>
            <a:fillRect/>
          </a:stretch>
        </p:blipFill>
        <p:spPr>
          <a:xfrm>
            <a:off x="5076825" y="3116580"/>
            <a:ext cx="6307455" cy="1380490"/>
          </a:xfrm>
          <a:prstGeom prst="rect">
            <a:avLst/>
          </a:prstGeom>
        </p:spPr>
      </p:pic>
      <p:cxnSp>
        <p:nvCxnSpPr>
          <p:cNvPr id="21" name="直接连接符 20"/>
          <p:cNvCxnSpPr/>
          <p:nvPr/>
        </p:nvCxnSpPr>
        <p:spPr>
          <a:xfrm>
            <a:off x="5328920" y="5759450"/>
            <a:ext cx="6852285" cy="10160"/>
          </a:xfrm>
          <a:prstGeom prst="line">
            <a:avLst/>
          </a:prstGeom>
          <a:ln w="19050">
            <a:solidFill>
              <a:schemeClr val="bg1">
                <a:lumMod val="75000"/>
              </a:schemeClr>
            </a:solidFill>
          </a:ln>
          <a:effectLst>
            <a:outerShdw blurRad="50800" dist="38100" dir="5400000" algn="t"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cxnSp>
        <p:nvCxnSpPr>
          <p:cNvPr id="18" name="直接连接符 17"/>
          <p:cNvCxnSpPr/>
          <p:nvPr/>
        </p:nvCxnSpPr>
        <p:spPr>
          <a:xfrm flipV="1">
            <a:off x="4701540" y="4380865"/>
            <a:ext cx="7479665" cy="10160"/>
          </a:xfrm>
          <a:prstGeom prst="line">
            <a:avLst/>
          </a:prstGeom>
          <a:ln w="19050">
            <a:solidFill>
              <a:schemeClr val="bg1">
                <a:lumMod val="75000"/>
              </a:schemeClr>
            </a:solidFill>
          </a:ln>
          <a:effectLst>
            <a:outerShdw blurRad="50800" dist="38100" dir="5400000" algn="t"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pic>
        <p:nvPicPr>
          <p:cNvPr id="22" name="图片 21"/>
          <p:cNvPicPr>
            <a:picLocks noChangeAspect="1"/>
          </p:cNvPicPr>
          <p:nvPr/>
        </p:nvPicPr>
        <p:blipFill>
          <a:blip r:embed="rId5"/>
          <a:stretch>
            <a:fillRect/>
          </a:stretch>
        </p:blipFill>
        <p:spPr>
          <a:xfrm>
            <a:off x="4575810" y="2064385"/>
            <a:ext cx="5547360" cy="1071880"/>
          </a:xfrm>
          <a:prstGeom prst="rect">
            <a:avLst/>
          </a:prstGeom>
        </p:spPr>
      </p:pic>
      <p:cxnSp>
        <p:nvCxnSpPr>
          <p:cNvPr id="43" name="直接连接符 42"/>
          <p:cNvCxnSpPr>
            <a:endCxn id="5" idx="1"/>
          </p:cNvCxnSpPr>
          <p:nvPr/>
        </p:nvCxnSpPr>
        <p:spPr>
          <a:xfrm>
            <a:off x="4053840" y="3197225"/>
            <a:ext cx="8138160" cy="20955"/>
          </a:xfrm>
          <a:prstGeom prst="line">
            <a:avLst/>
          </a:prstGeom>
          <a:ln w="19050">
            <a:solidFill>
              <a:schemeClr val="bg1">
                <a:lumMod val="75000"/>
              </a:schemeClr>
            </a:solidFill>
          </a:ln>
          <a:effectLst>
            <a:outerShdw blurRad="50800" dist="38100" dir="5400000" algn="t"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cxnSp>
        <p:nvCxnSpPr>
          <p:cNvPr id="14" name="直接连接符 13"/>
          <p:cNvCxnSpPr/>
          <p:nvPr/>
        </p:nvCxnSpPr>
        <p:spPr>
          <a:xfrm flipV="1">
            <a:off x="3394075" y="2001520"/>
            <a:ext cx="8289925" cy="1270"/>
          </a:xfrm>
          <a:prstGeom prst="line">
            <a:avLst/>
          </a:prstGeom>
          <a:ln w="19050">
            <a:solidFill>
              <a:schemeClr val="bg1">
                <a:lumMod val="75000"/>
              </a:schemeClr>
            </a:solidFill>
          </a:ln>
          <a:effectLst>
            <a:outerShdw blurRad="50800" dist="38100" dir="5400000" algn="t"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grpSp>
        <p:nvGrpSpPr>
          <p:cNvPr id="2" name="组合 1"/>
          <p:cNvGrpSpPr/>
          <p:nvPr/>
        </p:nvGrpSpPr>
        <p:grpSpPr>
          <a:xfrm>
            <a:off x="0" y="-15875"/>
            <a:ext cx="5934075" cy="6873875"/>
            <a:chOff x="742646" y="-1217134"/>
            <a:chExt cx="6120386" cy="9346887"/>
          </a:xfrm>
        </p:grpSpPr>
        <p:sp>
          <p:nvSpPr>
            <p:cNvPr id="3" name="任意多边形: 形状 32"/>
            <p:cNvSpPr/>
            <p:nvPr/>
          </p:nvSpPr>
          <p:spPr>
            <a:xfrm>
              <a:off x="742646" y="-1217134"/>
              <a:ext cx="6120386" cy="9346887"/>
            </a:xfrm>
            <a:custGeom>
              <a:avLst/>
              <a:gdLst>
                <a:gd name="connsiteX0" fmla="*/ 0 w 6966"/>
                <a:gd name="connsiteY0" fmla="*/ 20 h 10613"/>
                <a:gd name="connsiteX1" fmla="*/ 2648 w 6966"/>
                <a:gd name="connsiteY1" fmla="*/ 20 h 10613"/>
                <a:gd name="connsiteX2" fmla="*/ 2648 w 6966"/>
                <a:gd name="connsiteY2" fmla="*/ 20 h 10613"/>
                <a:gd name="connsiteX3" fmla="*/ 3143 w 6966"/>
                <a:gd name="connsiteY3" fmla="*/ 0 h 10613"/>
                <a:gd name="connsiteX4" fmla="*/ 6966 w 6966"/>
                <a:gd name="connsiteY4" fmla="*/ 10602 h 10613"/>
                <a:gd name="connsiteX5" fmla="*/ 2648 w 6966"/>
                <a:gd name="connsiteY5" fmla="*/ 10613 h 10613"/>
                <a:gd name="connsiteX6" fmla="*/ 2648 w 6966"/>
                <a:gd name="connsiteY6" fmla="*/ 10613 h 10613"/>
                <a:gd name="connsiteX7" fmla="*/ 0 w 6966"/>
                <a:gd name="connsiteY7" fmla="*/ 10613 h 10613"/>
                <a:gd name="connsiteX8" fmla="*/ 0 w 6966"/>
                <a:gd name="connsiteY8" fmla="*/ 20 h 1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6" h="10613">
                  <a:moveTo>
                    <a:pt x="0" y="20"/>
                  </a:moveTo>
                  <a:lnTo>
                    <a:pt x="2648" y="20"/>
                  </a:lnTo>
                  <a:lnTo>
                    <a:pt x="2648" y="20"/>
                  </a:lnTo>
                  <a:lnTo>
                    <a:pt x="3143" y="0"/>
                  </a:lnTo>
                  <a:lnTo>
                    <a:pt x="6966" y="10602"/>
                  </a:lnTo>
                  <a:lnTo>
                    <a:pt x="2648" y="10613"/>
                  </a:lnTo>
                  <a:lnTo>
                    <a:pt x="2648" y="10613"/>
                  </a:lnTo>
                  <a:lnTo>
                    <a:pt x="0" y="10613"/>
                  </a:lnTo>
                  <a:lnTo>
                    <a:pt x="0" y="20"/>
                  </a:lnTo>
                  <a:close/>
                </a:path>
              </a:pathLst>
            </a:cu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07690" y="3478328"/>
              <a:ext cx="2484176" cy="1151847"/>
            </a:xfrm>
            <a:prstGeom prst="rect">
              <a:avLst/>
            </a:prstGeom>
          </p:spPr>
          <p:txBody>
            <a:bodyPr wrap="square">
              <a:noAutofit/>
            </a:bodyPr>
            <a:lstStyle/>
            <a:p>
              <a:pPr algn="ctr"/>
              <a:r>
                <a:rPr lang="zh-CN" altLang="en-US" sz="3600" b="1" smtClean="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仿真流程</a:t>
              </a:r>
              <a:endParaRPr lang="zh-CN" altLang="en-US" sz="3600" b="1" smtClean="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1585495" y="187450"/>
            <a:ext cx="1911350" cy="559789"/>
            <a:chOff x="6470247" y="1233364"/>
            <a:chExt cx="1911350" cy="559789"/>
          </a:xfrm>
        </p:grpSpPr>
        <p:sp>
          <p:nvSpPr>
            <p:cNvPr id="30" name="文本框 17"/>
            <p:cNvSpPr txBox="1"/>
            <p:nvPr/>
          </p:nvSpPr>
          <p:spPr>
            <a:xfrm>
              <a:off x="6470247" y="1233364"/>
              <a:ext cx="1911350" cy="368300"/>
            </a:xfrm>
            <a:prstGeom prst="rect">
              <a:avLst/>
            </a:prstGeom>
            <a:noFill/>
          </p:spPr>
          <p:txBody>
            <a:bodyPr wrap="none" rtlCol="0">
              <a:spAutoFit/>
            </a:bodyPr>
            <a:lstStyle/>
            <a:p>
              <a:pPr algn="l"/>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Matlab</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仿真流程</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6470247" y="1532803"/>
              <a:ext cx="1291590"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Matlab Simulation</a:t>
              </a:r>
              <a:endParaRPr lang="zh-CN" altLang="en-US" sz="1100" dirty="0">
                <a:latin typeface="Arial" panose="020B0604020202020204" pitchFamily="34" charset="0"/>
                <a:cs typeface="Arial" panose="020B0604020202020204" pitchFamily="34" charset="0"/>
              </a:endParaRPr>
            </a:p>
          </p:txBody>
        </p:sp>
      </p:grpSp>
      <p:grpSp>
        <p:nvGrpSpPr>
          <p:cNvPr id="38" name="组合 37"/>
          <p:cNvGrpSpPr/>
          <p:nvPr/>
        </p:nvGrpSpPr>
        <p:grpSpPr>
          <a:xfrm>
            <a:off x="2345055" y="2178050"/>
            <a:ext cx="1748155" cy="748665"/>
            <a:chOff x="3833" y="3816"/>
            <a:chExt cx="2753" cy="1179"/>
          </a:xfrm>
        </p:grpSpPr>
        <p:sp>
          <p:nvSpPr>
            <p:cNvPr id="19" name="流程图: 手动输入 18"/>
            <p:cNvSpPr/>
            <p:nvPr/>
          </p:nvSpPr>
          <p:spPr>
            <a:xfrm rot="5400000">
              <a:off x="4620" y="3029"/>
              <a:ext cx="1179" cy="2753"/>
            </a:xfrm>
            <a:prstGeom prst="flowChartManualInput">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mn-ea"/>
              </a:endParaRPr>
            </a:p>
          </p:txBody>
        </p:sp>
        <p:sp>
          <p:nvSpPr>
            <p:cNvPr id="20" name="矩形 30"/>
            <p:cNvSpPr>
              <a:spLocks noChangeArrowheads="1"/>
            </p:cNvSpPr>
            <p:nvPr/>
          </p:nvSpPr>
          <p:spPr bwMode="auto">
            <a:xfrm>
              <a:off x="4128" y="4092"/>
              <a:ext cx="1888" cy="628"/>
            </a:xfrm>
            <a:prstGeom prst="rect">
              <a:avLst/>
            </a:prstGeom>
            <a:noFill/>
            <a:ln>
              <a:noFill/>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lvl="0" algn="l">
                <a:lnSpc>
                  <a:spcPct val="100000"/>
                </a:lnSpc>
                <a:buClrTx/>
                <a:buSzTx/>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经过信道</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grpSp>
      <p:grpSp>
        <p:nvGrpSpPr>
          <p:cNvPr id="39" name="组合 38"/>
          <p:cNvGrpSpPr/>
          <p:nvPr/>
        </p:nvGrpSpPr>
        <p:grpSpPr>
          <a:xfrm>
            <a:off x="1748790" y="918845"/>
            <a:ext cx="1747520" cy="748030"/>
            <a:chOff x="3093" y="2246"/>
            <a:chExt cx="2752" cy="1178"/>
          </a:xfrm>
        </p:grpSpPr>
        <p:sp>
          <p:nvSpPr>
            <p:cNvPr id="7" name="流程图: 手动输入 6"/>
            <p:cNvSpPr/>
            <p:nvPr/>
          </p:nvSpPr>
          <p:spPr>
            <a:xfrm rot="5400000">
              <a:off x="3880" y="1459"/>
              <a:ext cx="1179" cy="2753"/>
            </a:xfrm>
            <a:prstGeom prst="flowChartManualInput">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16" name="矩形 30"/>
            <p:cNvSpPr>
              <a:spLocks noChangeArrowheads="1"/>
            </p:cNvSpPr>
            <p:nvPr/>
          </p:nvSpPr>
          <p:spPr bwMode="auto">
            <a:xfrm>
              <a:off x="3386" y="2521"/>
              <a:ext cx="1888"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rPr>
                <a:t>信号调制</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3496945" y="4646295"/>
            <a:ext cx="1748155" cy="748665"/>
            <a:chOff x="5459" y="7240"/>
            <a:chExt cx="2753" cy="1179"/>
          </a:xfrm>
        </p:grpSpPr>
        <p:sp>
          <p:nvSpPr>
            <p:cNvPr id="10" name="流程图: 手动输入 9"/>
            <p:cNvSpPr/>
            <p:nvPr/>
          </p:nvSpPr>
          <p:spPr>
            <a:xfrm rot="5400000">
              <a:off x="6246" y="6453"/>
              <a:ext cx="1179" cy="2753"/>
            </a:xfrm>
            <a:prstGeom prst="flowChartManualInput">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mn-ea"/>
              </a:endParaRPr>
            </a:p>
          </p:txBody>
        </p:sp>
        <p:sp>
          <p:nvSpPr>
            <p:cNvPr id="13" name="矩形 30"/>
            <p:cNvSpPr>
              <a:spLocks noChangeArrowheads="1"/>
            </p:cNvSpPr>
            <p:nvPr/>
          </p:nvSpPr>
          <p:spPr bwMode="auto">
            <a:xfrm>
              <a:off x="5692" y="7516"/>
              <a:ext cx="1888" cy="628"/>
            </a:xfrm>
            <a:prstGeom prst="rect">
              <a:avLst/>
            </a:prstGeom>
            <a:noFill/>
            <a:ln>
              <a:noFill/>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lvl="0" algn="l">
                <a:lnSpc>
                  <a:spcPct val="100000"/>
                </a:lnSpc>
                <a:buClrTx/>
                <a:buSzTx/>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差分解调</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grpSp>
      <p:grpSp>
        <p:nvGrpSpPr>
          <p:cNvPr id="37" name="组合 36"/>
          <p:cNvGrpSpPr/>
          <p:nvPr/>
        </p:nvGrpSpPr>
        <p:grpSpPr>
          <a:xfrm>
            <a:off x="2920365" y="3391535"/>
            <a:ext cx="1748155" cy="748665"/>
            <a:chOff x="4619" y="5528"/>
            <a:chExt cx="2753" cy="1179"/>
          </a:xfrm>
        </p:grpSpPr>
        <p:sp>
          <p:nvSpPr>
            <p:cNvPr id="9" name="流程图: 手动输入 8"/>
            <p:cNvSpPr/>
            <p:nvPr/>
          </p:nvSpPr>
          <p:spPr>
            <a:xfrm rot="5400000">
              <a:off x="5406" y="4741"/>
              <a:ext cx="1179" cy="2753"/>
            </a:xfrm>
            <a:prstGeom prst="flowChartManualInput">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mn-ea"/>
              </a:endParaRPr>
            </a:p>
          </p:txBody>
        </p:sp>
        <p:sp>
          <p:nvSpPr>
            <p:cNvPr id="33" name="矩形 30"/>
            <p:cNvSpPr>
              <a:spLocks noChangeArrowheads="1"/>
            </p:cNvSpPr>
            <p:nvPr/>
          </p:nvSpPr>
          <p:spPr bwMode="auto">
            <a:xfrm>
              <a:off x="4910" y="5804"/>
              <a:ext cx="1888" cy="628"/>
            </a:xfrm>
            <a:prstGeom prst="rect">
              <a:avLst/>
            </a:prstGeom>
            <a:noFill/>
            <a:ln>
              <a:noFill/>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lvl="0" algn="l">
                <a:lnSpc>
                  <a:spcPct val="100000"/>
                </a:lnSpc>
                <a:buClrTx/>
                <a:buSzTx/>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同步</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处理</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grpSp>
      <p:grpSp>
        <p:nvGrpSpPr>
          <p:cNvPr id="35" name="组合 34"/>
          <p:cNvGrpSpPr/>
          <p:nvPr/>
        </p:nvGrpSpPr>
        <p:grpSpPr>
          <a:xfrm>
            <a:off x="4093210" y="5900420"/>
            <a:ext cx="1748155" cy="748665"/>
            <a:chOff x="6268" y="8952"/>
            <a:chExt cx="2753" cy="1179"/>
          </a:xfrm>
        </p:grpSpPr>
        <p:sp>
          <p:nvSpPr>
            <p:cNvPr id="11" name="流程图: 手动输入 10"/>
            <p:cNvSpPr/>
            <p:nvPr/>
          </p:nvSpPr>
          <p:spPr>
            <a:xfrm rot="5400000">
              <a:off x="7055" y="8165"/>
              <a:ext cx="1179" cy="2753"/>
            </a:xfrm>
            <a:prstGeom prst="flowChartManualInput">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mn-ea"/>
              </a:endParaRPr>
            </a:p>
          </p:txBody>
        </p:sp>
        <p:sp>
          <p:nvSpPr>
            <p:cNvPr id="34" name="矩形 30"/>
            <p:cNvSpPr>
              <a:spLocks noChangeArrowheads="1"/>
            </p:cNvSpPr>
            <p:nvPr/>
          </p:nvSpPr>
          <p:spPr bwMode="auto">
            <a:xfrm>
              <a:off x="6586" y="9228"/>
              <a:ext cx="1888" cy="628"/>
            </a:xfrm>
            <a:prstGeom prst="rect">
              <a:avLst/>
            </a:prstGeom>
            <a:noFill/>
            <a:ln>
              <a:noFill/>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lvl="0" algn="l">
                <a:lnSpc>
                  <a:spcPct val="100000"/>
                </a:lnSpc>
                <a:buClrTx/>
                <a:buSzTx/>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结果</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分析</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grpSp>
      <p:sp>
        <p:nvSpPr>
          <p:cNvPr id="5" name="任意多边形: 形状 32"/>
          <p:cNvSpPr/>
          <p:nvPr/>
        </p:nvSpPr>
        <p:spPr>
          <a:xfrm rot="10800000">
            <a:off x="10541635" y="-15240"/>
            <a:ext cx="1650365" cy="3233420"/>
          </a:xfrm>
          <a:custGeom>
            <a:avLst/>
            <a:gdLst>
              <a:gd name="connsiteX0" fmla="*/ 1 w 2599"/>
              <a:gd name="connsiteY0" fmla="*/ 5087 h 5092"/>
              <a:gd name="connsiteX1" fmla="*/ 0 w 2599"/>
              <a:gd name="connsiteY1" fmla="*/ 0 h 5092"/>
              <a:gd name="connsiteX2" fmla="*/ 2599 w 2599"/>
              <a:gd name="connsiteY2" fmla="*/ 5092 h 5092"/>
              <a:gd name="connsiteX3" fmla="*/ 1 w 2599"/>
              <a:gd name="connsiteY3" fmla="*/ 5087 h 5092"/>
            </a:gdLst>
            <a:ahLst/>
            <a:cxnLst>
              <a:cxn ang="0">
                <a:pos x="connsiteX0" y="connsiteY0"/>
              </a:cxn>
              <a:cxn ang="0">
                <a:pos x="connsiteX1" y="connsiteY1"/>
              </a:cxn>
              <a:cxn ang="0">
                <a:pos x="connsiteX2" y="connsiteY2"/>
              </a:cxn>
              <a:cxn ang="0">
                <a:pos x="connsiteX3" y="connsiteY3"/>
              </a:cxn>
            </a:cxnLst>
            <a:rect l="l" t="t" r="r" b="b"/>
            <a:pathLst>
              <a:path w="2599" h="5092">
                <a:moveTo>
                  <a:pt x="1" y="5087"/>
                </a:moveTo>
                <a:lnTo>
                  <a:pt x="0" y="0"/>
                </a:lnTo>
                <a:lnTo>
                  <a:pt x="2599" y="5092"/>
                </a:lnTo>
                <a:lnTo>
                  <a:pt x="1" y="5087"/>
                </a:lnTo>
                <a:close/>
              </a:path>
            </a:pathLst>
          </a:cu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圆角 5"/>
          <p:cNvSpPr/>
          <p:nvPr/>
        </p:nvSpPr>
        <p:spPr>
          <a:xfrm>
            <a:off x="162474" y="187611"/>
            <a:ext cx="1339396" cy="562389"/>
          </a:xfrm>
          <a:prstGeom prst="roundRect">
            <a:avLst>
              <a:gd name="adj" fmla="val 50000"/>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01</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a:blip r:embed="rId1"/>
          <a:srcRect l="60245" t="15725" r="14627" b="16706"/>
          <a:stretch>
            <a:fillRect/>
          </a:stretch>
        </p:blipFill>
        <p:spPr>
          <a:xfrm>
            <a:off x="8547463" y="0"/>
            <a:ext cx="3644537" cy="6858000"/>
          </a:xfrm>
          <a:prstGeom prst="rect">
            <a:avLst/>
          </a:prstGeom>
        </p:spPr>
      </p:pic>
      <p:grpSp>
        <p:nvGrpSpPr>
          <p:cNvPr id="8" name="组合 7"/>
          <p:cNvGrpSpPr/>
          <p:nvPr/>
        </p:nvGrpSpPr>
        <p:grpSpPr>
          <a:xfrm>
            <a:off x="3239589" y="3242801"/>
            <a:ext cx="2741295" cy="559789"/>
            <a:chOff x="6470247" y="1233364"/>
            <a:chExt cx="2741295" cy="559789"/>
          </a:xfrm>
        </p:grpSpPr>
        <p:sp>
          <p:nvSpPr>
            <p:cNvPr id="9" name="文本框 17"/>
            <p:cNvSpPr txBox="1"/>
            <p:nvPr/>
          </p:nvSpPr>
          <p:spPr>
            <a:xfrm>
              <a:off x="6470247" y="1233364"/>
              <a:ext cx="2368550" cy="368300"/>
            </a:xfrm>
            <a:prstGeom prst="rect">
              <a:avLst/>
            </a:prstGeom>
            <a:noFill/>
          </p:spPr>
          <p:txBody>
            <a:bodyPr wrap="none" rtlCol="0">
              <a:spAutoFit/>
            </a:bodyPr>
            <a:lstStyle/>
            <a:p>
              <a:pPr algn="l"/>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Matlab</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仿真结果对比</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6470247" y="1532803"/>
              <a:ext cx="2741295"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Comparison of Matlab Simulation Results</a:t>
              </a:r>
              <a:endParaRPr lang="zh-CN" altLang="en-US" sz="1100" dirty="0">
                <a:latin typeface="Arial" panose="020B0604020202020204" pitchFamily="34" charset="0"/>
                <a:cs typeface="Arial" panose="020B0604020202020204" pitchFamily="34" charset="0"/>
              </a:endParaRPr>
            </a:p>
          </p:txBody>
        </p:sp>
      </p:grpSp>
      <p:sp>
        <p:nvSpPr>
          <p:cNvPr id="2" name="矩形: 圆角 6"/>
          <p:cNvSpPr/>
          <p:nvPr>
            <p:custDataLst>
              <p:tags r:id="rId2"/>
            </p:custDataLst>
          </p:nvPr>
        </p:nvSpPr>
        <p:spPr>
          <a:xfrm>
            <a:off x="1666144" y="3242639"/>
            <a:ext cx="1339396" cy="562389"/>
          </a:xfrm>
          <a:prstGeom prst="roundRect">
            <a:avLst>
              <a:gd name="adj" fmla="val 50000"/>
            </a:avLst>
          </a:pr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02</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24"/>
          <p:cNvSpPr txBox="1"/>
          <p:nvPr/>
        </p:nvSpPr>
        <p:spPr>
          <a:xfrm>
            <a:off x="5139637" y="2934218"/>
            <a:ext cx="821059" cy="461665"/>
          </a:xfrm>
          <a:prstGeom prst="rect">
            <a:avLst/>
          </a:prstGeom>
          <a:noFill/>
        </p:spPr>
        <p:txBody>
          <a:bodyPr wrap="none" rtlCol="0">
            <a:spAutoFit/>
          </a:bodyPr>
          <a:lstStyle/>
          <a:p>
            <a:pPr algn="ctr"/>
            <a:r>
              <a:rPr lang="en-US" altLang="zh-CN" sz="2400" smtClean="0">
                <a:solidFill>
                  <a:schemeClr val="bg1"/>
                </a:solidFill>
                <a:latin typeface="微软雅黑" panose="020B0503020204020204" pitchFamily="34" charset="-122"/>
                <a:ea typeface="微软雅黑" panose="020B0503020204020204" pitchFamily="34" charset="-122"/>
              </a:rPr>
              <a:t>85</a:t>
            </a:r>
            <a:r>
              <a:rPr lang="en-US" sz="2400" smtClean="0">
                <a:solidFill>
                  <a:schemeClr val="bg1"/>
                </a:solidFill>
                <a:latin typeface="微软雅黑" panose="020B0503020204020204" pitchFamily="34" charset="-122"/>
                <a:ea typeface="微软雅黑" panose="020B0503020204020204" pitchFamily="34" charset="-122"/>
              </a:rPr>
              <a:t>%</a:t>
            </a:r>
            <a:endParaRPr lang="en-US" sz="2400">
              <a:solidFill>
                <a:schemeClr val="bg1"/>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1595695" y="231095"/>
            <a:ext cx="2741295" cy="534850"/>
            <a:chOff x="6470247" y="1233364"/>
            <a:chExt cx="2741295" cy="534850"/>
          </a:xfrm>
        </p:grpSpPr>
        <p:sp>
          <p:nvSpPr>
            <p:cNvPr id="29" name="文本框 26"/>
            <p:cNvSpPr txBox="1"/>
            <p:nvPr/>
          </p:nvSpPr>
          <p:spPr>
            <a:xfrm>
              <a:off x="6470247" y="1233364"/>
              <a:ext cx="2368550" cy="368300"/>
            </a:xfrm>
            <a:prstGeom prst="rect">
              <a:avLst/>
            </a:prstGeom>
            <a:noFill/>
          </p:spPr>
          <p:txBody>
            <a:bodyPr wrap="none" rtlCol="0">
              <a:spAutoFit/>
            </a:bodyPr>
            <a:lstStyle/>
            <a:p>
              <a:pPr algn="l"/>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Matlab</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仿真结果对比</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6470247" y="1507864"/>
              <a:ext cx="2741295"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Comparison of Matlab Simulation Results</a:t>
              </a:r>
              <a:endParaRPr lang="zh-CN" altLang="en-US" sz="1100" dirty="0">
                <a:latin typeface="Arial" panose="020B0604020202020204" pitchFamily="34" charset="0"/>
                <a:cs typeface="Arial" panose="020B0604020202020204" pitchFamily="34" charset="0"/>
              </a:endParaRPr>
            </a:p>
          </p:txBody>
        </p:sp>
      </p:grpSp>
      <p:sp>
        <p:nvSpPr>
          <p:cNvPr id="2" name="TextBox 1"/>
          <p:cNvSpPr txBox="1"/>
          <p:nvPr/>
        </p:nvSpPr>
        <p:spPr>
          <a:xfrm>
            <a:off x="1595755" y="793115"/>
            <a:ext cx="3726815" cy="1174115"/>
          </a:xfrm>
          <a:prstGeom prst="rect">
            <a:avLst/>
          </a:prstGeom>
          <a:noFill/>
        </p:spPr>
        <p:txBody>
          <a:bodyPr wrap="square" rtlCol="0">
            <a:noAutofit/>
          </a:bodyPr>
          <a:lstStyle/>
          <a:p>
            <a:r>
              <a:rPr lang="zh-CN" altLang="en-US" dirty="0"/>
              <a:t>不同频率估计算法的</a:t>
            </a:r>
            <a:r>
              <a:rPr lang="en-US" altLang="zh-CN" dirty="0"/>
              <a:t>Eb/N0-</a:t>
            </a:r>
            <a:r>
              <a:rPr lang="zh-CN" altLang="en-US" dirty="0"/>
              <a:t>误码率</a:t>
            </a:r>
            <a:endParaRPr lang="zh-CN" altLang="en-US" dirty="0"/>
          </a:p>
        </p:txBody>
      </p:sp>
      <p:sp>
        <p:nvSpPr>
          <p:cNvPr id="3" name="矩形: 圆角 6"/>
          <p:cNvSpPr/>
          <p:nvPr>
            <p:custDataLst>
              <p:tags r:id="rId1"/>
            </p:custDataLst>
          </p:nvPr>
        </p:nvSpPr>
        <p:spPr>
          <a:xfrm>
            <a:off x="159924" y="230834"/>
            <a:ext cx="1339396" cy="562389"/>
          </a:xfrm>
          <a:prstGeom prst="roundRect">
            <a:avLst>
              <a:gd name="adj" fmla="val 50000"/>
            </a:avLst>
          </a:prstGeom>
          <a:solidFill>
            <a:srgbClr val="DB5B5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02</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
        <p:nvSpPr>
          <p:cNvPr id="11" name="TextBox 1"/>
          <p:cNvSpPr txBox="1"/>
          <p:nvPr/>
        </p:nvSpPr>
        <p:spPr>
          <a:xfrm>
            <a:off x="1499235" y="6326505"/>
            <a:ext cx="5697855" cy="306705"/>
          </a:xfrm>
          <a:prstGeom prst="rect">
            <a:avLst/>
          </a:prstGeom>
          <a:noFill/>
        </p:spPr>
        <p:txBody>
          <a:bodyPr wrap="square" rtlCol="0">
            <a:spAutoFit/>
          </a:bodyPr>
          <a:p>
            <a:r>
              <a:rPr lang="zh-CN" sz="1400" dirty="0">
                <a:latin typeface="微软雅黑" panose="020B0503020204020204" pitchFamily="34" charset="-122"/>
                <a:ea typeface="微软雅黑" panose="020B0503020204020204" pitchFamily="34" charset="-122"/>
                <a:cs typeface="微软雅黑" panose="020B0503020204020204" pitchFamily="34" charset="-122"/>
              </a:rPr>
              <a:t>注：</a:t>
            </a:r>
            <a:r>
              <a:rPr sz="1400" dirty="0">
                <a:latin typeface="微软雅黑" panose="020B0503020204020204" pitchFamily="34" charset="-122"/>
                <a:ea typeface="微软雅黑" panose="020B0503020204020204" pitchFamily="34" charset="-122"/>
                <a:cs typeface="微软雅黑" panose="020B0503020204020204" pitchFamily="34" charset="-122"/>
              </a:rPr>
              <a:t>统一使用差分相干突发检测、不使用位同步、IQ差分解调</a:t>
            </a:r>
            <a:endParaRPr sz="1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1692275" y="1420495"/>
            <a:ext cx="4174490" cy="3205480"/>
          </a:xfrm>
          <a:prstGeom prst="rect">
            <a:avLst/>
          </a:prstGeom>
        </p:spPr>
      </p:pic>
      <p:sp>
        <p:nvSpPr>
          <p:cNvPr id="13" name="TextBox 1"/>
          <p:cNvSpPr txBox="1"/>
          <p:nvPr/>
        </p:nvSpPr>
        <p:spPr>
          <a:xfrm>
            <a:off x="6814185" y="765810"/>
            <a:ext cx="4203065" cy="368300"/>
          </a:xfrm>
          <a:prstGeom prst="rect">
            <a:avLst/>
          </a:prstGeom>
          <a:noFill/>
        </p:spPr>
        <p:txBody>
          <a:bodyPr wrap="square" rtlCol="0">
            <a:spAutoFit/>
          </a:bodyPr>
          <a:p>
            <a:r>
              <a:rPr lang="zh-CN" altLang="en-US" dirty="0"/>
              <a:t>不同频率估计算法的</a:t>
            </a:r>
            <a:r>
              <a:rPr lang="en-US" altLang="zh-CN" dirty="0">
                <a:sym typeface="+mn-ea"/>
              </a:rPr>
              <a:t>Eb/N0-</a:t>
            </a:r>
            <a:r>
              <a:rPr lang="zh-CN" altLang="en-US" dirty="0">
                <a:sym typeface="+mn-ea"/>
              </a:rPr>
              <a:t>频率</a:t>
            </a:r>
            <a:r>
              <a:rPr lang="zh-CN" altLang="en-US" dirty="0">
                <a:sym typeface="+mn-ea"/>
              </a:rPr>
              <a:t>误差</a:t>
            </a:r>
            <a:endParaRPr lang="zh-CN" altLang="en-US" dirty="0">
              <a:sym typeface="+mn-ea"/>
            </a:endParaRPr>
          </a:p>
        </p:txBody>
      </p:sp>
      <p:sp>
        <p:nvSpPr>
          <p:cNvPr id="4" name="文本框 3"/>
          <p:cNvSpPr txBox="1"/>
          <p:nvPr/>
        </p:nvSpPr>
        <p:spPr>
          <a:xfrm>
            <a:off x="1499235" y="5015865"/>
            <a:ext cx="9298305" cy="645160"/>
          </a:xfrm>
          <a:prstGeom prst="rect">
            <a:avLst/>
          </a:prstGeom>
          <a:noFill/>
        </p:spPr>
        <p:txBody>
          <a:bodyPr wrap="square" rtlCol="0">
            <a:spAutoFit/>
          </a:bodyPr>
          <a:p>
            <a:r>
              <a:rPr lang="zh-CN" altLang="en-US"/>
              <a:t>可以看出</a:t>
            </a:r>
            <a:r>
              <a:rPr lang="en-US" altLang="zh-CN"/>
              <a:t>Kay</a:t>
            </a:r>
            <a:r>
              <a:rPr lang="zh-CN" altLang="en-US"/>
              <a:t>频率估计算法的相对频率偏移量最小；误码率方面</a:t>
            </a:r>
            <a:r>
              <a:rPr lang="en-US" altLang="zh-CN"/>
              <a:t>fitz</a:t>
            </a:r>
            <a:r>
              <a:rPr lang="zh-CN" altLang="en-US"/>
              <a:t>频率偏移算法总体表现最佳。考虑到噪声的随机性，实际可以选择</a:t>
            </a:r>
            <a:r>
              <a:rPr lang="en-US" altLang="zh-CN"/>
              <a:t>FItz</a:t>
            </a:r>
            <a:r>
              <a:rPr lang="zh-CN" altLang="en-US"/>
              <a:t>或者</a:t>
            </a:r>
            <a:r>
              <a:rPr lang="en-US" altLang="zh-CN"/>
              <a:t>Kay</a:t>
            </a:r>
            <a:r>
              <a:rPr lang="zh-CN" altLang="en-US"/>
              <a:t>频率偏移估计</a:t>
            </a:r>
            <a:r>
              <a:rPr lang="zh-CN" altLang="en-US"/>
              <a:t>算法。</a:t>
            </a:r>
            <a:endParaRPr lang="zh-CN" altLang="en-US"/>
          </a:p>
        </p:txBody>
      </p:sp>
      <p:pic>
        <p:nvPicPr>
          <p:cNvPr id="5" name="图片 4"/>
          <p:cNvPicPr>
            <a:picLocks noChangeAspect="1"/>
          </p:cNvPicPr>
          <p:nvPr/>
        </p:nvPicPr>
        <p:blipFill>
          <a:blip r:embed="rId3"/>
          <a:stretch>
            <a:fillRect/>
          </a:stretch>
        </p:blipFill>
        <p:spPr>
          <a:xfrm>
            <a:off x="6966585" y="1420495"/>
            <a:ext cx="4050030" cy="3206115"/>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595695" y="231095"/>
            <a:ext cx="2741295" cy="534850"/>
            <a:chOff x="6470247" y="1233364"/>
            <a:chExt cx="2741295" cy="534850"/>
          </a:xfrm>
        </p:grpSpPr>
        <p:sp>
          <p:nvSpPr>
            <p:cNvPr id="29" name="文本框 26"/>
            <p:cNvSpPr txBox="1"/>
            <p:nvPr/>
          </p:nvSpPr>
          <p:spPr>
            <a:xfrm>
              <a:off x="6470247" y="1233364"/>
              <a:ext cx="2368550" cy="368300"/>
            </a:xfrm>
            <a:prstGeom prst="rect">
              <a:avLst/>
            </a:prstGeom>
            <a:noFill/>
          </p:spPr>
          <p:txBody>
            <a:bodyPr wrap="none" rtlCol="0">
              <a:spAutoFit/>
            </a:bodyPr>
            <a:lstStyle/>
            <a:p>
              <a:pPr algn="l"/>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Matlab</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仿真结果对比</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6470247" y="1507864"/>
              <a:ext cx="2741295"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Comparison of Matlab Simulation Results</a:t>
              </a:r>
              <a:endParaRPr lang="zh-CN" altLang="en-US" sz="1100" dirty="0">
                <a:latin typeface="Arial" panose="020B0604020202020204" pitchFamily="34" charset="0"/>
                <a:cs typeface="Arial" panose="020B0604020202020204" pitchFamily="34" charset="0"/>
              </a:endParaRPr>
            </a:p>
          </p:txBody>
        </p:sp>
      </p:grpSp>
      <p:sp>
        <p:nvSpPr>
          <p:cNvPr id="3" name="矩形: 圆角 6"/>
          <p:cNvSpPr/>
          <p:nvPr>
            <p:custDataLst>
              <p:tags r:id="rId1"/>
            </p:custDataLst>
          </p:nvPr>
        </p:nvSpPr>
        <p:spPr>
          <a:xfrm>
            <a:off x="159924" y="230834"/>
            <a:ext cx="1339396" cy="562389"/>
          </a:xfrm>
          <a:prstGeom prst="roundRect">
            <a:avLst>
              <a:gd name="adj" fmla="val 50000"/>
            </a:avLst>
          </a:prstGeom>
          <a:solidFill>
            <a:srgbClr val="DB5B5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02</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
        <p:nvSpPr>
          <p:cNvPr id="25" name="TextBox 24"/>
          <p:cNvSpPr txBox="1"/>
          <p:nvPr/>
        </p:nvSpPr>
        <p:spPr>
          <a:xfrm>
            <a:off x="5012637" y="2538613"/>
            <a:ext cx="821059" cy="461665"/>
          </a:xfrm>
          <a:prstGeom prst="rect">
            <a:avLst/>
          </a:prstGeom>
          <a:noFill/>
        </p:spPr>
        <p:txBody>
          <a:bodyPr wrap="none" rtlCol="0">
            <a:spAutoFit/>
          </a:bodyPr>
          <a:lstStyle/>
          <a:p>
            <a:pPr algn="ctr"/>
            <a:r>
              <a:rPr lang="en-US" altLang="zh-CN" sz="2400" smtClean="0">
                <a:solidFill>
                  <a:schemeClr val="bg1"/>
                </a:solidFill>
                <a:latin typeface="微软雅黑" panose="020B0503020204020204" pitchFamily="34" charset="-122"/>
                <a:ea typeface="微软雅黑" panose="020B0503020204020204" pitchFamily="34" charset="-122"/>
              </a:rPr>
              <a:t>85</a:t>
            </a:r>
            <a:r>
              <a:rPr lang="en-US" sz="2400" smtClean="0">
                <a:solidFill>
                  <a:schemeClr val="bg1"/>
                </a:solidFill>
                <a:latin typeface="微软雅黑" panose="020B0503020204020204" pitchFamily="34" charset="-122"/>
                <a:ea typeface="微软雅黑" panose="020B0503020204020204" pitchFamily="34" charset="-122"/>
              </a:rPr>
              <a:t>%</a:t>
            </a:r>
            <a:endParaRPr lang="en-US" sz="240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709420" y="1263015"/>
            <a:ext cx="5930900" cy="4393565"/>
          </a:xfrm>
          <a:prstGeom prst="rect">
            <a:avLst/>
          </a:prstGeom>
        </p:spPr>
      </p:pic>
      <p:sp>
        <p:nvSpPr>
          <p:cNvPr id="6" name="TextBox 1"/>
          <p:cNvSpPr txBox="1"/>
          <p:nvPr/>
        </p:nvSpPr>
        <p:spPr>
          <a:xfrm>
            <a:off x="1595755" y="793115"/>
            <a:ext cx="3726815" cy="1174115"/>
          </a:xfrm>
          <a:prstGeom prst="rect">
            <a:avLst/>
          </a:prstGeom>
          <a:noFill/>
        </p:spPr>
        <p:txBody>
          <a:bodyPr wrap="square" rtlCol="0">
            <a:noAutofit/>
          </a:bodyPr>
          <a:p>
            <a:r>
              <a:rPr lang="zh-CN" altLang="en-US" dirty="0"/>
              <a:t>不同算法组合</a:t>
            </a:r>
            <a:r>
              <a:rPr lang="zh-CN" altLang="en-US" dirty="0"/>
              <a:t>下的</a:t>
            </a:r>
            <a:r>
              <a:rPr lang="en-US" altLang="zh-CN" dirty="0"/>
              <a:t>Eb/N0-</a:t>
            </a:r>
            <a:r>
              <a:rPr lang="zh-CN" altLang="en-US" dirty="0"/>
              <a:t>误码率</a:t>
            </a:r>
            <a:endParaRPr lang="zh-CN" altLang="en-US" dirty="0"/>
          </a:p>
        </p:txBody>
      </p:sp>
      <p:sp>
        <p:nvSpPr>
          <p:cNvPr id="2" name="文本框 1"/>
          <p:cNvSpPr txBox="1"/>
          <p:nvPr/>
        </p:nvSpPr>
        <p:spPr>
          <a:xfrm>
            <a:off x="7892415" y="1263015"/>
            <a:ext cx="3887470" cy="2861310"/>
          </a:xfrm>
          <a:prstGeom prst="rect">
            <a:avLst/>
          </a:prstGeom>
          <a:noFill/>
        </p:spPr>
        <p:txBody>
          <a:bodyPr wrap="square" rtlCol="0">
            <a:spAutoFit/>
          </a:bodyPr>
          <a:p>
            <a:r>
              <a:rPr lang="zh-CN" altLang="en-US"/>
              <a:t>通过结果可以看到，不使用位同步算法并使用</a:t>
            </a:r>
            <a:r>
              <a:rPr lang="en-US" altLang="zh-CN"/>
              <a:t>IQ</a:t>
            </a:r>
            <a:r>
              <a:rPr lang="zh-CN" altLang="en-US"/>
              <a:t>解调算法的性能</a:t>
            </a:r>
            <a:r>
              <a:rPr lang="zh-CN" altLang="en-US"/>
              <a:t>最优。</a:t>
            </a:r>
            <a:endParaRPr lang="zh-CN" altLang="en-US"/>
          </a:p>
          <a:p>
            <a:endParaRPr lang="zh-CN" altLang="en-US"/>
          </a:p>
          <a:p>
            <a:r>
              <a:rPr lang="zh-CN" altLang="en-US"/>
              <a:t>所有算法在</a:t>
            </a:r>
            <a:r>
              <a:rPr lang="en-US" altLang="zh-CN"/>
              <a:t>Eb/N0=14(SNR=5)</a:t>
            </a:r>
            <a:r>
              <a:rPr lang="zh-CN" altLang="en-US"/>
              <a:t>时误码率约为</a:t>
            </a:r>
            <a:r>
              <a:rPr lang="en-US" altLang="zh-CN"/>
              <a:t>1e-4</a:t>
            </a:r>
            <a:r>
              <a:rPr lang="zh-CN" altLang="en-US"/>
              <a:t>，除了使用位同步算法的</a:t>
            </a:r>
            <a:r>
              <a:rPr lang="en-US" altLang="zh-CN"/>
              <a:t>IQ</a:t>
            </a:r>
            <a:r>
              <a:rPr lang="zh-CN" altLang="en-US"/>
              <a:t>差分解调</a:t>
            </a:r>
            <a:r>
              <a:rPr lang="zh-CN" altLang="en-US"/>
              <a:t>算法以外，其余算法在</a:t>
            </a:r>
            <a:r>
              <a:rPr lang="en-US" altLang="zh-CN">
                <a:sym typeface="+mn-ea"/>
              </a:rPr>
              <a:t>Eb/N0=17(SNR=8)</a:t>
            </a:r>
            <a:r>
              <a:rPr lang="zh-CN" altLang="en-US">
                <a:sym typeface="+mn-ea"/>
              </a:rPr>
              <a:t>时误码率为</a:t>
            </a:r>
            <a:r>
              <a:rPr lang="en-US" altLang="zh-CN">
                <a:sym typeface="+mn-ea"/>
              </a:rPr>
              <a:t>0</a:t>
            </a:r>
            <a:r>
              <a:rPr lang="zh-CN" altLang="en-US">
                <a:sym typeface="+mn-ea"/>
              </a:rPr>
              <a:t>。</a:t>
            </a:r>
            <a:endParaRPr lang="zh-CN" altLang="en-US">
              <a:sym typeface="+mn-ea"/>
            </a:endParaRPr>
          </a:p>
          <a:p>
            <a:r>
              <a:rPr lang="zh-CN" altLang="en-US">
                <a:sym typeface="+mn-ea"/>
              </a:rPr>
              <a:t>满足</a:t>
            </a:r>
            <a:r>
              <a:rPr lang="en-US" altLang="zh-CN">
                <a:sym typeface="+mn-ea"/>
              </a:rPr>
              <a:t>MATLAB</a:t>
            </a:r>
            <a:r>
              <a:rPr lang="zh-CN" altLang="en-US">
                <a:sym typeface="+mn-ea"/>
              </a:rPr>
              <a:t>仿真性能要求。介于</a:t>
            </a:r>
            <a:r>
              <a:rPr lang="en-US" altLang="zh-CN">
                <a:sym typeface="+mn-ea"/>
              </a:rPr>
              <a:t>IQ</a:t>
            </a:r>
            <a:r>
              <a:rPr lang="zh-CN" altLang="en-US">
                <a:sym typeface="+mn-ea"/>
              </a:rPr>
              <a:t>解调易于实现，拟采用不使用位同步的</a:t>
            </a:r>
            <a:r>
              <a:rPr lang="en-US" altLang="zh-CN">
                <a:sym typeface="+mn-ea"/>
              </a:rPr>
              <a:t>IQ</a:t>
            </a:r>
            <a:r>
              <a:rPr lang="zh-CN" altLang="en-US">
                <a:sym typeface="+mn-ea"/>
              </a:rPr>
              <a:t>差分解调</a:t>
            </a:r>
            <a:r>
              <a:rPr lang="zh-CN" altLang="en-US">
                <a:sym typeface="+mn-ea"/>
              </a:rPr>
              <a:t>算法。</a:t>
            </a:r>
            <a:endParaRPr lang="zh-CN" altLang="en-US">
              <a:sym typeface="+mn-ea"/>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a:blip r:embed="rId1"/>
          <a:srcRect l="60245" t="15725" r="14627" b="16706"/>
          <a:stretch>
            <a:fillRect/>
          </a:stretch>
        </p:blipFill>
        <p:spPr>
          <a:xfrm>
            <a:off x="8547463" y="0"/>
            <a:ext cx="3644537" cy="6858000"/>
          </a:xfrm>
          <a:prstGeom prst="rect">
            <a:avLst/>
          </a:prstGeom>
        </p:spPr>
      </p:pic>
      <p:sp>
        <p:nvSpPr>
          <p:cNvPr id="36" name="矩形: 圆角 5"/>
          <p:cNvSpPr/>
          <p:nvPr/>
        </p:nvSpPr>
        <p:spPr>
          <a:xfrm>
            <a:off x="1666154" y="3235611"/>
            <a:ext cx="1339396" cy="562389"/>
          </a:xfrm>
          <a:prstGeom prst="roundRect">
            <a:avLst>
              <a:gd name="adj" fmla="val 50000"/>
            </a:avLst>
          </a:prstGeom>
          <a:solidFill>
            <a:srgbClr val="2D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bg1"/>
                </a:solidFill>
                <a:latin typeface="微软雅黑" panose="020B0503020204020204" pitchFamily="34" charset="-122"/>
                <a:ea typeface="微软雅黑" panose="020B0503020204020204" pitchFamily="34" charset="-122"/>
              </a:rPr>
              <a:t>03</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grpSp>
        <p:nvGrpSpPr>
          <p:cNvPr id="8" name="组合 7"/>
          <p:cNvGrpSpPr/>
          <p:nvPr/>
        </p:nvGrpSpPr>
        <p:grpSpPr>
          <a:xfrm>
            <a:off x="3239589" y="3242801"/>
            <a:ext cx="2478405" cy="559789"/>
            <a:chOff x="6470247" y="1233364"/>
            <a:chExt cx="2478405" cy="559789"/>
          </a:xfrm>
        </p:grpSpPr>
        <p:sp>
          <p:nvSpPr>
            <p:cNvPr id="9" name="文本框 17"/>
            <p:cNvSpPr txBox="1"/>
            <p:nvPr/>
          </p:nvSpPr>
          <p:spPr>
            <a:xfrm>
              <a:off x="6470247" y="1233364"/>
              <a:ext cx="1783080" cy="368300"/>
            </a:xfrm>
            <a:prstGeom prst="rect">
              <a:avLst/>
            </a:prstGeom>
            <a:noFill/>
          </p:spPr>
          <p:txBody>
            <a:bodyPr wrap="none" rtlCol="0">
              <a:spAutoFit/>
            </a:bodyPr>
            <a:lstStyle/>
            <a:p>
              <a:pPr algn="l"/>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算法复杂度分析</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6470247" y="1532803"/>
              <a:ext cx="2478405" cy="260350"/>
            </a:xfrm>
            <a:prstGeom prst="rect">
              <a:avLst/>
            </a:prstGeom>
          </p:spPr>
          <p:txBody>
            <a:bodyPr wrap="none">
              <a:spAutoFit/>
            </a:bodyPr>
            <a:lstStyle/>
            <a:p>
              <a:pPr algn="l"/>
              <a:r>
                <a:rPr lang="en-US" altLang="zh-CN" sz="1100" dirty="0">
                  <a:latin typeface="Arial" panose="020B0604020202020204" pitchFamily="34" charset="0"/>
                  <a:cs typeface="Arial" panose="020B0604020202020204" pitchFamily="34" charset="0"/>
                  <a:sym typeface="+mn-ea"/>
                </a:rPr>
                <a:t>Analysis on Complexity of Algorithms</a:t>
              </a:r>
              <a:endParaRPr lang="zh-CN" altLang="en-US" sz="1100" dirty="0">
                <a:latin typeface="Arial" panose="020B0604020202020204" pitchFamily="34" charset="0"/>
                <a:cs typeface="Arial" panose="020B0604020202020204" pitchFamily="34" charset="0"/>
              </a:endParaRPr>
            </a:p>
          </p:txBody>
        </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293110"/>
            <a:ext cx="2289810" cy="3564890"/>
            <a:chOff x="742646" y="3282324"/>
            <a:chExt cx="2361703" cy="4847429"/>
          </a:xfrm>
        </p:grpSpPr>
        <p:sp>
          <p:nvSpPr>
            <p:cNvPr id="3" name="任意多边形: 形状 32"/>
            <p:cNvSpPr/>
            <p:nvPr/>
          </p:nvSpPr>
          <p:spPr>
            <a:xfrm>
              <a:off x="742646" y="4325376"/>
              <a:ext cx="1317733" cy="3804377"/>
            </a:xfrm>
            <a:custGeom>
              <a:avLst/>
              <a:gdLst>
                <a:gd name="connsiteX0" fmla="*/ 0 w 2012"/>
                <a:gd name="connsiteY0" fmla="*/ 0 h 4406"/>
                <a:gd name="connsiteX1" fmla="*/ 2012 w 2012"/>
                <a:gd name="connsiteY1" fmla="*/ 4401 h 4406"/>
                <a:gd name="connsiteX2" fmla="*/ 0 w 2012"/>
                <a:gd name="connsiteY2" fmla="*/ 4406 h 4406"/>
                <a:gd name="connsiteX3" fmla="*/ 0 w 2012"/>
                <a:gd name="connsiteY3" fmla="*/ 0 h 4406"/>
              </a:gdLst>
              <a:ahLst/>
              <a:cxnLst>
                <a:cxn ang="0">
                  <a:pos x="connsiteX0" y="connsiteY0"/>
                </a:cxn>
                <a:cxn ang="0">
                  <a:pos x="connsiteX1" y="connsiteY1"/>
                </a:cxn>
                <a:cxn ang="0">
                  <a:pos x="connsiteX2" y="connsiteY2"/>
                </a:cxn>
                <a:cxn ang="0">
                  <a:pos x="connsiteX3" y="connsiteY3"/>
                </a:cxn>
              </a:cxnLst>
              <a:rect l="l" t="t" r="r" b="b"/>
              <a:pathLst>
                <a:path w="2012" h="4406">
                  <a:moveTo>
                    <a:pt x="0" y="0"/>
                  </a:moveTo>
                  <a:lnTo>
                    <a:pt x="2012" y="4401"/>
                  </a:lnTo>
                  <a:lnTo>
                    <a:pt x="0" y="4406"/>
                  </a:lnTo>
                  <a:lnTo>
                    <a:pt x="0" y="0"/>
                  </a:lnTo>
                  <a:close/>
                </a:path>
              </a:pathLst>
            </a:cu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64670" y="3282324"/>
              <a:ext cx="2139679" cy="714076"/>
            </a:xfrm>
            <a:prstGeom prst="rect">
              <a:avLst/>
            </a:prstGeom>
          </p:spPr>
          <p:txBody>
            <a:bodyPr wrap="square">
              <a:noAutofit/>
            </a:bodyPr>
            <a:lstStyle/>
            <a:p>
              <a:pPr algn="ctr"/>
              <a:r>
                <a:rPr lang="zh-CN" altLang="en-US" sz="3600" b="1" smtClean="0">
                  <a:solidFill>
                    <a:schemeClr val="bg1"/>
                  </a:solidFill>
                  <a:latin typeface="微软雅黑" panose="020B0503020204020204" pitchFamily="34" charset="-122"/>
                  <a:ea typeface="微软雅黑" panose="020B0503020204020204" pitchFamily="34" charset="-122"/>
                </a:rPr>
                <a:t>仿真流程</a:t>
              </a:r>
              <a:endParaRPr lang="zh-CN" altLang="en-US" sz="3600" b="1" smtClean="0">
                <a:solidFill>
                  <a:schemeClr val="bg1"/>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1585495" y="187450"/>
            <a:ext cx="2478405" cy="559789"/>
            <a:chOff x="6470247" y="1233364"/>
            <a:chExt cx="2478405" cy="559789"/>
          </a:xfrm>
        </p:grpSpPr>
        <p:sp>
          <p:nvSpPr>
            <p:cNvPr id="30" name="文本框 17"/>
            <p:cNvSpPr txBox="1"/>
            <p:nvPr/>
          </p:nvSpPr>
          <p:spPr>
            <a:xfrm>
              <a:off x="6470247" y="1233364"/>
              <a:ext cx="1783080" cy="368300"/>
            </a:xfrm>
            <a:prstGeom prst="rect">
              <a:avLst/>
            </a:prstGeom>
            <a:noFill/>
          </p:spPr>
          <p:txBody>
            <a:bodyPr wrap="none" rtlCol="0">
              <a:spAutoFit/>
            </a:bodyPr>
            <a:lstStyle/>
            <a:p>
              <a:pPr algn="l"/>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算法复杂度分析</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6470247" y="1532803"/>
              <a:ext cx="2478405" cy="260350"/>
            </a:xfrm>
            <a:prstGeom prst="rect">
              <a:avLst/>
            </a:prstGeom>
          </p:spPr>
          <p:txBody>
            <a:bodyPr wrap="none">
              <a:spAutoFit/>
            </a:bodyPr>
            <a:lstStyle/>
            <a:p>
              <a:pPr algn="l"/>
              <a:r>
                <a:rPr lang="en-US" altLang="zh-CN" sz="1100" dirty="0">
                  <a:latin typeface="Arial" panose="020B0604020202020204" pitchFamily="34" charset="0"/>
                  <a:cs typeface="Arial" panose="020B0604020202020204" pitchFamily="34" charset="0"/>
                  <a:sym typeface="+mn-ea"/>
                </a:rPr>
                <a:t>Analysis on Complexity of Algorithms</a:t>
              </a:r>
              <a:endParaRPr lang="zh-CN" altLang="en-US" sz="1100" dirty="0">
                <a:latin typeface="Arial" panose="020B0604020202020204" pitchFamily="34" charset="0"/>
                <a:cs typeface="Arial" panose="020B0604020202020204" pitchFamily="34" charset="0"/>
              </a:endParaRPr>
            </a:p>
          </p:txBody>
        </p:sp>
      </p:grpSp>
      <p:grpSp>
        <p:nvGrpSpPr>
          <p:cNvPr id="39" name="组合 38"/>
          <p:cNvGrpSpPr/>
          <p:nvPr/>
        </p:nvGrpSpPr>
        <p:grpSpPr>
          <a:xfrm>
            <a:off x="1136015" y="1358900"/>
            <a:ext cx="2340610" cy="748665"/>
            <a:chOff x="2161" y="2247"/>
            <a:chExt cx="3686" cy="1179"/>
          </a:xfrm>
        </p:grpSpPr>
        <p:sp>
          <p:nvSpPr>
            <p:cNvPr id="7" name="流程图: 手动输入 6"/>
            <p:cNvSpPr/>
            <p:nvPr/>
          </p:nvSpPr>
          <p:spPr>
            <a:xfrm rot="5400000">
              <a:off x="3414" y="993"/>
              <a:ext cx="1179" cy="3686"/>
            </a:xfrm>
            <a:prstGeom prst="flowChartManualInput">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16" name="矩形 30"/>
            <p:cNvSpPr>
              <a:spLocks noChangeArrowheads="1"/>
            </p:cNvSpPr>
            <p:nvPr/>
          </p:nvSpPr>
          <p:spPr bwMode="auto">
            <a:xfrm>
              <a:off x="2869" y="2521"/>
              <a:ext cx="1888"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rPr>
                <a:t>突发</a:t>
              </a:r>
              <a:r>
                <a:rPr lang="zh-CN" altLang="en-US" sz="2000" dirty="0" smtClean="0">
                  <a:solidFill>
                    <a:schemeClr val="bg1"/>
                  </a:solidFill>
                  <a:latin typeface="微软雅黑" panose="020B0503020204020204" pitchFamily="34" charset="-122"/>
                  <a:ea typeface="微软雅黑" panose="020B0503020204020204" pitchFamily="34" charset="-122"/>
                </a:rPr>
                <a:t>检测</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grpSp>
      <p:sp>
        <p:nvSpPr>
          <p:cNvPr id="5" name="任意多边形: 形状 32"/>
          <p:cNvSpPr/>
          <p:nvPr/>
        </p:nvSpPr>
        <p:spPr>
          <a:xfrm rot="10800000">
            <a:off x="10541635" y="-15240"/>
            <a:ext cx="1650365" cy="3233420"/>
          </a:xfrm>
          <a:custGeom>
            <a:avLst/>
            <a:gdLst>
              <a:gd name="connsiteX0" fmla="*/ 1 w 2599"/>
              <a:gd name="connsiteY0" fmla="*/ 5087 h 5092"/>
              <a:gd name="connsiteX1" fmla="*/ 0 w 2599"/>
              <a:gd name="connsiteY1" fmla="*/ 0 h 5092"/>
              <a:gd name="connsiteX2" fmla="*/ 2599 w 2599"/>
              <a:gd name="connsiteY2" fmla="*/ 5092 h 5092"/>
              <a:gd name="connsiteX3" fmla="*/ 1 w 2599"/>
              <a:gd name="connsiteY3" fmla="*/ 5087 h 5092"/>
            </a:gdLst>
            <a:ahLst/>
            <a:cxnLst>
              <a:cxn ang="0">
                <a:pos x="connsiteX0" y="connsiteY0"/>
              </a:cxn>
              <a:cxn ang="0">
                <a:pos x="connsiteX1" y="connsiteY1"/>
              </a:cxn>
              <a:cxn ang="0">
                <a:pos x="connsiteX2" y="connsiteY2"/>
              </a:cxn>
              <a:cxn ang="0">
                <a:pos x="connsiteX3" y="connsiteY3"/>
              </a:cxn>
            </a:cxnLst>
            <a:rect l="l" t="t" r="r" b="b"/>
            <a:pathLst>
              <a:path w="2599" h="5092">
                <a:moveTo>
                  <a:pt x="1" y="5087"/>
                </a:moveTo>
                <a:lnTo>
                  <a:pt x="0" y="0"/>
                </a:lnTo>
                <a:lnTo>
                  <a:pt x="2599" y="5092"/>
                </a:lnTo>
                <a:lnTo>
                  <a:pt x="1" y="5087"/>
                </a:lnTo>
                <a:close/>
              </a:path>
            </a:pathLst>
          </a:cu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流程图: 手动输入 13"/>
          <p:cNvSpPr/>
          <p:nvPr>
            <p:custDataLst>
              <p:tags r:id="rId1"/>
            </p:custDataLst>
          </p:nvPr>
        </p:nvSpPr>
        <p:spPr>
          <a:xfrm rot="16200000">
            <a:off x="9572625" y="695960"/>
            <a:ext cx="748665" cy="2073275"/>
          </a:xfrm>
          <a:prstGeom prst="flowChartManualInput">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grpSp>
        <p:nvGrpSpPr>
          <p:cNvPr id="17" name="组合 16"/>
          <p:cNvGrpSpPr/>
          <p:nvPr>
            <p:custDataLst>
              <p:tags r:id="rId2"/>
            </p:custDataLst>
          </p:nvPr>
        </p:nvGrpSpPr>
        <p:grpSpPr>
          <a:xfrm>
            <a:off x="3823970" y="1358265"/>
            <a:ext cx="2200053" cy="748665"/>
            <a:chOff x="3093" y="2246"/>
            <a:chExt cx="3063" cy="1179"/>
          </a:xfrm>
        </p:grpSpPr>
        <p:sp>
          <p:nvSpPr>
            <p:cNvPr id="18" name="任意多边形 17"/>
            <p:cNvSpPr/>
            <p:nvPr>
              <p:custDataLst>
                <p:tags r:id="rId3"/>
              </p:custDataLst>
            </p:nvPr>
          </p:nvSpPr>
          <p:spPr>
            <a:xfrm rot="5400000">
              <a:off x="4035" y="1304"/>
              <a:ext cx="1179" cy="3063"/>
            </a:xfrm>
            <a:custGeom>
              <a:avLst/>
              <a:gdLst>
                <a:gd name="connsiteX0" fmla="*/ 0 w 1179"/>
                <a:gd name="connsiteY0" fmla="*/ 551 h 2753"/>
                <a:gd name="connsiteX1" fmla="*/ 1179 w 1179"/>
                <a:gd name="connsiteY1" fmla="*/ 0 h 2753"/>
                <a:gd name="connsiteX2" fmla="*/ 1175 w 1179"/>
                <a:gd name="connsiteY2" fmla="*/ 2235 h 2753"/>
                <a:gd name="connsiteX3" fmla="*/ 0 w 1179"/>
                <a:gd name="connsiteY3" fmla="*/ 2753 h 2753"/>
                <a:gd name="connsiteX4" fmla="*/ 0 w 1179"/>
                <a:gd name="connsiteY4" fmla="*/ 551 h 2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 h="2753">
                  <a:moveTo>
                    <a:pt x="0" y="551"/>
                  </a:moveTo>
                  <a:lnTo>
                    <a:pt x="1179" y="0"/>
                  </a:lnTo>
                  <a:lnTo>
                    <a:pt x="1175" y="2235"/>
                  </a:lnTo>
                  <a:lnTo>
                    <a:pt x="0" y="2753"/>
                  </a:lnTo>
                  <a:lnTo>
                    <a:pt x="0" y="551"/>
                  </a:lnTo>
                  <a:close/>
                </a:path>
              </a:pathLst>
            </a:cu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19" name="矩形 30"/>
            <p:cNvSpPr>
              <a:spLocks noChangeArrowheads="1"/>
            </p:cNvSpPr>
            <p:nvPr>
              <p:custDataLst>
                <p:tags r:id="rId4"/>
              </p:custDataLst>
            </p:nvPr>
          </p:nvSpPr>
          <p:spPr bwMode="auto">
            <a:xfrm>
              <a:off x="3837" y="2521"/>
              <a:ext cx="1819"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rPr>
                <a:t>频率</a:t>
              </a:r>
              <a:r>
                <a:rPr lang="zh-CN" altLang="en-US" sz="2000" dirty="0" smtClean="0">
                  <a:solidFill>
                    <a:schemeClr val="bg1"/>
                  </a:solidFill>
                  <a:latin typeface="微软雅黑" panose="020B0503020204020204" pitchFamily="34" charset="-122"/>
                  <a:ea typeface="微软雅黑" panose="020B0503020204020204" pitchFamily="34" charset="-122"/>
                </a:rPr>
                <a:t>估计</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custDataLst>
              <p:tags r:id="rId5"/>
            </p:custDataLst>
          </p:nvPr>
        </p:nvGrpSpPr>
        <p:grpSpPr>
          <a:xfrm>
            <a:off x="6323965" y="1358265"/>
            <a:ext cx="2200053" cy="748665"/>
            <a:chOff x="3093" y="2246"/>
            <a:chExt cx="3063" cy="1179"/>
          </a:xfrm>
        </p:grpSpPr>
        <p:sp>
          <p:nvSpPr>
            <p:cNvPr id="21" name="任意多边形 20"/>
            <p:cNvSpPr/>
            <p:nvPr>
              <p:custDataLst>
                <p:tags r:id="rId6"/>
              </p:custDataLst>
            </p:nvPr>
          </p:nvSpPr>
          <p:spPr>
            <a:xfrm rot="5400000">
              <a:off x="4035" y="1304"/>
              <a:ext cx="1179" cy="3063"/>
            </a:xfrm>
            <a:custGeom>
              <a:avLst/>
              <a:gdLst>
                <a:gd name="connsiteX0" fmla="*/ 0 w 1179"/>
                <a:gd name="connsiteY0" fmla="*/ 551 h 2753"/>
                <a:gd name="connsiteX1" fmla="*/ 1179 w 1179"/>
                <a:gd name="connsiteY1" fmla="*/ 0 h 2753"/>
                <a:gd name="connsiteX2" fmla="*/ 1175 w 1179"/>
                <a:gd name="connsiteY2" fmla="*/ 2235 h 2753"/>
                <a:gd name="connsiteX3" fmla="*/ 0 w 1179"/>
                <a:gd name="connsiteY3" fmla="*/ 2753 h 2753"/>
                <a:gd name="connsiteX4" fmla="*/ 0 w 1179"/>
                <a:gd name="connsiteY4" fmla="*/ 551 h 2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 h="2753">
                  <a:moveTo>
                    <a:pt x="0" y="551"/>
                  </a:moveTo>
                  <a:lnTo>
                    <a:pt x="1179" y="0"/>
                  </a:lnTo>
                  <a:lnTo>
                    <a:pt x="1175" y="2235"/>
                  </a:lnTo>
                  <a:lnTo>
                    <a:pt x="0" y="2753"/>
                  </a:lnTo>
                  <a:lnTo>
                    <a:pt x="0" y="551"/>
                  </a:lnTo>
                  <a:close/>
                </a:path>
              </a:pathLst>
            </a:cu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22" name="矩形 30"/>
            <p:cNvSpPr>
              <a:spLocks noChangeArrowheads="1"/>
            </p:cNvSpPr>
            <p:nvPr>
              <p:custDataLst>
                <p:tags r:id="rId7"/>
              </p:custDataLst>
            </p:nvPr>
          </p:nvSpPr>
          <p:spPr bwMode="auto">
            <a:xfrm>
              <a:off x="3628" y="2521"/>
              <a:ext cx="230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位同步算法</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grpSp>
      <p:sp>
        <p:nvSpPr>
          <p:cNvPr id="23" name="矩形 30"/>
          <p:cNvSpPr>
            <a:spLocks noChangeArrowheads="1"/>
          </p:cNvSpPr>
          <p:nvPr>
            <p:custDataLst>
              <p:tags r:id="rId8"/>
            </p:custDataLst>
          </p:nvPr>
        </p:nvSpPr>
        <p:spPr bwMode="auto">
          <a:xfrm>
            <a:off x="9493250" y="1532890"/>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l">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解调算法</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custDataLst>
              <p:tags r:id="rId9"/>
            </p:custDataLst>
          </p:nvPr>
        </p:nvCxnSpPr>
        <p:spPr>
          <a:xfrm flipV="1">
            <a:off x="3810000" y="2618740"/>
            <a:ext cx="10160" cy="3263900"/>
          </a:xfrm>
          <a:prstGeom prst="line">
            <a:avLst/>
          </a:prstGeom>
          <a:ln w="19050">
            <a:solidFill>
              <a:schemeClr val="bg1">
                <a:lumMod val="75000"/>
              </a:schemeClr>
            </a:solidFill>
          </a:ln>
          <a:effectLst>
            <a:outerShdw blurRad="50800" dist="38100" dir="5400000" algn="t"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cxnSp>
        <p:nvCxnSpPr>
          <p:cNvPr id="25" name="直接连接符 24"/>
          <p:cNvCxnSpPr/>
          <p:nvPr>
            <p:custDataLst>
              <p:tags r:id="rId10"/>
            </p:custDataLst>
          </p:nvPr>
        </p:nvCxnSpPr>
        <p:spPr>
          <a:xfrm flipV="1">
            <a:off x="6249035" y="2618740"/>
            <a:ext cx="10160" cy="3263900"/>
          </a:xfrm>
          <a:prstGeom prst="line">
            <a:avLst/>
          </a:prstGeom>
          <a:ln w="19050">
            <a:solidFill>
              <a:schemeClr val="bg1">
                <a:lumMod val="75000"/>
              </a:schemeClr>
            </a:solidFill>
          </a:ln>
          <a:effectLst>
            <a:outerShdw blurRad="50800" dist="38100" dir="5400000" algn="t"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cxnSp>
        <p:nvCxnSpPr>
          <p:cNvPr id="26" name="直接连接符 25"/>
          <p:cNvCxnSpPr/>
          <p:nvPr>
            <p:custDataLst>
              <p:tags r:id="rId11"/>
            </p:custDataLst>
          </p:nvPr>
        </p:nvCxnSpPr>
        <p:spPr>
          <a:xfrm flipV="1">
            <a:off x="8842375" y="2618740"/>
            <a:ext cx="10160" cy="3263900"/>
          </a:xfrm>
          <a:prstGeom prst="line">
            <a:avLst/>
          </a:prstGeom>
          <a:ln w="19050">
            <a:solidFill>
              <a:schemeClr val="bg1">
                <a:lumMod val="75000"/>
              </a:schemeClr>
            </a:solidFill>
          </a:ln>
          <a:effectLst>
            <a:outerShdw blurRad="50800" dist="38100" dir="5400000" algn="t"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sp>
        <p:nvSpPr>
          <p:cNvPr id="27" name="文本框 26"/>
          <p:cNvSpPr txBox="1"/>
          <p:nvPr>
            <p:custDataLst>
              <p:tags r:id="rId12"/>
            </p:custDataLst>
          </p:nvPr>
        </p:nvSpPr>
        <p:spPr>
          <a:xfrm>
            <a:off x="6426200" y="2654300"/>
            <a:ext cx="2288540" cy="3138170"/>
          </a:xfrm>
          <a:prstGeom prst="rect">
            <a:avLst/>
          </a:prstGeom>
          <a:noFill/>
        </p:spPr>
        <p:txBody>
          <a:bodyPr wrap="square" rtlCol="0">
            <a:spAutoFit/>
          </a:bodyPr>
          <a:p>
            <a:r>
              <a:rPr lang="zh-CN" altLang="en-US"/>
              <a:t>位同步需要在确定帧头后遍历一个码元周期内的所有采样点以判断相位峰值。同时判断相位差是否满足要求的复杂度为一个采样点</a:t>
            </a:r>
            <a:r>
              <a:rPr lang="en-US" altLang="zh-CN"/>
              <a:t>2</a:t>
            </a:r>
            <a:r>
              <a:rPr lang="zh-CN" altLang="en-US"/>
              <a:t>，故每个前导码周期的</a:t>
            </a:r>
            <a:endParaRPr lang="zh-CN" altLang="en-US"/>
          </a:p>
          <a:p>
            <a:r>
              <a:rPr lang="zh-CN" altLang="en-US" b="1"/>
              <a:t>时间复杂度：</a:t>
            </a:r>
            <a:r>
              <a:rPr lang="en-US" altLang="zh-CN"/>
              <a:t>80</a:t>
            </a:r>
            <a:endParaRPr lang="zh-CN" altLang="en-US"/>
          </a:p>
          <a:p>
            <a:r>
              <a:rPr lang="zh-CN" altLang="en-US" b="1"/>
              <a:t>空间复杂度：</a:t>
            </a:r>
            <a:r>
              <a:rPr lang="zh-CN" altLang="en-US"/>
              <a:t>复用解调的</a:t>
            </a:r>
            <a:r>
              <a:rPr lang="en-US" altLang="zh-CN"/>
              <a:t>RAM</a:t>
            </a:r>
            <a:endParaRPr lang="zh-CN" altLang="en-US"/>
          </a:p>
        </p:txBody>
      </p:sp>
      <p:sp>
        <p:nvSpPr>
          <p:cNvPr id="28" name="矩形: 圆角 5"/>
          <p:cNvSpPr/>
          <p:nvPr/>
        </p:nvSpPr>
        <p:spPr>
          <a:xfrm>
            <a:off x="162474" y="187611"/>
            <a:ext cx="1339396" cy="562389"/>
          </a:xfrm>
          <a:prstGeom prst="roundRect">
            <a:avLst>
              <a:gd name="adj" fmla="val 50000"/>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03</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
        <p:nvSpPr>
          <p:cNvPr id="38" name="文本框 37"/>
          <p:cNvSpPr txBox="1"/>
          <p:nvPr>
            <p:custDataLst>
              <p:tags r:id="rId13"/>
            </p:custDataLst>
          </p:nvPr>
        </p:nvSpPr>
        <p:spPr>
          <a:xfrm>
            <a:off x="4002405" y="2654300"/>
            <a:ext cx="2168525" cy="2861310"/>
          </a:xfrm>
          <a:prstGeom prst="rect">
            <a:avLst/>
          </a:prstGeom>
          <a:noFill/>
        </p:spPr>
        <p:txBody>
          <a:bodyPr wrap="square" rtlCol="0">
            <a:spAutoFit/>
          </a:bodyPr>
          <a:p>
            <a:r>
              <a:rPr lang="zh-CN" altLang="en-US"/>
              <a:t>频率估计需要在确定帧头后对一段同步序列进行差分相关计算。</a:t>
            </a:r>
            <a:endParaRPr lang="zh-CN" altLang="en-US"/>
          </a:p>
          <a:p>
            <a:r>
              <a:rPr lang="zh-CN" altLang="en-US" b="1"/>
              <a:t>时间复杂度：</a:t>
            </a:r>
            <a:endParaRPr lang="zh-CN" altLang="en-US" b="1"/>
          </a:p>
          <a:p>
            <a:r>
              <a:rPr lang="en-US" altLang="zh-CN"/>
              <a:t>Fitz</a:t>
            </a:r>
            <a:r>
              <a:rPr lang="zh-CN" altLang="en-US"/>
              <a:t>算法：</a:t>
            </a:r>
            <a:r>
              <a:rPr lang="en-US" altLang="zh-CN"/>
              <a:t>L0</a:t>
            </a:r>
            <a:r>
              <a:rPr lang="en-US" altLang="zh-CN" baseline="30000">
                <a:uFillTx/>
                <a:sym typeface="+mn-ea"/>
              </a:rPr>
              <a:t>2</a:t>
            </a:r>
            <a:r>
              <a:rPr lang="en-US" altLang="zh-CN"/>
              <a:t>/4</a:t>
            </a:r>
            <a:endParaRPr lang="en-US" altLang="zh-CN"/>
          </a:p>
          <a:p>
            <a:r>
              <a:rPr lang="en-US" altLang="zh-CN"/>
              <a:t>Kay</a:t>
            </a:r>
            <a:r>
              <a:rPr lang="zh-CN" altLang="en-US"/>
              <a:t>算法：</a:t>
            </a:r>
            <a:r>
              <a:rPr lang="en-US" altLang="zh-CN">
                <a:sym typeface="+mn-ea"/>
              </a:rPr>
              <a:t>L0</a:t>
            </a:r>
            <a:endParaRPr lang="zh-CN" altLang="en-US">
              <a:sym typeface="+mn-ea"/>
            </a:endParaRPr>
          </a:p>
          <a:p>
            <a:r>
              <a:rPr lang="en-US" altLang="zh-CN">
                <a:sym typeface="+mn-ea"/>
              </a:rPr>
              <a:t>L&amp;R</a:t>
            </a:r>
            <a:r>
              <a:rPr lang="zh-CN" altLang="en-US">
                <a:sym typeface="+mn-ea"/>
              </a:rPr>
              <a:t>：</a:t>
            </a:r>
            <a:r>
              <a:rPr lang="en-US" altLang="zh-CN">
                <a:sym typeface="+mn-ea"/>
              </a:rPr>
              <a:t>L0</a:t>
            </a:r>
            <a:r>
              <a:rPr lang="en-US" altLang="zh-CN" baseline="30000">
                <a:solidFill>
                  <a:schemeClr val="tx1"/>
                </a:solidFill>
                <a:uFillTx/>
                <a:sym typeface="+mn-ea"/>
              </a:rPr>
              <a:t>2</a:t>
            </a:r>
            <a:r>
              <a:rPr lang="en-US" altLang="zh-CN">
                <a:sym typeface="+mn-ea"/>
              </a:rPr>
              <a:t>/4</a:t>
            </a:r>
            <a:endParaRPr lang="zh-CN" altLang="en-US"/>
          </a:p>
          <a:p>
            <a:r>
              <a:rPr lang="zh-CN" altLang="en-US" b="1"/>
              <a:t>空间复杂度：</a:t>
            </a:r>
            <a:r>
              <a:rPr lang="zh-CN" altLang="en-US"/>
              <a:t>复用突发检测</a:t>
            </a:r>
            <a:r>
              <a:rPr lang="en-US" altLang="zh-CN"/>
              <a:t>RAM</a:t>
            </a:r>
            <a:endParaRPr lang="zh-CN" altLang="en-US"/>
          </a:p>
        </p:txBody>
      </p:sp>
      <p:sp>
        <p:nvSpPr>
          <p:cNvPr id="40" name="文本框 39"/>
          <p:cNvSpPr txBox="1"/>
          <p:nvPr/>
        </p:nvSpPr>
        <p:spPr>
          <a:xfrm>
            <a:off x="1031240" y="2659380"/>
            <a:ext cx="2716530" cy="3415030"/>
          </a:xfrm>
          <a:prstGeom prst="rect">
            <a:avLst/>
          </a:prstGeom>
          <a:noFill/>
        </p:spPr>
        <p:txBody>
          <a:bodyPr wrap="square" rtlCol="0">
            <a:spAutoFit/>
          </a:bodyPr>
          <a:p>
            <a:r>
              <a:rPr lang="zh-CN" altLang="en-US"/>
              <a:t>差分相干突发检测需要对一段延迟序列进行相关运算，其上采样率为</a:t>
            </a:r>
            <a:r>
              <a:rPr lang="en-US" altLang="zh-CN"/>
              <a:t>4</a:t>
            </a:r>
            <a:r>
              <a:rPr lang="zh-CN" altLang="en-US"/>
              <a:t>，每个码元时间复杂度为</a:t>
            </a:r>
            <a:r>
              <a:rPr lang="en-US" altLang="zh-CN"/>
              <a:t>32*4=128</a:t>
            </a:r>
            <a:r>
              <a:rPr lang="zh-CN" altLang="en-US"/>
              <a:t>；</a:t>
            </a:r>
            <a:r>
              <a:rPr lang="zh-CN" altLang="en-US">
                <a:sym typeface="+mn-ea"/>
              </a:rPr>
              <a:t>空间需要一个长度为</a:t>
            </a:r>
            <a:r>
              <a:rPr lang="en-US" altLang="zh-CN">
                <a:sym typeface="+mn-ea"/>
              </a:rPr>
              <a:t>(32+32)*4</a:t>
            </a:r>
            <a:r>
              <a:rPr lang="zh-CN" altLang="en-US">
                <a:sym typeface="+mn-ea"/>
              </a:rPr>
              <a:t>的</a:t>
            </a:r>
            <a:r>
              <a:rPr lang="en-US" altLang="zh-CN">
                <a:sym typeface="+mn-ea"/>
              </a:rPr>
              <a:t>RAM</a:t>
            </a:r>
            <a:r>
              <a:rPr lang="zh-CN" altLang="en-US">
                <a:sym typeface="+mn-ea"/>
              </a:rPr>
              <a:t>，这样才能保证帧头检测到之后能获取前导码信息进行频</a:t>
            </a:r>
            <a:r>
              <a:rPr lang="zh-CN" altLang="en-US">
                <a:sym typeface="+mn-ea"/>
              </a:rPr>
              <a:t>偏估计</a:t>
            </a:r>
            <a:r>
              <a:rPr lang="zh-CN" altLang="en-US"/>
              <a:t>。</a:t>
            </a:r>
            <a:endParaRPr lang="zh-CN" altLang="en-US"/>
          </a:p>
          <a:p>
            <a:r>
              <a:rPr lang="zh-CN" altLang="en-US" b="1">
                <a:sym typeface="+mn-ea"/>
              </a:rPr>
              <a:t>时间复杂度：</a:t>
            </a:r>
            <a:r>
              <a:rPr lang="en-US" altLang="zh-CN">
                <a:sym typeface="+mn-ea"/>
              </a:rPr>
              <a:t>512/</a:t>
            </a:r>
            <a:r>
              <a:rPr lang="zh-CN" altLang="en-US">
                <a:sym typeface="+mn-ea"/>
              </a:rPr>
              <a:t>符号</a:t>
            </a:r>
            <a:endParaRPr lang="zh-CN" altLang="en-US">
              <a:sym typeface="+mn-ea"/>
            </a:endParaRPr>
          </a:p>
          <a:p>
            <a:r>
              <a:rPr lang="zh-CN" altLang="en-US" b="1">
                <a:sym typeface="+mn-ea"/>
              </a:rPr>
              <a:t>空间复杂度：</a:t>
            </a:r>
            <a:r>
              <a:rPr lang="en-US" altLang="zh-CN">
                <a:sym typeface="+mn-ea"/>
              </a:rPr>
              <a:t>256*12bit</a:t>
            </a:r>
            <a:endParaRPr lang="zh-CN" altLang="en-US" b="1"/>
          </a:p>
          <a:p>
            <a:endParaRPr lang="zh-CN" altLang="en-US"/>
          </a:p>
        </p:txBody>
      </p:sp>
      <p:sp>
        <p:nvSpPr>
          <p:cNvPr id="41" name="文本框 40"/>
          <p:cNvSpPr txBox="1"/>
          <p:nvPr>
            <p:custDataLst>
              <p:tags r:id="rId14"/>
            </p:custDataLst>
          </p:nvPr>
        </p:nvSpPr>
        <p:spPr>
          <a:xfrm>
            <a:off x="9124950" y="2660650"/>
            <a:ext cx="2106295" cy="3415030"/>
          </a:xfrm>
          <a:prstGeom prst="rect">
            <a:avLst/>
          </a:prstGeom>
          <a:noFill/>
        </p:spPr>
        <p:txBody>
          <a:bodyPr wrap="square" rtlCol="0">
            <a:spAutoFit/>
          </a:bodyPr>
          <a:p>
            <a:r>
              <a:rPr lang="zh-CN" altLang="en-US"/>
              <a:t>差分解调需要进行当前码元内的差分计算。由于解调的上采样率为</a:t>
            </a:r>
            <a:r>
              <a:rPr lang="en-US" altLang="zh-CN"/>
              <a:t>20</a:t>
            </a:r>
            <a:r>
              <a:rPr lang="zh-CN" altLang="en-US"/>
              <a:t>，</a:t>
            </a:r>
            <a:r>
              <a:rPr lang="zh-CN" altLang="en-US"/>
              <a:t>故需要计算</a:t>
            </a:r>
            <a:r>
              <a:rPr lang="en-US" altLang="zh-CN"/>
              <a:t>0.35*20</a:t>
            </a:r>
            <a:r>
              <a:rPr lang="zh-CN" altLang="en-US"/>
              <a:t>次差分。差分解调需要知道至少一个符号周期的</a:t>
            </a:r>
            <a:r>
              <a:rPr lang="en-US" altLang="zh-CN"/>
              <a:t>I</a:t>
            </a:r>
            <a:r>
              <a:rPr lang="zh-CN" altLang="en-US"/>
              <a:t>、</a:t>
            </a:r>
            <a:r>
              <a:rPr lang="en-US" altLang="zh-CN"/>
              <a:t>Q</a:t>
            </a:r>
            <a:r>
              <a:rPr lang="zh-CN" altLang="en-US"/>
              <a:t>信号。</a:t>
            </a:r>
            <a:endParaRPr lang="zh-CN" altLang="en-US"/>
          </a:p>
          <a:p>
            <a:r>
              <a:rPr lang="zh-CN" altLang="en-US" b="1">
                <a:sym typeface="+mn-ea"/>
              </a:rPr>
              <a:t>时间复杂度：</a:t>
            </a:r>
            <a:r>
              <a:rPr lang="en-US" altLang="zh-CN">
                <a:sym typeface="+mn-ea"/>
              </a:rPr>
              <a:t>14/</a:t>
            </a:r>
            <a:r>
              <a:rPr lang="zh-CN" altLang="en-US">
                <a:sym typeface="+mn-ea"/>
              </a:rPr>
              <a:t>符号</a:t>
            </a:r>
            <a:endParaRPr lang="en-US" altLang="zh-CN">
              <a:sym typeface="+mn-ea"/>
            </a:endParaRPr>
          </a:p>
          <a:p>
            <a:r>
              <a:rPr lang="zh-CN" altLang="en-US" b="1">
                <a:sym typeface="+mn-ea"/>
              </a:rPr>
              <a:t>空间复杂度：</a:t>
            </a:r>
            <a:r>
              <a:rPr lang="en-US" altLang="zh-CN">
                <a:sym typeface="+mn-ea"/>
              </a:rPr>
              <a:t>(20+)*12bit</a:t>
            </a:r>
            <a:endParaRPr lang="en-US" altLang="zh-CN">
              <a:sym typeface="+mn-ea"/>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0.xml><?xml version="1.0" encoding="utf-8"?>
<p:tagLst xmlns:p="http://schemas.openxmlformats.org/presentationml/2006/main">
  <p:tag name="KSO_WM_DIAGRAM_VIRTUALLY_FRAME" val="{&quot;height&quot;:310.1835433070866,&quot;left&quot;:127.15,&quot;top&quot;:138.9,&quot;width&quot;:310.7848818897637}"/>
</p:tagLst>
</file>

<file path=ppt/tags/tag11.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12.xml><?xml version="1.0" encoding="utf-8"?>
<p:tagLst xmlns:p="http://schemas.openxmlformats.org/presentationml/2006/main">
  <p:tag name="KSO_WM_DIAGRAM_VIRTUALLY_FRAME" val="{&quot;height&quot;:310.1835433070866,&quot;left&quot;:127.15,&quot;top&quot;:138.9,&quot;width&quot;:310.7848818897637}"/>
</p:tagLst>
</file>

<file path=ppt/tags/tag13.xml><?xml version="1.0" encoding="utf-8"?>
<p:tagLst xmlns:p="http://schemas.openxmlformats.org/presentationml/2006/main">
  <p:tag name="KSO_WM_DIAGRAM_VIRTUALLY_FRAME" val="{&quot;height&quot;:310.1835433070866,&quot;left&quot;:127.15,&quot;top&quot;:138.9,&quot;width&quot;:310.7848818897637}"/>
</p:tagLst>
</file>

<file path=ppt/tags/tag14.xml><?xml version="1.0" encoding="utf-8"?>
<p:tagLst xmlns:p="http://schemas.openxmlformats.org/presentationml/2006/main">
  <p:tag name="KSO_WM_DIAGRAM_VIRTUALLY_FRAME" val="{&quot;height&quot;:310.1835433070866,&quot;left&quot;:127.15,&quot;top&quot;:138.9,&quot;width&quot;:310.7848818897637}"/>
</p:tagLst>
</file>

<file path=ppt/tags/tag15.xml><?xml version="1.0" encoding="utf-8"?>
<p:tagLst xmlns:p="http://schemas.openxmlformats.org/presentationml/2006/main">
  <p:tag name="KSO_WM_DIAGRAM_VIRTUALLY_FRAME" val="{&quot;height&quot;:310.1835433070866,&quot;left&quot;:127.15,&quot;top&quot;:138.9,&quot;width&quot;:310.7848818897637}"/>
</p:tagLst>
</file>

<file path=ppt/tags/tag16.xml><?xml version="1.0" encoding="utf-8"?>
<p:tagLst xmlns:p="http://schemas.openxmlformats.org/presentationml/2006/main">
  <p:tag name="KSO_WM_DIAGRAM_VIRTUALLY_FRAME" val="{&quot;height&quot;:310.1835433070866,&quot;left&quot;:127.15,&quot;top&quot;:138.9,&quot;width&quot;:310.7848818897637}"/>
</p:tagLst>
</file>

<file path=ppt/tags/tag17.xml><?xml version="1.0" encoding="utf-8"?>
<p:tagLst xmlns:p="http://schemas.openxmlformats.org/presentationml/2006/main">
  <p:tag name="KSO_WM_DIAGRAM_VIRTUALLY_FRAME" val="{&quot;height&quot;:310.1835433070866,&quot;left&quot;:127.15,&quot;top&quot;:138.9,&quot;width&quot;:310.7848818897637}"/>
</p:tagLst>
</file>

<file path=ppt/tags/tag18.xml><?xml version="1.0" encoding="utf-8"?>
<p:tagLst xmlns:p="http://schemas.openxmlformats.org/presentationml/2006/main">
  <p:tag name="KSO_WM_DIAGRAM_VIRTUALLY_FRAME" val="{&quot;height&quot;:310.1835433070866,&quot;left&quot;:127.15,&quot;top&quot;:138.9,&quot;width&quot;:310.7848818897637}"/>
</p:tagLst>
</file>

<file path=ppt/tags/tag19.xml><?xml version="1.0" encoding="utf-8"?>
<p:tagLst xmlns:p="http://schemas.openxmlformats.org/presentationml/2006/main">
  <p:tag name="KSO_WM_DIAGRAM_VIRTUALLY_FRAME" val="{&quot;height&quot;:310.1835433070866,&quot;left&quot;:127.15,&quot;top&quot;:138.9,&quot;width&quot;:310.7848818897637}"/>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0.xml><?xml version="1.0" encoding="utf-8"?>
<p:tagLst xmlns:p="http://schemas.openxmlformats.org/presentationml/2006/main">
  <p:tag name="KSO_WM_DIAGRAM_VIRTUALLY_FRAME" val="{&quot;height&quot;:310.1835433070866,&quot;left&quot;:127.15,&quot;top&quot;:138.9,&quot;width&quot;:310.7848818897637}"/>
</p:tagLst>
</file>

<file path=ppt/tags/tag21.xml><?xml version="1.0" encoding="utf-8"?>
<p:tagLst xmlns:p="http://schemas.openxmlformats.org/presentationml/2006/main">
  <p:tag name="KSO_WM_DIAGRAM_VIRTUALLY_FRAME" val="{&quot;height&quot;:310.1835433070866,&quot;left&quot;:127.15,&quot;top&quot;:138.9,&quot;width&quot;:310.7848818897637}"/>
</p:tagLst>
</file>

<file path=ppt/tags/tag22.xml><?xml version="1.0" encoding="utf-8"?>
<p:tagLst xmlns:p="http://schemas.openxmlformats.org/presentationml/2006/main">
  <p:tag name="KSO_WM_DIAGRAM_VIRTUALLY_FRAME" val="{&quot;height&quot;:310.1835433070866,&quot;left&quot;:127.15,&quot;top&quot;:138.9,&quot;width&quot;:310.7848818897637}"/>
</p:tagLst>
</file>

<file path=ppt/tags/tag23.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24.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25.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26.xml><?xml version="1.0" encoding="utf-8"?>
<p:tagLst xmlns:p="http://schemas.openxmlformats.org/presentationml/2006/main">
  <p:tag name="KSO_WM_DIAGRAM_VIRTUALLY_FRAME" val="{&quot;height&quot;:392.8,&quot;left&quot;:275.4,&quot;top&quot;:106.95,&quot;width&quot;:604.3}"/>
</p:tagLst>
</file>

<file path=ppt/tags/tag27.xml><?xml version="1.0" encoding="utf-8"?>
<p:tagLst xmlns:p="http://schemas.openxmlformats.org/presentationml/2006/main">
  <p:tag name="KSO_WM_DIAGRAM_VIRTUALLY_FRAME" val="{&quot;height&quot;:392.8,&quot;left&quot;:275.4,&quot;top&quot;:106.95,&quot;width&quot;:604.3}"/>
</p:tagLst>
</file>

<file path=ppt/tags/tag28.xml><?xml version="1.0" encoding="utf-8"?>
<p:tagLst xmlns:p="http://schemas.openxmlformats.org/presentationml/2006/main">
  <p:tag name="KSO_WM_DIAGRAM_VIRTUALLY_FRAME" val="{&quot;height&quot;:392.8,&quot;left&quot;:275.4,&quot;top&quot;:106.95,&quot;width&quot;:604.3}"/>
</p:tagLst>
</file>

<file path=ppt/tags/tag29.xml><?xml version="1.0" encoding="utf-8"?>
<p:tagLst xmlns:p="http://schemas.openxmlformats.org/presentationml/2006/main">
  <p:tag name="KSO_WM_DIAGRAM_VIRTUALLY_FRAME" val="{&quot;height&quot;:392.8,&quot;left&quot;:275.4,&quot;top&quot;:106.95,&quot;width&quot;:604.3}"/>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30.xml><?xml version="1.0" encoding="utf-8"?>
<p:tagLst xmlns:p="http://schemas.openxmlformats.org/presentationml/2006/main">
  <p:tag name="KSO_WM_DIAGRAM_VIRTUALLY_FRAME" val="{&quot;height&quot;:392.8,&quot;left&quot;:275.4,&quot;top&quot;:106.95,&quot;width&quot;:604.3}"/>
</p:tagLst>
</file>

<file path=ppt/tags/tag31.xml><?xml version="1.0" encoding="utf-8"?>
<p:tagLst xmlns:p="http://schemas.openxmlformats.org/presentationml/2006/main">
  <p:tag name="KSO_WM_DIAGRAM_VIRTUALLY_FRAME" val="{&quot;height&quot;:392.8,&quot;left&quot;:275.4,&quot;top&quot;:106.95,&quot;width&quot;:604.3}"/>
</p:tagLst>
</file>

<file path=ppt/tags/tag32.xml><?xml version="1.0" encoding="utf-8"?>
<p:tagLst xmlns:p="http://schemas.openxmlformats.org/presentationml/2006/main">
  <p:tag name="KSO_WM_DIAGRAM_VIRTUALLY_FRAME" val="{&quot;height&quot;:392.8,&quot;left&quot;:275.4,&quot;top&quot;:106.95,&quot;width&quot;:604.3}"/>
</p:tagLst>
</file>

<file path=ppt/tags/tag33.xml><?xml version="1.0" encoding="utf-8"?>
<p:tagLst xmlns:p="http://schemas.openxmlformats.org/presentationml/2006/main">
  <p:tag name="KSO_WM_DIAGRAM_VIRTUALLY_FRAME" val="{&quot;height&quot;:392.8,&quot;left&quot;:275.4,&quot;top&quot;:106.95,&quot;width&quot;:604.3}"/>
</p:tagLst>
</file>

<file path=ppt/tags/tag34.xml><?xml version="1.0" encoding="utf-8"?>
<p:tagLst xmlns:p="http://schemas.openxmlformats.org/presentationml/2006/main">
  <p:tag name="KSO_WM_DIAGRAM_VIRTUALLY_FRAME" val="{&quot;height&quot;:392.8,&quot;left&quot;:275.4,&quot;top&quot;:106.95,&quot;width&quot;:604.3}"/>
</p:tagLst>
</file>

<file path=ppt/tags/tag35.xml><?xml version="1.0" encoding="utf-8"?>
<p:tagLst xmlns:p="http://schemas.openxmlformats.org/presentationml/2006/main">
  <p:tag name="KSO_WM_DIAGRAM_VIRTUALLY_FRAME" val="{&quot;height&quot;:392.8,&quot;left&quot;:275.4,&quot;top&quot;:106.95,&quot;width&quot;:604.3}"/>
</p:tagLst>
</file>

<file path=ppt/tags/tag36.xml><?xml version="1.0" encoding="utf-8"?>
<p:tagLst xmlns:p="http://schemas.openxmlformats.org/presentationml/2006/main">
  <p:tag name="KSO_WM_DIAGRAM_VIRTUALLY_FRAME" val="{&quot;height&quot;:392.8,&quot;left&quot;:275.4,&quot;top&quot;:106.95,&quot;width&quot;:604.3}"/>
</p:tagLst>
</file>

<file path=ppt/tags/tag37.xml><?xml version="1.0" encoding="utf-8"?>
<p:tagLst xmlns:p="http://schemas.openxmlformats.org/presentationml/2006/main">
  <p:tag name="KSO_WM_DIAGRAM_VIRTUALLY_FRAME" val="{&quot;height&quot;:392.8,&quot;left&quot;:275.4,&quot;top&quot;:106.95,&quot;width&quot;:604.3}"/>
</p:tagLst>
</file>

<file path=ppt/tags/tag38.xml><?xml version="1.0" encoding="utf-8"?>
<p:tagLst xmlns:p="http://schemas.openxmlformats.org/presentationml/2006/main">
  <p:tag name="KSO_WM_DIAGRAM_VIRTUALLY_FRAME" val="{&quot;height&quot;:392.8,&quot;left&quot;:275.4,&quot;top&quot;:106.95,&quot;width&quot;:604.3}"/>
</p:tagLst>
</file>

<file path=ppt/tags/tag39.xml><?xml version="1.0" encoding="utf-8"?>
<p:tagLst xmlns:p="http://schemas.openxmlformats.org/presentationml/2006/main">
  <p:tag name="KSO_WM_DIAGRAM_VIRTUALLY_FRAME" val="{&quot;height&quot;:392.8,&quot;left&quot;:275.4,&quot;top&quot;:106.95,&quot;width&quot;:604.3}"/>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40.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41.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42.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43.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44.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45.xml><?xml version="1.0" encoding="utf-8"?>
<p:tagLst xmlns:p="http://schemas.openxmlformats.org/presentationml/2006/main">
  <p:tag name="AS_NET" val="4.0.30319.42000"/>
  <p:tag name="AS_OS" val="Microsoft Windows NT 6.2.9200.0"/>
  <p:tag name="AS_RELEASE_DATE" val="2016.09.30"/>
  <p:tag name="AS_TITLE" val="Aspose.Slides for .NET 2.0"/>
  <p:tag name="AS_VERSION" val="16.9.0.0"/>
  <p:tag name="commondata" val="eyJoZGlkIjoiNWUzNDg5NjI0YjZjNzM3YTE1ODZhNWVhOTc3YzliMmUifQ=="/>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6.xml><?xml version="1.0" encoding="utf-8"?>
<p:tagLst xmlns:p="http://schemas.openxmlformats.org/presentationml/2006/main">
  <p:tag name="KSO_WM_DIAGRAM_VIRTUALLY_FRAME" val="{&quot;height&quot;:310.1835433070866,&quot;left&quot;:127.15,&quot;top&quot;:138.9,&quot;width&quot;:310.7848818897637}"/>
</p:tagLst>
</file>

<file path=ppt/tags/tag7.xml><?xml version="1.0" encoding="utf-8"?>
<p:tagLst xmlns:p="http://schemas.openxmlformats.org/presentationml/2006/main">
  <p:tag name="KSO_WM_DIAGRAM_VIRTUALLY_FRAME" val="{&quot;height&quot;:310.1835433070866,&quot;left&quot;:127.15,&quot;top&quot;:138.9,&quot;width&quot;:310.7848818897637}"/>
</p:tagLst>
</file>

<file path=ppt/tags/tag8.xml><?xml version="1.0" encoding="utf-8"?>
<p:tagLst xmlns:p="http://schemas.openxmlformats.org/presentationml/2006/main">
  <p:tag name="KSO_WM_DIAGRAM_VIRTUALLY_FRAME" val="{&quot;height&quot;:310.1835433070866,&quot;left&quot;:127.15,&quot;top&quot;:138.9,&quot;width&quot;:310.7848818897637}"/>
</p:tagLst>
</file>

<file path=ppt/tags/tag9.xml><?xml version="1.0" encoding="utf-8"?>
<p:tagLst xmlns:p="http://schemas.openxmlformats.org/presentationml/2006/main">
  <p:tag name="KSO_WM_DIAGRAM_VIRTUALLY_FRAME" val="{&quot;height&quot;:310.1835433070866,&quot;left&quot;:127.15,&quot;top&quot;:138.9,&quot;width&quot;:310.7848818897637}"/>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www.515ppt.com</Template>
  <TotalTime>0</TotalTime>
  <Words>2076</Words>
  <Application>WPS 演示</Application>
  <PresentationFormat>自定义</PresentationFormat>
  <Paragraphs>219</Paragraphs>
  <Slides>15</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宋体</vt:lpstr>
      <vt:lpstr>Wingdings</vt:lpstr>
      <vt:lpstr>微软雅黑</vt:lpstr>
      <vt:lpstr>Baskerville Old Face</vt:lpstr>
      <vt:lpstr>微软雅黑 Light</vt:lpstr>
      <vt:lpstr>Calibri</vt:lpstr>
      <vt:lpstr>等线</vt:lpstr>
      <vt:lpstr>Arial Unicode MS</vt:lpstr>
      <vt:lpstr>等线 Light</vt:lpstr>
      <vt:lpstr>Malgun Gothic</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苏州珀菲科特网络科技有限公司</Company>
  <LinksUpToDate>false</LinksUpToDate>
  <SharedDoc>false</SharedDoc>
  <HyperlinksChanged>false</HyperlinksChanged>
  <AppVersion>14.0000</AppVersion>
  <Manager>www.515ppt.com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www.515ppt.com</dc:title>
  <dc:creator>www.515ppt.com</dc:creator>
  <cp:keywords>更多精品文档，请访问www.515ppt.com</cp:keywords>
  <dc:description>更多精品文档，请访问www.515ppt.com</dc:description>
  <dc:subject>www.515ppt.com</dc:subject>
  <cp:category>www.515ppt.com</cp:category>
  <cp:lastModifiedBy>jerry119</cp:lastModifiedBy>
  <cp:revision>133</cp:revision>
  <dcterms:created xsi:type="dcterms:W3CDTF">2020-02-22T15:31:00Z</dcterms:created>
  <dcterms:modified xsi:type="dcterms:W3CDTF">2024-04-19T06:05:43Z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75F0340D99F24CD6A9DEC1DAF551D423_12</vt:lpwstr>
  </property>
  <property fmtid="{D5CDD505-2E9C-101B-9397-08002B2CF9AE}" pid="3" name="KSOProductBuildVer">
    <vt:lpwstr>2052-12.1.0.16729</vt:lpwstr>
  </property>
</Properties>
</file>