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326" r:id="rId6"/>
    <p:sldId id="327" r:id="rId7"/>
    <p:sldId id="325" r:id="rId8"/>
    <p:sldId id="328" r:id="rId9"/>
    <p:sldId id="330" r:id="rId10"/>
    <p:sldId id="331" r:id="rId11"/>
    <p:sldId id="332" r:id="rId12"/>
    <p:sldId id="333" r:id="rId13"/>
    <p:sldId id="334" r:id="rId14"/>
    <p:sldId id="259" r:id="rId15"/>
    <p:sldId id="329" r:id="rId16"/>
    <p:sldId id="316" r:id="rId17"/>
    <p:sldId id="315" r:id="rId18"/>
    <p:sldId id="293" r:id="rId19"/>
    <p:sldId id="317" r:id="rId20"/>
    <p:sldId id="297" r:id="rId21"/>
    <p:sldId id="320" r:id="rId22"/>
    <p:sldId id="319" r:id="rId23"/>
    <p:sldId id="318" r:id="rId24"/>
    <p:sldId id="257"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4" userDrawn="1">
          <p15:clr>
            <a:srgbClr val="A4A3A4"/>
          </p15:clr>
        </p15:guide>
        <p15:guide id="2" pos="37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DB5B5B"/>
    <a:srgbClr val="2D3140"/>
    <a:srgbClr val="B0CAC7"/>
    <a:srgbClr val="E9C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4" d="100"/>
          <a:sy n="114" d="100"/>
        </p:scale>
        <p:origin x="-420" y="-108"/>
      </p:cViewPr>
      <p:guideLst>
        <p:guide orient="horz" pos="2074"/>
        <p:guide pos="378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64.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2500"/>
          </a:bodyPr>
          <a:lstStyle/>
          <a:p>
            <a:r>
              <a:t>www.515ppt.com</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330" y="1429385"/>
            <a:ext cx="10968355" cy="381635"/>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单击此处编辑副标题</a:t>
            </a:r>
            <a:endParaRPr lang="en-US" altLang="zh-CN"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0F0B356-EAA9-4F79-9D75-79845BA1F44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AF950A-4866-43B8-BC9C-C66C90F1F1AA}"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0B356-EAA9-4F79-9D75-79845BA1F44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F950A-4866-43B8-BC9C-C66C90F1F1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4.xml"/><Relationship Id="rId7" Type="http://schemas.openxmlformats.org/officeDocument/2006/relationships/image" Target="../media/image27.png"/><Relationship Id="rId6" Type="http://schemas.openxmlformats.org/officeDocument/2006/relationships/tags" Target="../tags/tag43.xml"/><Relationship Id="rId5" Type="http://schemas.openxmlformats.org/officeDocument/2006/relationships/image" Target="../media/image26.png"/><Relationship Id="rId4" Type="http://schemas.openxmlformats.org/officeDocument/2006/relationships/tags" Target="../tags/tag42.xml"/><Relationship Id="rId3" Type="http://schemas.openxmlformats.org/officeDocument/2006/relationships/image" Target="../media/image25.png"/><Relationship Id="rId2" Type="http://schemas.openxmlformats.org/officeDocument/2006/relationships/tags" Target="../tags/tag41.xml"/><Relationship Id="rId10" Type="http://schemas.openxmlformats.org/officeDocument/2006/relationships/notesSlide" Target="../notesSlides/notesSlide10.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7" Type="http://schemas.openxmlformats.org/officeDocument/2006/relationships/notesSlide" Target="../notesSlides/notesSlide11.xml"/><Relationship Id="rId16" Type="http://schemas.openxmlformats.org/officeDocument/2006/relationships/slideLayout" Target="../slideLayouts/slideLayout1.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60.xml"/><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tags" Target="../tags/tag6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tags" Target="../tags/tag6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image" Target="../media/image1.em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2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17.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16.png"/><Relationship Id="rId24" Type="http://schemas.openxmlformats.org/officeDocument/2006/relationships/notesSlide" Target="../notesSlides/notesSlide8.xml"/><Relationship Id="rId23" Type="http://schemas.openxmlformats.org/officeDocument/2006/relationships/slideLayout" Target="../slideLayouts/slideLayout1.xml"/><Relationship Id="rId22" Type="http://schemas.openxmlformats.org/officeDocument/2006/relationships/tags" Target="../tags/tag38.xml"/><Relationship Id="rId21" Type="http://schemas.openxmlformats.org/officeDocument/2006/relationships/tags" Target="../tags/tag37.xml"/><Relationship Id="rId20" Type="http://schemas.openxmlformats.org/officeDocument/2006/relationships/image" Target="../media/image22.png"/><Relationship Id="rId2" Type="http://schemas.openxmlformats.org/officeDocument/2006/relationships/image" Target="../media/image15.png"/><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image" Target="../media/image21.png"/><Relationship Id="rId16" Type="http://schemas.openxmlformats.org/officeDocument/2006/relationships/tags" Target="../tags/tag34.xml"/><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40.xml"/><Relationship Id="rId2" Type="http://schemas.openxmlformats.org/officeDocument/2006/relationships/image" Target="../media/image23.png"/><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5" name="组合 4"/>
          <p:cNvGrpSpPr/>
          <p:nvPr/>
        </p:nvGrpSpPr>
        <p:grpSpPr>
          <a:xfrm>
            <a:off x="1161399" y="3195448"/>
            <a:ext cx="5159292" cy="520861"/>
            <a:chOff x="2237993" y="4042701"/>
            <a:chExt cx="7924440" cy="955870"/>
          </a:xfrm>
          <a:solidFill>
            <a:srgbClr val="F7B600"/>
          </a:solidFill>
        </p:grpSpPr>
        <p:sp>
          <p:nvSpPr>
            <p:cNvPr id="7" name="形状"/>
            <p:cNvSpPr/>
            <p:nvPr/>
          </p:nvSpPr>
          <p:spPr>
            <a:xfrm>
              <a:off x="2237993" y="4042701"/>
              <a:ext cx="7924440" cy="955870"/>
            </a:xfrm>
            <a:custGeom>
              <a:avLst/>
              <a:gdLst>
                <a:gd name="connsiteX0" fmla="*/ 0 w 8665700"/>
                <a:gd name="connsiteY0" fmla="*/ 477934 h 955870"/>
                <a:gd name="connsiteX1" fmla="*/ 0 w 8665700"/>
                <a:gd name="connsiteY1" fmla="*/ 477935 h 955870"/>
                <a:gd name="connsiteX2" fmla="*/ 0 w 8665700"/>
                <a:gd name="connsiteY2" fmla="*/ 477935 h 955870"/>
                <a:gd name="connsiteX3" fmla="*/ 484260 w 8665700"/>
                <a:gd name="connsiteY3" fmla="*/ 146075 h 955870"/>
                <a:gd name="connsiteX4" fmla="*/ 152401 w 8665700"/>
                <a:gd name="connsiteY4" fmla="*/ 477934 h 955870"/>
                <a:gd name="connsiteX5" fmla="*/ 484260 w 8665700"/>
                <a:gd name="connsiteY5" fmla="*/ 809793 h 955870"/>
                <a:gd name="connsiteX6" fmla="*/ 7417942 w 8665700"/>
                <a:gd name="connsiteY6" fmla="*/ 809793 h 955870"/>
                <a:gd name="connsiteX7" fmla="*/ 7749801 w 8665700"/>
                <a:gd name="connsiteY7" fmla="*/ 477934 h 955870"/>
                <a:gd name="connsiteX8" fmla="*/ 7417942 w 8665700"/>
                <a:gd name="connsiteY8" fmla="*/ 146075 h 955870"/>
                <a:gd name="connsiteX9" fmla="*/ 477935 w 8665700"/>
                <a:gd name="connsiteY9" fmla="*/ 0 h 955870"/>
                <a:gd name="connsiteX10" fmla="*/ 8187765 w 8665700"/>
                <a:gd name="connsiteY10" fmla="*/ 0 h 955870"/>
                <a:gd name="connsiteX11" fmla="*/ 8665700 w 8665700"/>
                <a:gd name="connsiteY11" fmla="*/ 477935 h 955870"/>
                <a:gd name="connsiteX12" fmla="*/ 8665699 w 8665700"/>
                <a:gd name="connsiteY12" fmla="*/ 477935 h 955870"/>
                <a:gd name="connsiteX13" fmla="*/ 8187764 w 8665700"/>
                <a:gd name="connsiteY13" fmla="*/ 955870 h 955870"/>
                <a:gd name="connsiteX14" fmla="*/ 477935 w 8665700"/>
                <a:gd name="connsiteY14" fmla="*/ 955869 h 955870"/>
                <a:gd name="connsiteX15" fmla="*/ 9710 w 8665700"/>
                <a:gd name="connsiteY15" fmla="*/ 574255 h 955870"/>
                <a:gd name="connsiteX16" fmla="*/ 0 w 8665700"/>
                <a:gd name="connsiteY16" fmla="*/ 477935 h 955870"/>
                <a:gd name="connsiteX17" fmla="*/ 9710 w 8665700"/>
                <a:gd name="connsiteY17" fmla="*/ 381615 h 955870"/>
                <a:gd name="connsiteX18" fmla="*/ 477935 w 8665700"/>
                <a:gd name="connsiteY18" fmla="*/ 0 h 95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665700" h="955870">
                  <a:moveTo>
                    <a:pt x="0" y="477934"/>
                  </a:moveTo>
                  <a:lnTo>
                    <a:pt x="0" y="477935"/>
                  </a:lnTo>
                  <a:lnTo>
                    <a:pt x="0" y="477935"/>
                  </a:lnTo>
                  <a:close/>
                  <a:moveTo>
                    <a:pt x="484260" y="146075"/>
                  </a:moveTo>
                  <a:cubicBezTo>
                    <a:pt x="300979" y="146075"/>
                    <a:pt x="152401" y="294653"/>
                    <a:pt x="152401" y="477934"/>
                  </a:cubicBezTo>
                  <a:cubicBezTo>
                    <a:pt x="152401" y="661215"/>
                    <a:pt x="300979" y="809793"/>
                    <a:pt x="484260" y="809793"/>
                  </a:cubicBezTo>
                  <a:lnTo>
                    <a:pt x="7417942" y="809793"/>
                  </a:lnTo>
                  <a:cubicBezTo>
                    <a:pt x="7601223" y="809793"/>
                    <a:pt x="7749801" y="661215"/>
                    <a:pt x="7749801" y="477934"/>
                  </a:cubicBezTo>
                  <a:cubicBezTo>
                    <a:pt x="7749801" y="294653"/>
                    <a:pt x="7601223" y="146075"/>
                    <a:pt x="7417942" y="146075"/>
                  </a:cubicBezTo>
                  <a:close/>
                  <a:moveTo>
                    <a:pt x="477935" y="0"/>
                  </a:moveTo>
                  <a:lnTo>
                    <a:pt x="8187765" y="0"/>
                  </a:lnTo>
                  <a:cubicBezTo>
                    <a:pt x="8451721" y="0"/>
                    <a:pt x="8665700" y="213979"/>
                    <a:pt x="8665700" y="477935"/>
                  </a:cubicBezTo>
                  <a:lnTo>
                    <a:pt x="8665699" y="477935"/>
                  </a:lnTo>
                  <a:cubicBezTo>
                    <a:pt x="8665699" y="741891"/>
                    <a:pt x="8451720" y="955870"/>
                    <a:pt x="8187764" y="955870"/>
                  </a:cubicBezTo>
                  <a:lnTo>
                    <a:pt x="477935" y="955869"/>
                  </a:lnTo>
                  <a:cubicBezTo>
                    <a:pt x="246974" y="955869"/>
                    <a:pt x="54276" y="792041"/>
                    <a:pt x="9710" y="574255"/>
                  </a:cubicBezTo>
                  <a:lnTo>
                    <a:pt x="0" y="477935"/>
                  </a:lnTo>
                  <a:lnTo>
                    <a:pt x="9710" y="381615"/>
                  </a:lnTo>
                  <a:cubicBezTo>
                    <a:pt x="54276" y="163828"/>
                    <a:pt x="246974" y="0"/>
                    <a:pt x="477935" y="0"/>
                  </a:cubicBezTo>
                  <a:close/>
                </a:path>
              </a:pathLst>
            </a:custGeom>
            <a:solidFill>
              <a:srgbClr val="2D3140"/>
            </a:solidFill>
            <a:ln w="6350">
              <a:solidFill>
                <a:schemeClr val="bg1"/>
              </a:solidFill>
            </a:ln>
            <a:effectLst>
              <a:outerShdw blurRad="50800" dist="254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图标"/>
            <p:cNvSpPr/>
            <p:nvPr/>
          </p:nvSpPr>
          <p:spPr>
            <a:xfrm rot="2700000">
              <a:off x="9504313" y="4243968"/>
              <a:ext cx="341513" cy="63139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grpSp>
      <p:sp>
        <p:nvSpPr>
          <p:cNvPr id="9" name="文本框 8"/>
          <p:cNvSpPr txBox="1"/>
          <p:nvPr/>
        </p:nvSpPr>
        <p:spPr>
          <a:xfrm>
            <a:off x="1161415" y="1887220"/>
            <a:ext cx="9060815" cy="1657985"/>
          </a:xfrm>
          <a:prstGeom prst="rect">
            <a:avLst/>
          </a:prstGeom>
          <a:noFill/>
        </p:spPr>
        <p:txBody>
          <a:bodyPr wrap="square" rtlCol="0">
            <a:noAutofit/>
          </a:bodyPr>
          <a:lstStyle/>
          <a:p>
            <a:r>
              <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rPr>
              <a:t>毕业设计完成</a:t>
            </a:r>
            <a:r>
              <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rPr>
              <a:t>情况</a:t>
            </a:r>
            <a:endParaRPr lang="zh-CN" altLang="en-US" sz="36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基于</a:t>
            </a:r>
            <a:r>
              <a:rPr lang="en-US" altLang="zh-CN" sz="2400" b="1"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FPGA</a:t>
            </a:r>
            <a:r>
              <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的GFSK解调系统的设计与实现</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77392" y="3301989"/>
            <a:ext cx="6110083" cy="306705"/>
          </a:xfrm>
          <a:prstGeom prst="rect">
            <a:avLst/>
          </a:prstGeom>
          <a:noFill/>
        </p:spPr>
        <p:txBody>
          <a:bodyPr wrap="square" rtlCol="0">
            <a:spAutoFit/>
          </a:bodyPr>
          <a:lstStyle/>
          <a:p>
            <a:pPr algn="ctr"/>
            <a:r>
              <a:rPr lang="en-US" altLang="zh-CN" sz="1400" dirty="0" smtClean="0">
                <a:solidFill>
                  <a:schemeClr val="tx1">
                    <a:lumMod val="85000"/>
                    <a:lumOff val="15000"/>
                  </a:schemeClr>
                </a:solidFill>
                <a:latin typeface="微软雅黑" panose="020B0503020204020204" pitchFamily="34" charset="-122"/>
                <a:ea typeface="微软雅黑" panose="020B0503020204020204" pitchFamily="34" charset="-122"/>
              </a:rPr>
              <a:t>2024.4.18</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213682" y="4156070"/>
            <a:ext cx="2527363"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人：</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王润言</a:t>
            </a:r>
            <a:endPar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4176395" y="2389505"/>
            <a:ext cx="3658235" cy="671830"/>
          </a:xfrm>
          <a:prstGeom prst="rect">
            <a:avLst/>
          </a:prstGeom>
        </p:spPr>
      </p:pic>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sp>
        <p:nvSpPr>
          <p:cNvPr id="5" name="任意多边形: 形状 32"/>
          <p:cNvSpPr/>
          <p:nvPr/>
        </p:nvSpPr>
        <p:spPr>
          <a:xfrm rot="10800000">
            <a:off x="11033125" y="0"/>
            <a:ext cx="1158875" cy="2270125"/>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custDataLst>
              <p:tags r:id="rId2"/>
            </p:custDataLst>
          </p:nvPr>
        </p:nvSpPr>
        <p:spPr>
          <a:xfrm>
            <a:off x="894715" y="1614805"/>
            <a:ext cx="10749280" cy="1003300"/>
          </a:xfrm>
          <a:prstGeom prst="rect">
            <a:avLst/>
          </a:prstGeom>
          <a:noFill/>
        </p:spPr>
        <p:txBody>
          <a:bodyPr wrap="square" rtlCol="0">
            <a:noAutofit/>
          </a:bodyPr>
          <a:p>
            <a:pPr indent="0" fontAlgn="auto">
              <a:lnSpc>
                <a:spcPct val="150000"/>
              </a:lnSpc>
            </a:pPr>
            <a:r>
              <a:rPr lang="zh-CN" altLang="en-US">
                <a:sym typeface="+mn-ea"/>
              </a:rPr>
              <a:t>通过帧头检测与位同步所确定的帧头可以得到长度字与数据段的最佳解调点，则可以对GFSK基带信号进行解调。离散GFSK基带信号表达式为</a:t>
            </a:r>
            <a:endParaRPr lang="zh-CN" altLang="en-US">
              <a:sym typeface="+mn-ea"/>
            </a:endParaRPr>
          </a:p>
        </p:txBody>
      </p:sp>
      <p:grpSp>
        <p:nvGrpSpPr>
          <p:cNvPr id="50" name="组合 49"/>
          <p:cNvGrpSpPr/>
          <p:nvPr/>
        </p:nvGrpSpPr>
        <p:grpSpPr>
          <a:xfrm>
            <a:off x="980440" y="977900"/>
            <a:ext cx="1442720" cy="461645"/>
            <a:chOff x="2161" y="2247"/>
            <a:chExt cx="3686" cy="1179"/>
          </a:xfrm>
        </p:grpSpPr>
        <p:sp>
          <p:nvSpPr>
            <p:cNvPr id="51" name="流程图: 手动输入 50"/>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52" name="矩形 30"/>
            <p:cNvSpPr>
              <a:spLocks noChangeArrowheads="1"/>
            </p:cNvSpPr>
            <p:nvPr/>
          </p:nvSpPr>
          <p:spPr bwMode="auto">
            <a:xfrm>
              <a:off x="2488" y="2464"/>
              <a:ext cx="2799"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1600" dirty="0" smtClean="0">
                  <a:solidFill>
                    <a:schemeClr val="bg1"/>
                  </a:solidFill>
                  <a:latin typeface="微软雅黑" panose="020B0503020204020204" pitchFamily="34" charset="-122"/>
                  <a:ea typeface="微软雅黑" panose="020B0503020204020204" pitchFamily="34" charset="-122"/>
                </a:rPr>
                <a:t>差分</a:t>
              </a:r>
              <a:r>
                <a:rPr lang="zh-CN" altLang="en-US" sz="1600" dirty="0" smtClean="0">
                  <a:solidFill>
                    <a:schemeClr val="bg1"/>
                  </a:solidFill>
                  <a:latin typeface="微软雅黑" panose="020B0503020204020204" pitchFamily="34" charset="-122"/>
                  <a:ea typeface="微软雅黑" panose="020B0503020204020204" pitchFamily="34" charset="-122"/>
                </a:rPr>
                <a:t>解调</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3"/>
          <a:stretch>
            <a:fillRect/>
          </a:stretch>
        </p:blipFill>
        <p:spPr>
          <a:xfrm>
            <a:off x="3008630" y="4831080"/>
            <a:ext cx="6248400" cy="1797050"/>
          </a:xfrm>
          <a:prstGeom prst="rect">
            <a:avLst/>
          </a:prstGeom>
        </p:spPr>
      </p:pic>
      <p:sp>
        <p:nvSpPr>
          <p:cNvPr id="8" name="文本框 7"/>
          <p:cNvSpPr txBox="1"/>
          <p:nvPr>
            <p:custDataLst>
              <p:tags r:id="rId4"/>
            </p:custDataLst>
          </p:nvPr>
        </p:nvSpPr>
        <p:spPr>
          <a:xfrm>
            <a:off x="902970" y="2852420"/>
            <a:ext cx="11044555" cy="593725"/>
          </a:xfrm>
          <a:prstGeom prst="rect">
            <a:avLst/>
          </a:prstGeom>
          <a:noFill/>
        </p:spPr>
        <p:txBody>
          <a:bodyPr wrap="square" rtlCol="0">
            <a:noAutofit/>
          </a:bodyPr>
          <a:p>
            <a:pPr indent="0" fontAlgn="auto">
              <a:lnSpc>
                <a:spcPct val="150000"/>
              </a:lnSpc>
            </a:pPr>
            <a:r>
              <a:rPr lang="zh-CN" altLang="en-US">
                <a:sym typeface="+mn-ea"/>
              </a:rPr>
              <a:t>GFSK基带信号的符号间的相位差代表了码元信息，故可以使用差分法进行抽样判决，得到解调后的编码信息</a:t>
            </a:r>
            <a:endParaRPr lang="zh-CN" altLang="en-US">
              <a:sym typeface="+mn-ea"/>
            </a:endParaRPr>
          </a:p>
        </p:txBody>
      </p:sp>
      <p:pic>
        <p:nvPicPr>
          <p:cNvPr id="9" name="图片 8"/>
          <p:cNvPicPr>
            <a:picLocks noChangeAspect="1"/>
          </p:cNvPicPr>
          <p:nvPr/>
        </p:nvPicPr>
        <p:blipFill>
          <a:blip r:embed="rId5"/>
          <a:stretch>
            <a:fillRect/>
          </a:stretch>
        </p:blipFill>
        <p:spPr>
          <a:xfrm>
            <a:off x="3957955" y="3387725"/>
            <a:ext cx="4521200" cy="615950"/>
          </a:xfrm>
          <a:prstGeom prst="rect">
            <a:avLst/>
          </a:prstGeom>
        </p:spPr>
      </p:pic>
      <p:sp>
        <p:nvSpPr>
          <p:cNvPr id="11" name="文本框 10"/>
          <p:cNvSpPr txBox="1"/>
          <p:nvPr>
            <p:custDataLst>
              <p:tags r:id="rId6"/>
            </p:custDataLst>
          </p:nvPr>
        </p:nvSpPr>
        <p:spPr>
          <a:xfrm>
            <a:off x="902970" y="3907790"/>
            <a:ext cx="11044555" cy="593725"/>
          </a:xfrm>
          <a:prstGeom prst="rect">
            <a:avLst/>
          </a:prstGeom>
          <a:noFill/>
        </p:spPr>
        <p:txBody>
          <a:bodyPr wrap="square" rtlCol="0">
            <a:noAutofit/>
          </a:bodyPr>
          <a:p>
            <a:pPr indent="0" fontAlgn="auto">
              <a:lnSpc>
                <a:spcPct val="150000"/>
              </a:lnSpc>
            </a:pPr>
            <a:r>
              <a:rPr lang="zh-CN" altLang="en-US">
                <a:sym typeface="+mn-ea"/>
              </a:rPr>
              <a:t>相位信息可以由前后I、Q分量计算得出，</a:t>
            </a:r>
            <a:r>
              <a:rPr lang="zh-CN" altLang="en-US">
                <a:sym typeface="+mn-ea"/>
              </a:rPr>
              <a:t>即</a:t>
            </a:r>
            <a:endParaRPr lang="zh-CN" altLang="en-US">
              <a:sym typeface="+mn-ea"/>
            </a:endParaRPr>
          </a:p>
        </p:txBody>
      </p:sp>
      <p:pic>
        <p:nvPicPr>
          <p:cNvPr id="12" name="图片 11"/>
          <p:cNvPicPr>
            <a:picLocks noChangeAspect="1"/>
          </p:cNvPicPr>
          <p:nvPr/>
        </p:nvPicPr>
        <p:blipFill>
          <a:blip r:embed="rId7"/>
          <a:stretch>
            <a:fillRect/>
          </a:stretch>
        </p:blipFill>
        <p:spPr>
          <a:xfrm>
            <a:off x="3008630" y="4417060"/>
            <a:ext cx="5994400" cy="419735"/>
          </a:xfrm>
          <a:prstGeom prst="rect">
            <a:avLst/>
          </a:prstGeom>
        </p:spPr>
      </p:pic>
      <p:grpSp>
        <p:nvGrpSpPr>
          <p:cNvPr id="13" name="组合 12"/>
          <p:cNvGrpSpPr/>
          <p:nvPr/>
        </p:nvGrpSpPr>
        <p:grpSpPr>
          <a:xfrm>
            <a:off x="1585495" y="187450"/>
            <a:ext cx="3749675" cy="559789"/>
            <a:chOff x="6470247" y="1233364"/>
            <a:chExt cx="3749675" cy="559789"/>
          </a:xfrm>
        </p:grpSpPr>
        <p:sp>
          <p:nvSpPr>
            <p:cNvPr id="14"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16" name="矩形: 圆角 6"/>
          <p:cNvSpPr/>
          <p:nvPr>
            <p:custDataLst>
              <p:tags r:id="rId8"/>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1136015" y="1358900"/>
            <a:ext cx="2340610" cy="748665"/>
            <a:chOff x="2161" y="2247"/>
            <a:chExt cx="3686" cy="1179"/>
          </a:xfrm>
        </p:grpSpPr>
        <p:sp>
          <p:nvSpPr>
            <p:cNvPr id="7" name="流程图: 手动输入 6"/>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2869" y="2521"/>
              <a:ext cx="188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突发</a:t>
              </a:r>
              <a:r>
                <a:rPr lang="zh-CN" altLang="en-US" sz="2000" dirty="0" smtClean="0">
                  <a:solidFill>
                    <a:schemeClr val="bg1"/>
                  </a:solidFill>
                  <a:latin typeface="微软雅黑" panose="020B0503020204020204" pitchFamily="34" charset="-122"/>
                  <a:ea typeface="微软雅黑" panose="020B0503020204020204" pitchFamily="34" charset="-122"/>
                </a:rPr>
                <a:t>检测</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手动输入 13"/>
          <p:cNvSpPr/>
          <p:nvPr>
            <p:custDataLst>
              <p:tags r:id="rId1"/>
            </p:custDataLst>
          </p:nvPr>
        </p:nvSpPr>
        <p:spPr>
          <a:xfrm rot="16200000">
            <a:off x="9572625" y="695960"/>
            <a:ext cx="748665" cy="2073275"/>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nvGrpSpPr>
          <p:cNvPr id="17" name="组合 16"/>
          <p:cNvGrpSpPr/>
          <p:nvPr>
            <p:custDataLst>
              <p:tags r:id="rId2"/>
            </p:custDataLst>
          </p:nvPr>
        </p:nvGrpSpPr>
        <p:grpSpPr>
          <a:xfrm>
            <a:off x="3823970" y="1358265"/>
            <a:ext cx="2200053" cy="748665"/>
            <a:chOff x="3093" y="2246"/>
            <a:chExt cx="3063" cy="1179"/>
          </a:xfrm>
        </p:grpSpPr>
        <p:sp>
          <p:nvSpPr>
            <p:cNvPr id="18" name="任意多边形 17"/>
            <p:cNvSpPr/>
            <p:nvPr>
              <p:custDataLst>
                <p:tags r:id="rId3"/>
              </p:custDataLst>
            </p:nvPr>
          </p:nvSpPr>
          <p:spPr>
            <a:xfrm rot="5400000">
              <a:off x="4035" y="1304"/>
              <a:ext cx="1179" cy="3063"/>
            </a:xfrm>
            <a:custGeom>
              <a:avLst/>
              <a:gdLst>
                <a:gd name="connsiteX0" fmla="*/ 0 w 1179"/>
                <a:gd name="connsiteY0" fmla="*/ 551 h 2753"/>
                <a:gd name="connsiteX1" fmla="*/ 1179 w 1179"/>
                <a:gd name="connsiteY1" fmla="*/ 0 h 2753"/>
                <a:gd name="connsiteX2" fmla="*/ 1175 w 1179"/>
                <a:gd name="connsiteY2" fmla="*/ 2235 h 2753"/>
                <a:gd name="connsiteX3" fmla="*/ 0 w 1179"/>
                <a:gd name="connsiteY3" fmla="*/ 2753 h 2753"/>
                <a:gd name="connsiteX4" fmla="*/ 0 w 1179"/>
                <a:gd name="connsiteY4" fmla="*/ 551 h 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 h="2753">
                  <a:moveTo>
                    <a:pt x="0" y="551"/>
                  </a:moveTo>
                  <a:lnTo>
                    <a:pt x="1179" y="0"/>
                  </a:lnTo>
                  <a:lnTo>
                    <a:pt x="1175" y="2235"/>
                  </a:lnTo>
                  <a:lnTo>
                    <a:pt x="0" y="2753"/>
                  </a:lnTo>
                  <a:lnTo>
                    <a:pt x="0" y="551"/>
                  </a:lnTo>
                  <a:close/>
                </a:path>
              </a:pathLst>
            </a:cu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9" name="矩形 30"/>
            <p:cNvSpPr>
              <a:spLocks noChangeArrowheads="1"/>
            </p:cNvSpPr>
            <p:nvPr>
              <p:custDataLst>
                <p:tags r:id="rId4"/>
              </p:custDataLst>
            </p:nvPr>
          </p:nvSpPr>
          <p:spPr bwMode="auto">
            <a:xfrm>
              <a:off x="3837" y="2521"/>
              <a:ext cx="1819"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频率</a:t>
              </a:r>
              <a:r>
                <a:rPr lang="zh-CN" altLang="en-US" sz="2000" dirty="0" smtClean="0">
                  <a:solidFill>
                    <a:schemeClr val="bg1"/>
                  </a:solidFill>
                  <a:latin typeface="微软雅黑" panose="020B0503020204020204" pitchFamily="34" charset="-122"/>
                  <a:ea typeface="微软雅黑" panose="020B0503020204020204" pitchFamily="34" charset="-122"/>
                </a:rPr>
                <a:t>估计</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grpSp>
        <p:nvGrpSpPr>
          <p:cNvPr id="20" name="组合 19"/>
          <p:cNvGrpSpPr/>
          <p:nvPr>
            <p:custDataLst>
              <p:tags r:id="rId5"/>
            </p:custDataLst>
          </p:nvPr>
        </p:nvGrpSpPr>
        <p:grpSpPr>
          <a:xfrm>
            <a:off x="6323965" y="1358265"/>
            <a:ext cx="2200053" cy="748665"/>
            <a:chOff x="3093" y="2246"/>
            <a:chExt cx="3063" cy="1179"/>
          </a:xfrm>
        </p:grpSpPr>
        <p:sp>
          <p:nvSpPr>
            <p:cNvPr id="21" name="任意多边形 20"/>
            <p:cNvSpPr/>
            <p:nvPr>
              <p:custDataLst>
                <p:tags r:id="rId6"/>
              </p:custDataLst>
            </p:nvPr>
          </p:nvSpPr>
          <p:spPr>
            <a:xfrm rot="5400000">
              <a:off x="4035" y="1304"/>
              <a:ext cx="1179" cy="3063"/>
            </a:xfrm>
            <a:custGeom>
              <a:avLst/>
              <a:gdLst>
                <a:gd name="connsiteX0" fmla="*/ 0 w 1179"/>
                <a:gd name="connsiteY0" fmla="*/ 551 h 2753"/>
                <a:gd name="connsiteX1" fmla="*/ 1179 w 1179"/>
                <a:gd name="connsiteY1" fmla="*/ 0 h 2753"/>
                <a:gd name="connsiteX2" fmla="*/ 1175 w 1179"/>
                <a:gd name="connsiteY2" fmla="*/ 2235 h 2753"/>
                <a:gd name="connsiteX3" fmla="*/ 0 w 1179"/>
                <a:gd name="connsiteY3" fmla="*/ 2753 h 2753"/>
                <a:gd name="connsiteX4" fmla="*/ 0 w 1179"/>
                <a:gd name="connsiteY4" fmla="*/ 551 h 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 h="2753">
                  <a:moveTo>
                    <a:pt x="0" y="551"/>
                  </a:moveTo>
                  <a:lnTo>
                    <a:pt x="1179" y="0"/>
                  </a:lnTo>
                  <a:lnTo>
                    <a:pt x="1175" y="2235"/>
                  </a:lnTo>
                  <a:lnTo>
                    <a:pt x="0" y="2753"/>
                  </a:lnTo>
                  <a:lnTo>
                    <a:pt x="0" y="551"/>
                  </a:lnTo>
                  <a:close/>
                </a:path>
              </a:pathLst>
            </a:cu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2" name="矩形 30"/>
            <p:cNvSpPr>
              <a:spLocks noChangeArrowheads="1"/>
            </p:cNvSpPr>
            <p:nvPr>
              <p:custDataLst>
                <p:tags r:id="rId7"/>
              </p:custDataLst>
            </p:nvPr>
          </p:nvSpPr>
          <p:spPr bwMode="auto">
            <a:xfrm>
              <a:off x="3628" y="2521"/>
              <a:ext cx="230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位同步算法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sp>
        <p:nvSpPr>
          <p:cNvPr id="23" name="矩形 30"/>
          <p:cNvSpPr>
            <a:spLocks noChangeArrowheads="1"/>
          </p:cNvSpPr>
          <p:nvPr>
            <p:custDataLst>
              <p:tags r:id="rId8"/>
            </p:custDataLst>
          </p:nvPr>
        </p:nvSpPr>
        <p:spPr bwMode="auto">
          <a:xfrm>
            <a:off x="9493250" y="153289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gn="l">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解调算法</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custDataLst>
              <p:tags r:id="rId9"/>
            </p:custDataLst>
          </p:nvPr>
        </p:nvCxnSpPr>
        <p:spPr>
          <a:xfrm flipV="1">
            <a:off x="3810000"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5" name="直接连接符 24"/>
          <p:cNvCxnSpPr/>
          <p:nvPr>
            <p:custDataLst>
              <p:tags r:id="rId10"/>
            </p:custDataLst>
          </p:nvPr>
        </p:nvCxnSpPr>
        <p:spPr>
          <a:xfrm flipV="1">
            <a:off x="6249035"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26" name="直接连接符 25"/>
          <p:cNvCxnSpPr/>
          <p:nvPr>
            <p:custDataLst>
              <p:tags r:id="rId11"/>
            </p:custDataLst>
          </p:nvPr>
        </p:nvCxnSpPr>
        <p:spPr>
          <a:xfrm flipV="1">
            <a:off x="8842375" y="2618740"/>
            <a:ext cx="10160" cy="326390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
        <p:nvSpPr>
          <p:cNvPr id="27" name="文本框 26"/>
          <p:cNvSpPr txBox="1"/>
          <p:nvPr>
            <p:custDataLst>
              <p:tags r:id="rId12"/>
            </p:custDataLst>
          </p:nvPr>
        </p:nvSpPr>
        <p:spPr>
          <a:xfrm>
            <a:off x="6426200" y="2654300"/>
            <a:ext cx="2288540" cy="3138170"/>
          </a:xfrm>
          <a:prstGeom prst="rect">
            <a:avLst/>
          </a:prstGeom>
          <a:noFill/>
        </p:spPr>
        <p:txBody>
          <a:bodyPr wrap="square" rtlCol="0">
            <a:spAutoFit/>
          </a:bodyPr>
          <a:p>
            <a:r>
              <a:rPr lang="zh-CN" altLang="en-US"/>
              <a:t>位同步需要在确定帧头后遍历一个码元周期内的所有采样点以判断相位峰值。同时判断相位差是否满足要求的复杂度为一个采样点</a:t>
            </a:r>
            <a:r>
              <a:rPr lang="en-US" altLang="zh-CN"/>
              <a:t>2</a:t>
            </a:r>
            <a:r>
              <a:rPr lang="zh-CN" altLang="en-US"/>
              <a:t>，故每个前导码周期的</a:t>
            </a:r>
            <a:endParaRPr lang="zh-CN" altLang="en-US"/>
          </a:p>
          <a:p>
            <a:r>
              <a:rPr lang="zh-CN" altLang="en-US" b="1"/>
              <a:t>时间复杂度：</a:t>
            </a:r>
            <a:r>
              <a:rPr lang="en-US" altLang="zh-CN"/>
              <a:t>80</a:t>
            </a:r>
            <a:endParaRPr lang="zh-CN" altLang="en-US"/>
          </a:p>
          <a:p>
            <a:r>
              <a:rPr lang="zh-CN" altLang="en-US" b="1"/>
              <a:t>空间复杂度：</a:t>
            </a:r>
            <a:r>
              <a:rPr lang="zh-CN" altLang="en-US"/>
              <a:t>复用解调的</a:t>
            </a:r>
            <a:r>
              <a:rPr lang="en-US" altLang="zh-CN"/>
              <a:t>RAM</a:t>
            </a:r>
            <a:endParaRPr lang="zh-CN" altLang="en-US"/>
          </a:p>
        </p:txBody>
      </p:sp>
      <p:sp>
        <p:nvSpPr>
          <p:cNvPr id="38" name="文本框 37"/>
          <p:cNvSpPr txBox="1"/>
          <p:nvPr>
            <p:custDataLst>
              <p:tags r:id="rId13"/>
            </p:custDataLst>
          </p:nvPr>
        </p:nvSpPr>
        <p:spPr>
          <a:xfrm>
            <a:off x="4002405" y="2654300"/>
            <a:ext cx="2168525" cy="2861310"/>
          </a:xfrm>
          <a:prstGeom prst="rect">
            <a:avLst/>
          </a:prstGeom>
          <a:noFill/>
        </p:spPr>
        <p:txBody>
          <a:bodyPr wrap="square" rtlCol="0">
            <a:spAutoFit/>
          </a:bodyPr>
          <a:p>
            <a:r>
              <a:rPr lang="zh-CN" altLang="en-US"/>
              <a:t>频率估计需要在确定帧头后对一段同步序列进行差分相关计算。</a:t>
            </a:r>
            <a:endParaRPr lang="zh-CN" altLang="en-US"/>
          </a:p>
          <a:p>
            <a:r>
              <a:rPr lang="zh-CN" altLang="en-US" b="1"/>
              <a:t>时间复杂度：</a:t>
            </a:r>
            <a:endParaRPr lang="zh-CN" altLang="en-US" b="1"/>
          </a:p>
          <a:p>
            <a:r>
              <a:rPr lang="en-US" altLang="zh-CN"/>
              <a:t>Fitz</a:t>
            </a:r>
            <a:r>
              <a:rPr lang="zh-CN" altLang="en-US"/>
              <a:t>算法：</a:t>
            </a:r>
            <a:r>
              <a:rPr lang="en-US" altLang="zh-CN"/>
              <a:t>L0</a:t>
            </a:r>
            <a:r>
              <a:rPr lang="en-US" altLang="zh-CN" baseline="30000">
                <a:uFillTx/>
                <a:sym typeface="+mn-ea"/>
              </a:rPr>
              <a:t>2</a:t>
            </a:r>
            <a:r>
              <a:rPr lang="en-US" altLang="zh-CN"/>
              <a:t>/4</a:t>
            </a:r>
            <a:endParaRPr lang="en-US" altLang="zh-CN"/>
          </a:p>
          <a:p>
            <a:r>
              <a:rPr lang="en-US" altLang="zh-CN"/>
              <a:t>Kay</a:t>
            </a:r>
            <a:r>
              <a:rPr lang="zh-CN" altLang="en-US"/>
              <a:t>算法：</a:t>
            </a:r>
            <a:r>
              <a:rPr lang="en-US" altLang="zh-CN">
                <a:sym typeface="+mn-ea"/>
              </a:rPr>
              <a:t>L0</a:t>
            </a:r>
            <a:endParaRPr lang="zh-CN" altLang="en-US">
              <a:sym typeface="+mn-ea"/>
            </a:endParaRPr>
          </a:p>
          <a:p>
            <a:r>
              <a:rPr lang="en-US" altLang="zh-CN">
                <a:sym typeface="+mn-ea"/>
              </a:rPr>
              <a:t>L&amp;R</a:t>
            </a:r>
            <a:r>
              <a:rPr lang="zh-CN" altLang="en-US">
                <a:sym typeface="+mn-ea"/>
              </a:rPr>
              <a:t>：</a:t>
            </a:r>
            <a:r>
              <a:rPr lang="en-US" altLang="zh-CN">
                <a:sym typeface="+mn-ea"/>
              </a:rPr>
              <a:t>L0</a:t>
            </a:r>
            <a:r>
              <a:rPr lang="en-US" altLang="zh-CN" baseline="30000">
                <a:solidFill>
                  <a:schemeClr val="tx1"/>
                </a:solidFill>
                <a:uFillTx/>
                <a:sym typeface="+mn-ea"/>
              </a:rPr>
              <a:t>2</a:t>
            </a:r>
            <a:r>
              <a:rPr lang="en-US" altLang="zh-CN">
                <a:sym typeface="+mn-ea"/>
              </a:rPr>
              <a:t>/4</a:t>
            </a:r>
            <a:endParaRPr lang="zh-CN" altLang="en-US"/>
          </a:p>
          <a:p>
            <a:r>
              <a:rPr lang="zh-CN" altLang="en-US" b="1"/>
              <a:t>空间复杂度：</a:t>
            </a:r>
            <a:r>
              <a:rPr lang="zh-CN" altLang="en-US"/>
              <a:t>复用突发检测</a:t>
            </a:r>
            <a:r>
              <a:rPr lang="en-US" altLang="zh-CN"/>
              <a:t>RAM</a:t>
            </a:r>
            <a:endParaRPr lang="zh-CN" altLang="en-US"/>
          </a:p>
        </p:txBody>
      </p:sp>
      <p:sp>
        <p:nvSpPr>
          <p:cNvPr id="40" name="文本框 39"/>
          <p:cNvSpPr txBox="1"/>
          <p:nvPr/>
        </p:nvSpPr>
        <p:spPr>
          <a:xfrm>
            <a:off x="1031240" y="2659380"/>
            <a:ext cx="2716530" cy="3415030"/>
          </a:xfrm>
          <a:prstGeom prst="rect">
            <a:avLst/>
          </a:prstGeom>
          <a:noFill/>
        </p:spPr>
        <p:txBody>
          <a:bodyPr wrap="square" rtlCol="0">
            <a:spAutoFit/>
          </a:bodyPr>
          <a:p>
            <a:r>
              <a:rPr lang="zh-CN" altLang="en-US"/>
              <a:t>差分相干突发检测需要对一段延迟序列进行相关运算，其上采样率为</a:t>
            </a:r>
            <a:r>
              <a:rPr lang="en-US" altLang="zh-CN"/>
              <a:t>4</a:t>
            </a:r>
            <a:r>
              <a:rPr lang="zh-CN" altLang="en-US"/>
              <a:t>，每个码元时间复杂度为</a:t>
            </a:r>
            <a:r>
              <a:rPr lang="en-US" altLang="zh-CN"/>
              <a:t>32*4=128</a:t>
            </a:r>
            <a:r>
              <a:rPr lang="zh-CN" altLang="en-US"/>
              <a:t>；</a:t>
            </a:r>
            <a:r>
              <a:rPr lang="zh-CN" altLang="en-US">
                <a:sym typeface="+mn-ea"/>
              </a:rPr>
              <a:t>空间需要一个长度为</a:t>
            </a:r>
            <a:r>
              <a:rPr lang="en-US" altLang="zh-CN">
                <a:sym typeface="+mn-ea"/>
              </a:rPr>
              <a:t>(32+32)*4</a:t>
            </a:r>
            <a:r>
              <a:rPr lang="zh-CN" altLang="en-US">
                <a:sym typeface="+mn-ea"/>
              </a:rPr>
              <a:t>的</a:t>
            </a:r>
            <a:r>
              <a:rPr lang="en-US" altLang="zh-CN">
                <a:sym typeface="+mn-ea"/>
              </a:rPr>
              <a:t>RAM</a:t>
            </a:r>
            <a:r>
              <a:rPr lang="zh-CN" altLang="en-US">
                <a:sym typeface="+mn-ea"/>
              </a:rPr>
              <a:t>，这样才能保证帧头检测到之后能获取前导码信息进行频</a:t>
            </a:r>
            <a:r>
              <a:rPr lang="zh-CN" altLang="en-US">
                <a:sym typeface="+mn-ea"/>
              </a:rPr>
              <a:t>偏估计</a:t>
            </a:r>
            <a:r>
              <a:rPr lang="zh-CN" altLang="en-US"/>
              <a:t>。</a:t>
            </a:r>
            <a:endParaRPr lang="zh-CN" altLang="en-US"/>
          </a:p>
          <a:p>
            <a:r>
              <a:rPr lang="zh-CN" altLang="en-US" b="1">
                <a:sym typeface="+mn-ea"/>
              </a:rPr>
              <a:t>时间复杂度：</a:t>
            </a:r>
            <a:r>
              <a:rPr lang="en-US" altLang="zh-CN">
                <a:sym typeface="+mn-ea"/>
              </a:rPr>
              <a:t>512/</a:t>
            </a:r>
            <a:r>
              <a:rPr lang="zh-CN" altLang="en-US">
                <a:sym typeface="+mn-ea"/>
              </a:rPr>
              <a:t>符号</a:t>
            </a:r>
            <a:endParaRPr lang="zh-CN" altLang="en-US">
              <a:sym typeface="+mn-ea"/>
            </a:endParaRPr>
          </a:p>
          <a:p>
            <a:r>
              <a:rPr lang="zh-CN" altLang="en-US" b="1">
                <a:sym typeface="+mn-ea"/>
              </a:rPr>
              <a:t>空间复杂度：</a:t>
            </a:r>
            <a:r>
              <a:rPr lang="en-US" altLang="zh-CN">
                <a:sym typeface="+mn-ea"/>
              </a:rPr>
              <a:t>256*12bit</a:t>
            </a:r>
            <a:endParaRPr lang="zh-CN" altLang="en-US" b="1"/>
          </a:p>
          <a:p>
            <a:endParaRPr lang="zh-CN" altLang="en-US"/>
          </a:p>
        </p:txBody>
      </p:sp>
      <p:sp>
        <p:nvSpPr>
          <p:cNvPr id="41" name="文本框 40"/>
          <p:cNvSpPr txBox="1"/>
          <p:nvPr>
            <p:custDataLst>
              <p:tags r:id="rId14"/>
            </p:custDataLst>
          </p:nvPr>
        </p:nvSpPr>
        <p:spPr>
          <a:xfrm>
            <a:off x="9124950" y="2660650"/>
            <a:ext cx="2106295" cy="3415030"/>
          </a:xfrm>
          <a:prstGeom prst="rect">
            <a:avLst/>
          </a:prstGeom>
          <a:noFill/>
        </p:spPr>
        <p:txBody>
          <a:bodyPr wrap="square" rtlCol="0">
            <a:spAutoFit/>
          </a:bodyPr>
          <a:p>
            <a:r>
              <a:rPr lang="zh-CN" altLang="en-US"/>
              <a:t>差分解调需要进行当前码元内的差分计算。由于解调的上采样率为</a:t>
            </a:r>
            <a:r>
              <a:rPr lang="en-US" altLang="zh-CN"/>
              <a:t>20</a:t>
            </a:r>
            <a:r>
              <a:rPr lang="zh-CN" altLang="en-US"/>
              <a:t>，</a:t>
            </a:r>
            <a:r>
              <a:rPr lang="zh-CN" altLang="en-US"/>
              <a:t>故需要计算</a:t>
            </a:r>
            <a:r>
              <a:rPr lang="en-US" altLang="zh-CN"/>
              <a:t>0.35*20</a:t>
            </a:r>
            <a:r>
              <a:rPr lang="zh-CN" altLang="en-US"/>
              <a:t>次差分。差分解调需要知道至少一个符号周期的</a:t>
            </a:r>
            <a:r>
              <a:rPr lang="en-US" altLang="zh-CN"/>
              <a:t>I</a:t>
            </a:r>
            <a:r>
              <a:rPr lang="zh-CN" altLang="en-US"/>
              <a:t>、</a:t>
            </a:r>
            <a:r>
              <a:rPr lang="en-US" altLang="zh-CN"/>
              <a:t>Q</a:t>
            </a:r>
            <a:r>
              <a:rPr lang="zh-CN" altLang="en-US"/>
              <a:t>信号。</a:t>
            </a:r>
            <a:endParaRPr lang="zh-CN" altLang="en-US"/>
          </a:p>
          <a:p>
            <a:r>
              <a:rPr lang="zh-CN" altLang="en-US" b="1">
                <a:sym typeface="+mn-ea"/>
              </a:rPr>
              <a:t>时间复杂度：</a:t>
            </a:r>
            <a:r>
              <a:rPr lang="en-US" altLang="zh-CN">
                <a:sym typeface="+mn-ea"/>
              </a:rPr>
              <a:t>14/</a:t>
            </a:r>
            <a:r>
              <a:rPr lang="zh-CN" altLang="en-US">
                <a:sym typeface="+mn-ea"/>
              </a:rPr>
              <a:t>符号</a:t>
            </a:r>
            <a:endParaRPr lang="en-US" altLang="zh-CN">
              <a:sym typeface="+mn-ea"/>
            </a:endParaRPr>
          </a:p>
          <a:p>
            <a:r>
              <a:rPr lang="zh-CN" altLang="en-US" b="1">
                <a:sym typeface="+mn-ea"/>
              </a:rPr>
              <a:t>空间复杂度：</a:t>
            </a:r>
            <a:r>
              <a:rPr lang="en-US" altLang="zh-CN">
                <a:sym typeface="+mn-ea"/>
              </a:rPr>
              <a:t>(20+)*12bit</a:t>
            </a:r>
            <a:endParaRPr lang="en-US" altLang="zh-CN">
              <a:sym typeface="+mn-ea"/>
            </a:endParaRPr>
          </a:p>
        </p:txBody>
      </p:sp>
      <p:grpSp>
        <p:nvGrpSpPr>
          <p:cNvPr id="4" name="组合 3"/>
          <p:cNvGrpSpPr/>
          <p:nvPr/>
        </p:nvGrpSpPr>
        <p:grpSpPr>
          <a:xfrm>
            <a:off x="1585495" y="187450"/>
            <a:ext cx="3749675" cy="559789"/>
            <a:chOff x="6470247" y="1233364"/>
            <a:chExt cx="3749675" cy="559789"/>
          </a:xfrm>
        </p:grpSpPr>
        <p:sp>
          <p:nvSpPr>
            <p:cNvPr id="6" name="文本框 17"/>
            <p:cNvSpPr txBox="1"/>
            <p:nvPr/>
          </p:nvSpPr>
          <p:spPr>
            <a:xfrm>
              <a:off x="6470247" y="1233364"/>
              <a:ext cx="3749675" cy="368300"/>
            </a:xfrm>
            <a:prstGeom prst="rect">
              <a:avLst/>
            </a:prstGeom>
            <a:noFill/>
          </p:spPr>
          <p:txBody>
            <a:bodyPr wrap="none" rtlCol="0">
              <a:spAutoFit/>
            </a:bodyPr>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6470247" y="1532803"/>
              <a:ext cx="2610485" cy="260350"/>
            </a:xfrm>
            <a:prstGeom prst="rect">
              <a:avLst/>
            </a:prstGeom>
          </p:spPr>
          <p:txBody>
            <a:bodyPr wrap="none">
              <a:spAutoFit/>
            </a:bodyPr>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9" name="矩形: 圆角 6"/>
          <p:cNvSpPr/>
          <p:nvPr>
            <p:custDataLst>
              <p:tags r:id="rId15"/>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666154" y="3235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8" name="组合 7"/>
          <p:cNvGrpSpPr/>
          <p:nvPr/>
        </p:nvGrpSpPr>
        <p:grpSpPr>
          <a:xfrm>
            <a:off x="3239589" y="3242801"/>
            <a:ext cx="1950720" cy="559789"/>
            <a:chOff x="6470247" y="1233364"/>
            <a:chExt cx="1950720" cy="559789"/>
          </a:xfrm>
        </p:grpSpPr>
        <p:sp>
          <p:nvSpPr>
            <p:cNvPr id="9"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195072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Matlab Simulation</a:t>
              </a:r>
              <a:endParaRPr lang="zh-CN" altLang="en-US" sz="1100" dirty="0">
                <a:latin typeface="Arial" panose="020B0604020202020204" pitchFamily="34" charset="0"/>
                <a:cs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328920" y="3251835"/>
            <a:ext cx="5803265" cy="1090930"/>
          </a:xfrm>
          <a:prstGeom prst="rect">
            <a:avLst/>
          </a:prstGeom>
        </p:spPr>
      </p:pic>
      <p:grpSp>
        <p:nvGrpSpPr>
          <p:cNvPr id="25" name="组合 24"/>
          <p:cNvGrpSpPr/>
          <p:nvPr/>
        </p:nvGrpSpPr>
        <p:grpSpPr>
          <a:xfrm>
            <a:off x="3803650" y="506730"/>
            <a:ext cx="6861810" cy="1572260"/>
            <a:chOff x="5990" y="677"/>
            <a:chExt cx="10806" cy="2476"/>
          </a:xfrm>
        </p:grpSpPr>
        <p:pic>
          <p:nvPicPr>
            <p:cNvPr id="23" name="图片 22"/>
            <p:cNvPicPr>
              <a:picLocks noChangeAspect="1"/>
            </p:cNvPicPr>
            <p:nvPr/>
          </p:nvPicPr>
          <p:blipFill>
            <a:blip r:embed="rId2"/>
            <a:stretch>
              <a:fillRect/>
            </a:stretch>
          </p:blipFill>
          <p:spPr>
            <a:xfrm>
              <a:off x="5990" y="677"/>
              <a:ext cx="10806" cy="2477"/>
            </a:xfrm>
            <a:prstGeom prst="rect">
              <a:avLst/>
            </a:prstGeom>
          </p:spPr>
        </p:pic>
        <p:sp>
          <p:nvSpPr>
            <p:cNvPr id="24" name="文本框 23"/>
            <p:cNvSpPr txBox="1"/>
            <p:nvPr/>
          </p:nvSpPr>
          <p:spPr>
            <a:xfrm>
              <a:off x="15481" y="2589"/>
              <a:ext cx="612" cy="434"/>
            </a:xfrm>
            <a:prstGeom prst="rect">
              <a:avLst/>
            </a:prstGeom>
            <a:noFill/>
          </p:spPr>
          <p:txBody>
            <a:bodyPr wrap="square" rtlCol="0">
              <a:spAutoFit/>
            </a:bodyPr>
            <a:p>
              <a:r>
                <a:rPr lang="en-US" altLang="zh-CN" sz="1200" b="1"/>
                <a:t>i</a:t>
              </a:r>
              <a:endParaRPr lang="en-US" altLang="zh-CN" sz="1200" b="1"/>
            </a:p>
          </p:txBody>
        </p:sp>
      </p:grpSp>
      <p:cxnSp>
        <p:nvCxnSpPr>
          <p:cNvPr id="28" name="直接连接符 27"/>
          <p:cNvCxnSpPr/>
          <p:nvPr/>
        </p:nvCxnSpPr>
        <p:spPr>
          <a:xfrm flipV="1">
            <a:off x="2800985" y="549910"/>
            <a:ext cx="8289925" cy="127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pic>
        <p:nvPicPr>
          <p:cNvPr id="45" name="图片 44"/>
          <p:cNvPicPr>
            <a:picLocks noChangeAspect="1"/>
          </p:cNvPicPr>
          <p:nvPr/>
        </p:nvPicPr>
        <p:blipFill>
          <a:blip r:embed="rId3"/>
          <a:stretch>
            <a:fillRect/>
          </a:stretch>
        </p:blipFill>
        <p:spPr>
          <a:xfrm>
            <a:off x="6370955" y="5806440"/>
            <a:ext cx="5119370" cy="986155"/>
          </a:xfrm>
          <a:prstGeom prst="rect">
            <a:avLst/>
          </a:prstGeom>
        </p:spPr>
      </p:pic>
      <p:pic>
        <p:nvPicPr>
          <p:cNvPr id="4" name="图片 3"/>
          <p:cNvPicPr>
            <a:picLocks noChangeAspect="1"/>
          </p:cNvPicPr>
          <p:nvPr/>
        </p:nvPicPr>
        <p:blipFill>
          <a:blip r:embed="rId4"/>
          <a:stretch>
            <a:fillRect/>
          </a:stretch>
        </p:blipFill>
        <p:spPr>
          <a:xfrm>
            <a:off x="5770245" y="4389120"/>
            <a:ext cx="5982335" cy="1464945"/>
          </a:xfrm>
          <a:prstGeom prst="rect">
            <a:avLst/>
          </a:prstGeom>
        </p:spPr>
      </p:pic>
      <p:cxnSp>
        <p:nvCxnSpPr>
          <p:cNvPr id="21" name="直接连接符 20"/>
          <p:cNvCxnSpPr/>
          <p:nvPr/>
        </p:nvCxnSpPr>
        <p:spPr>
          <a:xfrm>
            <a:off x="5328920" y="5759450"/>
            <a:ext cx="6852285" cy="1016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flipV="1">
            <a:off x="4701540" y="4380865"/>
            <a:ext cx="7479665" cy="1016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pic>
        <p:nvPicPr>
          <p:cNvPr id="22" name="图片 21"/>
          <p:cNvPicPr>
            <a:picLocks noChangeAspect="1"/>
          </p:cNvPicPr>
          <p:nvPr/>
        </p:nvPicPr>
        <p:blipFill>
          <a:blip r:embed="rId5"/>
          <a:stretch>
            <a:fillRect/>
          </a:stretch>
        </p:blipFill>
        <p:spPr>
          <a:xfrm>
            <a:off x="4575810" y="2064385"/>
            <a:ext cx="5547360" cy="1071880"/>
          </a:xfrm>
          <a:prstGeom prst="rect">
            <a:avLst/>
          </a:prstGeom>
        </p:spPr>
      </p:pic>
      <p:cxnSp>
        <p:nvCxnSpPr>
          <p:cNvPr id="43" name="直接连接符 42"/>
          <p:cNvCxnSpPr>
            <a:endCxn id="5" idx="1"/>
          </p:cNvCxnSpPr>
          <p:nvPr/>
        </p:nvCxnSpPr>
        <p:spPr>
          <a:xfrm>
            <a:off x="4053840" y="3197225"/>
            <a:ext cx="8138160" cy="20955"/>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flipV="1">
            <a:off x="3394075" y="2001520"/>
            <a:ext cx="8289925" cy="127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grpSp>
        <p:nvGrpSpPr>
          <p:cNvPr id="2" name="组合 1"/>
          <p:cNvGrpSpPr/>
          <p:nvPr/>
        </p:nvGrpSpPr>
        <p:grpSpPr>
          <a:xfrm>
            <a:off x="0" y="-15875"/>
            <a:ext cx="5934075" cy="6873875"/>
            <a:chOff x="742646" y="-1217134"/>
            <a:chExt cx="6120386" cy="9346887"/>
          </a:xfrm>
        </p:grpSpPr>
        <p:sp>
          <p:nvSpPr>
            <p:cNvPr id="3" name="任意多边形: 形状 32"/>
            <p:cNvSpPr/>
            <p:nvPr/>
          </p:nvSpPr>
          <p:spPr>
            <a:xfrm>
              <a:off x="742646" y="-1217134"/>
              <a:ext cx="6120386" cy="9346887"/>
            </a:xfrm>
            <a:custGeom>
              <a:avLst/>
              <a:gdLst>
                <a:gd name="connsiteX0" fmla="*/ 0 w 6966"/>
                <a:gd name="connsiteY0" fmla="*/ 20 h 10613"/>
                <a:gd name="connsiteX1" fmla="*/ 2648 w 6966"/>
                <a:gd name="connsiteY1" fmla="*/ 20 h 10613"/>
                <a:gd name="connsiteX2" fmla="*/ 2648 w 6966"/>
                <a:gd name="connsiteY2" fmla="*/ 20 h 10613"/>
                <a:gd name="connsiteX3" fmla="*/ 3143 w 6966"/>
                <a:gd name="connsiteY3" fmla="*/ 0 h 10613"/>
                <a:gd name="connsiteX4" fmla="*/ 6966 w 6966"/>
                <a:gd name="connsiteY4" fmla="*/ 10602 h 10613"/>
                <a:gd name="connsiteX5" fmla="*/ 2648 w 6966"/>
                <a:gd name="connsiteY5" fmla="*/ 10613 h 10613"/>
                <a:gd name="connsiteX6" fmla="*/ 2648 w 6966"/>
                <a:gd name="connsiteY6" fmla="*/ 10613 h 10613"/>
                <a:gd name="connsiteX7" fmla="*/ 0 w 6966"/>
                <a:gd name="connsiteY7" fmla="*/ 10613 h 10613"/>
                <a:gd name="connsiteX8" fmla="*/ 0 w 6966"/>
                <a:gd name="connsiteY8" fmla="*/ 20 h 1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6" h="10613">
                  <a:moveTo>
                    <a:pt x="0" y="20"/>
                  </a:moveTo>
                  <a:lnTo>
                    <a:pt x="2648" y="20"/>
                  </a:lnTo>
                  <a:lnTo>
                    <a:pt x="2648" y="20"/>
                  </a:lnTo>
                  <a:lnTo>
                    <a:pt x="3143" y="0"/>
                  </a:lnTo>
                  <a:lnTo>
                    <a:pt x="6966" y="10602"/>
                  </a:lnTo>
                  <a:lnTo>
                    <a:pt x="2648" y="10613"/>
                  </a:lnTo>
                  <a:lnTo>
                    <a:pt x="2648" y="10613"/>
                  </a:lnTo>
                  <a:lnTo>
                    <a:pt x="0" y="10613"/>
                  </a:lnTo>
                  <a:lnTo>
                    <a:pt x="0" y="2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7690" y="3478328"/>
              <a:ext cx="2484176" cy="1151847"/>
            </a:xfrm>
            <a:prstGeom prst="rect">
              <a:avLst/>
            </a:prstGeom>
          </p:spPr>
          <p:txBody>
            <a:bodyPr wrap="square">
              <a:noAutofit/>
            </a:bodyPr>
            <a:lstStyle/>
            <a:p>
              <a:pPr algn="ctr"/>
              <a:r>
                <a:rPr lang="zh-CN" altLang="en-US" sz="3600" b="1"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仿真流程</a:t>
              </a:r>
              <a:endParaRPr lang="zh-CN" altLang="en-US" sz="3600" b="1" smtClean="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1950720" cy="559789"/>
            <a:chOff x="6470247" y="1233364"/>
            <a:chExt cx="1950720" cy="559789"/>
          </a:xfrm>
        </p:grpSpPr>
        <p:sp>
          <p:nvSpPr>
            <p:cNvPr id="30"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195072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Matlab Simulation</a:t>
              </a:r>
              <a:endParaRPr lang="zh-CN" altLang="en-US" sz="1100" dirty="0">
                <a:latin typeface="Arial" panose="020B0604020202020204" pitchFamily="34" charset="0"/>
                <a:cs typeface="Arial" panose="020B0604020202020204" pitchFamily="34" charset="0"/>
              </a:endParaRPr>
            </a:p>
          </p:txBody>
        </p:sp>
      </p:grpSp>
      <p:grpSp>
        <p:nvGrpSpPr>
          <p:cNvPr id="38" name="组合 37"/>
          <p:cNvGrpSpPr/>
          <p:nvPr/>
        </p:nvGrpSpPr>
        <p:grpSpPr>
          <a:xfrm>
            <a:off x="2345055" y="2178050"/>
            <a:ext cx="1748155" cy="748665"/>
            <a:chOff x="3833" y="3816"/>
            <a:chExt cx="2753" cy="1179"/>
          </a:xfrm>
        </p:grpSpPr>
        <p:sp>
          <p:nvSpPr>
            <p:cNvPr id="19" name="流程图: 手动输入 18"/>
            <p:cNvSpPr/>
            <p:nvPr/>
          </p:nvSpPr>
          <p:spPr>
            <a:xfrm rot="5400000">
              <a:off x="4620" y="3029"/>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20" name="矩形 30"/>
            <p:cNvSpPr>
              <a:spLocks noChangeArrowheads="1"/>
            </p:cNvSpPr>
            <p:nvPr/>
          </p:nvSpPr>
          <p:spPr bwMode="auto">
            <a:xfrm>
              <a:off x="4128" y="4092"/>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经过信道</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9" name="组合 38"/>
          <p:cNvGrpSpPr/>
          <p:nvPr/>
        </p:nvGrpSpPr>
        <p:grpSpPr>
          <a:xfrm>
            <a:off x="1748790" y="918845"/>
            <a:ext cx="1747520" cy="748030"/>
            <a:chOff x="3093" y="2246"/>
            <a:chExt cx="2752" cy="1178"/>
          </a:xfrm>
        </p:grpSpPr>
        <p:sp>
          <p:nvSpPr>
            <p:cNvPr id="7" name="流程图: 手动输入 6"/>
            <p:cNvSpPr/>
            <p:nvPr/>
          </p:nvSpPr>
          <p:spPr>
            <a:xfrm rot="5400000">
              <a:off x="3880" y="1459"/>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3386" y="2521"/>
              <a:ext cx="188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信号调制</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496945" y="4646295"/>
            <a:ext cx="1748155" cy="748665"/>
            <a:chOff x="5459" y="7240"/>
            <a:chExt cx="2753" cy="1179"/>
          </a:xfrm>
        </p:grpSpPr>
        <p:sp>
          <p:nvSpPr>
            <p:cNvPr id="10" name="流程图: 手动输入 9"/>
            <p:cNvSpPr/>
            <p:nvPr/>
          </p:nvSpPr>
          <p:spPr>
            <a:xfrm rot="5400000">
              <a:off x="6246" y="6453"/>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13" name="矩形 30"/>
            <p:cNvSpPr>
              <a:spLocks noChangeArrowheads="1"/>
            </p:cNvSpPr>
            <p:nvPr/>
          </p:nvSpPr>
          <p:spPr bwMode="auto">
            <a:xfrm>
              <a:off x="5692" y="7516"/>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差分解调</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7" name="组合 36"/>
          <p:cNvGrpSpPr/>
          <p:nvPr/>
        </p:nvGrpSpPr>
        <p:grpSpPr>
          <a:xfrm>
            <a:off x="2920365" y="3391535"/>
            <a:ext cx="1748155" cy="748665"/>
            <a:chOff x="4619" y="5528"/>
            <a:chExt cx="2753" cy="1179"/>
          </a:xfrm>
        </p:grpSpPr>
        <p:sp>
          <p:nvSpPr>
            <p:cNvPr id="9" name="流程图: 手动输入 8"/>
            <p:cNvSpPr/>
            <p:nvPr/>
          </p:nvSpPr>
          <p:spPr>
            <a:xfrm rot="5400000">
              <a:off x="5406" y="4741"/>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33" name="矩形 30"/>
            <p:cNvSpPr>
              <a:spLocks noChangeArrowheads="1"/>
            </p:cNvSpPr>
            <p:nvPr/>
          </p:nvSpPr>
          <p:spPr bwMode="auto">
            <a:xfrm>
              <a:off x="4910" y="5804"/>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同步</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处理</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grpSp>
        <p:nvGrpSpPr>
          <p:cNvPr id="35" name="组合 34"/>
          <p:cNvGrpSpPr/>
          <p:nvPr/>
        </p:nvGrpSpPr>
        <p:grpSpPr>
          <a:xfrm>
            <a:off x="4093210" y="5900420"/>
            <a:ext cx="1748155" cy="748665"/>
            <a:chOff x="6268" y="8952"/>
            <a:chExt cx="2753" cy="1179"/>
          </a:xfrm>
        </p:grpSpPr>
        <p:sp>
          <p:nvSpPr>
            <p:cNvPr id="11" name="流程图: 手动输入 10"/>
            <p:cNvSpPr/>
            <p:nvPr/>
          </p:nvSpPr>
          <p:spPr>
            <a:xfrm rot="5400000">
              <a:off x="7055" y="8165"/>
              <a:ext cx="1179" cy="2753"/>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mn-ea"/>
              </a:endParaRPr>
            </a:p>
          </p:txBody>
        </p:sp>
        <p:sp>
          <p:nvSpPr>
            <p:cNvPr id="34" name="矩形 30"/>
            <p:cNvSpPr>
              <a:spLocks noChangeArrowheads="1"/>
            </p:cNvSpPr>
            <p:nvPr/>
          </p:nvSpPr>
          <p:spPr bwMode="auto">
            <a:xfrm>
              <a:off x="6586" y="9228"/>
              <a:ext cx="1888" cy="628"/>
            </a:xfrm>
            <a:prstGeom prst="rect">
              <a:avLst/>
            </a:prstGeom>
            <a:noFill/>
            <a:ln>
              <a:noFill/>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lgn="l">
                <a:lnSpc>
                  <a:spcPct val="100000"/>
                </a:lnSpc>
                <a:buClrTx/>
                <a:buSzTx/>
                <a:buNone/>
              </a:pPr>
              <a:r>
                <a:rPr lang="zh-CN" altLang="en-US" sz="2000" dirty="0" smtClean="0">
                  <a:solidFill>
                    <a:schemeClr val="bg1"/>
                  </a:solidFill>
                  <a:latin typeface="微软雅黑" panose="020B0503020204020204" pitchFamily="34" charset="-122"/>
                  <a:ea typeface="微软雅黑" panose="020B0503020204020204" pitchFamily="34" charset="-122"/>
                  <a:sym typeface="+mn-ea"/>
                </a:rPr>
                <a:t>结果</a:t>
              </a:r>
              <a:r>
                <a:rPr lang="zh-CN" altLang="en-US" sz="2000" dirty="0" smtClean="0">
                  <a:solidFill>
                    <a:schemeClr val="bg1"/>
                  </a:solidFill>
                  <a:latin typeface="微软雅黑" panose="020B0503020204020204" pitchFamily="34" charset="-122"/>
                  <a:ea typeface="微软雅黑" panose="020B0503020204020204" pitchFamily="34" charset="-122"/>
                  <a:sym typeface="+mn-ea"/>
                </a:rPr>
                <a:t>分析</a:t>
              </a:r>
              <a:endParaRPr lang="zh-CN" altLang="en-US" sz="2000" dirty="0" smtClean="0">
                <a:solidFill>
                  <a:schemeClr val="bg1"/>
                </a:solidFill>
                <a:latin typeface="微软雅黑" panose="020B0503020204020204" pitchFamily="34" charset="-122"/>
                <a:ea typeface="微软雅黑" panose="020B0503020204020204" pitchFamily="34" charset="-122"/>
                <a:sym typeface="+mn-ea"/>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1950720" cy="559789"/>
            <a:chOff x="6470247" y="1233364"/>
            <a:chExt cx="1950720" cy="559789"/>
          </a:xfrm>
        </p:grpSpPr>
        <p:sp>
          <p:nvSpPr>
            <p:cNvPr id="30"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195072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Matlab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TextBox 1"/>
          <p:cNvSpPr txBox="1"/>
          <p:nvPr/>
        </p:nvSpPr>
        <p:spPr>
          <a:xfrm>
            <a:off x="1546225" y="821690"/>
            <a:ext cx="1370965" cy="401320"/>
          </a:xfrm>
          <a:prstGeom prst="rect">
            <a:avLst/>
          </a:prstGeom>
          <a:noFill/>
        </p:spPr>
        <p:txBody>
          <a:bodyPr wrap="square" rtlCol="0">
            <a:noAutofit/>
          </a:bodyPr>
          <a:p>
            <a:r>
              <a:rPr lang="zh-CN" altLang="en-US" b="1" dirty="0"/>
              <a:t>定点仿真</a:t>
            </a:r>
            <a:endParaRPr lang="zh-CN" altLang="en-US" b="1" dirty="0"/>
          </a:p>
        </p:txBody>
      </p:sp>
      <p:sp>
        <p:nvSpPr>
          <p:cNvPr id="11" name="TextBox 1"/>
          <p:cNvSpPr txBox="1"/>
          <p:nvPr/>
        </p:nvSpPr>
        <p:spPr>
          <a:xfrm>
            <a:off x="1595755" y="6345555"/>
            <a:ext cx="569785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注：</a:t>
            </a:r>
            <a:r>
              <a:rPr sz="1400" dirty="0">
                <a:latin typeface="微软雅黑" panose="020B0503020204020204" pitchFamily="34" charset="-122"/>
                <a:ea typeface="微软雅黑" panose="020B0503020204020204" pitchFamily="34" charset="-122"/>
                <a:cs typeface="微软雅黑" panose="020B0503020204020204" pitchFamily="34" charset="-122"/>
              </a:rPr>
              <a:t>统一使用差分相干突发检测、使用位同步、IQ差分解调</a:t>
            </a:r>
            <a:endParaRPr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595755" y="5085080"/>
            <a:ext cx="9298305" cy="1198880"/>
          </a:xfrm>
          <a:prstGeom prst="rect">
            <a:avLst/>
          </a:prstGeom>
          <a:noFill/>
        </p:spPr>
        <p:txBody>
          <a:bodyPr wrap="square" rtlCol="0">
            <a:spAutoFit/>
          </a:bodyPr>
          <a:p>
            <a:r>
              <a:rPr lang="zh-CN" altLang="en-US"/>
              <a:t>相对频率偏移量：</a:t>
            </a:r>
            <a:r>
              <a:rPr lang="zh-CN" altLang="en-US" b="1">
                <a:solidFill>
                  <a:srgbClr val="FF0000"/>
                </a:solidFill>
              </a:rPr>
              <a:t>Kay频率估计算法</a:t>
            </a:r>
            <a:r>
              <a:rPr lang="zh-CN" altLang="en-US"/>
              <a:t>的</a:t>
            </a:r>
            <a:r>
              <a:rPr lang="zh-CN" altLang="en-US">
                <a:sym typeface="+mn-ea"/>
              </a:rPr>
              <a:t>偏移量最小</a:t>
            </a:r>
            <a:r>
              <a:rPr lang="zh-CN" altLang="en-US"/>
              <a:t>。</a:t>
            </a:r>
            <a:endParaRPr lang="zh-CN" altLang="en-US"/>
          </a:p>
          <a:p>
            <a:r>
              <a:rPr lang="zh-CN" altLang="en-US"/>
              <a:t>误码率：三种方法皆能满足性能要求。</a:t>
            </a:r>
            <a:endParaRPr lang="zh-CN" altLang="en-US"/>
          </a:p>
          <a:p>
            <a:r>
              <a:rPr lang="zh-CN" altLang="en-US"/>
              <a:t>实现难易：</a:t>
            </a:r>
            <a:r>
              <a:rPr lang="zh-CN" altLang="en-US" b="1">
                <a:solidFill>
                  <a:srgbClr val="FF0000"/>
                </a:solidFill>
              </a:rPr>
              <a:t>LNR算法</a:t>
            </a:r>
            <a:r>
              <a:rPr lang="zh-CN" altLang="en-US">
                <a:solidFill>
                  <a:schemeClr val="tx1"/>
                </a:solidFill>
              </a:rPr>
              <a:t>实现</a:t>
            </a:r>
            <a:r>
              <a:rPr lang="zh-CN" altLang="en-US"/>
              <a:t>较为简单，故</a:t>
            </a:r>
            <a:r>
              <a:rPr lang="en-US" altLang="zh-CN"/>
              <a:t>FPGA</a:t>
            </a:r>
            <a:r>
              <a:rPr lang="zh-CN" altLang="en-US"/>
              <a:t>中的行为仿真使用</a:t>
            </a:r>
            <a:r>
              <a:rPr lang="en-US" altLang="zh-CN"/>
              <a:t>LNR</a:t>
            </a:r>
            <a:r>
              <a:rPr lang="zh-CN" altLang="en-US"/>
              <a:t>频率估计算法。</a:t>
            </a:r>
            <a:endParaRPr lang="zh-CN" altLang="en-US"/>
          </a:p>
          <a:p>
            <a:r>
              <a:rPr lang="zh-CN" altLang="en-US"/>
              <a:t>是否位同步：位同步可以</a:t>
            </a:r>
            <a:r>
              <a:rPr lang="zh-CN" altLang="en-US" b="1">
                <a:solidFill>
                  <a:srgbClr val="FF0000"/>
                </a:solidFill>
              </a:rPr>
              <a:t>轻微</a:t>
            </a:r>
            <a:r>
              <a:rPr lang="zh-CN" altLang="en-US"/>
              <a:t>降低误码率。</a:t>
            </a:r>
            <a:endParaRPr lang="zh-CN" altLang="en-US"/>
          </a:p>
        </p:txBody>
      </p:sp>
      <p:sp>
        <p:nvSpPr>
          <p:cNvPr id="9" name="TextBox 1"/>
          <p:cNvSpPr txBox="1"/>
          <p:nvPr/>
        </p:nvSpPr>
        <p:spPr>
          <a:xfrm>
            <a:off x="4624070" y="4457700"/>
            <a:ext cx="233362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不同频率估计算法的</a:t>
            </a:r>
            <a:r>
              <a:rPr lang="zh-CN" sz="1400" dirty="0">
                <a:latin typeface="微软雅黑" panose="020B0503020204020204" pitchFamily="34" charset="-122"/>
                <a:ea typeface="微软雅黑" panose="020B0503020204020204" pitchFamily="34" charset="-122"/>
                <a:cs typeface="微软雅黑" panose="020B0503020204020204" pitchFamily="34" charset="-122"/>
              </a:rPr>
              <a:t>误码率</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TextBox 1"/>
          <p:cNvSpPr txBox="1"/>
          <p:nvPr/>
        </p:nvSpPr>
        <p:spPr>
          <a:xfrm>
            <a:off x="793750" y="4457700"/>
            <a:ext cx="277050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不同频率估计算法的频率偏移</a:t>
            </a:r>
            <a:r>
              <a:rPr lang="zh-CN" sz="1400" dirty="0">
                <a:latin typeface="微软雅黑" panose="020B0503020204020204" pitchFamily="34" charset="-122"/>
                <a:ea typeface="微软雅黑" panose="020B0503020204020204" pitchFamily="34" charset="-122"/>
                <a:cs typeface="微软雅黑" panose="020B0503020204020204" pitchFamily="34" charset="-122"/>
              </a:rPr>
              <a:t>量</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4186555" y="1833245"/>
            <a:ext cx="3208655" cy="2501265"/>
          </a:xfrm>
          <a:prstGeom prst="rect">
            <a:avLst/>
          </a:prstGeom>
          <a:effectLst>
            <a:outerShdw blurRad="50800" dist="38100" dir="8100000" algn="tr" rotWithShape="0">
              <a:prstClr val="black">
                <a:alpha val="40000"/>
              </a:prstClr>
            </a:outerShdw>
          </a:effectLst>
        </p:spPr>
      </p:pic>
      <p:sp>
        <p:nvSpPr>
          <p:cNvPr id="14" name="TextBox 1"/>
          <p:cNvSpPr txBox="1"/>
          <p:nvPr/>
        </p:nvSpPr>
        <p:spPr>
          <a:xfrm>
            <a:off x="8130540" y="4446905"/>
            <a:ext cx="2675255" cy="521970"/>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是否使用位同步的误码率</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定</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点</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6" name="图片 15"/>
          <p:cNvPicPr>
            <a:picLocks noChangeAspect="1"/>
          </p:cNvPicPr>
          <p:nvPr/>
        </p:nvPicPr>
        <p:blipFill>
          <a:blip r:embed="rId2"/>
          <a:stretch>
            <a:fillRect/>
          </a:stretch>
        </p:blipFill>
        <p:spPr>
          <a:xfrm>
            <a:off x="7851775" y="1826895"/>
            <a:ext cx="3232785" cy="2503805"/>
          </a:xfrm>
          <a:prstGeom prst="rect">
            <a:avLst/>
          </a:prstGeom>
          <a:effectLst>
            <a:outerShdw blurRad="50800" dist="38100" dir="8100000" algn="tr" rotWithShape="0">
              <a:prstClr val="black">
                <a:alpha val="40000"/>
              </a:prstClr>
            </a:outerShdw>
          </a:effectLst>
        </p:spPr>
      </p:pic>
      <p:pic>
        <p:nvPicPr>
          <p:cNvPr id="17" name="图片 16"/>
          <p:cNvPicPr>
            <a:picLocks noChangeAspect="1"/>
          </p:cNvPicPr>
          <p:nvPr/>
        </p:nvPicPr>
        <p:blipFill>
          <a:blip r:embed="rId3"/>
          <a:stretch>
            <a:fillRect/>
          </a:stretch>
        </p:blipFill>
        <p:spPr>
          <a:xfrm>
            <a:off x="628015" y="1833245"/>
            <a:ext cx="3101975" cy="2474595"/>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1950720" cy="559789"/>
            <a:chOff x="6470247" y="1233364"/>
            <a:chExt cx="1950720" cy="559789"/>
          </a:xfrm>
        </p:grpSpPr>
        <p:sp>
          <p:nvSpPr>
            <p:cNvPr id="30" name="文本框 17"/>
            <p:cNvSpPr txBox="1"/>
            <p:nvPr/>
          </p:nvSpPr>
          <p:spPr>
            <a:xfrm>
              <a:off x="6470247" y="1233364"/>
              <a:ext cx="1911350"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1950720"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Matlab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TextBox 1"/>
          <p:cNvSpPr txBox="1"/>
          <p:nvPr/>
        </p:nvSpPr>
        <p:spPr>
          <a:xfrm>
            <a:off x="1595755" y="793115"/>
            <a:ext cx="2787015" cy="401320"/>
          </a:xfrm>
          <a:prstGeom prst="rect">
            <a:avLst/>
          </a:prstGeom>
          <a:noFill/>
        </p:spPr>
        <p:txBody>
          <a:bodyPr wrap="square" rtlCol="0">
            <a:noAutofit/>
          </a:bodyPr>
          <a:p>
            <a:r>
              <a:rPr lang="zh-CN" altLang="en-US" b="1" dirty="0"/>
              <a:t>浮点定点对比仿真</a:t>
            </a:r>
            <a:endParaRPr lang="zh-CN" altLang="en-US" b="1" dirty="0"/>
          </a:p>
        </p:txBody>
      </p:sp>
      <p:sp>
        <p:nvSpPr>
          <p:cNvPr id="11" name="TextBox 1"/>
          <p:cNvSpPr txBox="1"/>
          <p:nvPr/>
        </p:nvSpPr>
        <p:spPr>
          <a:xfrm>
            <a:off x="1595755" y="6345555"/>
            <a:ext cx="569785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注：</a:t>
            </a:r>
            <a:r>
              <a:rPr sz="1400" dirty="0">
                <a:latin typeface="微软雅黑" panose="020B0503020204020204" pitchFamily="34" charset="-122"/>
                <a:ea typeface="微软雅黑" panose="020B0503020204020204" pitchFamily="34" charset="-122"/>
                <a:cs typeface="微软雅黑" panose="020B0503020204020204" pitchFamily="34" charset="-122"/>
              </a:rPr>
              <a:t>统一使用差分相干突发检测、使用位同步、IQ差分解调</a:t>
            </a:r>
            <a:endParaRPr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extBox 1"/>
          <p:cNvSpPr txBox="1"/>
          <p:nvPr/>
        </p:nvSpPr>
        <p:spPr>
          <a:xfrm>
            <a:off x="7143750" y="4634865"/>
            <a:ext cx="2228850"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浮点与定点的误码率</a:t>
            </a:r>
            <a:r>
              <a:rPr lang="zh-CN" sz="1400" dirty="0">
                <a:latin typeface="微软雅黑" panose="020B0503020204020204" pitchFamily="34" charset="-122"/>
                <a:ea typeface="微软雅黑" panose="020B0503020204020204" pitchFamily="34" charset="-122"/>
                <a:cs typeface="微软雅黑" panose="020B0503020204020204" pitchFamily="34" charset="-122"/>
              </a:rPr>
              <a:t>对比</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TextBox 1"/>
          <p:cNvSpPr txBox="1"/>
          <p:nvPr/>
        </p:nvSpPr>
        <p:spPr>
          <a:xfrm>
            <a:off x="2454275" y="4634865"/>
            <a:ext cx="2770505" cy="306705"/>
          </a:xfrm>
          <a:prstGeom prst="rect">
            <a:avLst/>
          </a:prstGeom>
          <a:noFill/>
        </p:spPr>
        <p:txBody>
          <a:bodyPr wrap="square" rtlCol="0">
            <a:spAutoFit/>
          </a:bodyPr>
          <a:p>
            <a:r>
              <a:rPr lang="zh-CN" sz="1400" dirty="0">
                <a:latin typeface="微软雅黑" panose="020B0503020204020204" pitchFamily="34" charset="-122"/>
                <a:ea typeface="微软雅黑" panose="020B0503020204020204" pitchFamily="34" charset="-122"/>
                <a:cs typeface="微软雅黑" panose="020B0503020204020204" pitchFamily="34" charset="-122"/>
              </a:rPr>
              <a:t>是否使用位同步的误码率</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sz="1400" dirty="0">
                <a:latin typeface="微软雅黑" panose="020B0503020204020204" pitchFamily="34" charset="-122"/>
                <a:ea typeface="微软雅黑" panose="020B0503020204020204" pitchFamily="34" charset="-122"/>
                <a:cs typeface="微软雅黑" panose="020B0503020204020204" pitchFamily="34" charset="-122"/>
              </a:rPr>
              <a:t>浮点</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 name="图片 32"/>
          <p:cNvPicPr>
            <a:picLocks noChangeAspect="1"/>
          </p:cNvPicPr>
          <p:nvPr/>
        </p:nvPicPr>
        <p:blipFill>
          <a:blip r:embed="rId1"/>
          <a:stretch>
            <a:fillRect/>
          </a:stretch>
        </p:blipFill>
        <p:spPr>
          <a:xfrm>
            <a:off x="1994535" y="1583690"/>
            <a:ext cx="3689350" cy="2936875"/>
          </a:xfrm>
          <a:prstGeom prst="rect">
            <a:avLst/>
          </a:prstGeom>
          <a:effectLst>
            <a:outerShdw blurRad="50800" dist="38100" dir="8100000" algn="tr" rotWithShape="0">
              <a:prstClr val="black">
                <a:alpha val="40000"/>
              </a:prstClr>
            </a:outerShdw>
          </a:effectLst>
        </p:spPr>
      </p:pic>
      <p:pic>
        <p:nvPicPr>
          <p:cNvPr id="35" name="图片 34"/>
          <p:cNvPicPr>
            <a:picLocks noChangeAspect="1"/>
          </p:cNvPicPr>
          <p:nvPr/>
        </p:nvPicPr>
        <p:blipFill>
          <a:blip r:embed="rId2"/>
          <a:stretch>
            <a:fillRect/>
          </a:stretch>
        </p:blipFill>
        <p:spPr>
          <a:xfrm>
            <a:off x="6276340" y="1578610"/>
            <a:ext cx="3822700" cy="2941955"/>
          </a:xfrm>
          <a:prstGeom prst="rect">
            <a:avLst/>
          </a:prstGeom>
          <a:effectLst>
            <a:outerShdw blurRad="50800" dist="38100" dir="8100000" algn="tr" rotWithShape="0">
              <a:prstClr val="black">
                <a:alpha val="40000"/>
              </a:prstClr>
            </a:outerShdw>
          </a:effectLst>
        </p:spPr>
      </p:pic>
      <p:sp>
        <p:nvSpPr>
          <p:cNvPr id="37" name="文本框 36"/>
          <p:cNvSpPr txBox="1"/>
          <p:nvPr/>
        </p:nvSpPr>
        <p:spPr>
          <a:xfrm>
            <a:off x="1501775" y="5191760"/>
            <a:ext cx="9461500" cy="942975"/>
          </a:xfrm>
          <a:prstGeom prst="rect">
            <a:avLst/>
          </a:prstGeom>
          <a:noFill/>
        </p:spPr>
        <p:txBody>
          <a:bodyPr wrap="square" rtlCol="0">
            <a:noAutofit/>
          </a:bodyPr>
          <a:p>
            <a:r>
              <a:rPr lang="zh-CN" altLang="en-US">
                <a:sym typeface="+mn-ea"/>
              </a:rPr>
              <a:t>是否位同步：浮点仿真的位同步可以</a:t>
            </a:r>
            <a:r>
              <a:rPr lang="zh-CN" altLang="en-US" b="1">
                <a:solidFill>
                  <a:srgbClr val="FF0000"/>
                </a:solidFill>
                <a:sym typeface="+mn-ea"/>
              </a:rPr>
              <a:t>有效</a:t>
            </a:r>
            <a:r>
              <a:rPr lang="zh-CN" altLang="en-US">
                <a:sym typeface="+mn-ea"/>
              </a:rPr>
              <a:t>降低误码率。</a:t>
            </a:r>
            <a:endParaRPr lang="zh-CN" altLang="en-US">
              <a:sym typeface="+mn-ea"/>
            </a:endParaRPr>
          </a:p>
          <a:p>
            <a:r>
              <a:rPr lang="zh-CN" altLang="en-US"/>
              <a:t>浮点与定点最佳性能：仿真结果有点反直觉，浮点仿真的性能略逊定点。可能是因为整数判断比小数判断的精确性要</a:t>
            </a:r>
            <a:r>
              <a:rPr lang="zh-CN" altLang="en-US"/>
              <a:t>高。</a:t>
            </a:r>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8" name="组合 7"/>
          <p:cNvGrpSpPr/>
          <p:nvPr/>
        </p:nvGrpSpPr>
        <p:grpSpPr>
          <a:xfrm>
            <a:off x="3239589" y="3242801"/>
            <a:ext cx="2610485" cy="559789"/>
            <a:chOff x="6470247" y="1233364"/>
            <a:chExt cx="2610485" cy="559789"/>
          </a:xfrm>
        </p:grpSpPr>
        <p:sp>
          <p:nvSpPr>
            <p:cNvPr id="9" name="文本框 17"/>
            <p:cNvSpPr txBox="1"/>
            <p:nvPr/>
          </p:nvSpPr>
          <p:spPr>
            <a:xfrm>
              <a:off x="6470247" y="1233364"/>
              <a:ext cx="2179955"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FPGA</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行为仿真结果</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a:t>
              </a:r>
              <a:r>
                <a:rPr lang="en-US" altLang="zh-CN" sz="1100" dirty="0" smtClean="0">
                  <a:latin typeface="Arial" panose="020B0604020202020204" pitchFamily="34" charset="0"/>
                  <a:cs typeface="Arial" panose="020B0604020202020204" pitchFamily="34" charset="0"/>
                  <a:sym typeface="+mn-ea"/>
                </a:rPr>
                <a:t>FPGA</a:t>
              </a:r>
              <a:r>
                <a:rPr lang="en-US" altLang="zh-CN" sz="1100" dirty="0" smtClean="0">
                  <a:latin typeface="Arial" panose="020B0604020202020204" pitchFamily="34" charset="0"/>
                  <a:cs typeface="Arial" panose="020B0604020202020204" pitchFamily="34" charset="0"/>
                  <a:sym typeface="+mn-ea"/>
                </a:rPr>
                <a:t> Behavioral Simulation</a:t>
              </a:r>
              <a:endParaRPr lang="zh-CN" altLang="en-US" sz="1100" dirty="0">
                <a:latin typeface="Arial" panose="020B0604020202020204" pitchFamily="34" charset="0"/>
                <a:cs typeface="Arial" panose="020B0604020202020204" pitchFamily="34" charset="0"/>
              </a:endParaRPr>
            </a:p>
          </p:txBody>
        </p:sp>
      </p:grpSp>
      <p:sp>
        <p:nvSpPr>
          <p:cNvPr id="2" name="矩形: 圆角 6"/>
          <p:cNvSpPr/>
          <p:nvPr>
            <p:custDataLst>
              <p:tags r:id="rId2"/>
            </p:custDataLst>
          </p:nvPr>
        </p:nvSpPr>
        <p:spPr>
          <a:xfrm>
            <a:off x="1666144" y="3242639"/>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2610485" cy="534850"/>
            <a:chOff x="6470247" y="1233364"/>
            <a:chExt cx="2610485" cy="534850"/>
          </a:xfrm>
        </p:grpSpPr>
        <p:sp>
          <p:nvSpPr>
            <p:cNvPr id="29" name="文本框 26"/>
            <p:cNvSpPr txBox="1"/>
            <p:nvPr/>
          </p:nvSpPr>
          <p:spPr>
            <a:xfrm>
              <a:off x="6470247" y="1233364"/>
              <a:ext cx="2179955"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FPGA</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行为仿真结果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2" name="TextBox 1"/>
          <p:cNvSpPr txBox="1"/>
          <p:nvPr/>
        </p:nvSpPr>
        <p:spPr>
          <a:xfrm>
            <a:off x="1595755" y="793115"/>
            <a:ext cx="5027295" cy="401320"/>
          </a:xfrm>
          <a:prstGeom prst="rect">
            <a:avLst/>
          </a:prstGeom>
          <a:noFill/>
        </p:spPr>
        <p:txBody>
          <a:bodyPr wrap="square" rtlCol="0">
            <a:noAutofit/>
          </a:bodyPr>
          <a:lstStyle/>
          <a:p>
            <a:r>
              <a:rPr lang="en-US" altLang="zh-CN" b="1" dirty="0"/>
              <a:t>Vivado</a:t>
            </a:r>
            <a:r>
              <a:rPr lang="zh-CN" altLang="en-US" b="1" dirty="0"/>
              <a:t>仿真结果</a:t>
            </a:r>
            <a:r>
              <a:rPr lang="en-US" altLang="zh-CN" b="1" dirty="0"/>
              <a:t> (</a:t>
            </a:r>
            <a:r>
              <a:rPr lang="zh-CN" altLang="en-US" b="1" dirty="0"/>
              <a:t>无噪声</a:t>
            </a:r>
            <a:r>
              <a:rPr lang="zh-CN" altLang="en-US" b="1" dirty="0"/>
              <a:t>和频偏</a:t>
            </a:r>
            <a:r>
              <a:rPr lang="en-US" altLang="zh-CN" b="1" dirty="0"/>
              <a:t>)</a:t>
            </a:r>
            <a:endParaRPr lang="en-US" altLang="zh-CN" b="1" dirty="0"/>
          </a:p>
        </p:txBody>
      </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文本框 3"/>
          <p:cNvSpPr txBox="1"/>
          <p:nvPr/>
        </p:nvSpPr>
        <p:spPr>
          <a:xfrm>
            <a:off x="1154430" y="5846445"/>
            <a:ext cx="10313035" cy="398780"/>
          </a:xfrm>
          <a:prstGeom prst="rect">
            <a:avLst/>
          </a:prstGeom>
          <a:noFill/>
        </p:spPr>
        <p:txBody>
          <a:bodyPr wrap="square" rtlCol="0">
            <a:spAutoFit/>
          </a:bodyPr>
          <a:p>
            <a:r>
              <a:rPr lang="zh-CN" altLang="en-US" sz="2000"/>
              <a:t>系统成功实现了无噪声、无频率偏移、无定时误差的</a:t>
            </a:r>
            <a:r>
              <a:rPr lang="en-US" altLang="zh-CN" sz="2000"/>
              <a:t>GFSK</a:t>
            </a:r>
            <a:r>
              <a:rPr lang="zh-CN" altLang="en-US" sz="2000"/>
              <a:t>信号的调制与解调。</a:t>
            </a:r>
            <a:endParaRPr lang="zh-CN" altLang="en-US" sz="2000"/>
          </a:p>
        </p:txBody>
      </p:sp>
      <p:grpSp>
        <p:nvGrpSpPr>
          <p:cNvPr id="37" name="组合 36"/>
          <p:cNvGrpSpPr/>
          <p:nvPr/>
        </p:nvGrpSpPr>
        <p:grpSpPr>
          <a:xfrm>
            <a:off x="890270" y="1199515"/>
            <a:ext cx="10411460" cy="4142740"/>
            <a:chOff x="1201" y="1924"/>
            <a:chExt cx="17282" cy="6770"/>
          </a:xfrm>
          <a:effectLst>
            <a:outerShdw blurRad="50800" dist="38100" dir="8100000" algn="tr" rotWithShape="0">
              <a:prstClr val="black">
                <a:alpha val="40000"/>
              </a:prstClr>
            </a:outerShdw>
          </a:effectLst>
        </p:grpSpPr>
        <p:pic>
          <p:nvPicPr>
            <p:cNvPr id="5" name="图片 4"/>
            <p:cNvPicPr>
              <a:picLocks noChangeAspect="1"/>
            </p:cNvPicPr>
            <p:nvPr/>
          </p:nvPicPr>
          <p:blipFill>
            <a:blip r:embed="rId2"/>
            <a:stretch>
              <a:fillRect/>
            </a:stretch>
          </p:blipFill>
          <p:spPr>
            <a:xfrm>
              <a:off x="1201" y="1924"/>
              <a:ext cx="17282" cy="6770"/>
            </a:xfrm>
            <a:prstGeom prst="rect">
              <a:avLst/>
            </a:prstGeom>
          </p:spPr>
        </p:pic>
        <p:sp>
          <p:nvSpPr>
            <p:cNvPr id="6" name="文本框 5"/>
            <p:cNvSpPr txBox="1"/>
            <p:nvPr/>
          </p:nvSpPr>
          <p:spPr>
            <a:xfrm>
              <a:off x="1412" y="4966"/>
              <a:ext cx="2111" cy="376"/>
            </a:xfrm>
            <a:prstGeom prst="rect">
              <a:avLst/>
            </a:prstGeom>
            <a:noFill/>
          </p:spPr>
          <p:txBody>
            <a:bodyPr wrap="square" rtlCol="0">
              <a:spAutoFit/>
            </a:bodyPr>
            <a:p>
              <a:r>
                <a:rPr lang="en-US" altLang="zh-CN" sz="900" b="1">
                  <a:solidFill>
                    <a:srgbClr val="FF0000"/>
                  </a:solidFill>
                </a:rPr>
                <a:t>GFSK</a:t>
              </a:r>
              <a:r>
                <a:rPr lang="zh-CN" altLang="en-US" sz="900" b="1">
                  <a:solidFill>
                    <a:srgbClr val="FF0000"/>
                  </a:solidFill>
                </a:rPr>
                <a:t>基带</a:t>
              </a:r>
              <a:r>
                <a:rPr lang="en-US" altLang="zh-CN" sz="900" b="1">
                  <a:solidFill>
                    <a:srgbClr val="FF0000"/>
                  </a:solidFill>
                </a:rPr>
                <a:t>I</a:t>
              </a:r>
              <a:r>
                <a:rPr lang="zh-CN" altLang="en-US" sz="900" b="1">
                  <a:solidFill>
                    <a:srgbClr val="FF0000"/>
                  </a:solidFill>
                </a:rPr>
                <a:t>路</a:t>
              </a:r>
              <a:endParaRPr lang="zh-CN" altLang="en-US" sz="900" b="1">
                <a:solidFill>
                  <a:srgbClr val="FF0000"/>
                </a:solidFill>
              </a:endParaRPr>
            </a:p>
          </p:txBody>
        </p:sp>
        <p:sp>
          <p:nvSpPr>
            <p:cNvPr id="7" name="文本框 6"/>
            <p:cNvSpPr txBox="1"/>
            <p:nvPr/>
          </p:nvSpPr>
          <p:spPr>
            <a:xfrm>
              <a:off x="1412" y="5676"/>
              <a:ext cx="2111" cy="376"/>
            </a:xfrm>
            <a:prstGeom prst="rect">
              <a:avLst/>
            </a:prstGeom>
            <a:noFill/>
          </p:spPr>
          <p:txBody>
            <a:bodyPr wrap="square" rtlCol="0">
              <a:spAutoFit/>
            </a:bodyPr>
            <a:p>
              <a:r>
                <a:rPr lang="en-US" altLang="zh-CN" sz="900" b="1">
                  <a:solidFill>
                    <a:srgbClr val="FF0000"/>
                  </a:solidFill>
                </a:rPr>
                <a:t>GFSK</a:t>
              </a:r>
              <a:r>
                <a:rPr lang="zh-CN" altLang="en-US" sz="900" b="1">
                  <a:solidFill>
                    <a:srgbClr val="FF0000"/>
                  </a:solidFill>
                </a:rPr>
                <a:t>基带</a:t>
              </a:r>
              <a:r>
                <a:rPr lang="en-US" altLang="zh-CN" sz="900" b="1">
                  <a:solidFill>
                    <a:srgbClr val="FF0000"/>
                  </a:solidFill>
                </a:rPr>
                <a:t>Q</a:t>
              </a:r>
              <a:r>
                <a:rPr lang="zh-CN" altLang="en-US" sz="900" b="1">
                  <a:solidFill>
                    <a:srgbClr val="FF0000"/>
                  </a:solidFill>
                </a:rPr>
                <a:t>路</a:t>
              </a:r>
              <a:endParaRPr lang="zh-CN" altLang="en-US" sz="900" b="1">
                <a:solidFill>
                  <a:srgbClr val="FF0000"/>
                </a:solidFill>
              </a:endParaRPr>
            </a:p>
          </p:txBody>
        </p:sp>
        <p:sp>
          <p:nvSpPr>
            <p:cNvPr id="9" name="文本框 8"/>
            <p:cNvSpPr txBox="1"/>
            <p:nvPr/>
          </p:nvSpPr>
          <p:spPr>
            <a:xfrm>
              <a:off x="1412" y="4256"/>
              <a:ext cx="2380" cy="376"/>
            </a:xfrm>
            <a:prstGeom prst="rect">
              <a:avLst/>
            </a:prstGeom>
            <a:noFill/>
          </p:spPr>
          <p:txBody>
            <a:bodyPr wrap="square" rtlCol="0">
              <a:spAutoFit/>
            </a:bodyPr>
            <a:p>
              <a:r>
                <a:rPr lang="zh-CN" altLang="en-US" sz="900" b="1">
                  <a:solidFill>
                    <a:srgbClr val="FF0000"/>
                  </a:solidFill>
                </a:rPr>
                <a:t>经调制</a:t>
              </a:r>
              <a:r>
                <a:rPr lang="zh-CN" altLang="en-US" sz="900" b="1">
                  <a:solidFill>
                    <a:srgbClr val="FF0000"/>
                  </a:solidFill>
                </a:rPr>
                <a:t>的相位信号</a:t>
              </a:r>
              <a:endParaRPr lang="zh-CN" altLang="en-US" sz="900" b="1">
                <a:solidFill>
                  <a:srgbClr val="FF0000"/>
                </a:solidFill>
              </a:endParaRPr>
            </a:p>
          </p:txBody>
        </p:sp>
        <p:sp>
          <p:nvSpPr>
            <p:cNvPr id="12" name="文本框 11"/>
            <p:cNvSpPr txBox="1"/>
            <p:nvPr/>
          </p:nvSpPr>
          <p:spPr>
            <a:xfrm>
              <a:off x="1412" y="3782"/>
              <a:ext cx="2380" cy="376"/>
            </a:xfrm>
            <a:prstGeom prst="rect">
              <a:avLst/>
            </a:prstGeom>
            <a:noFill/>
          </p:spPr>
          <p:txBody>
            <a:bodyPr wrap="square" rtlCol="0">
              <a:spAutoFit/>
            </a:bodyPr>
            <a:p>
              <a:r>
                <a:rPr lang="zh-CN" altLang="en-US" sz="900" b="1">
                  <a:solidFill>
                    <a:srgbClr val="FF0000"/>
                  </a:solidFill>
                </a:rPr>
                <a:t>上采样</a:t>
              </a:r>
              <a:r>
                <a:rPr lang="en-US" altLang="zh-CN" sz="900" b="1">
                  <a:solidFill>
                    <a:srgbClr val="FF0000"/>
                  </a:solidFill>
                </a:rPr>
                <a:t>+</a:t>
              </a:r>
              <a:r>
                <a:rPr lang="zh-CN" altLang="en-US" sz="900" b="1">
                  <a:solidFill>
                    <a:srgbClr val="FF0000"/>
                  </a:solidFill>
                </a:rPr>
                <a:t>双极性</a:t>
              </a:r>
              <a:endParaRPr lang="zh-CN" altLang="en-US" sz="900" b="1">
                <a:solidFill>
                  <a:srgbClr val="FF0000"/>
                </a:solidFill>
              </a:endParaRPr>
            </a:p>
          </p:txBody>
        </p:sp>
        <p:sp>
          <p:nvSpPr>
            <p:cNvPr id="13" name="文本框 12"/>
            <p:cNvSpPr txBox="1"/>
            <p:nvPr/>
          </p:nvSpPr>
          <p:spPr>
            <a:xfrm>
              <a:off x="1412" y="6309"/>
              <a:ext cx="2111" cy="376"/>
            </a:xfrm>
            <a:prstGeom prst="rect">
              <a:avLst/>
            </a:prstGeom>
            <a:noFill/>
          </p:spPr>
          <p:txBody>
            <a:bodyPr wrap="square" rtlCol="0">
              <a:spAutoFit/>
            </a:bodyPr>
            <a:p>
              <a:r>
                <a:rPr lang="zh-CN" altLang="en-US" sz="900" b="1">
                  <a:solidFill>
                    <a:srgbClr val="FF0000"/>
                  </a:solidFill>
                  <a:sym typeface="+mn-ea"/>
                </a:rPr>
                <a:t>自相关</a:t>
              </a:r>
              <a:endParaRPr lang="zh-CN" altLang="en-US" sz="900" b="1">
                <a:solidFill>
                  <a:srgbClr val="FF0000"/>
                </a:solidFill>
                <a:sym typeface="+mn-ea"/>
              </a:endParaRPr>
            </a:p>
          </p:txBody>
        </p:sp>
        <p:sp>
          <p:nvSpPr>
            <p:cNvPr id="22" name="文本框 21"/>
            <p:cNvSpPr txBox="1"/>
            <p:nvPr/>
          </p:nvSpPr>
          <p:spPr>
            <a:xfrm>
              <a:off x="1412" y="6942"/>
              <a:ext cx="2111" cy="376"/>
            </a:xfrm>
            <a:prstGeom prst="rect">
              <a:avLst/>
            </a:prstGeom>
            <a:noFill/>
          </p:spPr>
          <p:txBody>
            <a:bodyPr wrap="square" rtlCol="0">
              <a:spAutoFit/>
            </a:bodyPr>
            <a:p>
              <a:r>
                <a:rPr lang="zh-CN" altLang="en-US" sz="900" b="1">
                  <a:solidFill>
                    <a:srgbClr val="FF0000"/>
                  </a:solidFill>
                  <a:sym typeface="+mn-ea"/>
                </a:rPr>
                <a:t>差分相关</a:t>
              </a:r>
              <a:endParaRPr lang="zh-CN" altLang="en-US" sz="900" b="1">
                <a:solidFill>
                  <a:srgbClr val="FF0000"/>
                </a:solidFill>
                <a:sym typeface="+mn-ea"/>
              </a:endParaRPr>
            </a:p>
          </p:txBody>
        </p:sp>
        <p:sp>
          <p:nvSpPr>
            <p:cNvPr id="23" name="文本框 22"/>
            <p:cNvSpPr txBox="1"/>
            <p:nvPr/>
          </p:nvSpPr>
          <p:spPr>
            <a:xfrm>
              <a:off x="2512" y="7153"/>
              <a:ext cx="1490" cy="366"/>
            </a:xfrm>
            <a:prstGeom prst="rect">
              <a:avLst/>
            </a:prstGeom>
            <a:noFill/>
          </p:spPr>
          <p:txBody>
            <a:bodyPr wrap="square" rtlCol="0">
              <a:noAutofit/>
            </a:bodyPr>
            <a:p>
              <a:r>
                <a:rPr lang="zh-CN" altLang="en-US" sz="800" b="1">
                  <a:solidFill>
                    <a:srgbClr val="00FF00"/>
                  </a:solidFill>
                </a:rPr>
                <a:t>峰值检测</a:t>
              </a:r>
              <a:endParaRPr lang="zh-CN" altLang="en-US" sz="800" b="1">
                <a:solidFill>
                  <a:srgbClr val="00FF00"/>
                </a:solidFill>
              </a:endParaRPr>
            </a:p>
          </p:txBody>
        </p:sp>
        <p:sp>
          <p:nvSpPr>
            <p:cNvPr id="24" name="文本框 23"/>
            <p:cNvSpPr txBox="1"/>
            <p:nvPr/>
          </p:nvSpPr>
          <p:spPr>
            <a:xfrm>
              <a:off x="2513" y="7389"/>
              <a:ext cx="1814" cy="350"/>
            </a:xfrm>
            <a:prstGeom prst="rect">
              <a:avLst/>
            </a:prstGeom>
            <a:noFill/>
          </p:spPr>
          <p:txBody>
            <a:bodyPr wrap="square" rtlCol="0">
              <a:spAutoFit/>
            </a:bodyPr>
            <a:p>
              <a:r>
                <a:rPr lang="zh-CN" altLang="en-US" sz="800" b="1">
                  <a:solidFill>
                    <a:srgbClr val="00FF00"/>
                  </a:solidFill>
                </a:rPr>
                <a:t>解调使能</a:t>
              </a:r>
              <a:endParaRPr lang="zh-CN" altLang="en-US" sz="800" b="1">
                <a:solidFill>
                  <a:srgbClr val="00FF00"/>
                </a:solidFill>
              </a:endParaRPr>
            </a:p>
          </p:txBody>
        </p:sp>
        <p:sp>
          <p:nvSpPr>
            <p:cNvPr id="25" name="文本框 24"/>
            <p:cNvSpPr txBox="1"/>
            <p:nvPr/>
          </p:nvSpPr>
          <p:spPr>
            <a:xfrm>
              <a:off x="2511" y="7921"/>
              <a:ext cx="1814" cy="350"/>
            </a:xfrm>
            <a:prstGeom prst="rect">
              <a:avLst/>
            </a:prstGeom>
            <a:noFill/>
          </p:spPr>
          <p:txBody>
            <a:bodyPr wrap="square" rtlCol="0">
              <a:spAutoFit/>
            </a:bodyPr>
            <a:p>
              <a:r>
                <a:rPr lang="zh-CN" altLang="en-US" sz="800" b="1">
                  <a:solidFill>
                    <a:schemeClr val="tx1"/>
                  </a:solidFill>
                  <a:sym typeface="+mn-ea"/>
                </a:rPr>
                <a:t>数据长度</a:t>
              </a:r>
              <a:endParaRPr lang="zh-CN" altLang="en-US" sz="800" b="1">
                <a:solidFill>
                  <a:schemeClr val="tx1"/>
                </a:solidFill>
                <a:sym typeface="+mn-ea"/>
              </a:endParaRPr>
            </a:p>
          </p:txBody>
        </p:sp>
        <p:sp>
          <p:nvSpPr>
            <p:cNvPr id="26" name="文本框 25"/>
            <p:cNvSpPr txBox="1"/>
            <p:nvPr/>
          </p:nvSpPr>
          <p:spPr>
            <a:xfrm>
              <a:off x="2511" y="8187"/>
              <a:ext cx="1814" cy="350"/>
            </a:xfrm>
            <a:prstGeom prst="rect">
              <a:avLst/>
            </a:prstGeom>
            <a:noFill/>
          </p:spPr>
          <p:txBody>
            <a:bodyPr wrap="square" rtlCol="0">
              <a:spAutoFit/>
            </a:bodyPr>
            <a:p>
              <a:r>
                <a:rPr lang="zh-CN" altLang="en-US" sz="800" b="1">
                  <a:solidFill>
                    <a:srgbClr val="00FF00"/>
                  </a:solidFill>
                </a:rPr>
                <a:t>输出结果</a:t>
              </a:r>
              <a:endParaRPr lang="zh-CN" altLang="en-US" sz="800" b="1">
                <a:solidFill>
                  <a:srgbClr val="00FF00"/>
                </a:solidFill>
              </a:endParaRPr>
            </a:p>
          </p:txBody>
        </p:sp>
        <p:sp>
          <p:nvSpPr>
            <p:cNvPr id="27" name="文本框 26"/>
            <p:cNvSpPr txBox="1"/>
            <p:nvPr/>
          </p:nvSpPr>
          <p:spPr>
            <a:xfrm>
              <a:off x="2512" y="7653"/>
              <a:ext cx="1815" cy="364"/>
            </a:xfrm>
            <a:prstGeom prst="rect">
              <a:avLst/>
            </a:prstGeom>
            <a:noFill/>
          </p:spPr>
          <p:txBody>
            <a:bodyPr wrap="square" rtlCol="0">
              <a:noAutofit/>
            </a:bodyPr>
            <a:p>
              <a:r>
                <a:rPr lang="zh-CN" altLang="en-US" sz="800" b="1">
                  <a:solidFill>
                    <a:srgbClr val="00FF00"/>
                  </a:solidFill>
                </a:rPr>
                <a:t>输出使能</a:t>
              </a:r>
              <a:endParaRPr lang="zh-CN" altLang="en-US" sz="800" b="1">
                <a:solidFill>
                  <a:srgbClr val="00FF00"/>
                </a:solidFill>
              </a:endParaRPr>
            </a:p>
          </p:txBody>
        </p:sp>
        <p:sp>
          <p:nvSpPr>
            <p:cNvPr id="31" name="文本框 30"/>
            <p:cNvSpPr txBox="1"/>
            <p:nvPr/>
          </p:nvSpPr>
          <p:spPr>
            <a:xfrm>
              <a:off x="2606" y="2491"/>
              <a:ext cx="1815" cy="382"/>
            </a:xfrm>
            <a:prstGeom prst="rect">
              <a:avLst/>
            </a:prstGeom>
            <a:noFill/>
          </p:spPr>
          <p:txBody>
            <a:bodyPr wrap="square" rtlCol="0">
              <a:noAutofit/>
            </a:bodyPr>
            <a:p>
              <a:r>
                <a:rPr lang="zh-CN" altLang="en-US" sz="800" b="1">
                  <a:solidFill>
                    <a:srgbClr val="00FF00"/>
                  </a:solidFill>
                </a:rPr>
                <a:t>低使能复位</a:t>
              </a:r>
              <a:endParaRPr lang="zh-CN" altLang="en-US" sz="800" b="1">
                <a:solidFill>
                  <a:srgbClr val="00FF00"/>
                </a:solidFill>
              </a:endParaRPr>
            </a:p>
          </p:txBody>
        </p:sp>
        <p:sp>
          <p:nvSpPr>
            <p:cNvPr id="32" name="文本框 31"/>
            <p:cNvSpPr txBox="1"/>
            <p:nvPr/>
          </p:nvSpPr>
          <p:spPr>
            <a:xfrm>
              <a:off x="2606" y="2745"/>
              <a:ext cx="1815" cy="376"/>
            </a:xfrm>
            <a:prstGeom prst="rect">
              <a:avLst/>
            </a:prstGeom>
            <a:noFill/>
          </p:spPr>
          <p:txBody>
            <a:bodyPr wrap="square" rtlCol="0">
              <a:noAutofit/>
            </a:bodyPr>
            <a:p>
              <a:r>
                <a:rPr lang="zh-CN" altLang="en-US" sz="800" b="1">
                  <a:solidFill>
                    <a:srgbClr val="00FF00"/>
                  </a:solidFill>
                </a:rPr>
                <a:t>发送</a:t>
              </a:r>
              <a:r>
                <a:rPr lang="en-US" altLang="zh-CN" sz="800" b="1">
                  <a:solidFill>
                    <a:srgbClr val="00FF00"/>
                  </a:solidFill>
                </a:rPr>
                <a:t>(</a:t>
              </a:r>
              <a:r>
                <a:rPr lang="zh-CN" altLang="en-US" sz="800" b="1">
                  <a:solidFill>
                    <a:srgbClr val="00FF00"/>
                  </a:solidFill>
                </a:rPr>
                <a:t>调制</a:t>
              </a:r>
              <a:r>
                <a:rPr lang="en-US" altLang="zh-CN" sz="800" b="1">
                  <a:solidFill>
                    <a:srgbClr val="00FF00"/>
                  </a:solidFill>
                </a:rPr>
                <a:t>)</a:t>
              </a:r>
              <a:r>
                <a:rPr lang="zh-CN" altLang="en-US" sz="800" b="1">
                  <a:solidFill>
                    <a:srgbClr val="00FF00"/>
                  </a:solidFill>
                </a:rPr>
                <a:t>使能</a:t>
              </a:r>
              <a:endParaRPr lang="zh-CN" altLang="en-US" sz="800" b="1">
                <a:solidFill>
                  <a:srgbClr val="00FF00"/>
                </a:solidFill>
              </a:endParaRPr>
            </a:p>
          </p:txBody>
        </p:sp>
        <p:sp>
          <p:nvSpPr>
            <p:cNvPr id="33" name="文本框 32"/>
            <p:cNvSpPr txBox="1"/>
            <p:nvPr/>
          </p:nvSpPr>
          <p:spPr>
            <a:xfrm>
              <a:off x="2606" y="3244"/>
              <a:ext cx="1814" cy="350"/>
            </a:xfrm>
            <a:prstGeom prst="rect">
              <a:avLst/>
            </a:prstGeom>
            <a:noFill/>
          </p:spPr>
          <p:txBody>
            <a:bodyPr wrap="square" rtlCol="0">
              <a:spAutoFit/>
            </a:bodyPr>
            <a:p>
              <a:r>
                <a:rPr lang="zh-CN" altLang="en-US" sz="800" b="1">
                  <a:solidFill>
                    <a:srgbClr val="00FF00"/>
                  </a:solidFill>
                  <a:sym typeface="+mn-ea"/>
                </a:rPr>
                <a:t>双极性码计数</a:t>
              </a:r>
              <a:endParaRPr lang="zh-CN" altLang="en-US" sz="800" b="1">
                <a:solidFill>
                  <a:srgbClr val="00FF00"/>
                </a:solidFill>
                <a:sym typeface="+mn-ea"/>
              </a:endParaRPr>
            </a:p>
          </p:txBody>
        </p:sp>
        <p:sp>
          <p:nvSpPr>
            <p:cNvPr id="35" name="文本框 34"/>
            <p:cNvSpPr txBox="1"/>
            <p:nvPr/>
          </p:nvSpPr>
          <p:spPr>
            <a:xfrm>
              <a:off x="2606" y="3007"/>
              <a:ext cx="1814" cy="350"/>
            </a:xfrm>
            <a:prstGeom prst="rect">
              <a:avLst/>
            </a:prstGeom>
            <a:noFill/>
          </p:spPr>
          <p:txBody>
            <a:bodyPr wrap="square" rtlCol="0">
              <a:spAutoFit/>
            </a:bodyPr>
            <a:p>
              <a:r>
                <a:rPr lang="zh-CN" altLang="en-US" sz="800" b="1">
                  <a:solidFill>
                    <a:srgbClr val="00FF00"/>
                  </a:solidFill>
                </a:rPr>
                <a:t>原始数据计数</a:t>
              </a:r>
              <a:endParaRPr lang="zh-CN" altLang="en-US" sz="800" b="1">
                <a:solidFill>
                  <a:srgbClr val="00FF00"/>
                </a:solidFill>
              </a:endParaRPr>
            </a:p>
          </p:txBody>
        </p:sp>
        <p:sp>
          <p:nvSpPr>
            <p:cNvPr id="36" name="文本框 35"/>
            <p:cNvSpPr txBox="1"/>
            <p:nvPr/>
          </p:nvSpPr>
          <p:spPr>
            <a:xfrm>
              <a:off x="2606" y="2247"/>
              <a:ext cx="1815" cy="364"/>
            </a:xfrm>
            <a:prstGeom prst="rect">
              <a:avLst/>
            </a:prstGeom>
            <a:noFill/>
          </p:spPr>
          <p:txBody>
            <a:bodyPr wrap="square" rtlCol="0">
              <a:noAutofit/>
            </a:bodyPr>
            <a:p>
              <a:r>
                <a:rPr lang="zh-CN" altLang="en-US" sz="800" b="1">
                  <a:solidFill>
                    <a:srgbClr val="00FF00"/>
                  </a:solidFill>
                </a:rPr>
                <a:t>符号时钟</a:t>
              </a:r>
              <a:endParaRPr lang="zh-CN" altLang="en-US" sz="800" b="1">
                <a:solidFill>
                  <a:srgbClr val="00FF00"/>
                </a:solidFill>
              </a:endParaRPr>
            </a:p>
          </p:txBody>
        </p:sp>
      </p:grpSp>
      <p:pic>
        <p:nvPicPr>
          <p:cNvPr id="39" name="图片 38"/>
          <p:cNvPicPr>
            <a:picLocks noChangeAspect="1"/>
          </p:cNvPicPr>
          <p:nvPr/>
        </p:nvPicPr>
        <p:blipFill>
          <a:blip r:embed="rId3"/>
          <a:srcRect l="3183" r="4849"/>
          <a:stretch>
            <a:fillRect/>
          </a:stretch>
        </p:blipFill>
        <p:spPr>
          <a:xfrm>
            <a:off x="4253230" y="3653155"/>
            <a:ext cx="6997065" cy="2084705"/>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2610485" cy="534850"/>
            <a:chOff x="6470247" y="1233364"/>
            <a:chExt cx="2610485" cy="534850"/>
          </a:xfrm>
        </p:grpSpPr>
        <p:sp>
          <p:nvSpPr>
            <p:cNvPr id="29" name="文本框 26"/>
            <p:cNvSpPr txBox="1"/>
            <p:nvPr/>
          </p:nvSpPr>
          <p:spPr>
            <a:xfrm>
              <a:off x="6470247" y="1233364"/>
              <a:ext cx="2179955"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FPGA</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行为仿真结果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2" name="TextBox 1"/>
          <p:cNvSpPr txBox="1"/>
          <p:nvPr/>
        </p:nvSpPr>
        <p:spPr>
          <a:xfrm>
            <a:off x="1595755" y="793115"/>
            <a:ext cx="5027295" cy="401320"/>
          </a:xfrm>
          <a:prstGeom prst="rect">
            <a:avLst/>
          </a:prstGeom>
          <a:noFill/>
        </p:spPr>
        <p:txBody>
          <a:bodyPr wrap="square" rtlCol="0">
            <a:noAutofit/>
          </a:bodyPr>
          <a:lstStyle/>
          <a:p>
            <a:r>
              <a:rPr lang="en-US" altLang="zh-CN" b="1" dirty="0"/>
              <a:t>Matlab+Vivado</a:t>
            </a:r>
            <a:r>
              <a:rPr lang="zh-CN" altLang="en-US" b="1" dirty="0"/>
              <a:t>联合仿真结果</a:t>
            </a:r>
            <a:r>
              <a:rPr lang="en-US" altLang="zh-CN" b="1" dirty="0"/>
              <a:t> (</a:t>
            </a:r>
            <a:r>
              <a:rPr lang="zh-CN" altLang="en-US" b="1" dirty="0"/>
              <a:t>加噪声</a:t>
            </a:r>
            <a:r>
              <a:rPr lang="en-US" altLang="zh-CN" b="1" dirty="0"/>
              <a:t>&amp;</a:t>
            </a:r>
            <a:r>
              <a:rPr lang="zh-CN" altLang="en-US" b="1" dirty="0"/>
              <a:t>频偏</a:t>
            </a:r>
            <a:r>
              <a:rPr lang="en-US" altLang="zh-CN" b="1" dirty="0"/>
              <a:t>)</a:t>
            </a:r>
            <a:endParaRPr lang="en-US" altLang="zh-CN" b="1" dirty="0"/>
          </a:p>
        </p:txBody>
      </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文本框 3"/>
          <p:cNvSpPr txBox="1"/>
          <p:nvPr/>
        </p:nvSpPr>
        <p:spPr>
          <a:xfrm>
            <a:off x="1264920" y="5034915"/>
            <a:ext cx="9661525" cy="1322070"/>
          </a:xfrm>
          <a:prstGeom prst="rect">
            <a:avLst/>
          </a:prstGeom>
          <a:noFill/>
        </p:spPr>
        <p:txBody>
          <a:bodyPr wrap="square" rtlCol="0">
            <a:spAutoFit/>
          </a:bodyPr>
          <a:p>
            <a:pPr marL="342900" indent="-342900">
              <a:buFont typeface="Arial" panose="020B0604020202020204" pitchFamily="34" charset="0"/>
              <a:buChar char="•"/>
            </a:pPr>
            <a:r>
              <a:rPr lang="zh-CN" altLang="en-US" sz="2000"/>
              <a:t>系统成功读取了</a:t>
            </a:r>
            <a:r>
              <a:rPr lang="en-US" altLang="zh-CN" sz="2000"/>
              <a:t>MATLAB</a:t>
            </a:r>
            <a:r>
              <a:rPr lang="zh-CN" altLang="en-US" sz="2000"/>
              <a:t>输出的</a:t>
            </a:r>
            <a:r>
              <a:rPr lang="zh-CN" altLang="en-US" sz="2000">
                <a:sym typeface="+mn-ea"/>
              </a:rPr>
              <a:t>带有噪声特性</a:t>
            </a:r>
            <a:r>
              <a:rPr lang="en-US" altLang="zh-CN" sz="2000">
                <a:sym typeface="+mn-ea"/>
              </a:rPr>
              <a:t>(</a:t>
            </a:r>
            <a:r>
              <a:rPr lang="zh-CN" altLang="en-US" sz="2000">
                <a:sym typeface="+mn-ea"/>
              </a:rPr>
              <a:t>已滤波</a:t>
            </a:r>
            <a:r>
              <a:rPr lang="en-US" altLang="zh-CN" sz="2000">
                <a:sym typeface="+mn-ea"/>
              </a:rPr>
              <a:t>)</a:t>
            </a:r>
            <a:r>
              <a:rPr lang="zh-CN" altLang="en-US" sz="2000">
                <a:sym typeface="+mn-ea"/>
              </a:rPr>
              <a:t>的</a:t>
            </a:r>
            <a:r>
              <a:rPr lang="zh-CN" altLang="en-US" sz="2000"/>
              <a:t>发送信号。</a:t>
            </a:r>
            <a:endParaRPr lang="zh-CN" altLang="en-US" sz="2000"/>
          </a:p>
          <a:p>
            <a:pPr marL="342900" indent="-342900">
              <a:buFont typeface="Arial" panose="020B0604020202020204" pitchFamily="34" charset="0"/>
              <a:buChar char="•"/>
            </a:pPr>
            <a:r>
              <a:rPr lang="zh-CN" altLang="en-US" sz="2000"/>
              <a:t>系统能够通过计算差分相关的结果正确</a:t>
            </a:r>
            <a:r>
              <a:rPr lang="zh-CN" altLang="en-US" sz="2000"/>
              <a:t>判断帧头</a:t>
            </a:r>
            <a:r>
              <a:rPr lang="zh-CN" altLang="en-US" sz="2000"/>
              <a:t>位置。</a:t>
            </a:r>
            <a:endParaRPr lang="zh-CN" altLang="en-US" sz="2000"/>
          </a:p>
          <a:p>
            <a:pPr marL="342900" indent="-342900">
              <a:buFont typeface="Arial" panose="020B0604020202020204" pitchFamily="34" charset="0"/>
              <a:buChar char="•"/>
            </a:pPr>
            <a:r>
              <a:rPr lang="zh-CN" altLang="en-US" sz="2000"/>
              <a:t>系统能够通过计算解调数据计算数据段</a:t>
            </a:r>
            <a:r>
              <a:rPr lang="zh-CN" altLang="en-US" sz="2000"/>
              <a:t>长度。</a:t>
            </a:r>
            <a:endParaRPr lang="zh-CN" altLang="en-US" sz="2000"/>
          </a:p>
          <a:p>
            <a:pPr marL="342900" indent="-342900">
              <a:buFont typeface="Arial" panose="020B0604020202020204" pitchFamily="34" charset="0"/>
              <a:buChar char="•"/>
            </a:pPr>
            <a:r>
              <a:rPr lang="zh-CN" altLang="en-US" sz="2000"/>
              <a:t>系统的解调结果与应有的解调结果无</a:t>
            </a:r>
            <a:r>
              <a:rPr lang="zh-CN" altLang="en-US" sz="2000"/>
              <a:t>误差</a:t>
            </a:r>
            <a:endParaRPr lang="zh-CN" altLang="en-US" sz="2000"/>
          </a:p>
        </p:txBody>
      </p:sp>
      <p:grpSp>
        <p:nvGrpSpPr>
          <p:cNvPr id="23" name="组合 22"/>
          <p:cNvGrpSpPr/>
          <p:nvPr/>
        </p:nvGrpSpPr>
        <p:grpSpPr>
          <a:xfrm>
            <a:off x="555625" y="1388110"/>
            <a:ext cx="11245850" cy="3275330"/>
            <a:chOff x="875" y="2186"/>
            <a:chExt cx="17710" cy="5158"/>
          </a:xfrm>
        </p:grpSpPr>
        <p:grpSp>
          <p:nvGrpSpPr>
            <p:cNvPr id="22" name="组合 21"/>
            <p:cNvGrpSpPr/>
            <p:nvPr/>
          </p:nvGrpSpPr>
          <p:grpSpPr>
            <a:xfrm>
              <a:off x="875" y="2186"/>
              <a:ext cx="17710" cy="5158"/>
              <a:chOff x="937" y="2074"/>
              <a:chExt cx="17710" cy="5158"/>
            </a:xfrm>
          </p:grpSpPr>
          <p:pic>
            <p:nvPicPr>
              <p:cNvPr id="8" name="图片 7"/>
              <p:cNvPicPr>
                <a:picLocks noChangeAspect="1"/>
              </p:cNvPicPr>
              <p:nvPr/>
            </p:nvPicPr>
            <p:blipFill>
              <a:blip r:embed="rId2"/>
              <a:stretch>
                <a:fillRect/>
              </a:stretch>
            </p:blipFill>
            <p:spPr>
              <a:xfrm>
                <a:off x="937" y="2074"/>
                <a:ext cx="17711" cy="5159"/>
              </a:xfrm>
              <a:prstGeom prst="rect">
                <a:avLst/>
              </a:prstGeom>
              <a:effectLst>
                <a:outerShdw blurRad="50800" dist="38100" dir="8100000" algn="tr" rotWithShape="0">
                  <a:prstClr val="black">
                    <a:alpha val="40000"/>
                  </a:prstClr>
                </a:outerShdw>
              </a:effectLst>
            </p:spPr>
          </p:pic>
          <p:sp>
            <p:nvSpPr>
              <p:cNvPr id="10" name="文本框 9"/>
              <p:cNvSpPr txBox="1"/>
              <p:nvPr/>
            </p:nvSpPr>
            <p:spPr>
              <a:xfrm>
                <a:off x="1261" y="4715"/>
                <a:ext cx="1251" cy="434"/>
              </a:xfrm>
              <a:prstGeom prst="rect">
                <a:avLst/>
              </a:prstGeom>
              <a:noFill/>
            </p:spPr>
            <p:txBody>
              <a:bodyPr wrap="square" rtlCol="0">
                <a:spAutoFit/>
              </a:bodyPr>
              <a:p>
                <a:r>
                  <a:rPr lang="zh-CN" altLang="en-US" sz="1200" b="1">
                    <a:solidFill>
                      <a:srgbClr val="FF0000"/>
                    </a:solidFill>
                  </a:rPr>
                  <a:t>差分相关</a:t>
                </a:r>
                <a:endParaRPr lang="zh-CN" altLang="en-US" sz="1200" b="1">
                  <a:solidFill>
                    <a:srgbClr val="FF0000"/>
                  </a:solidFill>
                </a:endParaRPr>
              </a:p>
            </p:txBody>
          </p:sp>
          <p:sp>
            <p:nvSpPr>
              <p:cNvPr id="14" name="文本框 13"/>
              <p:cNvSpPr txBox="1"/>
              <p:nvPr/>
            </p:nvSpPr>
            <p:spPr>
              <a:xfrm>
                <a:off x="1262" y="5389"/>
                <a:ext cx="1811" cy="434"/>
              </a:xfrm>
              <a:prstGeom prst="rect">
                <a:avLst/>
              </a:prstGeom>
              <a:noFill/>
            </p:spPr>
            <p:txBody>
              <a:bodyPr wrap="square" rtlCol="0">
                <a:spAutoFit/>
              </a:bodyPr>
              <a:p>
                <a:r>
                  <a:rPr lang="zh-CN" altLang="en-US" sz="1200" b="1">
                    <a:solidFill>
                      <a:srgbClr val="FF0000"/>
                    </a:solidFill>
                  </a:rPr>
                  <a:t>自</a:t>
                </a:r>
                <a:r>
                  <a:rPr lang="zh-CN" altLang="en-US" sz="1200" b="1">
                    <a:solidFill>
                      <a:srgbClr val="FF0000"/>
                    </a:solidFill>
                  </a:rPr>
                  <a:t>相关</a:t>
                </a:r>
                <a:endParaRPr lang="zh-CN" altLang="en-US" sz="1200" b="1">
                  <a:solidFill>
                    <a:srgbClr val="FF0000"/>
                  </a:solidFill>
                </a:endParaRPr>
              </a:p>
            </p:txBody>
          </p:sp>
          <p:sp>
            <p:nvSpPr>
              <p:cNvPr id="15" name="文本框 14"/>
              <p:cNvSpPr txBox="1"/>
              <p:nvPr/>
            </p:nvSpPr>
            <p:spPr>
              <a:xfrm>
                <a:off x="1262" y="4041"/>
                <a:ext cx="2111" cy="434"/>
              </a:xfrm>
              <a:prstGeom prst="rect">
                <a:avLst/>
              </a:prstGeom>
              <a:noFill/>
            </p:spPr>
            <p:txBody>
              <a:bodyPr wrap="square" rtlCol="0">
                <a:spAutoFit/>
              </a:bodyPr>
              <a:p>
                <a:r>
                  <a:rPr lang="en-US" altLang="zh-CN" sz="1200" b="1">
                    <a:solidFill>
                      <a:srgbClr val="FF0000"/>
                    </a:solidFill>
                  </a:rPr>
                  <a:t>GFSK</a:t>
                </a:r>
                <a:r>
                  <a:rPr lang="zh-CN" altLang="en-US" sz="1200" b="1">
                    <a:solidFill>
                      <a:srgbClr val="FF0000"/>
                    </a:solidFill>
                  </a:rPr>
                  <a:t>基带</a:t>
                </a:r>
                <a:r>
                  <a:rPr lang="en-US" altLang="zh-CN" sz="1200" b="1">
                    <a:solidFill>
                      <a:srgbClr val="FF0000"/>
                    </a:solidFill>
                  </a:rPr>
                  <a:t>Q</a:t>
                </a:r>
                <a:r>
                  <a:rPr lang="zh-CN" altLang="en-US" sz="1200" b="1">
                    <a:solidFill>
                      <a:srgbClr val="FF0000"/>
                    </a:solidFill>
                  </a:rPr>
                  <a:t>路</a:t>
                </a:r>
                <a:endParaRPr lang="zh-CN" altLang="en-US" sz="1200" b="1">
                  <a:solidFill>
                    <a:srgbClr val="FF0000"/>
                  </a:solidFill>
                </a:endParaRPr>
              </a:p>
            </p:txBody>
          </p:sp>
          <p:sp>
            <p:nvSpPr>
              <p:cNvPr id="16" name="文本框 15"/>
              <p:cNvSpPr txBox="1"/>
              <p:nvPr/>
            </p:nvSpPr>
            <p:spPr>
              <a:xfrm>
                <a:off x="1262" y="3367"/>
                <a:ext cx="2111" cy="434"/>
              </a:xfrm>
              <a:prstGeom prst="rect">
                <a:avLst/>
              </a:prstGeom>
              <a:noFill/>
            </p:spPr>
            <p:txBody>
              <a:bodyPr wrap="square" rtlCol="0">
                <a:spAutoFit/>
              </a:bodyPr>
              <a:p>
                <a:r>
                  <a:rPr lang="en-US" altLang="zh-CN" sz="1200" b="1">
                    <a:solidFill>
                      <a:srgbClr val="FF0000"/>
                    </a:solidFill>
                  </a:rPr>
                  <a:t>GFSK</a:t>
                </a:r>
                <a:r>
                  <a:rPr lang="zh-CN" altLang="en-US" sz="1200" b="1">
                    <a:solidFill>
                      <a:srgbClr val="FF0000"/>
                    </a:solidFill>
                  </a:rPr>
                  <a:t>基带</a:t>
                </a:r>
                <a:r>
                  <a:rPr lang="en-US" altLang="zh-CN" sz="1200" b="1">
                    <a:solidFill>
                      <a:srgbClr val="FF0000"/>
                    </a:solidFill>
                  </a:rPr>
                  <a:t>I</a:t>
                </a:r>
                <a:r>
                  <a:rPr lang="zh-CN" altLang="en-US" sz="1200" b="1">
                    <a:solidFill>
                      <a:srgbClr val="FF0000"/>
                    </a:solidFill>
                  </a:rPr>
                  <a:t>路</a:t>
                </a:r>
                <a:endParaRPr lang="zh-CN" altLang="en-US" sz="1200" b="1">
                  <a:solidFill>
                    <a:srgbClr val="FF0000"/>
                  </a:solidFill>
                </a:endParaRPr>
              </a:p>
            </p:txBody>
          </p:sp>
          <p:sp>
            <p:nvSpPr>
              <p:cNvPr id="17" name="文本框 16"/>
              <p:cNvSpPr txBox="1"/>
              <p:nvPr/>
            </p:nvSpPr>
            <p:spPr>
              <a:xfrm>
                <a:off x="2311" y="5693"/>
                <a:ext cx="1814" cy="362"/>
              </a:xfrm>
              <a:prstGeom prst="rect">
                <a:avLst/>
              </a:prstGeom>
              <a:noFill/>
            </p:spPr>
            <p:txBody>
              <a:bodyPr wrap="square" rtlCol="0">
                <a:spAutoFit/>
              </a:bodyPr>
              <a:p>
                <a:r>
                  <a:rPr lang="zh-CN" altLang="en-US" sz="900" b="1">
                    <a:solidFill>
                      <a:srgbClr val="00FF00"/>
                    </a:solidFill>
                  </a:rPr>
                  <a:t>数据段长度</a:t>
                </a:r>
                <a:endParaRPr lang="zh-CN" altLang="en-US" sz="900" b="1">
                  <a:solidFill>
                    <a:srgbClr val="00FF00"/>
                  </a:solidFill>
                </a:endParaRPr>
              </a:p>
            </p:txBody>
          </p:sp>
          <p:sp>
            <p:nvSpPr>
              <p:cNvPr id="18" name="文本框 17"/>
              <p:cNvSpPr txBox="1"/>
              <p:nvPr/>
            </p:nvSpPr>
            <p:spPr>
              <a:xfrm>
                <a:off x="2311" y="5962"/>
                <a:ext cx="1814" cy="362"/>
              </a:xfrm>
              <a:prstGeom prst="rect">
                <a:avLst/>
              </a:prstGeom>
              <a:noFill/>
            </p:spPr>
            <p:txBody>
              <a:bodyPr wrap="square" rtlCol="0">
                <a:spAutoFit/>
              </a:bodyPr>
              <a:p>
                <a:r>
                  <a:rPr lang="zh-CN" altLang="en-US" sz="900" b="1">
                    <a:solidFill>
                      <a:srgbClr val="00FF00"/>
                    </a:solidFill>
                  </a:rPr>
                  <a:t>解调结果</a:t>
                </a:r>
                <a:endParaRPr lang="zh-CN" altLang="en-US" sz="900" b="1">
                  <a:solidFill>
                    <a:srgbClr val="00FF00"/>
                  </a:solidFill>
                </a:endParaRPr>
              </a:p>
            </p:txBody>
          </p:sp>
          <p:sp>
            <p:nvSpPr>
              <p:cNvPr id="20" name="文本框 19"/>
              <p:cNvSpPr txBox="1"/>
              <p:nvPr/>
            </p:nvSpPr>
            <p:spPr>
              <a:xfrm>
                <a:off x="2311" y="6489"/>
                <a:ext cx="1814" cy="362"/>
              </a:xfrm>
              <a:prstGeom prst="rect">
                <a:avLst/>
              </a:prstGeom>
              <a:noFill/>
            </p:spPr>
            <p:txBody>
              <a:bodyPr wrap="square" rtlCol="0">
                <a:spAutoFit/>
              </a:bodyPr>
              <a:p>
                <a:r>
                  <a:rPr lang="zh-CN" altLang="en-US" sz="900" b="1">
                    <a:solidFill>
                      <a:srgbClr val="00FF00"/>
                    </a:solidFill>
                  </a:rPr>
                  <a:t>输出使能</a:t>
                </a:r>
                <a:endParaRPr lang="zh-CN" altLang="en-US" sz="900" b="1">
                  <a:solidFill>
                    <a:srgbClr val="00FF00"/>
                  </a:solidFill>
                </a:endParaRPr>
              </a:p>
            </p:txBody>
          </p:sp>
          <p:sp>
            <p:nvSpPr>
              <p:cNvPr id="21" name="文本框 20"/>
              <p:cNvSpPr txBox="1"/>
              <p:nvPr/>
            </p:nvSpPr>
            <p:spPr>
              <a:xfrm>
                <a:off x="2311" y="6755"/>
                <a:ext cx="1814" cy="362"/>
              </a:xfrm>
              <a:prstGeom prst="rect">
                <a:avLst/>
              </a:prstGeom>
              <a:noFill/>
            </p:spPr>
            <p:txBody>
              <a:bodyPr wrap="square" rtlCol="0">
                <a:spAutoFit/>
              </a:bodyPr>
              <a:p>
                <a:r>
                  <a:rPr lang="zh-CN" altLang="en-US" sz="900" b="1">
                    <a:solidFill>
                      <a:srgbClr val="00FF00"/>
                    </a:solidFill>
                  </a:rPr>
                  <a:t>误码</a:t>
                </a:r>
                <a:endParaRPr lang="zh-CN" altLang="en-US" sz="900" b="1">
                  <a:solidFill>
                    <a:srgbClr val="00FF00"/>
                  </a:solidFill>
                </a:endParaRPr>
              </a:p>
            </p:txBody>
          </p:sp>
        </p:grpSp>
        <p:sp>
          <p:nvSpPr>
            <p:cNvPr id="19" name="文本框 18"/>
            <p:cNvSpPr txBox="1"/>
            <p:nvPr/>
          </p:nvSpPr>
          <p:spPr>
            <a:xfrm>
              <a:off x="2249" y="6336"/>
              <a:ext cx="1814" cy="362"/>
            </a:xfrm>
            <a:prstGeom prst="rect">
              <a:avLst/>
            </a:prstGeom>
            <a:noFill/>
          </p:spPr>
          <p:txBody>
            <a:bodyPr wrap="square" rtlCol="0">
              <a:spAutoFit/>
            </a:bodyPr>
            <a:p>
              <a:r>
                <a:rPr lang="zh-CN" altLang="en-US" sz="900" b="1">
                  <a:solidFill>
                    <a:srgbClr val="00FF00"/>
                  </a:solidFill>
                </a:rPr>
                <a:t>解调结果对照</a:t>
              </a:r>
              <a:endParaRPr lang="zh-CN" altLang="en-US" sz="900" b="1">
                <a:solidFill>
                  <a:srgbClr val="00FF00"/>
                </a:solidFill>
              </a:endParaRPr>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95695" y="231095"/>
            <a:ext cx="2610485" cy="534850"/>
            <a:chOff x="6470247" y="1233364"/>
            <a:chExt cx="2610485" cy="534850"/>
          </a:xfrm>
        </p:grpSpPr>
        <p:sp>
          <p:nvSpPr>
            <p:cNvPr id="29" name="文本框 26"/>
            <p:cNvSpPr txBox="1"/>
            <p:nvPr/>
          </p:nvSpPr>
          <p:spPr>
            <a:xfrm>
              <a:off x="6470247" y="1233364"/>
              <a:ext cx="2179955" cy="368300"/>
            </a:xfrm>
            <a:prstGeom prst="rect">
              <a:avLst/>
            </a:prstGeom>
            <a:noFill/>
          </p:spPr>
          <p:txBody>
            <a:bodyPr wrap="none" rtlCol="0">
              <a:spAutoFit/>
            </a:bodyPr>
            <a:lstStyle/>
            <a:p>
              <a:pPr algn="l"/>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FPGA</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行为仿真结果</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6470247" y="1507864"/>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2" name="TextBox 1"/>
          <p:cNvSpPr txBox="1"/>
          <p:nvPr/>
        </p:nvSpPr>
        <p:spPr>
          <a:xfrm>
            <a:off x="1595755" y="793115"/>
            <a:ext cx="5027295" cy="401320"/>
          </a:xfrm>
          <a:prstGeom prst="rect">
            <a:avLst/>
          </a:prstGeom>
          <a:noFill/>
        </p:spPr>
        <p:txBody>
          <a:bodyPr wrap="square" rtlCol="0">
            <a:noAutofit/>
          </a:bodyPr>
          <a:lstStyle/>
          <a:p>
            <a:r>
              <a:rPr lang="en-US" altLang="zh-CN" b="1" dirty="0"/>
              <a:t>Matlab+Vivado</a:t>
            </a:r>
            <a:r>
              <a:rPr lang="zh-CN" altLang="en-US" b="1" dirty="0"/>
              <a:t>联合仿真结果</a:t>
            </a:r>
            <a:r>
              <a:rPr lang="en-US" altLang="zh-CN" b="1" dirty="0"/>
              <a:t> (</a:t>
            </a:r>
            <a:r>
              <a:rPr lang="zh-CN" altLang="en-US" b="1" dirty="0"/>
              <a:t>多数据</a:t>
            </a:r>
            <a:r>
              <a:rPr lang="en-US" altLang="zh-CN" b="1" dirty="0"/>
              <a:t>)</a:t>
            </a:r>
            <a:endParaRPr lang="en-US" altLang="zh-CN" b="1" dirty="0"/>
          </a:p>
        </p:txBody>
      </p:sp>
      <p:sp>
        <p:nvSpPr>
          <p:cNvPr id="3"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文本框 3"/>
          <p:cNvSpPr txBox="1"/>
          <p:nvPr/>
        </p:nvSpPr>
        <p:spPr>
          <a:xfrm>
            <a:off x="1264920" y="5034915"/>
            <a:ext cx="9661525" cy="1014730"/>
          </a:xfrm>
          <a:prstGeom prst="rect">
            <a:avLst/>
          </a:prstGeom>
          <a:noFill/>
        </p:spPr>
        <p:txBody>
          <a:bodyPr wrap="square" rtlCol="0">
            <a:spAutoFit/>
          </a:bodyPr>
          <a:p>
            <a:pPr marL="342900" indent="-342900">
              <a:buFont typeface="Arial" panose="020B0604020202020204" pitchFamily="34" charset="0"/>
              <a:buChar char="•"/>
            </a:pPr>
            <a:r>
              <a:rPr lang="zh-CN" altLang="en-US" sz="2000"/>
              <a:t>系统</a:t>
            </a:r>
            <a:r>
              <a:rPr lang="zh-CN" altLang="en-US" sz="2000">
                <a:sym typeface="+mn-ea"/>
              </a:rPr>
              <a:t>每一帧结束后重置</a:t>
            </a:r>
            <a:r>
              <a:rPr lang="zh-CN" altLang="en-US" sz="2000">
                <a:sym typeface="+mn-ea"/>
              </a:rPr>
              <a:t>参数正确，且</a:t>
            </a:r>
            <a:r>
              <a:rPr lang="zh-CN" altLang="en-US" sz="2000"/>
              <a:t>多次突发信号</a:t>
            </a:r>
            <a:r>
              <a:rPr lang="zh-CN" altLang="en-US" sz="2000"/>
              <a:t>枕头检测、解调无误。</a:t>
            </a:r>
            <a:endParaRPr lang="zh-CN" altLang="en-US" sz="2000"/>
          </a:p>
          <a:p>
            <a:pPr marL="342900" indent="-342900">
              <a:buFont typeface="Arial" panose="020B0604020202020204" pitchFamily="34" charset="0"/>
              <a:buChar char="•"/>
            </a:pPr>
            <a:r>
              <a:rPr lang="zh-CN" altLang="en-US" sz="2000"/>
              <a:t>帧头检测的差分相关信号峰值不一样的原因是因为定时误差造成的，但不影响解调</a:t>
            </a:r>
            <a:r>
              <a:rPr lang="zh-CN" altLang="en-US" sz="2000"/>
              <a:t>结果。</a:t>
            </a:r>
            <a:endParaRPr lang="zh-CN" altLang="en-US" sz="2000"/>
          </a:p>
        </p:txBody>
      </p:sp>
      <p:pic>
        <p:nvPicPr>
          <p:cNvPr id="5" name="图片 4"/>
          <p:cNvPicPr>
            <a:picLocks noChangeAspect="1"/>
          </p:cNvPicPr>
          <p:nvPr/>
        </p:nvPicPr>
        <p:blipFill>
          <a:blip r:embed="rId2"/>
          <a:stretch>
            <a:fillRect/>
          </a:stretch>
        </p:blipFill>
        <p:spPr>
          <a:xfrm>
            <a:off x="520065" y="1388110"/>
            <a:ext cx="11129010" cy="3235325"/>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29" name="文本框 28"/>
          <p:cNvSpPr txBox="1"/>
          <p:nvPr/>
        </p:nvSpPr>
        <p:spPr>
          <a:xfrm>
            <a:off x="7607863" y="3182045"/>
            <a:ext cx="2340864" cy="923330"/>
          </a:xfrm>
          <a:prstGeom prst="rect">
            <a:avLst/>
          </a:prstGeom>
          <a:noFill/>
        </p:spPr>
        <p:txBody>
          <a:bodyPr wrap="square" rtlCol="0">
            <a:spAutoFit/>
          </a:bodyPr>
          <a:lstStyle/>
          <a:p>
            <a:pPr algn="ctr"/>
            <a:r>
              <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rPr>
              <a:t>目录</a:t>
            </a:r>
            <a:endParaRPr lang="zh-CN" altLang="en-US" sz="54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1705610" y="2812415"/>
            <a:ext cx="4823460" cy="2813685"/>
            <a:chOff x="2624" y="3382"/>
            <a:chExt cx="7596" cy="4431"/>
          </a:xfrm>
        </p:grpSpPr>
        <p:grpSp>
          <p:nvGrpSpPr>
            <p:cNvPr id="3" name="组合 2"/>
            <p:cNvGrpSpPr/>
            <p:nvPr/>
          </p:nvGrpSpPr>
          <p:grpSpPr>
            <a:xfrm>
              <a:off x="2624" y="3382"/>
              <a:ext cx="7596" cy="2659"/>
              <a:chOff x="2553" y="4400"/>
              <a:chExt cx="7596" cy="2659"/>
            </a:xfrm>
          </p:grpSpPr>
          <p:sp>
            <p:nvSpPr>
              <p:cNvPr id="14" name="矩形: 圆角 6"/>
              <p:cNvSpPr/>
              <p:nvPr>
                <p:custDataLst>
                  <p:tags r:id="rId2"/>
                </p:custDataLst>
              </p:nvPr>
            </p:nvSpPr>
            <p:spPr>
              <a:xfrm>
                <a:off x="2561" y="6173"/>
                <a:ext cx="2109" cy="886"/>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03</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2" name="组合 1"/>
              <p:cNvGrpSpPr/>
              <p:nvPr>
                <p:custDataLst>
                  <p:tags r:id="rId3"/>
                </p:custDataLst>
              </p:nvPr>
            </p:nvGrpSpPr>
            <p:grpSpPr>
              <a:xfrm>
                <a:off x="2553" y="4400"/>
                <a:ext cx="5550" cy="886"/>
                <a:chOff x="2543" y="2778"/>
                <a:chExt cx="5550" cy="886"/>
              </a:xfrm>
            </p:grpSpPr>
            <p:sp>
              <p:nvSpPr>
                <p:cNvPr id="13" name="矩形: 圆角 5"/>
                <p:cNvSpPr/>
                <p:nvPr>
                  <p:custDataLst>
                    <p:tags r:id="rId4"/>
                  </p:custDataLst>
                </p:nvPr>
              </p:nvSpPr>
              <p:spPr>
                <a:xfrm>
                  <a:off x="2543" y="2778"/>
                  <a:ext cx="2109" cy="886"/>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02</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17" name="组合 16"/>
                <p:cNvGrpSpPr/>
                <p:nvPr>
                  <p:custDataLst>
                    <p:tags r:id="rId5"/>
                  </p:custDataLst>
                </p:nvPr>
              </p:nvGrpSpPr>
              <p:grpSpPr>
                <a:xfrm>
                  <a:off x="5021" y="2780"/>
                  <a:ext cx="3072" cy="882"/>
                  <a:chOff x="6470247" y="1233364"/>
                  <a:chExt cx="1950720" cy="559597"/>
                </a:xfrm>
              </p:grpSpPr>
              <p:sp>
                <p:nvSpPr>
                  <p:cNvPr id="18" name="文本框 17"/>
                  <p:cNvSpPr txBox="1"/>
                  <p:nvPr>
                    <p:custDataLst>
                      <p:tags r:id="rId6"/>
                    </p:custDataLst>
                  </p:nvPr>
                </p:nvSpPr>
                <p:spPr>
                  <a:xfrm>
                    <a:off x="6470247" y="1233364"/>
                    <a:ext cx="1911350" cy="368029"/>
                  </a:xfrm>
                  <a:prstGeom prst="rect">
                    <a:avLst/>
                  </a:prstGeom>
                  <a:noFill/>
                </p:spPr>
                <p:txBody>
                  <a:bodyPr wrap="non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Matlab</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仿真</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结果</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9" name="矩形 18"/>
                  <p:cNvSpPr/>
                  <p:nvPr>
                    <p:custDataLst>
                      <p:tags r:id="rId7"/>
                    </p:custDataLst>
                  </p:nvPr>
                </p:nvSpPr>
                <p:spPr>
                  <a:xfrm>
                    <a:off x="6470247" y="1532803"/>
                    <a:ext cx="1950720" cy="260158"/>
                  </a:xfrm>
                  <a:prstGeom prst="rect">
                    <a:avLst/>
                  </a:prstGeom>
                </p:spPr>
                <p:txBody>
                  <a:bodyPr wrap="none">
                    <a:spAutoFit/>
                  </a:bodyPr>
                  <a:lstStyle/>
                  <a:p>
                    <a:r>
                      <a:rPr lang="en-US" altLang="zh-CN" sz="1100" dirty="0" smtClean="0">
                        <a:latin typeface="Arial" panose="020B0604020202020204" pitchFamily="34" charset="0"/>
                        <a:cs typeface="Arial" panose="020B0604020202020204" pitchFamily="34" charset="0"/>
                      </a:rPr>
                      <a:t>Results </a:t>
                    </a:r>
                    <a:r>
                      <a:rPr lang="en-US" altLang="zh-CN" sz="1100" dirty="0" smtClean="0">
                        <a:latin typeface="Arial" panose="020B0604020202020204" pitchFamily="34" charset="0"/>
                        <a:cs typeface="Arial" panose="020B0604020202020204" pitchFamily="34" charset="0"/>
                      </a:rPr>
                      <a:t>of Matlab Simulation</a:t>
                    </a:r>
                    <a:endParaRPr lang="en-US" altLang="zh-CN" sz="1100" dirty="0" smtClean="0">
                      <a:latin typeface="Arial" panose="020B0604020202020204" pitchFamily="34" charset="0"/>
                      <a:cs typeface="Arial" panose="020B0604020202020204" pitchFamily="34" charset="0"/>
                    </a:endParaRPr>
                  </a:p>
                </p:txBody>
              </p:sp>
            </p:grpSp>
          </p:grpSp>
          <p:grpSp>
            <p:nvGrpSpPr>
              <p:cNvPr id="20" name="组合 19"/>
              <p:cNvGrpSpPr/>
              <p:nvPr>
                <p:custDataLst>
                  <p:tags r:id="rId8"/>
                </p:custDataLst>
              </p:nvPr>
            </p:nvGrpSpPr>
            <p:grpSpPr>
              <a:xfrm>
                <a:off x="5039" y="6175"/>
                <a:ext cx="5111" cy="868"/>
                <a:chOff x="6470247" y="1233364"/>
                <a:chExt cx="3245485" cy="551180"/>
              </a:xfrm>
            </p:grpSpPr>
            <p:sp>
              <p:nvSpPr>
                <p:cNvPr id="21" name="文本框 20"/>
                <p:cNvSpPr txBox="1"/>
                <p:nvPr>
                  <p:custDataLst>
                    <p:tags r:id="rId9"/>
                  </p:custDataLst>
                </p:nvPr>
              </p:nvSpPr>
              <p:spPr>
                <a:xfrm>
                  <a:off x="6470247" y="1233364"/>
                  <a:ext cx="2179955" cy="368300"/>
                </a:xfrm>
                <a:prstGeom prst="rect">
                  <a:avLst/>
                </a:prstGeom>
                <a:noFill/>
              </p:spPr>
              <p:txBody>
                <a:bodyPr wrap="none" rtlCol="0">
                  <a:spAutoFit/>
                </a:bodyPr>
                <a:lstStyle/>
                <a:p>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FPGA</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行为仿真结果</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custDataLst>
                    <p:tags r:id="rId10"/>
                  </p:custDataLst>
                </p:nvPr>
              </p:nvSpPr>
              <p:spPr>
                <a:xfrm>
                  <a:off x="6470247" y="1524194"/>
                  <a:ext cx="3245485" cy="260350"/>
                </a:xfrm>
                <a:prstGeom prst="rect">
                  <a:avLst/>
                </a:prstGeom>
              </p:spPr>
              <p:txBody>
                <a:bodyPr wrap="square">
                  <a:spAutoFit/>
                </a:bodyPr>
                <a:lstStyle/>
                <a:p>
                  <a:pPr algn="l"/>
                  <a:r>
                    <a:rPr lang="en-US" altLang="zh-CN" sz="1100" dirty="0" smtClean="0">
                      <a:latin typeface="Arial" panose="020B0604020202020204" pitchFamily="34" charset="0"/>
                      <a:cs typeface="Arial" panose="020B0604020202020204" pitchFamily="34" charset="0"/>
                    </a:rPr>
                    <a:t>Results of </a:t>
                  </a:r>
                  <a:r>
                    <a:rPr lang="en-US" altLang="zh-CN" sz="1100" dirty="0" smtClean="0">
                      <a:latin typeface="Arial" panose="020B0604020202020204" pitchFamily="34" charset="0"/>
                      <a:cs typeface="Arial" panose="020B0604020202020204" pitchFamily="34" charset="0"/>
                      <a:sym typeface="+mn-ea"/>
                    </a:rPr>
                    <a:t>FPGA</a:t>
                  </a:r>
                  <a:r>
                    <a:rPr lang="en-US" altLang="zh-CN" sz="1100" dirty="0" smtClean="0">
                      <a:latin typeface="Arial" panose="020B0604020202020204" pitchFamily="34" charset="0"/>
                      <a:cs typeface="Arial" panose="020B0604020202020204" pitchFamily="34" charset="0"/>
                    </a:rPr>
                    <a:t> Behavioral Simulation</a:t>
                  </a:r>
                  <a:endParaRPr lang="en-US" altLang="zh-CN" sz="1100" dirty="0" smtClean="0">
                    <a:latin typeface="Arial" panose="020B0604020202020204" pitchFamily="34" charset="0"/>
                    <a:cs typeface="Arial" panose="020B0604020202020204" pitchFamily="34" charset="0"/>
                  </a:endParaRPr>
                </a:p>
              </p:txBody>
            </p:sp>
          </p:grpSp>
        </p:grpSp>
        <p:sp>
          <p:nvSpPr>
            <p:cNvPr id="7" name="文本框 6"/>
            <p:cNvSpPr txBox="1"/>
            <p:nvPr>
              <p:custDataLst>
                <p:tags r:id="rId11"/>
              </p:custDataLst>
            </p:nvPr>
          </p:nvSpPr>
          <p:spPr>
            <a:xfrm>
              <a:off x="5110" y="6929"/>
              <a:ext cx="1008" cy="580"/>
            </a:xfrm>
            <a:prstGeom prst="rect">
              <a:avLst/>
            </a:prstGeom>
            <a:noFill/>
          </p:spPr>
          <p:txBody>
            <a:bodyPr wrap="none" rtlCol="0">
              <a:spAutoFit/>
            </a:bodyPr>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讨论</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8" name="矩形 7"/>
            <p:cNvSpPr/>
            <p:nvPr>
              <p:custDataLst>
                <p:tags r:id="rId12"/>
              </p:custDataLst>
            </p:nvPr>
          </p:nvSpPr>
          <p:spPr>
            <a:xfrm>
              <a:off x="5110" y="7387"/>
              <a:ext cx="3322" cy="410"/>
            </a:xfrm>
            <a:prstGeom prst="rect">
              <a:avLst/>
            </a:prstGeom>
          </p:spPr>
          <p:txBody>
            <a:bodyPr wrap="square">
              <a:spAutoFit/>
            </a:bodyPr>
            <a:p>
              <a:pPr algn="l"/>
              <a:r>
                <a:rPr lang="en-US" altLang="zh-CN" sz="1100" dirty="0" smtClean="0">
                  <a:latin typeface="Arial" panose="020B0604020202020204" pitchFamily="34" charset="0"/>
                  <a:cs typeface="Arial" panose="020B0604020202020204" pitchFamily="34" charset="0"/>
                </a:rPr>
                <a:t>Discussion</a:t>
              </a:r>
              <a:endParaRPr lang="en-US" altLang="zh-CN" sz="1100" dirty="0" smtClean="0">
                <a:latin typeface="Arial" panose="020B0604020202020204" pitchFamily="34" charset="0"/>
                <a:cs typeface="Arial" panose="020B0604020202020204" pitchFamily="34" charset="0"/>
              </a:endParaRPr>
            </a:p>
          </p:txBody>
        </p:sp>
        <p:sp>
          <p:nvSpPr>
            <p:cNvPr id="9" name="矩形: 圆角 5"/>
            <p:cNvSpPr/>
            <p:nvPr>
              <p:custDataLst>
                <p:tags r:id="rId13"/>
              </p:custDataLst>
            </p:nvPr>
          </p:nvSpPr>
          <p:spPr>
            <a:xfrm>
              <a:off x="2632" y="6927"/>
              <a:ext cx="2109" cy="886"/>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sp>
        <p:nvSpPr>
          <p:cNvPr id="11" name="文本框 10"/>
          <p:cNvSpPr txBox="1"/>
          <p:nvPr>
            <p:custDataLst>
              <p:tags r:id="rId14"/>
            </p:custDataLst>
          </p:nvPr>
        </p:nvSpPr>
        <p:spPr>
          <a:xfrm>
            <a:off x="3284220" y="1687830"/>
            <a:ext cx="3749675" cy="368300"/>
          </a:xfrm>
          <a:prstGeom prst="rect">
            <a:avLst/>
          </a:prstGeom>
          <a:noFill/>
        </p:spPr>
        <p:txBody>
          <a:bodyPr wrap="none" rtlCol="0">
            <a:spAutoFit/>
          </a:bodyPr>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信号及其同步、</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解调算法</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矩形 11"/>
          <p:cNvSpPr/>
          <p:nvPr>
            <p:custDataLst>
              <p:tags r:id="rId15"/>
            </p:custDataLst>
          </p:nvPr>
        </p:nvSpPr>
        <p:spPr>
          <a:xfrm>
            <a:off x="3284220" y="1987522"/>
            <a:ext cx="4888865" cy="260350"/>
          </a:xfrm>
          <a:prstGeom prst="rect">
            <a:avLst/>
          </a:prstGeom>
        </p:spPr>
        <p:txBody>
          <a:bodyPr wrap="none">
            <a:spAutoFit/>
          </a:bodyPr>
          <a:p>
            <a:r>
              <a:rPr lang="en-US" altLang="zh-CN" sz="1100" dirty="0" smtClean="0">
                <a:latin typeface="Arial" panose="020B0604020202020204" pitchFamily="34" charset="0"/>
                <a:cs typeface="Arial" panose="020B0604020202020204" pitchFamily="34" charset="0"/>
              </a:rPr>
              <a:t>Brief Introduction of GFSK Signal and the Sync and Demodulation Algorithm</a:t>
            </a:r>
            <a:endParaRPr lang="en-US" altLang="zh-CN" sz="1100" dirty="0" smtClean="0">
              <a:latin typeface="Arial" panose="020B0604020202020204" pitchFamily="34" charset="0"/>
              <a:cs typeface="Arial" panose="020B0604020202020204" pitchFamily="34" charset="0"/>
            </a:endParaRPr>
          </a:p>
        </p:txBody>
      </p:sp>
      <p:sp>
        <p:nvSpPr>
          <p:cNvPr id="15" name="矩形: 圆角 6"/>
          <p:cNvSpPr/>
          <p:nvPr>
            <p:custDataLst>
              <p:tags r:id="rId16"/>
            </p:custDataLst>
          </p:nvPr>
        </p:nvSpPr>
        <p:spPr>
          <a:xfrm>
            <a:off x="1710690" y="1686560"/>
            <a:ext cx="1339215" cy="562610"/>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36" name="矩形: 圆角 5"/>
          <p:cNvSpPr/>
          <p:nvPr/>
        </p:nvSpPr>
        <p:spPr>
          <a:xfrm>
            <a:off x="1666154" y="3235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bg1"/>
                </a:solidFill>
                <a:latin typeface="微软雅黑" panose="020B0503020204020204" pitchFamily="34" charset="-122"/>
                <a:ea typeface="微软雅黑" panose="020B0503020204020204" pitchFamily="34" charset="-122"/>
              </a:rPr>
              <a:t>04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grpSp>
        <p:nvGrpSpPr>
          <p:cNvPr id="8" name="组合 7"/>
          <p:cNvGrpSpPr/>
          <p:nvPr/>
        </p:nvGrpSpPr>
        <p:grpSpPr>
          <a:xfrm>
            <a:off x="3239589" y="3242801"/>
            <a:ext cx="857885" cy="559789"/>
            <a:chOff x="6470247" y="1233364"/>
            <a:chExt cx="857885" cy="559789"/>
          </a:xfrm>
        </p:grpSpPr>
        <p:sp>
          <p:nvSpPr>
            <p:cNvPr id="9" name="文本框 17"/>
            <p:cNvSpPr txBox="1"/>
            <p:nvPr/>
          </p:nvSpPr>
          <p:spPr>
            <a:xfrm>
              <a:off x="6470247" y="1233364"/>
              <a:ext cx="6400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讨论</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8578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Discussion</a:t>
              </a:r>
              <a:endParaRPr lang="zh-CN" altLang="en-US" sz="1100" dirty="0">
                <a:latin typeface="Arial" panose="020B0604020202020204" pitchFamily="34" charset="0"/>
                <a:cs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857885" cy="559789"/>
            <a:chOff x="6470247" y="1233364"/>
            <a:chExt cx="857885" cy="559789"/>
          </a:xfrm>
        </p:grpSpPr>
        <p:sp>
          <p:nvSpPr>
            <p:cNvPr id="30" name="文本框 17"/>
            <p:cNvSpPr txBox="1"/>
            <p:nvPr/>
          </p:nvSpPr>
          <p:spPr>
            <a:xfrm>
              <a:off x="6470247" y="1233364"/>
              <a:ext cx="640080"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讨论</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8578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Discussion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圆角 5"/>
          <p:cNvSpPr/>
          <p:nvPr/>
        </p:nvSpPr>
        <p:spPr>
          <a:xfrm>
            <a:off x="162474" y="187611"/>
            <a:ext cx="1339396" cy="562389"/>
          </a:xfrm>
          <a:prstGeom prst="roundRect">
            <a:avLst>
              <a:gd name="adj" fmla="val 50000"/>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04</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4" name="TextBox 1"/>
          <p:cNvSpPr txBox="1"/>
          <p:nvPr/>
        </p:nvSpPr>
        <p:spPr>
          <a:xfrm>
            <a:off x="1323975" y="1475740"/>
            <a:ext cx="9171305" cy="400812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en-US" altLang="zh-CN" sz="2400" dirty="0">
                <a:sym typeface="+mn-ea"/>
              </a:rPr>
              <a:t>FPGA</a:t>
            </a:r>
            <a:r>
              <a:rPr lang="zh-CN" altLang="en-US" sz="2400" dirty="0">
                <a:sym typeface="+mn-ea"/>
              </a:rPr>
              <a:t>仿真待实现的功能：①</a:t>
            </a:r>
            <a:r>
              <a:rPr lang="en-US" altLang="zh-CN" sz="2400" dirty="0">
                <a:sym typeface="+mn-ea"/>
              </a:rPr>
              <a:t> CRC</a:t>
            </a:r>
            <a:r>
              <a:rPr lang="zh-CN" altLang="en-US" sz="2400" dirty="0">
                <a:sym typeface="+mn-ea"/>
              </a:rPr>
              <a:t>校验；</a:t>
            </a:r>
            <a:r>
              <a:rPr lang="en-US" altLang="zh-CN" sz="2400" dirty="0">
                <a:sym typeface="+mn-ea"/>
              </a:rPr>
              <a:t> </a:t>
            </a:r>
            <a:r>
              <a:rPr lang="zh-CN" altLang="en-US" sz="2400" dirty="0">
                <a:sym typeface="+mn-ea"/>
              </a:rPr>
              <a:t>②</a:t>
            </a:r>
            <a:r>
              <a:rPr lang="en-US" altLang="zh-CN" sz="2400" dirty="0">
                <a:sym typeface="+mn-ea"/>
              </a:rPr>
              <a:t> </a:t>
            </a:r>
            <a:r>
              <a:rPr lang="zh-CN" altLang="en-US" sz="2400" dirty="0">
                <a:sym typeface="+mn-ea"/>
              </a:rPr>
              <a:t>位同步功能。</a:t>
            </a:r>
            <a:endParaRPr lang="zh-CN" altLang="en-US" sz="2400" dirty="0"/>
          </a:p>
          <a:p>
            <a:pPr marL="285750" indent="-285750" fontAlgn="auto">
              <a:lnSpc>
                <a:spcPct val="150000"/>
              </a:lnSpc>
              <a:buFont typeface="Arial" panose="020B0604020202020204" pitchFamily="34" charset="0"/>
              <a:buChar char="•"/>
            </a:pPr>
            <a:endParaRPr lang="zh-CN" altLang="en-US" sz="2400" dirty="0"/>
          </a:p>
          <a:p>
            <a:pPr marL="285750" indent="-285750" fontAlgn="auto">
              <a:lnSpc>
                <a:spcPct val="150000"/>
              </a:lnSpc>
              <a:buFont typeface="Arial" panose="020B0604020202020204" pitchFamily="34" charset="0"/>
              <a:buChar char="•"/>
            </a:pPr>
            <a:r>
              <a:rPr lang="zh-CN" altLang="en-US" sz="2400" dirty="0"/>
              <a:t>下一步计划：①</a:t>
            </a:r>
            <a:r>
              <a:rPr lang="en-US" altLang="zh-CN" sz="2400" dirty="0"/>
              <a:t> </a:t>
            </a:r>
            <a:r>
              <a:rPr lang="zh-CN" altLang="en-US" sz="2400" dirty="0"/>
              <a:t>寻找可以降低时空复杂度的方法；</a:t>
            </a:r>
            <a:r>
              <a:rPr lang="en-US" altLang="zh-CN" sz="2400" dirty="0"/>
              <a:t> </a:t>
            </a:r>
            <a:r>
              <a:rPr lang="zh-CN" altLang="en-US" sz="2400" dirty="0"/>
              <a:t>②</a:t>
            </a:r>
            <a:r>
              <a:rPr lang="en-US" altLang="zh-CN" sz="2400" dirty="0"/>
              <a:t> </a:t>
            </a:r>
            <a:r>
              <a:rPr lang="zh-CN" altLang="en-US" sz="2400" dirty="0"/>
              <a:t>模块化</a:t>
            </a:r>
            <a:r>
              <a:rPr lang="en-US" altLang="zh-CN" sz="2400" dirty="0"/>
              <a:t>FPGA</a:t>
            </a:r>
            <a:r>
              <a:rPr lang="zh-CN" altLang="en-US" sz="2400" dirty="0"/>
              <a:t>硬件仿真的代码；</a:t>
            </a:r>
            <a:r>
              <a:rPr lang="en-US" altLang="zh-CN" sz="2400" dirty="0"/>
              <a:t> </a:t>
            </a:r>
            <a:r>
              <a:rPr lang="zh-CN" altLang="en-US" sz="2400" dirty="0"/>
              <a:t>③</a:t>
            </a:r>
            <a:r>
              <a:rPr lang="en-US" altLang="zh-CN" sz="2400" dirty="0"/>
              <a:t> </a:t>
            </a:r>
            <a:r>
              <a:rPr lang="zh-CN" altLang="en-US" sz="2400" dirty="0"/>
              <a:t>压缩</a:t>
            </a:r>
            <a:r>
              <a:rPr lang="en-US" altLang="zh-CN" sz="2400" dirty="0"/>
              <a:t>FPGA</a:t>
            </a:r>
            <a:r>
              <a:rPr lang="zh-CN" altLang="en-US" sz="2400" dirty="0"/>
              <a:t>仿真的空间。</a:t>
            </a:r>
            <a:r>
              <a:rPr lang="en-US" altLang="zh-CN" sz="2400" dirty="0"/>
              <a:t> </a:t>
            </a:r>
            <a:r>
              <a:rPr lang="zh-CN" altLang="en-US" sz="2400" dirty="0"/>
              <a:t>④</a:t>
            </a:r>
            <a:r>
              <a:rPr lang="en-US" altLang="zh-CN" sz="2400" dirty="0"/>
              <a:t> </a:t>
            </a:r>
            <a:r>
              <a:rPr lang="zh-CN" altLang="en-US" sz="2400" dirty="0"/>
              <a:t>阅读近几年的</a:t>
            </a:r>
            <a:r>
              <a:rPr lang="en-US" altLang="zh-CN" sz="2400" dirty="0"/>
              <a:t>GFSK</a:t>
            </a:r>
            <a:r>
              <a:rPr lang="zh-CN" altLang="en-US" sz="2400" dirty="0"/>
              <a:t>信号解调的相关文献，争取在帧头检测、位同步以及提升解调性能上提出创新。</a:t>
            </a:r>
            <a:endParaRPr lang="zh-CN" altLang="en-US" sz="24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sp>
        <p:nvSpPr>
          <p:cNvPr id="9" name="文本框 8"/>
          <p:cNvSpPr txBox="1"/>
          <p:nvPr/>
        </p:nvSpPr>
        <p:spPr>
          <a:xfrm>
            <a:off x="1161415" y="2394585"/>
            <a:ext cx="5123180" cy="645160"/>
          </a:xfrm>
          <a:prstGeom prst="rect">
            <a:avLst/>
          </a:prstGeom>
          <a:noFill/>
        </p:spPr>
        <p:txBody>
          <a:bodyPr wrap="square" rtlCol="0">
            <a:spAutoFit/>
          </a:bodyPr>
          <a:lstStyle/>
          <a:p>
            <a:r>
              <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rPr>
              <a:t>感谢观</a:t>
            </a:r>
            <a:r>
              <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rPr>
              <a:t>看</a:t>
            </a:r>
            <a:endParaRPr lang="zh-CN" altLang="en-US" sz="3600" b="1"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61398" y="4581961"/>
            <a:ext cx="2527363" cy="368300"/>
          </a:xfrm>
          <a:prstGeom prst="rect">
            <a:avLst/>
          </a:prstGeom>
          <a:noFill/>
        </p:spPr>
        <p:txBody>
          <a:bodyPr wrap="square" rtlCol="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汇报</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人：</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王润言</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l="19235" t="15725" r="58429" b="16706"/>
          <a:stretch>
            <a:fillRect/>
          </a:stretch>
        </p:blipFill>
        <p:spPr>
          <a:xfrm>
            <a:off x="0" y="0"/>
            <a:ext cx="3239589" cy="6878776"/>
          </a:xfrm>
          <a:prstGeom prst="rect">
            <a:avLst/>
          </a:prstGeom>
        </p:spPr>
      </p:pic>
      <p:pic>
        <p:nvPicPr>
          <p:cNvPr id="6" name="图片 5"/>
          <p:cNvPicPr>
            <a:picLocks noChangeAspect="1"/>
          </p:cNvPicPr>
          <p:nvPr/>
        </p:nvPicPr>
        <p:blipFill>
          <a:blip r:embed="rId1"/>
          <a:srcRect l="60245" t="15725" r="14627" b="16706"/>
          <a:stretch>
            <a:fillRect/>
          </a:stretch>
        </p:blipFill>
        <p:spPr>
          <a:xfrm>
            <a:off x="8547463" y="0"/>
            <a:ext cx="3644537" cy="6858000"/>
          </a:xfrm>
          <a:prstGeom prst="rect">
            <a:avLst/>
          </a:prstGeom>
        </p:spPr>
      </p:pic>
      <p:grpSp>
        <p:nvGrpSpPr>
          <p:cNvPr id="8" name="组合 7"/>
          <p:cNvGrpSpPr/>
          <p:nvPr/>
        </p:nvGrpSpPr>
        <p:grpSpPr>
          <a:xfrm>
            <a:off x="3239589" y="3242801"/>
            <a:ext cx="3749675" cy="559789"/>
            <a:chOff x="6470247" y="1233364"/>
            <a:chExt cx="3749675" cy="559789"/>
          </a:xfrm>
        </p:grpSpPr>
        <p:sp>
          <p:nvSpPr>
            <p:cNvPr id="9"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a:t>
              </a:r>
              <a:r>
                <a:rPr lang="en-US" altLang="zh-CN" sz="1100" dirty="0" smtClean="0">
                  <a:latin typeface="Arial" panose="020B0604020202020204" pitchFamily="34" charset="0"/>
                  <a:cs typeface="Arial" panose="020B0604020202020204" pitchFamily="34" charset="0"/>
                  <a:sym typeface="+mn-ea"/>
                </a:rPr>
                <a:t>FPGA</a:t>
              </a:r>
              <a:r>
                <a:rPr lang="en-US" altLang="zh-CN" sz="1100" dirty="0" smtClean="0">
                  <a:latin typeface="Arial" panose="020B0604020202020204" pitchFamily="34" charset="0"/>
                  <a:cs typeface="Arial" panose="020B0604020202020204" pitchFamily="34" charset="0"/>
                  <a:sym typeface="+mn-ea"/>
                </a:rPr>
                <a:t> Behavioral Simulation</a:t>
              </a:r>
              <a:endParaRPr lang="zh-CN" altLang="en-US" sz="1100" dirty="0">
                <a:latin typeface="Arial" panose="020B0604020202020204" pitchFamily="34" charset="0"/>
                <a:cs typeface="Arial" panose="020B0604020202020204" pitchFamily="34" charset="0"/>
              </a:endParaRPr>
            </a:p>
          </p:txBody>
        </p:sp>
      </p:grpSp>
      <p:sp>
        <p:nvSpPr>
          <p:cNvPr id="2" name="矩形: 圆角 6"/>
          <p:cNvSpPr/>
          <p:nvPr>
            <p:custDataLst>
              <p:tags r:id="rId2"/>
            </p:custDataLst>
          </p:nvPr>
        </p:nvSpPr>
        <p:spPr>
          <a:xfrm>
            <a:off x="1666144" y="3242639"/>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3749675" cy="559789"/>
            <a:chOff x="6470247" y="1233364"/>
            <a:chExt cx="3749675" cy="559789"/>
          </a:xfrm>
        </p:grpSpPr>
        <p:sp>
          <p:nvSpPr>
            <p:cNvPr id="30"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2" name="文本框 11"/>
          <p:cNvSpPr txBox="1"/>
          <p:nvPr/>
        </p:nvSpPr>
        <p:spPr>
          <a:xfrm>
            <a:off x="1372235" y="1135380"/>
            <a:ext cx="9213850" cy="2331085"/>
          </a:xfrm>
          <a:prstGeom prst="rect">
            <a:avLst/>
          </a:prstGeom>
          <a:noFill/>
        </p:spPr>
        <p:txBody>
          <a:bodyPr wrap="square" rtlCol="0">
            <a:noAutofit/>
          </a:bodyPr>
          <a:p>
            <a:pPr indent="0" fontAlgn="auto">
              <a:lnSpc>
                <a:spcPct val="150000"/>
              </a:lnSpc>
            </a:pPr>
            <a:r>
              <a:rPr lang="zh-CN" altLang="en-US">
                <a:ea typeface="+mn-lt"/>
                <a:cs typeface="+mn-lt"/>
              </a:rPr>
              <a:t>在传统的FSK中，载波频率根据输入的数字信号（通常是二进制）变化。如果输入信号是1，载波频率增加；如果是0，则频率减少。</a:t>
            </a:r>
            <a:r>
              <a:rPr>
                <a:ea typeface="+mn-lt"/>
                <a:cs typeface="+mn-lt"/>
              </a:rPr>
              <a:t>FSK技术直接改变载波频率以表示不同的二进制状态，导致较宽带宽占用和尖锐频谱边缘，GFSK技术利用高斯滤波器对调制信号进行预处理，有效平滑频率变化的边缘，从而减少带宽占用并降低带外信号的功率谱密度</a:t>
            </a:r>
            <a:r>
              <a:rPr lang="zh-CN">
                <a:ea typeface="+mn-lt"/>
                <a:cs typeface="+mn-lt"/>
              </a:rPr>
              <a:t>。同时GFSK调制通过减轻频谱泄露和邻频干扰，提高了信号传输的效率与可靠性。</a:t>
            </a:r>
            <a:endParaRPr lang="zh-CN">
              <a:ea typeface="+mn-lt"/>
              <a:cs typeface="+mn-lt"/>
            </a:endParaRPr>
          </a:p>
        </p:txBody>
      </p:sp>
      <p:pic>
        <p:nvPicPr>
          <p:cNvPr id="4" name="图片 3"/>
          <p:cNvPicPr>
            <a:picLocks noChangeAspect="1"/>
          </p:cNvPicPr>
          <p:nvPr/>
        </p:nvPicPr>
        <p:blipFill>
          <a:blip r:embed="rId2"/>
          <a:stretch>
            <a:fillRect/>
          </a:stretch>
        </p:blipFill>
        <p:spPr>
          <a:xfrm>
            <a:off x="1654810" y="3515360"/>
            <a:ext cx="4018915" cy="2694305"/>
          </a:xfrm>
          <a:prstGeom prst="rect">
            <a:avLst/>
          </a:prstGeom>
          <a:effectLst>
            <a:outerShdw blurRad="50800" dist="38100" dir="8100000" algn="tr" rotWithShape="0">
              <a:prstClr val="black">
                <a:alpha val="40000"/>
              </a:prstClr>
            </a:outerShdw>
          </a:effectLst>
        </p:spPr>
      </p:pic>
      <p:pic>
        <p:nvPicPr>
          <p:cNvPr id="6" name="图片 5"/>
          <p:cNvPicPr>
            <a:picLocks noChangeAspect="1"/>
          </p:cNvPicPr>
          <p:nvPr/>
        </p:nvPicPr>
        <p:blipFill>
          <a:blip r:embed="rId3"/>
          <a:stretch>
            <a:fillRect/>
          </a:stretch>
        </p:blipFill>
        <p:spPr>
          <a:xfrm>
            <a:off x="6214745" y="3556635"/>
            <a:ext cx="3865880" cy="2653030"/>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p:cNvPicPr>
            <a:picLocks noChangeAspect="1"/>
          </p:cNvPicPr>
          <p:nvPr/>
        </p:nvPicPr>
        <p:blipFill>
          <a:blip r:embed="rId1"/>
          <a:stretch>
            <a:fillRect/>
          </a:stretch>
        </p:blipFill>
        <p:spPr>
          <a:xfrm>
            <a:off x="2204720" y="4867275"/>
            <a:ext cx="8285480" cy="1899285"/>
          </a:xfrm>
          <a:prstGeom prst="rect">
            <a:avLst/>
          </a:prstGeom>
        </p:spPr>
      </p:pic>
      <p:pic>
        <p:nvPicPr>
          <p:cNvPr id="33" name="图片 32"/>
          <p:cNvPicPr>
            <a:picLocks noChangeAspect="1"/>
          </p:cNvPicPr>
          <p:nvPr/>
        </p:nvPicPr>
        <p:blipFill>
          <a:blip r:embed="rId2"/>
          <a:stretch>
            <a:fillRect/>
          </a:stretch>
        </p:blipFill>
        <p:spPr>
          <a:xfrm>
            <a:off x="4324350" y="2993390"/>
            <a:ext cx="3244850" cy="1066800"/>
          </a:xfrm>
          <a:prstGeom prst="rect">
            <a:avLst/>
          </a:prstGeom>
        </p:spPr>
      </p:pic>
      <p:pic>
        <p:nvPicPr>
          <p:cNvPr id="13" name="图片 12"/>
          <p:cNvPicPr>
            <a:picLocks noChangeAspect="1"/>
          </p:cNvPicPr>
          <p:nvPr/>
        </p:nvPicPr>
        <p:blipFill>
          <a:blip r:embed="rId3"/>
          <a:stretch>
            <a:fillRect/>
          </a:stretch>
        </p:blipFill>
        <p:spPr>
          <a:xfrm>
            <a:off x="4410075" y="1347470"/>
            <a:ext cx="3282950" cy="514350"/>
          </a:xfrm>
          <a:prstGeom prst="rect">
            <a:avLst/>
          </a:prstGeom>
        </p:spPr>
      </p:pic>
      <p:pic>
        <p:nvPicPr>
          <p:cNvPr id="18" name="图片 17"/>
          <p:cNvPicPr>
            <a:picLocks noChangeAspect="1"/>
          </p:cNvPicPr>
          <p:nvPr/>
        </p:nvPicPr>
        <p:blipFill>
          <a:blip r:embed="rId4"/>
          <a:stretch>
            <a:fillRect/>
          </a:stretch>
        </p:blipFill>
        <p:spPr>
          <a:xfrm>
            <a:off x="4279900" y="2079625"/>
            <a:ext cx="3543300" cy="971550"/>
          </a:xfrm>
          <a:prstGeom prst="rect">
            <a:avLst/>
          </a:prstGeom>
        </p:spPr>
      </p:pic>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3749675" cy="559789"/>
            <a:chOff x="6470247" y="1233364"/>
            <a:chExt cx="3749675" cy="559789"/>
          </a:xfrm>
        </p:grpSpPr>
        <p:sp>
          <p:nvSpPr>
            <p:cNvPr id="30"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6"/>
          <p:cNvSpPr/>
          <p:nvPr>
            <p:custDataLst>
              <p:tags r:id="rId5"/>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00" name="文本框 99"/>
          <p:cNvSpPr txBox="1"/>
          <p:nvPr/>
        </p:nvSpPr>
        <p:spPr>
          <a:xfrm>
            <a:off x="1585595" y="979170"/>
            <a:ext cx="5080000" cy="368300"/>
          </a:xfrm>
          <a:prstGeom prst="rect">
            <a:avLst/>
          </a:prstGeom>
          <a:noFill/>
          <a:ln w="9525">
            <a:noFill/>
          </a:ln>
        </p:spPr>
        <p:txBody>
          <a:bodyPr>
            <a:spAutoFit/>
          </a:bodyPr>
          <a:p>
            <a:pPr algn="l">
              <a:buClrTx/>
              <a:buSzTx/>
              <a:buFontTx/>
            </a:pPr>
            <a:r>
              <a:rPr lang="zh-CN" altLang="en-US" b="0"/>
              <a:t>连续时间GFSK信号的一般表达式如下</a:t>
            </a:r>
            <a:endParaRPr lang="zh-CN" altLang="en-US" b="0"/>
          </a:p>
        </p:txBody>
      </p:sp>
      <mc:AlternateContent xmlns:mc="http://schemas.openxmlformats.org/markup-compatibility/2006">
        <mc:Choice xmlns:a14="http://schemas.microsoft.com/office/drawing/2010/main" Requires="a14">
          <p:sp>
            <p:nvSpPr>
              <p:cNvPr id="26" name="文本框 25"/>
              <p:cNvSpPr txBox="1"/>
              <p:nvPr/>
            </p:nvSpPr>
            <p:spPr>
              <a:xfrm>
                <a:off x="1585595" y="1861820"/>
                <a:ext cx="5814060" cy="368300"/>
              </a:xfrm>
              <a:prstGeom prst="rect">
                <a:avLst/>
              </a:prstGeom>
              <a:noFill/>
            </p:spPr>
            <p:txBody>
              <a:bodyPr wrap="square" rtlCol="0">
                <a:spAutoFit/>
              </a:bodyPr>
              <a:p>
                <a:pPr algn="l">
                  <a:buClrTx/>
                  <a:buSzTx/>
                  <a:buFontTx/>
                </a:pPr>
                <a:r>
                  <a:rPr lang="zh-CN" altLang="en-US"/>
                  <a:t>其中</a:t>
                </a:r>
                <a14:m>
                  <m:oMath xmlns:m="http://schemas.openxmlformats.org/officeDocument/2006/math">
                    <m:r>
                      <a:rPr lang="zh-CN" altLang="en-US">
                        <a:latin typeface="Cambria Math" panose="02040503050406030204" charset="0"/>
                      </a:rPr>
                      <m:t>𝑓</m:t>
                    </m:r>
                  </m:oMath>
                </a14:m>
                <a:r>
                  <a:rPr lang="zh-CN" altLang="en-US"/>
                  <a:t>为载波频率，上式中连续时间相位函数如下</a:t>
                </a:r>
                <a:endParaRPr lang="zh-CN" altLang="en-US"/>
              </a:p>
            </p:txBody>
          </p:sp>
        </mc:Choice>
        <mc:Fallback>
          <p:sp>
            <p:nvSpPr>
              <p:cNvPr id="26" name="文本框 25"/>
              <p:cNvSpPr txBox="1">
                <a:spLocks noRot="1" noChangeAspect="1" noMove="1" noResize="1" noEditPoints="1" noAdjustHandles="1" noChangeArrowheads="1" noChangeShapeType="1" noTextEdit="1"/>
              </p:cNvSpPr>
              <p:nvPr/>
            </p:nvSpPr>
            <p:spPr>
              <a:xfrm>
                <a:off x="1585595" y="1861820"/>
                <a:ext cx="5814060" cy="368300"/>
              </a:xfrm>
              <a:prstGeom prst="rect">
                <a:avLst/>
              </a:prstGeom>
              <a:blipFill rotWithShape="1">
                <a:blip r:embed="rId6"/>
                <a:stretch>
                  <a:fillRect/>
                </a:stretch>
              </a:blipFill>
            </p:spPr>
            <p:txBody>
              <a:bodyPr/>
              <a:lstStyle/>
              <a:p>
                <a:r>
                  <a:rPr lang="zh-CN" altLang="en-US">
                    <a:noFill/>
                  </a:rPr>
                  <a:t> </a:t>
                </a:r>
              </a:p>
            </p:txBody>
          </p:sp>
        </mc:Fallback>
      </mc:AlternateContent>
      <p:sp>
        <p:nvSpPr>
          <p:cNvPr id="27" name="文本框 26"/>
          <p:cNvSpPr txBox="1"/>
          <p:nvPr/>
        </p:nvSpPr>
        <p:spPr>
          <a:xfrm>
            <a:off x="1585595" y="2801620"/>
            <a:ext cx="5814060" cy="368300"/>
          </a:xfrm>
          <a:prstGeom prst="rect">
            <a:avLst/>
          </a:prstGeom>
          <a:noFill/>
        </p:spPr>
        <p:txBody>
          <a:bodyPr wrap="square" rtlCol="0">
            <a:spAutoFit/>
          </a:bodyPr>
          <a:p>
            <a:pPr algn="l">
              <a:buClrTx/>
              <a:buSzTx/>
              <a:buFontTx/>
            </a:pPr>
            <a:r>
              <a:rPr lang="zh-CN" altLang="en-US"/>
              <a:t>离散时间相位函数如下</a:t>
            </a:r>
            <a:endParaRPr lang="zh-CN" altLang="en-US"/>
          </a:p>
        </p:txBody>
      </p:sp>
      <mc:AlternateContent xmlns:mc="http://schemas.openxmlformats.org/markup-compatibility/2006">
        <mc:Choice xmlns:a14="http://schemas.microsoft.com/office/drawing/2010/main" Requires="a14">
          <p:sp>
            <p:nvSpPr>
              <p:cNvPr id="41" name="文本框 40"/>
              <p:cNvSpPr txBox="1"/>
              <p:nvPr/>
            </p:nvSpPr>
            <p:spPr>
              <a:xfrm>
                <a:off x="1585595" y="3863340"/>
                <a:ext cx="9718040" cy="1374140"/>
              </a:xfrm>
              <a:prstGeom prst="rect">
                <a:avLst/>
              </a:prstGeom>
              <a:noFill/>
            </p:spPr>
            <p:txBody>
              <a:bodyPr wrap="square" rtlCol="0">
                <a:spAutoFit/>
              </a:bodyPr>
              <a:p>
                <a:pPr indent="0" algn="l" fontAlgn="auto">
                  <a:lnSpc>
                    <a:spcPct val="150000"/>
                  </a:lnSpc>
                  <a:buClrTx/>
                  <a:buSzTx/>
                  <a:buFontTx/>
                </a:pPr>
                <a:r>
                  <a:rPr lang="zh-CN" altLang="en-US"/>
                  <a:t>其中</a:t>
                </a:r>
                <a14:m>
                  <m:oMath xmlns:m="http://schemas.openxmlformats.org/officeDocument/2006/math">
                    <m:r>
                      <a:rPr lang="zh-CN" altLang="en-US">
                        <a:latin typeface="Cambria Math" panose="02040503050406030204" charset="0"/>
                      </a:rPr>
                      <m:t>ℎ</m:t>
                    </m:r>
                  </m:oMath>
                </a14:m>
                <a:r>
                  <a:rPr lang="zh-CN" altLang="en-US"/>
                  <a:t>是调制系数，在本课题中取</a:t>
                </a:r>
                <a14:m>
                  <m:oMath xmlns:m="http://schemas.openxmlformats.org/officeDocument/2006/math">
                    <m:r>
                      <a:rPr lang="zh-CN" altLang="en-US">
                        <a:latin typeface="Cambria Math" panose="02040503050406030204" charset="0"/>
                      </a:rPr>
                      <m:t>0</m:t>
                    </m:r>
                    <m:r>
                      <a:rPr lang="zh-CN" altLang="en-US">
                        <a:latin typeface="Cambria Math" panose="02040503050406030204" charset="0"/>
                      </a:rPr>
                      <m:t>.</m:t>
                    </m:r>
                    <m:r>
                      <a:rPr lang="zh-CN" altLang="en-US">
                        <a:latin typeface="Cambria Math" panose="02040503050406030204" charset="0"/>
                      </a:rPr>
                      <m:t>7</m:t>
                    </m:r>
                  </m:oMath>
                </a14:m>
                <a:r>
                  <a:rPr lang="zh-CN" altLang="en-US"/>
                  <a:t>，</a:t>
                </a:r>
                <a14:m>
                  <m:oMath xmlns:m="http://schemas.openxmlformats.org/officeDocument/2006/math">
                    <m:sSub>
                      <m:sSubPr>
                        <m:ctrlPr>
                          <a:rPr lang="zh-CN" altLang="en-US"/>
                        </m:ctrlPr>
                      </m:sSubPr>
                      <m:e>
                        <m:r>
                          <a:rPr lang="zh-CN" altLang="en-US">
                            <a:latin typeface="Cambria Math" panose="02040503050406030204" charset="0"/>
                          </a:rPr>
                          <m:t>𝑅</m:t>
                        </m:r>
                      </m:e>
                      <m:sub>
                        <m:r>
                          <a:rPr lang="zh-CN" altLang="en-US">
                            <a:latin typeface="Cambria Math" panose="02040503050406030204" charset="0"/>
                          </a:rPr>
                          <m:t>𝑏</m:t>
                        </m:r>
                      </m:sub>
                    </m:sSub>
                  </m:oMath>
                </a14:m>
                <a:r>
                  <a:rPr lang="zh-CN" altLang="en-US"/>
                  <a:t>是符号速率，</a:t>
                </a:r>
                <a14:m>
                  <m:oMath xmlns:m="http://schemas.openxmlformats.org/officeDocument/2006/math">
                    <m:sSub>
                      <m:sSubPr>
                        <m:ctrlPr>
                          <a:rPr lang="zh-CN" altLang="en-US"/>
                        </m:ctrlPr>
                      </m:sSubPr>
                      <m:e>
                        <m:r>
                          <a:rPr lang="zh-CN" altLang="en-US">
                            <a:latin typeface="Cambria Math" panose="02040503050406030204" charset="0"/>
                          </a:rPr>
                          <m:t>𝑓</m:t>
                        </m:r>
                      </m:e>
                      <m:sub>
                        <m:r>
                          <a:rPr lang="zh-CN" altLang="en-US">
                            <a:latin typeface="Cambria Math" panose="02040503050406030204" charset="0"/>
                          </a:rPr>
                          <m:t>𝑠</m:t>
                        </m:r>
                      </m:sub>
                    </m:sSub>
                  </m:oMath>
                </a14:m>
                <a:r>
                  <a:rPr lang="zh-CN" altLang="en-US"/>
                  <a:t>是采样率，</a:t>
                </a:r>
                <a14:m>
                  <m:oMath xmlns:m="http://schemas.openxmlformats.org/officeDocument/2006/math">
                    <m:r>
                      <a:rPr lang="zh-CN" altLang="en-US">
                        <a:latin typeface="Cambria Math" panose="02040503050406030204" charset="0"/>
                      </a:rPr>
                      <m:t>𝑚</m:t>
                    </m:r>
                    <m:r>
                      <a:rPr lang="zh-CN" altLang="en-US">
                        <a:latin typeface="Cambria Math" panose="02040503050406030204" charset="0"/>
                      </a:rPr>
                      <m:t>(</m:t>
                    </m:r>
                    <m:r>
                      <a:rPr lang="zh-CN" altLang="en-US">
                        <a:latin typeface="Cambria Math" panose="02040503050406030204" charset="0"/>
                      </a:rPr>
                      <m:t>𝜏</m:t>
                    </m:r>
                    <m:r>
                      <a:rPr lang="zh-CN" altLang="en-US">
                        <a:latin typeface="Cambria Math" panose="02040503050406030204" charset="0"/>
                      </a:rPr>
                      <m:t>)</m:t>
                    </m:r>
                  </m:oMath>
                </a14:m>
                <a:r>
                  <a:rPr lang="zh-CN" altLang="en-US"/>
                  <a:t>是经过高斯滤波器平滑后的连续时间基带信号，</a:t>
                </a:r>
                <a14:m>
                  <m:oMath xmlns:m="http://schemas.openxmlformats.org/officeDocument/2006/math">
                    <m:r>
                      <a:rPr lang="zh-CN" altLang="en-US">
                        <a:latin typeface="Cambria Math" panose="02040503050406030204" charset="0"/>
                      </a:rPr>
                      <m:t>𝑚</m:t>
                    </m:r>
                    <m:r>
                      <a:rPr lang="zh-CN" altLang="en-US">
                        <a:latin typeface="Cambria Math" panose="02040503050406030204" charset="0"/>
                      </a:rPr>
                      <m:t>(</m:t>
                    </m:r>
                    <m:r>
                      <a:rPr lang="zh-CN" altLang="en-US">
                        <a:latin typeface="Cambria Math" panose="02040503050406030204" charset="0"/>
                      </a:rPr>
                      <m:t>𝑛</m:t>
                    </m:r>
                    <m:r>
                      <a:rPr lang="zh-CN" altLang="en-US">
                        <a:latin typeface="Cambria Math" panose="02040503050406030204" charset="0"/>
                      </a:rPr>
                      <m:t>)</m:t>
                    </m:r>
                  </m:oMath>
                </a14:m>
                <a:r>
                  <a:rPr lang="zh-CN" altLang="en-US"/>
                  <a:t>是经过高斯滤波器平滑后的离散时间基带信号。故</a:t>
                </a:r>
                <a:r>
                  <a:rPr lang="en-US" altLang="zh-CN"/>
                  <a:t>GFSK</a:t>
                </a:r>
                <a:r>
                  <a:rPr lang="zh-CN" altLang="en-US"/>
                  <a:t>信号的产生</a:t>
                </a:r>
                <a:r>
                  <a:rPr lang="zh-CN" altLang="en-US"/>
                  <a:t>流程如下。</a:t>
                </a:r>
                <a:endParaRPr lang="zh-CN" altLang="en-US"/>
              </a:p>
            </p:txBody>
          </p:sp>
        </mc:Choice>
        <mc:Fallback>
          <p:sp>
            <p:nvSpPr>
              <p:cNvPr id="41" name="文本框 40"/>
              <p:cNvSpPr txBox="1">
                <a:spLocks noRot="1" noChangeAspect="1" noMove="1" noResize="1" noEditPoints="1" noAdjustHandles="1" noChangeArrowheads="1" noChangeShapeType="1" noTextEdit="1"/>
              </p:cNvSpPr>
              <p:nvPr/>
            </p:nvSpPr>
            <p:spPr>
              <a:xfrm>
                <a:off x="1585595" y="3863340"/>
                <a:ext cx="9718040" cy="137414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3749675" cy="559789"/>
            <a:chOff x="6470247" y="1233364"/>
            <a:chExt cx="3749675" cy="559789"/>
          </a:xfrm>
        </p:grpSpPr>
        <p:sp>
          <p:nvSpPr>
            <p:cNvPr id="30"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00" name="文本框 99"/>
          <p:cNvSpPr txBox="1"/>
          <p:nvPr/>
        </p:nvSpPr>
        <p:spPr>
          <a:xfrm>
            <a:off x="1585595" y="920750"/>
            <a:ext cx="8881110" cy="1753235"/>
          </a:xfrm>
          <a:prstGeom prst="rect">
            <a:avLst/>
          </a:prstGeom>
          <a:noFill/>
          <a:ln w="9525">
            <a:noFill/>
          </a:ln>
        </p:spPr>
        <p:txBody>
          <a:bodyPr wrap="square">
            <a:spAutoFit/>
          </a:bodyPr>
          <a:p>
            <a:pPr indent="0" algn="l" fontAlgn="auto">
              <a:lnSpc>
                <a:spcPct val="150000"/>
              </a:lnSpc>
              <a:buClrTx/>
              <a:buSzTx/>
              <a:buFontTx/>
            </a:pPr>
            <a:r>
              <a:rPr lang="zh-CN" altLang="en-US" b="0"/>
              <a:t>由于信号经过信道之后会被各种形式的失真干扰，如频率偏移、加性高斯白噪声以及传输带来的延时，故需要对信号进行滤波、盲检测和频率补偿，并通过寻找最佳采样点实现最优的解调性能。这分别涉及低通滤波、帧头检测、频率估计与粗补偿以及位同步</a:t>
            </a:r>
            <a:r>
              <a:rPr lang="zh-CN" altLang="en-US" b="0"/>
              <a:t>算法。</a:t>
            </a:r>
            <a:endParaRPr lang="zh-CN" altLang="en-US" b="0"/>
          </a:p>
        </p:txBody>
      </p:sp>
      <p:pic>
        <p:nvPicPr>
          <p:cNvPr id="6" name="图片 5"/>
          <p:cNvPicPr>
            <a:picLocks noChangeAspect="1"/>
          </p:cNvPicPr>
          <p:nvPr/>
        </p:nvPicPr>
        <p:blipFill>
          <a:blip r:embed="rId2"/>
          <a:stretch>
            <a:fillRect/>
          </a:stretch>
        </p:blipFill>
        <p:spPr>
          <a:xfrm>
            <a:off x="2289810" y="5274945"/>
            <a:ext cx="7094220" cy="1333500"/>
          </a:xfrm>
          <a:prstGeom prst="rect">
            <a:avLst/>
          </a:prstGeom>
          <a:effectLst/>
        </p:spPr>
      </p:pic>
      <p:pic>
        <p:nvPicPr>
          <p:cNvPr id="8" name="图片 7"/>
          <p:cNvPicPr>
            <a:picLocks noChangeAspect="1"/>
          </p:cNvPicPr>
          <p:nvPr/>
        </p:nvPicPr>
        <p:blipFill>
          <a:blip r:embed="rId3"/>
          <a:stretch>
            <a:fillRect/>
          </a:stretch>
        </p:blipFill>
        <p:spPr>
          <a:xfrm>
            <a:off x="2774950" y="2673985"/>
            <a:ext cx="6054725" cy="2414270"/>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585495" y="187450"/>
            <a:ext cx="3749675" cy="559789"/>
            <a:chOff x="6470247" y="1233364"/>
            <a:chExt cx="3749675" cy="559789"/>
          </a:xfrm>
        </p:grpSpPr>
        <p:sp>
          <p:nvSpPr>
            <p:cNvPr id="30"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5" name="任意多边形: 形状 32"/>
          <p:cNvSpPr/>
          <p:nvPr/>
        </p:nvSpPr>
        <p:spPr>
          <a:xfrm rot="10800000">
            <a:off x="10541635" y="-15240"/>
            <a:ext cx="1650365" cy="3233420"/>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6"/>
          <p:cNvSpPr/>
          <p:nvPr>
            <p:custDataLst>
              <p:tags r:id="rId1"/>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
        <p:nvSpPr>
          <p:cNvPr id="100" name="文本框 99"/>
          <p:cNvSpPr txBox="1"/>
          <p:nvPr/>
        </p:nvSpPr>
        <p:spPr>
          <a:xfrm>
            <a:off x="1537335" y="802640"/>
            <a:ext cx="8881110" cy="1753235"/>
          </a:xfrm>
          <a:prstGeom prst="rect">
            <a:avLst/>
          </a:prstGeom>
          <a:noFill/>
          <a:ln w="9525">
            <a:noFill/>
          </a:ln>
        </p:spPr>
        <p:txBody>
          <a:bodyPr wrap="square">
            <a:spAutoFit/>
          </a:bodyPr>
          <a:p>
            <a:pPr indent="0" algn="l" fontAlgn="auto">
              <a:lnSpc>
                <a:spcPct val="150000"/>
              </a:lnSpc>
              <a:buClrTx/>
              <a:buSzTx/>
              <a:buFontTx/>
            </a:pPr>
            <a:r>
              <a:rPr lang="zh-CN" altLang="en-US" b="0"/>
              <a:t>由于信号经过信道之后会被各种形式的失真干扰，如频率偏移、加性高斯白噪声以及传输带来的延时，故需要对信号进行滤波、盲检测和频率补偿，并通过寻找最佳采样点实现最优的解调性能。这分别涉及低通滤波、帧头检测、频率估计与粗补偿以及位同步算法。</a:t>
            </a:r>
            <a:endParaRPr lang="zh-CN" altLang="en-US" b="0"/>
          </a:p>
        </p:txBody>
      </p:sp>
      <p:grpSp>
        <p:nvGrpSpPr>
          <p:cNvPr id="39" name="组合 38"/>
          <p:cNvGrpSpPr/>
          <p:nvPr/>
        </p:nvGrpSpPr>
        <p:grpSpPr>
          <a:xfrm>
            <a:off x="1640205" y="2648585"/>
            <a:ext cx="1442720" cy="461645"/>
            <a:chOff x="2161" y="2247"/>
            <a:chExt cx="3686" cy="1179"/>
          </a:xfrm>
        </p:grpSpPr>
        <p:sp>
          <p:nvSpPr>
            <p:cNvPr id="4" name="流程图: 手动输入 3"/>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16" name="矩形 30"/>
            <p:cNvSpPr>
              <a:spLocks noChangeArrowheads="1"/>
            </p:cNvSpPr>
            <p:nvPr/>
          </p:nvSpPr>
          <p:spPr bwMode="auto">
            <a:xfrm>
              <a:off x="2488" y="2464"/>
              <a:ext cx="2799"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1600" dirty="0" smtClean="0">
                  <a:solidFill>
                    <a:schemeClr val="bg1"/>
                  </a:solidFill>
                  <a:latin typeface="微软雅黑" panose="020B0503020204020204" pitchFamily="34" charset="-122"/>
                  <a:ea typeface="微软雅黑" panose="020B0503020204020204" pitchFamily="34" charset="-122"/>
                </a:rPr>
                <a:t>突发检测</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sp>
        <p:nvSpPr>
          <p:cNvPr id="34" name="矩形 30"/>
          <p:cNvSpPr>
            <a:spLocks noChangeArrowheads="1"/>
          </p:cNvSpPr>
          <p:nvPr/>
        </p:nvSpPr>
        <p:spPr bwMode="auto">
          <a:xfrm>
            <a:off x="4378325" y="6231890"/>
            <a:ext cx="944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2000" dirty="0" smtClean="0">
                <a:solidFill>
                  <a:schemeClr val="bg1"/>
                </a:solidFill>
                <a:latin typeface="微软雅黑" panose="020B0503020204020204" pitchFamily="34" charset="-122"/>
                <a:ea typeface="微软雅黑" panose="020B0503020204020204" pitchFamily="34" charset="-122"/>
              </a:rPr>
              <a:t>结果</a:t>
            </a:r>
            <a:r>
              <a:rPr lang="zh-CN" altLang="en-US" sz="2000" dirty="0" smtClean="0">
                <a:solidFill>
                  <a:schemeClr val="bg1"/>
                </a:solidFill>
                <a:latin typeface="微软雅黑" panose="020B0503020204020204" pitchFamily="34" charset="-122"/>
                <a:ea typeface="微软雅黑" panose="020B0503020204020204" pitchFamily="34" charset="-122"/>
              </a:rPr>
              <a:t>分</a:t>
            </a:r>
            <a:endParaRPr lang="zh-CN" altLang="en-US" sz="2000" dirty="0" smtClean="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0" name="文本框 39"/>
              <p:cNvSpPr txBox="1"/>
              <p:nvPr/>
            </p:nvSpPr>
            <p:spPr>
              <a:xfrm>
                <a:off x="1537335" y="3225800"/>
                <a:ext cx="3111500" cy="2681605"/>
              </a:xfrm>
              <a:prstGeom prst="rect">
                <a:avLst/>
              </a:prstGeom>
              <a:noFill/>
            </p:spPr>
            <p:txBody>
              <a:bodyPr wrap="square" rtlCol="0">
                <a:noAutofit/>
              </a:bodyPr>
              <a:p>
                <a:pPr indent="0" fontAlgn="auto">
                  <a:lnSpc>
                    <a:spcPct val="150000"/>
                  </a:lnSpc>
                </a:pPr>
                <a:r>
                  <a:rPr lang="zh-CN" altLang="en-US" sz="1600"/>
                  <a:t>差分相关突发检测需要数据辅助。该算法计算信号的自差分的能量</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1</m:t>
                        </m:r>
                      </m:sub>
                    </m:sSub>
                  </m:oMath>
                </a14:m>
                <a:r>
                  <a:rPr lang="zh-CN" altLang="en-US" sz="1600"/>
                  <a:t>信号和信号与预生成的标准同步序列的差分相关能量</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2</m:t>
                        </m:r>
                      </m:sub>
                    </m:sSub>
                  </m:oMath>
                </a14:m>
                <a:r>
                  <a:rPr lang="zh-CN" altLang="en-US" sz="1600"/>
                  <a:t>，若</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2</m:t>
                        </m:r>
                      </m:sub>
                    </m:sSub>
                    <m:r>
                      <a:rPr lang="en-US" altLang="zh-CN" sz="1600" i="1">
                        <a:latin typeface="Cambria Math" panose="02040503050406030204" charset="0"/>
                        <a:cs typeface="Cambria Math" panose="02040503050406030204" charset="0"/>
                      </a:rPr>
                      <m:t>&gt;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𝑃</m:t>
                        </m:r>
                      </m:e>
                      <m:sub>
                        <m:r>
                          <a:rPr lang="en-US" altLang="zh-CN" sz="1600" i="1">
                            <a:latin typeface="Cambria Math" panose="02040503050406030204" charset="0"/>
                            <a:cs typeface="Cambria Math" panose="02040503050406030204" charset="0"/>
                          </a:rPr>
                          <m:t>1</m:t>
                        </m:r>
                      </m:sub>
                    </m:sSub>
                  </m:oMath>
                </a14:m>
                <a:r>
                  <a:rPr lang="zh-CN" altLang="en-US" sz="1600">
                    <a:latin typeface="Cambria Math" panose="02040503050406030204" charset="0"/>
                    <a:cs typeface="Cambria Math" panose="02040503050406030204" charset="0"/>
                  </a:rPr>
                  <a:t>，则说明此时此段信号与标准段强相关，其峰值代表与同步字重合的部分。</a:t>
                </a:r>
                <a:endParaRPr lang="en-US" altLang="zh-CN" sz="1600">
                  <a:latin typeface="Cambria Math" panose="02040503050406030204" charset="0"/>
                  <a:cs typeface="Cambria Math" panose="02040503050406030204" charset="0"/>
                </a:endParaRPr>
              </a:p>
            </p:txBody>
          </p:sp>
        </mc:Choice>
        <mc:Fallback>
          <p:sp>
            <p:nvSpPr>
              <p:cNvPr id="40" name="文本框 39"/>
              <p:cNvSpPr txBox="1">
                <a:spLocks noRot="1" noChangeAspect="1" noMove="1" noResize="1" noEditPoints="1" noAdjustHandles="1" noChangeArrowheads="1" noChangeShapeType="1" noTextEdit="1"/>
              </p:cNvSpPr>
              <p:nvPr/>
            </p:nvSpPr>
            <p:spPr>
              <a:xfrm>
                <a:off x="1537335" y="3225800"/>
                <a:ext cx="3111500" cy="2681605"/>
              </a:xfrm>
              <a:prstGeom prst="rect">
                <a:avLst/>
              </a:prstGeom>
              <a:blipFill rotWithShape="1">
                <a:blip r:embed="rId2"/>
                <a:stretch>
                  <a:fillRect r="-898"/>
                </a:stretch>
              </a:blipFill>
            </p:spPr>
            <p:txBody>
              <a:bodyPr/>
              <a:lstStyle/>
              <a:p>
                <a:r>
                  <a:rPr lang="zh-CN" altLang="en-US">
                    <a:noFill/>
                  </a:rPr>
                  <a:t> </a:t>
                </a:r>
              </a:p>
            </p:txBody>
          </p:sp>
        </mc:Fallback>
      </mc:AlternateContent>
      <p:pic>
        <p:nvPicPr>
          <p:cNvPr id="28" name="图片 27"/>
          <p:cNvPicPr>
            <a:picLocks noChangeAspect="1"/>
          </p:cNvPicPr>
          <p:nvPr/>
        </p:nvPicPr>
        <p:blipFill>
          <a:blip r:embed="rId3"/>
          <a:stretch>
            <a:fillRect/>
          </a:stretch>
        </p:blipFill>
        <p:spPr>
          <a:xfrm>
            <a:off x="4648835" y="2802890"/>
            <a:ext cx="5711825" cy="2853690"/>
          </a:xfrm>
          <a:prstGeom prst="rect">
            <a:avLst/>
          </a:prstGeom>
          <a:effectLst>
            <a:outerShdw blurRad="50800" dist="38100" dir="8100000" algn="tr"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p:cNvPicPr>
            <a:picLocks noChangeAspect="1"/>
          </p:cNvPicPr>
          <p:nvPr/>
        </p:nvPicPr>
        <p:blipFill>
          <a:blip r:embed="rId1"/>
          <a:stretch>
            <a:fillRect/>
          </a:stretch>
        </p:blipFill>
        <p:spPr>
          <a:xfrm>
            <a:off x="8787130" y="4921885"/>
            <a:ext cx="3125470" cy="885825"/>
          </a:xfrm>
          <a:prstGeom prst="rect">
            <a:avLst/>
          </a:prstGeom>
        </p:spPr>
      </p:pic>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sp>
        <p:nvSpPr>
          <p:cNvPr id="5" name="任意多边形: 形状 32"/>
          <p:cNvSpPr/>
          <p:nvPr/>
        </p:nvSpPr>
        <p:spPr>
          <a:xfrm rot="10800000">
            <a:off x="11033125" y="0"/>
            <a:ext cx="1158875" cy="2270125"/>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7" name="图片 36"/>
          <p:cNvPicPr>
            <a:picLocks noChangeAspect="1"/>
          </p:cNvPicPr>
          <p:nvPr/>
        </p:nvPicPr>
        <p:blipFill>
          <a:blip r:embed="rId2"/>
          <a:stretch>
            <a:fillRect/>
          </a:stretch>
        </p:blipFill>
        <p:spPr>
          <a:xfrm>
            <a:off x="4982210" y="3362325"/>
            <a:ext cx="3277235" cy="842645"/>
          </a:xfrm>
          <a:prstGeom prst="rect">
            <a:avLst/>
          </a:prstGeom>
        </p:spPr>
      </p:pic>
      <p:pic>
        <p:nvPicPr>
          <p:cNvPr id="36" name="图片 35"/>
          <p:cNvPicPr>
            <a:picLocks noChangeAspect="1"/>
          </p:cNvPicPr>
          <p:nvPr/>
        </p:nvPicPr>
        <p:blipFill>
          <a:blip r:embed="rId3"/>
          <a:stretch>
            <a:fillRect/>
          </a:stretch>
        </p:blipFill>
        <p:spPr>
          <a:xfrm>
            <a:off x="4808855" y="2122805"/>
            <a:ext cx="3253105" cy="613410"/>
          </a:xfrm>
          <a:prstGeom prst="rect">
            <a:avLst/>
          </a:prstGeom>
        </p:spPr>
      </p:pic>
      <p:sp>
        <p:nvSpPr>
          <p:cNvPr id="43" name="文本框 42"/>
          <p:cNvSpPr txBox="1"/>
          <p:nvPr>
            <p:custDataLst>
              <p:tags r:id="rId4"/>
            </p:custDataLst>
          </p:nvPr>
        </p:nvSpPr>
        <p:spPr>
          <a:xfrm>
            <a:off x="894715" y="1614805"/>
            <a:ext cx="3188970" cy="4998720"/>
          </a:xfrm>
          <a:prstGeom prst="rect">
            <a:avLst/>
          </a:prstGeom>
          <a:noFill/>
        </p:spPr>
        <p:txBody>
          <a:bodyPr wrap="square" rtlCol="0">
            <a:noAutofit/>
          </a:bodyPr>
          <a:p>
            <a:pPr indent="0" fontAlgn="auto">
              <a:lnSpc>
                <a:spcPct val="150000"/>
              </a:lnSpc>
            </a:pPr>
            <a:r>
              <a:rPr lang="zh-CN" altLang="en-US">
                <a:sym typeface="+mn-ea"/>
              </a:rPr>
              <a:t>频率估计有三种算法，其基本原理是离散信号的频率偏移可以通过采样点之间的差分转化为相位偏移，再通过计算</a:t>
            </a:r>
            <a:r>
              <a:rPr lang="zh-CN" altLang="en-US">
                <a:sym typeface="+mn-ea"/>
              </a:rPr>
              <a:t>均值</a:t>
            </a:r>
            <a:r>
              <a:rPr lang="zh-CN" altLang="en-US">
                <a:sym typeface="+mn-ea"/>
              </a:rPr>
              <a:t>消除噪声带来的影响。</a:t>
            </a:r>
            <a:endParaRPr lang="zh-CN" altLang="en-US"/>
          </a:p>
          <a:p>
            <a:pPr indent="0" fontAlgn="auto">
              <a:lnSpc>
                <a:spcPct val="150000"/>
              </a:lnSpc>
            </a:pPr>
            <a:r>
              <a:rPr lang="zh-CN" altLang="en-US"/>
              <a:t>在确定同步字起始位置，我们可以定位</a:t>
            </a:r>
            <a:r>
              <a:rPr lang="zh-CN" altLang="en-US">
                <a:sym typeface="+mn-ea"/>
              </a:rPr>
              <a:t>接收数据的</a:t>
            </a:r>
            <a:r>
              <a:rPr lang="zh-CN" altLang="en-US"/>
              <a:t>前导码的位置，并与标准前导码相干得到频率偏移的部分，进行数据辅助的频率估计。</a:t>
            </a:r>
            <a:endParaRPr lang="zh-CN" altLang="en-US"/>
          </a:p>
        </p:txBody>
      </p:sp>
      <p:sp>
        <p:nvSpPr>
          <p:cNvPr id="47" name="文本框 46"/>
          <p:cNvSpPr txBox="1"/>
          <p:nvPr>
            <p:custDataLst>
              <p:tags r:id="rId5"/>
            </p:custDataLst>
          </p:nvPr>
        </p:nvSpPr>
        <p:spPr>
          <a:xfrm>
            <a:off x="4359910" y="2832735"/>
            <a:ext cx="4556760" cy="462915"/>
          </a:xfrm>
          <a:prstGeom prst="rect">
            <a:avLst/>
          </a:prstGeom>
          <a:noFill/>
        </p:spPr>
        <p:txBody>
          <a:bodyPr wrap="square" rtlCol="0">
            <a:noAutofit/>
          </a:bodyPr>
          <a:p>
            <a:pPr indent="0" fontAlgn="auto">
              <a:lnSpc>
                <a:spcPct val="150000"/>
              </a:lnSpc>
            </a:pPr>
            <a:r>
              <a:rPr lang="zh-CN" altLang="en-US"/>
              <a:t>定义自相关系数为</a:t>
            </a:r>
            <a:endParaRPr lang="zh-CN" altLang="en-US"/>
          </a:p>
        </p:txBody>
      </p:sp>
      <p:pic>
        <p:nvPicPr>
          <p:cNvPr id="48" name="图片 47"/>
          <p:cNvPicPr>
            <a:picLocks noChangeAspect="1"/>
          </p:cNvPicPr>
          <p:nvPr/>
        </p:nvPicPr>
        <p:blipFill>
          <a:blip r:embed="rId6"/>
          <a:stretch>
            <a:fillRect/>
          </a:stretch>
        </p:blipFill>
        <p:spPr>
          <a:xfrm>
            <a:off x="4982210" y="5128895"/>
            <a:ext cx="2227580" cy="483870"/>
          </a:xfrm>
          <a:prstGeom prst="rect">
            <a:avLst/>
          </a:prstGeom>
        </p:spPr>
      </p:pic>
      <mc:AlternateContent xmlns:mc="http://schemas.openxmlformats.org/markup-compatibility/2006">
        <mc:Choice xmlns:a14="http://schemas.microsoft.com/office/drawing/2010/main" Requires="a14">
          <p:sp>
            <p:nvSpPr>
              <p:cNvPr id="49" name="文本框 48"/>
              <p:cNvSpPr txBox="1"/>
              <p:nvPr>
                <p:custDataLst>
                  <p:tags r:id="rId7"/>
                </p:custDataLst>
              </p:nvPr>
            </p:nvSpPr>
            <p:spPr>
              <a:xfrm>
                <a:off x="4359910" y="4318000"/>
                <a:ext cx="4556760" cy="462915"/>
              </a:xfrm>
              <a:prstGeom prst="rect">
                <a:avLst/>
              </a:prstGeom>
              <a:noFill/>
            </p:spPr>
            <p:txBody>
              <a:bodyPr wrap="square" rtlCol="0">
                <a:noAutofit/>
              </a:bodyPr>
              <a:p>
                <a:pPr indent="0" fontAlgn="auto">
                  <a:lnSpc>
                    <a:spcPct val="150000"/>
                  </a:lnSpc>
                </a:pPr>
                <a:r>
                  <a:rPr lang="zh-CN" altLang="en-US"/>
                  <a:t>将</a:t>
                </a:r>
                <a14:m>
                  <m:oMath xmlns:m="http://schemas.openxmlformats.org/officeDocument/2006/math">
                    <m:r>
                      <a:rPr lang="en-US" altLang="zh-CN" i="1">
                        <a:latin typeface="Cambria Math" panose="02040503050406030204" charset="0"/>
                        <a:cs typeface="Cambria Math" panose="02040503050406030204" charset="0"/>
                      </a:rPr>
                      <m:t>𝑍</m:t>
                    </m:r>
                    <m:r>
                      <a:rPr lang="zh-CN" altLang="en-US"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𝑘</m:t>
                    </m:r>
                    <m:r>
                      <a:rPr lang="zh-CN" altLang="en-US" i="1">
                        <a:latin typeface="Cambria Math" panose="02040503050406030204" charset="0"/>
                        <a:ea typeface="MS Mincho" charset="0"/>
                        <a:cs typeface="Cambria Math" panose="02040503050406030204" charset="0"/>
                      </a:rPr>
                      <m:t>)</m:t>
                    </m:r>
                  </m:oMath>
                </a14:m>
                <a:r>
                  <a:rPr lang="zh-CN" altLang="en-US">
                    <a:latin typeface="Cambria Math" panose="02040503050406030204" charset="0"/>
                  </a:rPr>
                  <a:t>代入</a:t>
                </a:r>
                <a14:m>
                  <m:oMath xmlns:m="http://schemas.openxmlformats.org/officeDocument/2006/math">
                    <m:r>
                      <a:rPr lang="en-US" altLang="zh-CN" i="1">
                        <a:latin typeface="Cambria Math" panose="02040503050406030204" charset="0"/>
                        <a:cs typeface="Cambria Math" panose="02040503050406030204" charset="0"/>
                      </a:rPr>
                      <m:t>𝑅</m:t>
                    </m:r>
                    <m:r>
                      <a:rPr lang="zh-CN" altLang="en-US"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𝑚</m:t>
                    </m:r>
                    <m:r>
                      <a:rPr lang="zh-CN" altLang="en-US" i="1">
                        <a:latin typeface="Cambria Math" panose="02040503050406030204" charset="0"/>
                        <a:ea typeface="MS Mincho" charset="0"/>
                        <a:cs typeface="Cambria Math" panose="02040503050406030204" charset="0"/>
                      </a:rPr>
                      <m:t>)</m:t>
                    </m:r>
                  </m:oMath>
                </a14:m>
                <a:r>
                  <a:rPr lang="zh-CN" altLang="en-US">
                    <a:latin typeface="Cambria Math" panose="02040503050406030204" charset="0"/>
                  </a:rPr>
                  <a:t>可得</a:t>
                </a:r>
                <a:endParaRPr lang="zh-CN" altLang="en-US">
                  <a:latin typeface="Cambria Math" panose="02040503050406030204" charset="0"/>
                </a:endParaRPr>
              </a:p>
            </p:txBody>
          </p:sp>
        </mc:Choice>
        <mc:Fallback>
          <p:sp>
            <p:nvSpPr>
              <p:cNvPr id="49" name="文本框 48"/>
              <p:cNvSpPr txBox="1">
                <a:spLocks noRot="1" noChangeAspect="1" noMove="1" noResize="1" noEditPoints="1" noAdjustHandles="1" noChangeArrowheads="1" noChangeShapeType="1" noTextEdit="1"/>
              </p:cNvSpPr>
              <p:nvPr>
                <p:custDataLst>
                  <p:tags r:id="rId8"/>
                </p:custDataLst>
              </p:nvPr>
            </p:nvSpPr>
            <p:spPr>
              <a:xfrm>
                <a:off x="4359910" y="4318000"/>
                <a:ext cx="4556760" cy="462915"/>
              </a:xfrm>
              <a:prstGeom prst="rect">
                <a:avLst/>
              </a:prstGeom>
              <a:blipFill rotWithShape="1">
                <a:blip r:embed="rId9"/>
                <a:stretch>
                  <a:fillRect/>
                </a:stretch>
              </a:blipFill>
            </p:spPr>
            <p:txBody>
              <a:bodyPr/>
              <a:lstStyle/>
              <a:p>
                <a:r>
                  <a:rPr lang="zh-CN" altLang="en-US">
                    <a:noFill/>
                  </a:rPr>
                  <a:t> </a:t>
                </a:r>
              </a:p>
            </p:txBody>
          </p:sp>
        </mc:Fallback>
      </mc:AlternateContent>
      <p:grpSp>
        <p:nvGrpSpPr>
          <p:cNvPr id="50" name="组合 49"/>
          <p:cNvGrpSpPr/>
          <p:nvPr/>
        </p:nvGrpSpPr>
        <p:grpSpPr>
          <a:xfrm>
            <a:off x="980440" y="977900"/>
            <a:ext cx="1442720" cy="461645"/>
            <a:chOff x="2161" y="2247"/>
            <a:chExt cx="3686" cy="1179"/>
          </a:xfrm>
        </p:grpSpPr>
        <p:sp>
          <p:nvSpPr>
            <p:cNvPr id="51" name="流程图: 手动输入 50"/>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52" name="矩形 30"/>
            <p:cNvSpPr>
              <a:spLocks noChangeArrowheads="1"/>
            </p:cNvSpPr>
            <p:nvPr/>
          </p:nvSpPr>
          <p:spPr bwMode="auto">
            <a:xfrm>
              <a:off x="2488" y="2464"/>
              <a:ext cx="2799"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1600" dirty="0" smtClean="0">
                  <a:solidFill>
                    <a:schemeClr val="bg1"/>
                  </a:solidFill>
                  <a:latin typeface="微软雅黑" panose="020B0503020204020204" pitchFamily="34" charset="-122"/>
                  <a:ea typeface="微软雅黑" panose="020B0503020204020204" pitchFamily="34" charset="-122"/>
                </a:rPr>
                <a:t>频率估计</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cxnSp>
        <p:nvCxnSpPr>
          <p:cNvPr id="53" name="直接连接符 52"/>
          <p:cNvCxnSpPr/>
          <p:nvPr>
            <p:custDataLst>
              <p:tags r:id="rId10"/>
            </p:custDataLst>
          </p:nvPr>
        </p:nvCxnSpPr>
        <p:spPr>
          <a:xfrm flipV="1">
            <a:off x="4175760" y="1780540"/>
            <a:ext cx="12065" cy="398145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sp>
        <p:nvSpPr>
          <p:cNvPr id="55" name="文本框 54"/>
          <p:cNvSpPr txBox="1"/>
          <p:nvPr>
            <p:custDataLst>
              <p:tags r:id="rId11"/>
            </p:custDataLst>
          </p:nvPr>
        </p:nvSpPr>
        <p:spPr>
          <a:xfrm>
            <a:off x="4359910" y="1622425"/>
            <a:ext cx="4556760" cy="462915"/>
          </a:xfrm>
          <a:prstGeom prst="rect">
            <a:avLst/>
          </a:prstGeom>
          <a:noFill/>
        </p:spPr>
        <p:txBody>
          <a:bodyPr wrap="square" rtlCol="0">
            <a:noAutofit/>
          </a:bodyPr>
          <a:p>
            <a:pPr indent="0" fontAlgn="auto">
              <a:lnSpc>
                <a:spcPct val="150000"/>
              </a:lnSpc>
            </a:pPr>
            <a:r>
              <a:rPr lang="zh-CN" altLang="en-US">
                <a:sym typeface="+mn-ea"/>
              </a:rPr>
              <a:t>具体而言，频率偏移信号可以表示为</a:t>
            </a:r>
            <a:endParaRPr lang="zh-CN" altLang="en-US"/>
          </a:p>
        </p:txBody>
      </p:sp>
      <mc:AlternateContent xmlns:mc="http://schemas.openxmlformats.org/markup-compatibility/2006">
        <mc:Choice xmlns:a14="http://schemas.microsoft.com/office/drawing/2010/main" Requires="a14">
          <p:sp>
            <p:nvSpPr>
              <p:cNvPr id="57" name="文本框 56"/>
              <p:cNvSpPr txBox="1"/>
              <p:nvPr>
                <p:custDataLst>
                  <p:tags r:id="rId12"/>
                </p:custDataLst>
              </p:nvPr>
            </p:nvSpPr>
            <p:spPr>
              <a:xfrm>
                <a:off x="8434705" y="1633220"/>
                <a:ext cx="2160905" cy="462915"/>
              </a:xfrm>
              <a:prstGeom prst="rect">
                <a:avLst/>
              </a:prstGeom>
              <a:noFill/>
            </p:spPr>
            <p:txBody>
              <a:bodyPr wrap="square" rtlCol="0">
                <a:noAutofit/>
              </a:bodyPr>
              <a:p>
                <a:pPr indent="0" fontAlgn="auto">
                  <a:lnSpc>
                    <a:spcPct val="150000"/>
                  </a:lnSpc>
                </a:pPr>
                <a:r>
                  <a:rPr lang="zh-CN" altLang="en-US"/>
                  <a:t>对</a:t>
                </a:r>
                <a14:m>
                  <m:oMath xmlns:m="http://schemas.openxmlformats.org/officeDocument/2006/math">
                    <m:r>
                      <a:rPr lang="en-US" altLang="zh-CN" i="1">
                        <a:latin typeface="Cambria Math" panose="02040503050406030204" charset="0"/>
                        <a:cs typeface="Cambria Math" panose="02040503050406030204" charset="0"/>
                      </a:rPr>
                      <m:t>𝑅</m:t>
                    </m:r>
                    <m:r>
                      <a:rPr lang="zh-CN" altLang="en-US"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𝑚</m:t>
                    </m:r>
                    <m:r>
                      <a:rPr lang="zh-CN" altLang="en-US" i="1">
                        <a:latin typeface="Cambria Math" panose="02040503050406030204" charset="0"/>
                        <a:ea typeface="MS Mincho" charset="0"/>
                        <a:cs typeface="Cambria Math" panose="02040503050406030204" charset="0"/>
                      </a:rPr>
                      <m:t>)</m:t>
                    </m:r>
                  </m:oMath>
                </a14:m>
                <a:r>
                  <a:rPr lang="zh-CN" altLang="en-US"/>
                  <a:t>求复角得</a:t>
                </a:r>
                <a:endParaRPr lang="zh-CN" altLang="en-US"/>
              </a:p>
            </p:txBody>
          </p:sp>
        </mc:Choice>
        <mc:Fallback>
          <p:sp>
            <p:nvSpPr>
              <p:cNvPr id="57" name="文本框 56"/>
              <p:cNvSpPr txBox="1">
                <a:spLocks noRot="1" noChangeAspect="1" noMove="1" noResize="1" noEditPoints="1" noAdjustHandles="1" noChangeArrowheads="1" noChangeShapeType="1" noTextEdit="1"/>
              </p:cNvSpPr>
              <p:nvPr>
                <p:custDataLst>
                  <p:tags r:id="rId13"/>
                </p:custDataLst>
              </p:nvPr>
            </p:nvSpPr>
            <p:spPr>
              <a:xfrm>
                <a:off x="8434705" y="1633220"/>
                <a:ext cx="2160905" cy="462915"/>
              </a:xfrm>
              <a:prstGeom prst="rect">
                <a:avLst/>
              </a:prstGeom>
              <a:blipFill rotWithShape="1">
                <a:blip r:embed="rId14"/>
                <a:stretch>
                  <a:fillRect/>
                </a:stretch>
              </a:blipFill>
            </p:spPr>
            <p:txBody>
              <a:bodyPr/>
              <a:lstStyle/>
              <a:p>
                <a:r>
                  <a:rPr lang="zh-CN" altLang="en-US">
                    <a:noFill/>
                  </a:rPr>
                  <a:t> </a:t>
                </a:r>
              </a:p>
            </p:txBody>
          </p:sp>
        </mc:Fallback>
      </mc:AlternateContent>
      <p:pic>
        <p:nvPicPr>
          <p:cNvPr id="58" name="图片 57"/>
          <p:cNvPicPr>
            <a:picLocks noChangeAspect="1"/>
          </p:cNvPicPr>
          <p:nvPr/>
        </p:nvPicPr>
        <p:blipFill>
          <a:blip r:embed="rId15"/>
          <a:stretch>
            <a:fillRect/>
          </a:stretch>
        </p:blipFill>
        <p:spPr>
          <a:xfrm>
            <a:off x="8787130" y="2131060"/>
            <a:ext cx="2837180" cy="464820"/>
          </a:xfrm>
          <a:prstGeom prst="rect">
            <a:avLst/>
          </a:prstGeom>
        </p:spPr>
      </p:pic>
      <p:cxnSp>
        <p:nvCxnSpPr>
          <p:cNvPr id="59" name="直接连接符 58"/>
          <p:cNvCxnSpPr/>
          <p:nvPr>
            <p:custDataLst>
              <p:tags r:id="rId16"/>
            </p:custDataLst>
          </p:nvPr>
        </p:nvCxnSpPr>
        <p:spPr>
          <a:xfrm flipV="1">
            <a:off x="8259445" y="1780540"/>
            <a:ext cx="12065" cy="3981450"/>
          </a:xfrm>
          <a:prstGeom prst="line">
            <a:avLst/>
          </a:prstGeom>
          <a:ln w="19050">
            <a:solidFill>
              <a:schemeClr val="bg1">
                <a:lumMod val="75000"/>
              </a:schemeClr>
            </a:solidFill>
          </a:ln>
          <a:effectLst>
            <a:outerShdw blurRad="50800" dist="38100" dir="5400000" algn="t" rotWithShape="0">
              <a:prstClr val="black">
                <a:alpha val="40000"/>
              </a:prstClr>
            </a:outerShdw>
          </a:effectLst>
        </p:spPr>
        <p:style>
          <a:lnRef idx="2">
            <a:schemeClr val="accent1"/>
          </a:lnRef>
          <a:fillRef idx="0">
            <a:srgbClr val="FFFFFF"/>
          </a:fillRef>
          <a:effectRef idx="0">
            <a:srgbClr val="FFFFFF"/>
          </a:effectRef>
          <a:fontRef idx="minor">
            <a:schemeClr val="tx1"/>
          </a:fontRef>
        </p:style>
      </p:cxnSp>
      <p:pic>
        <p:nvPicPr>
          <p:cNvPr id="60" name="图片 59"/>
          <p:cNvPicPr>
            <a:picLocks noChangeAspect="1"/>
          </p:cNvPicPr>
          <p:nvPr/>
        </p:nvPicPr>
        <p:blipFill>
          <a:blip r:embed="rId17"/>
          <a:stretch>
            <a:fillRect/>
          </a:stretch>
        </p:blipFill>
        <p:spPr>
          <a:xfrm>
            <a:off x="8559800" y="3404870"/>
            <a:ext cx="3530600" cy="803910"/>
          </a:xfrm>
          <a:prstGeom prst="rect">
            <a:avLst/>
          </a:prstGeom>
        </p:spPr>
      </p:pic>
      <mc:AlternateContent xmlns:mc="http://schemas.openxmlformats.org/markup-compatibility/2006">
        <mc:Choice xmlns:a14="http://schemas.microsoft.com/office/drawing/2010/main" Requires="a14">
          <p:sp>
            <p:nvSpPr>
              <p:cNvPr id="62" name="文本框 61"/>
              <p:cNvSpPr txBox="1"/>
              <p:nvPr>
                <p:custDataLst>
                  <p:tags r:id="rId18"/>
                </p:custDataLst>
              </p:nvPr>
            </p:nvSpPr>
            <p:spPr>
              <a:xfrm>
                <a:off x="8434705" y="2494280"/>
                <a:ext cx="2584450" cy="611505"/>
              </a:xfrm>
              <a:prstGeom prst="rect">
                <a:avLst/>
              </a:prstGeom>
              <a:noFill/>
            </p:spPr>
            <p:txBody>
              <a:bodyPr wrap="square" rtlCol="0">
                <a:noAutofit/>
              </a:bodyPr>
              <a:p>
                <a:pPr indent="0" fontAlgn="auto">
                  <a:lnSpc>
                    <a:spcPct val="150000"/>
                  </a:lnSpc>
                </a:pPr>
                <a:r>
                  <a:rPr>
                    <a:ea typeface="+mn-lt"/>
                    <a:cs typeface="+mn-lt"/>
                  </a:rPr>
                  <a:t>当</a:t>
                </a:r>
                <a14:m>
                  <m:oMath xmlns:m="http://schemas.openxmlformats.org/officeDocument/2006/math">
                    <m:r>
                      <a:rPr lang="en-US" altLang="zh-CN" i="1">
                        <a:latin typeface="Cambria Math" panose="02040503050406030204" charset="0"/>
                        <a:ea typeface="+mn-lt"/>
                        <a:cs typeface="Cambria Math" panose="02040503050406030204" charset="0"/>
                      </a:rPr>
                      <m:t>𝑁</m:t>
                    </m:r>
                    <m:r>
                      <a:rPr lang="en-US" altLang="zh-CN" i="1">
                        <a:latin typeface="Cambria Math" panose="02040503050406030204" charset="0"/>
                        <a:ea typeface="MS Mincho" charset="0"/>
                        <a:cs typeface="Cambria Math" panose="02040503050406030204" charset="0"/>
                      </a:rPr>
                      <m:t>&lt;</m:t>
                    </m:r>
                    <m:f>
                      <m:fPr>
                        <m:ctrlPr>
                          <a:rPr lang="en-US" altLang="zh-CN" i="1">
                            <a:latin typeface="Cambria Math" panose="02040503050406030204" charset="0"/>
                            <a:ea typeface="+mn-lt"/>
                            <a:cs typeface="Cambria Math" panose="02040503050406030204" charset="0"/>
                          </a:rPr>
                        </m:ctrlPr>
                      </m:fPr>
                      <m:num>
                        <m:r>
                          <a:rPr lang="en-US" altLang="zh-CN" i="1">
                            <a:latin typeface="Cambria Math" panose="02040503050406030204" charset="0"/>
                            <a:ea typeface="+mn-lt"/>
                            <a:cs typeface="Cambria Math" panose="02040503050406030204" charset="0"/>
                          </a:rPr>
                          <m:t>𝐿</m:t>
                        </m:r>
                      </m:num>
                      <m:den>
                        <m:r>
                          <a:rPr lang="en-US" altLang="zh-CN" i="1">
                            <a:latin typeface="Cambria Math" panose="02040503050406030204" charset="0"/>
                            <a:ea typeface="MS Mincho" charset="0"/>
                            <a:cs typeface="Cambria Math" panose="02040503050406030204" charset="0"/>
                          </a:rPr>
                          <m:t>2</m:t>
                        </m:r>
                      </m:den>
                    </m:f>
                  </m:oMath>
                </a14:m>
                <a:r>
                  <a:rPr>
                    <a:ea typeface="+mn-lt"/>
                    <a:cs typeface="+mn-lt"/>
                  </a:rPr>
                  <a:t>且时，有</a:t>
                </a:r>
                <a:endParaRPr>
                  <a:ea typeface="+mn-lt"/>
                  <a:cs typeface="+mn-lt"/>
                </a:endParaRPr>
              </a:p>
            </p:txBody>
          </p:sp>
        </mc:Choice>
        <mc:Fallback>
          <p:sp>
            <p:nvSpPr>
              <p:cNvPr id="62" name="文本框 61"/>
              <p:cNvSpPr txBox="1">
                <a:spLocks noRot="1" noChangeAspect="1" noMove="1" noResize="1" noEditPoints="1" noAdjustHandles="1" noChangeArrowheads="1" noChangeShapeType="1" noTextEdit="1"/>
              </p:cNvSpPr>
              <p:nvPr>
                <p:custDataLst>
                  <p:tags r:id="rId19"/>
                </p:custDataLst>
              </p:nvPr>
            </p:nvSpPr>
            <p:spPr>
              <a:xfrm>
                <a:off x="8434705" y="2494280"/>
                <a:ext cx="2584450" cy="611505"/>
              </a:xfrm>
              <a:prstGeom prst="rect">
                <a:avLst/>
              </a:prstGeom>
              <a:blipFill rotWithShape="1">
                <a:blip r:embed="rId20"/>
                <a:stretch>
                  <a:fillRect b="-2700"/>
                </a:stretch>
              </a:blipFill>
            </p:spPr>
            <p:txBody>
              <a:bodyPr/>
              <a:lstStyle/>
              <a:p>
                <a:r>
                  <a:rPr lang="zh-CN" altLang="en-US">
                    <a:noFill/>
                  </a:rPr>
                  <a:t> </a:t>
                </a:r>
              </a:p>
            </p:txBody>
          </p:sp>
        </mc:Fallback>
      </mc:AlternateContent>
      <p:sp>
        <p:nvSpPr>
          <p:cNvPr id="64" name="文本框 63"/>
          <p:cNvSpPr txBox="1"/>
          <p:nvPr>
            <p:custDataLst>
              <p:tags r:id="rId21"/>
            </p:custDataLst>
          </p:nvPr>
        </p:nvSpPr>
        <p:spPr>
          <a:xfrm>
            <a:off x="8434705" y="4333875"/>
            <a:ext cx="2990215" cy="462915"/>
          </a:xfrm>
          <a:prstGeom prst="rect">
            <a:avLst/>
          </a:prstGeom>
          <a:noFill/>
        </p:spPr>
        <p:txBody>
          <a:bodyPr wrap="square" rtlCol="0">
            <a:noAutofit/>
          </a:bodyPr>
          <a:p>
            <a:pPr indent="0" fontAlgn="auto">
              <a:lnSpc>
                <a:spcPct val="150000"/>
              </a:lnSpc>
            </a:pPr>
            <a:r>
              <a:rPr lang="zh-CN" altLang="en-US"/>
              <a:t>故频率偏移量可以表示为</a:t>
            </a:r>
            <a:endParaRPr lang="zh-CN" altLang="en-US"/>
          </a:p>
        </p:txBody>
      </p:sp>
      <p:grpSp>
        <p:nvGrpSpPr>
          <p:cNvPr id="66" name="组合 65"/>
          <p:cNvGrpSpPr/>
          <p:nvPr/>
        </p:nvGrpSpPr>
        <p:grpSpPr>
          <a:xfrm>
            <a:off x="1585495" y="187450"/>
            <a:ext cx="3749675" cy="559789"/>
            <a:chOff x="6470247" y="1233364"/>
            <a:chExt cx="3749675" cy="559789"/>
          </a:xfrm>
        </p:grpSpPr>
        <p:sp>
          <p:nvSpPr>
            <p:cNvPr id="67"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69" name="矩形: 圆角 6"/>
          <p:cNvSpPr/>
          <p:nvPr>
            <p:custDataLst>
              <p:tags r:id="rId22"/>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3293110"/>
            <a:ext cx="2289810" cy="3564890"/>
            <a:chOff x="742646" y="3282324"/>
            <a:chExt cx="2361703" cy="4847429"/>
          </a:xfrm>
        </p:grpSpPr>
        <p:sp>
          <p:nvSpPr>
            <p:cNvPr id="3" name="任意多边形: 形状 32"/>
            <p:cNvSpPr/>
            <p:nvPr/>
          </p:nvSpPr>
          <p:spPr>
            <a:xfrm>
              <a:off x="742646" y="4325376"/>
              <a:ext cx="1317733" cy="3804377"/>
            </a:xfrm>
            <a:custGeom>
              <a:avLst/>
              <a:gdLst>
                <a:gd name="connsiteX0" fmla="*/ 0 w 2012"/>
                <a:gd name="connsiteY0" fmla="*/ 0 h 4406"/>
                <a:gd name="connsiteX1" fmla="*/ 2012 w 2012"/>
                <a:gd name="connsiteY1" fmla="*/ 4401 h 4406"/>
                <a:gd name="connsiteX2" fmla="*/ 0 w 2012"/>
                <a:gd name="connsiteY2" fmla="*/ 4406 h 4406"/>
                <a:gd name="connsiteX3" fmla="*/ 0 w 2012"/>
                <a:gd name="connsiteY3" fmla="*/ 0 h 4406"/>
              </a:gdLst>
              <a:ahLst/>
              <a:cxnLst>
                <a:cxn ang="0">
                  <a:pos x="connsiteX0" y="connsiteY0"/>
                </a:cxn>
                <a:cxn ang="0">
                  <a:pos x="connsiteX1" y="connsiteY1"/>
                </a:cxn>
                <a:cxn ang="0">
                  <a:pos x="connsiteX2" y="connsiteY2"/>
                </a:cxn>
                <a:cxn ang="0">
                  <a:pos x="connsiteX3" y="connsiteY3"/>
                </a:cxn>
              </a:cxnLst>
              <a:rect l="l" t="t" r="r" b="b"/>
              <a:pathLst>
                <a:path w="2012" h="4406">
                  <a:moveTo>
                    <a:pt x="0" y="0"/>
                  </a:moveTo>
                  <a:lnTo>
                    <a:pt x="2012" y="4401"/>
                  </a:lnTo>
                  <a:lnTo>
                    <a:pt x="0" y="4406"/>
                  </a:lnTo>
                  <a:lnTo>
                    <a:pt x="0" y="0"/>
                  </a:lnTo>
                  <a:close/>
                </a:path>
              </a:pathLst>
            </a:custGeom>
            <a:solidFill>
              <a:srgbClr val="DB5B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64670" y="3282324"/>
              <a:ext cx="2139679" cy="714076"/>
            </a:xfrm>
            <a:prstGeom prst="rect">
              <a:avLst/>
            </a:prstGeom>
          </p:spPr>
          <p:txBody>
            <a:bodyPr wrap="square">
              <a:noAutofit/>
            </a:bodyPr>
            <a:lstStyle/>
            <a:p>
              <a:pPr algn="ctr"/>
              <a:r>
                <a:rPr lang="zh-CN" altLang="en-US" sz="3600" b="1" smtClean="0">
                  <a:solidFill>
                    <a:schemeClr val="bg1"/>
                  </a:solidFill>
                  <a:latin typeface="微软雅黑" panose="020B0503020204020204" pitchFamily="34" charset="-122"/>
                  <a:ea typeface="微软雅黑" panose="020B0503020204020204" pitchFamily="34" charset="-122"/>
                </a:rPr>
                <a:t>仿真流程</a:t>
              </a:r>
              <a:endParaRPr lang="zh-CN" altLang="en-US" sz="3600" b="1" smtClean="0">
                <a:solidFill>
                  <a:schemeClr val="bg1"/>
                </a:solidFill>
                <a:latin typeface="微软雅黑" panose="020B0503020204020204" pitchFamily="34" charset="-122"/>
                <a:ea typeface="微软雅黑" panose="020B0503020204020204" pitchFamily="34" charset="-122"/>
              </a:endParaRPr>
            </a:p>
          </p:txBody>
        </p:sp>
      </p:grpSp>
      <p:sp>
        <p:nvSpPr>
          <p:cNvPr id="5" name="任意多边形: 形状 32"/>
          <p:cNvSpPr/>
          <p:nvPr/>
        </p:nvSpPr>
        <p:spPr>
          <a:xfrm rot="10800000">
            <a:off x="11033125" y="0"/>
            <a:ext cx="1158875" cy="2270125"/>
          </a:xfrm>
          <a:custGeom>
            <a:avLst/>
            <a:gdLst>
              <a:gd name="connsiteX0" fmla="*/ 1 w 2599"/>
              <a:gd name="connsiteY0" fmla="*/ 5087 h 5092"/>
              <a:gd name="connsiteX1" fmla="*/ 0 w 2599"/>
              <a:gd name="connsiteY1" fmla="*/ 0 h 5092"/>
              <a:gd name="connsiteX2" fmla="*/ 2599 w 2599"/>
              <a:gd name="connsiteY2" fmla="*/ 5092 h 5092"/>
              <a:gd name="connsiteX3" fmla="*/ 1 w 2599"/>
              <a:gd name="connsiteY3" fmla="*/ 5087 h 5092"/>
            </a:gdLst>
            <a:ahLst/>
            <a:cxnLst>
              <a:cxn ang="0">
                <a:pos x="connsiteX0" y="connsiteY0"/>
              </a:cxn>
              <a:cxn ang="0">
                <a:pos x="connsiteX1" y="connsiteY1"/>
              </a:cxn>
              <a:cxn ang="0">
                <a:pos x="connsiteX2" y="connsiteY2"/>
              </a:cxn>
              <a:cxn ang="0">
                <a:pos x="connsiteX3" y="connsiteY3"/>
              </a:cxn>
            </a:cxnLst>
            <a:rect l="l" t="t" r="r" b="b"/>
            <a:pathLst>
              <a:path w="2599" h="5092">
                <a:moveTo>
                  <a:pt x="1" y="5087"/>
                </a:moveTo>
                <a:lnTo>
                  <a:pt x="0" y="0"/>
                </a:lnTo>
                <a:lnTo>
                  <a:pt x="2599" y="5092"/>
                </a:lnTo>
                <a:lnTo>
                  <a:pt x="1" y="5087"/>
                </a:lnTo>
                <a:close/>
              </a:path>
            </a:pathLst>
          </a:cu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custDataLst>
              <p:tags r:id="rId1"/>
            </p:custDataLst>
          </p:nvPr>
        </p:nvSpPr>
        <p:spPr>
          <a:xfrm>
            <a:off x="894715" y="1614805"/>
            <a:ext cx="5932170" cy="4779645"/>
          </a:xfrm>
          <a:prstGeom prst="rect">
            <a:avLst/>
          </a:prstGeom>
          <a:noFill/>
        </p:spPr>
        <p:txBody>
          <a:bodyPr wrap="square" rtlCol="0">
            <a:noAutofit/>
          </a:bodyPr>
          <a:p>
            <a:pPr indent="0" fontAlgn="auto">
              <a:lnSpc>
                <a:spcPct val="150000"/>
              </a:lnSpc>
            </a:pPr>
            <a:r>
              <a:rPr lang="zh-CN" altLang="en-US">
                <a:sym typeface="+mn-ea"/>
              </a:rPr>
              <a:t>由于</a:t>
            </a:r>
            <a:r>
              <a:rPr lang="en-US" altLang="zh-CN">
                <a:sym typeface="+mn-ea"/>
              </a:rPr>
              <a:t>GFSK</a:t>
            </a:r>
            <a:r>
              <a:rPr lang="zh-CN" altLang="en-US">
                <a:sym typeface="+mn-ea"/>
              </a:rPr>
              <a:t>信号在每个符号的起始与末尾相位变化最大，故我们需要确定解调的判决点都在相位差距最大的位置。</a:t>
            </a:r>
            <a:r>
              <a:rPr lang="zh-CN" altLang="en-US">
                <a:sym typeface="+mn-ea"/>
              </a:rPr>
              <a:t>而帧头检测的采样点数是</a:t>
            </a:r>
            <a:r>
              <a:rPr lang="en-US" altLang="zh-CN">
                <a:sym typeface="+mn-ea"/>
              </a:rPr>
              <a:t>4</a:t>
            </a:r>
            <a:r>
              <a:rPr lang="zh-CN" altLang="en-US">
                <a:sym typeface="+mn-ea"/>
              </a:rPr>
              <a:t>点</a:t>
            </a:r>
            <a:r>
              <a:rPr lang="en-US" altLang="zh-CN">
                <a:sym typeface="+mn-ea"/>
              </a:rPr>
              <a:t>/</a:t>
            </a:r>
            <a:r>
              <a:rPr lang="zh-CN" altLang="en-US">
                <a:sym typeface="+mn-ea"/>
              </a:rPr>
              <a:t>符号，而解调算法的采样点数为</a:t>
            </a:r>
            <a:r>
              <a:rPr lang="en-US" altLang="zh-CN">
                <a:sym typeface="+mn-ea"/>
              </a:rPr>
              <a:t>20</a:t>
            </a:r>
            <a:r>
              <a:rPr lang="zh-CN" altLang="en-US">
                <a:sym typeface="+mn-ea"/>
              </a:rPr>
              <a:t>点</a:t>
            </a:r>
            <a:r>
              <a:rPr lang="en-US" altLang="zh-CN">
                <a:sym typeface="+mn-ea"/>
              </a:rPr>
              <a:t>/</a:t>
            </a:r>
            <a:r>
              <a:rPr lang="zh-CN" altLang="en-US">
                <a:sym typeface="+mn-ea"/>
              </a:rPr>
              <a:t>符号，</a:t>
            </a:r>
            <a:r>
              <a:rPr lang="zh-CN" altLang="en-US">
                <a:sym typeface="+mn-ea"/>
              </a:rPr>
              <a:t>这导致帧头检测不能克服不确定的传输延时带来的定时误差，故需要进行</a:t>
            </a:r>
            <a:r>
              <a:rPr lang="zh-CN" altLang="en-US">
                <a:sym typeface="+mn-ea"/>
              </a:rPr>
              <a:t>位同步</a:t>
            </a:r>
            <a:r>
              <a:rPr lang="zh-CN" altLang="en-US">
                <a:sym typeface="+mn-ea"/>
              </a:rPr>
              <a:t>处理。</a:t>
            </a:r>
            <a:endParaRPr lang="zh-CN" altLang="en-US">
              <a:sym typeface="+mn-ea"/>
            </a:endParaRPr>
          </a:p>
          <a:p>
            <a:pPr indent="0" fontAlgn="auto">
              <a:lnSpc>
                <a:spcPct val="150000"/>
              </a:lnSpc>
            </a:pPr>
            <a:r>
              <a:rPr lang="zh-CN" altLang="en-US">
                <a:sym typeface="+mn-ea"/>
              </a:rPr>
              <a:t>可以设计适用于</a:t>
            </a:r>
            <a:r>
              <a:rPr lang="en-US" altLang="zh-CN">
                <a:sym typeface="+mn-ea"/>
              </a:rPr>
              <a:t>GFSK</a:t>
            </a:r>
            <a:r>
              <a:rPr lang="zh-CN" altLang="en-US">
                <a:sym typeface="+mn-ea"/>
              </a:rPr>
              <a:t>的位同步算法：在对前导码进行频率估计与补偿之后，以当前帧头向后截取一个</a:t>
            </a:r>
            <a:r>
              <a:rPr lang="zh-CN" altLang="en-US" b="1">
                <a:sym typeface="+mn-ea"/>
              </a:rPr>
              <a:t>前导码周期</a:t>
            </a:r>
            <a:r>
              <a:rPr lang="en-US" altLang="zh-CN">
                <a:sym typeface="+mn-ea"/>
              </a:rPr>
              <a:t>(</a:t>
            </a:r>
            <a:r>
              <a:rPr lang="zh-CN" altLang="en-US">
                <a:sym typeface="+mn-ea"/>
              </a:rPr>
              <a:t>两个符号周期</a:t>
            </a:r>
            <a:r>
              <a:rPr lang="en-US" altLang="zh-CN">
                <a:sym typeface="+mn-ea"/>
              </a:rPr>
              <a:t>)</a:t>
            </a:r>
            <a:r>
              <a:rPr lang="zh-CN" altLang="en-US">
                <a:sym typeface="+mn-ea"/>
              </a:rPr>
              <a:t>，并计算其峰值对应的下标值与标准序列峰值下标值</a:t>
            </a:r>
            <a:r>
              <a:rPr lang="en-US" altLang="zh-CN">
                <a:sym typeface="+mn-ea"/>
              </a:rPr>
              <a:t>(</a:t>
            </a:r>
            <a:r>
              <a:rPr lang="zh-CN" altLang="en-US">
                <a:sym typeface="+mn-ea"/>
              </a:rPr>
              <a:t>一个符号周期</a:t>
            </a:r>
            <a:r>
              <a:rPr lang="en-US" altLang="zh-CN">
                <a:sym typeface="+mn-ea"/>
              </a:rPr>
              <a:t>)</a:t>
            </a:r>
            <a:r>
              <a:rPr lang="zh-CN" altLang="en-US">
                <a:sym typeface="+mn-ea"/>
              </a:rPr>
              <a:t>的差值。该差值就是帧头检测的帧头与最优帧头的</a:t>
            </a:r>
            <a:r>
              <a:rPr lang="zh-CN" altLang="en-US">
                <a:sym typeface="+mn-ea"/>
              </a:rPr>
              <a:t>差值。</a:t>
            </a:r>
            <a:endParaRPr lang="zh-CN" altLang="en-US">
              <a:sym typeface="+mn-ea"/>
            </a:endParaRPr>
          </a:p>
          <a:p>
            <a:pPr indent="0" fontAlgn="auto">
              <a:lnSpc>
                <a:spcPct val="150000"/>
              </a:lnSpc>
            </a:pPr>
            <a:r>
              <a:rPr lang="zh-CN" altLang="en-US">
                <a:sym typeface="+mn-ea"/>
              </a:rPr>
              <a:t>对多个周期进行</a:t>
            </a:r>
            <a:r>
              <a:rPr lang="zh-CN" altLang="en-US">
                <a:sym typeface="+mn-ea"/>
              </a:rPr>
              <a:t>估计可得到较为</a:t>
            </a:r>
            <a:r>
              <a:rPr lang="zh-CN" altLang="en-US">
                <a:sym typeface="+mn-ea"/>
              </a:rPr>
              <a:t>准确的</a:t>
            </a:r>
            <a:r>
              <a:rPr lang="zh-CN" altLang="en-US">
                <a:sym typeface="+mn-ea"/>
              </a:rPr>
              <a:t>值。</a:t>
            </a:r>
            <a:endParaRPr lang="zh-CN" altLang="en-US">
              <a:sym typeface="+mn-ea"/>
            </a:endParaRPr>
          </a:p>
        </p:txBody>
      </p:sp>
      <p:grpSp>
        <p:nvGrpSpPr>
          <p:cNvPr id="50" name="组合 49"/>
          <p:cNvGrpSpPr/>
          <p:nvPr/>
        </p:nvGrpSpPr>
        <p:grpSpPr>
          <a:xfrm>
            <a:off x="980440" y="977900"/>
            <a:ext cx="1442720" cy="461645"/>
            <a:chOff x="2161" y="2247"/>
            <a:chExt cx="3686" cy="1179"/>
          </a:xfrm>
        </p:grpSpPr>
        <p:sp>
          <p:nvSpPr>
            <p:cNvPr id="51" name="流程图: 手动输入 50"/>
            <p:cNvSpPr/>
            <p:nvPr/>
          </p:nvSpPr>
          <p:spPr>
            <a:xfrm rot="5400000">
              <a:off x="3414" y="993"/>
              <a:ext cx="1179" cy="3686"/>
            </a:xfrm>
            <a:prstGeom prst="flowChartManualInput">
              <a:avLst/>
            </a:prstGeom>
            <a:solidFill>
              <a:srgbClr val="2D314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52" name="矩形 30"/>
            <p:cNvSpPr>
              <a:spLocks noChangeArrowheads="1"/>
            </p:cNvSpPr>
            <p:nvPr/>
          </p:nvSpPr>
          <p:spPr bwMode="auto">
            <a:xfrm>
              <a:off x="2488" y="2464"/>
              <a:ext cx="2799"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1600" dirty="0" smtClean="0">
                  <a:solidFill>
                    <a:schemeClr val="bg1"/>
                  </a:solidFill>
                  <a:latin typeface="微软雅黑" panose="020B0503020204020204" pitchFamily="34" charset="-122"/>
                  <a:ea typeface="微软雅黑" panose="020B0503020204020204" pitchFamily="34" charset="-122"/>
                </a:rPr>
                <a:t>位同步</a:t>
              </a: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2"/>
          <a:stretch>
            <a:fillRect/>
          </a:stretch>
        </p:blipFill>
        <p:spPr>
          <a:xfrm>
            <a:off x="6826885" y="1892300"/>
            <a:ext cx="4895850" cy="3759200"/>
          </a:xfrm>
          <a:prstGeom prst="rect">
            <a:avLst/>
          </a:prstGeom>
          <a:effectLst>
            <a:outerShdw blurRad="50800" dist="38100" dir="8100000" algn="tr" rotWithShape="0">
              <a:prstClr val="black">
                <a:alpha val="40000"/>
              </a:prstClr>
            </a:outerShdw>
          </a:effectLst>
        </p:spPr>
      </p:pic>
      <p:grpSp>
        <p:nvGrpSpPr>
          <p:cNvPr id="7" name="组合 6"/>
          <p:cNvGrpSpPr/>
          <p:nvPr/>
        </p:nvGrpSpPr>
        <p:grpSpPr>
          <a:xfrm>
            <a:off x="1585495" y="187450"/>
            <a:ext cx="3749675" cy="559789"/>
            <a:chOff x="6470247" y="1233364"/>
            <a:chExt cx="3749675" cy="559789"/>
          </a:xfrm>
        </p:grpSpPr>
        <p:sp>
          <p:nvSpPr>
            <p:cNvPr id="9" name="文本框 17"/>
            <p:cNvSpPr txBox="1"/>
            <p:nvPr/>
          </p:nvSpPr>
          <p:spPr>
            <a:xfrm>
              <a:off x="6470247" y="1233364"/>
              <a:ext cx="3749675" cy="368300"/>
            </a:xfrm>
            <a:prstGeom prst="rect">
              <a:avLst/>
            </a:prstGeom>
            <a:noFill/>
          </p:spPr>
          <p:txBody>
            <a:bodyPr wrap="none" rtlCol="0">
              <a:spAutoFit/>
            </a:bodyPr>
            <a:lstStyle/>
            <a:p>
              <a:pPr algn="l"/>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简述</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GFSK</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sym typeface="+mn-ea"/>
                </a:rPr>
                <a:t>信号及其同步、解调算法</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470247" y="1532803"/>
              <a:ext cx="2610485" cy="260350"/>
            </a:xfrm>
            <a:prstGeom prst="rect">
              <a:avLst/>
            </a:prstGeom>
          </p:spPr>
          <p:txBody>
            <a:bodyPr wrap="none">
              <a:spAutoFit/>
            </a:bodyPr>
            <a:lstStyle/>
            <a:p>
              <a:pPr algn="l"/>
              <a:r>
                <a:rPr lang="en-US" altLang="zh-CN" sz="1100" dirty="0" smtClean="0">
                  <a:latin typeface="Arial" panose="020B0604020202020204" pitchFamily="34" charset="0"/>
                  <a:cs typeface="Arial" panose="020B0604020202020204" pitchFamily="34" charset="0"/>
                  <a:sym typeface="+mn-ea"/>
                </a:rPr>
                <a:t>Results of FPGA Behavioral Simulation</a:t>
              </a:r>
              <a:endParaRPr lang="zh-CN" altLang="en-US" sz="1100" dirty="0">
                <a:latin typeface="Arial" panose="020B0604020202020204" pitchFamily="34" charset="0"/>
                <a:cs typeface="Arial" panose="020B0604020202020204" pitchFamily="34" charset="0"/>
              </a:endParaRPr>
            </a:p>
          </p:txBody>
        </p:sp>
      </p:grpSp>
      <p:sp>
        <p:nvSpPr>
          <p:cNvPr id="11" name="矩形: 圆角 6"/>
          <p:cNvSpPr/>
          <p:nvPr>
            <p:custDataLst>
              <p:tags r:id="rId3"/>
            </p:custDataLst>
          </p:nvPr>
        </p:nvSpPr>
        <p:spPr>
          <a:xfrm>
            <a:off x="159924" y="230834"/>
            <a:ext cx="1339396" cy="562389"/>
          </a:xfrm>
          <a:prstGeom prst="roundRect">
            <a:avLst>
              <a:gd name="adj" fmla="val 50000"/>
            </a:avLst>
          </a:prstGeom>
          <a:solidFill>
            <a:srgbClr val="DB5B5B"/>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微软雅黑" panose="020B0503020204020204" pitchFamily="34" charset="-122"/>
                <a:ea typeface="微软雅黑" panose="020B0503020204020204" pitchFamily="34" charset="-122"/>
              </a:rPr>
              <a:t>01</a:t>
            </a:r>
            <a:r>
              <a:rPr lang="en-US" altLang="zh-CN" sz="2000">
                <a:solidFill>
                  <a:schemeClr val="bg1"/>
                </a:solidFill>
                <a:latin typeface="Baskerville Old Face" panose="02020602080505020303" pitchFamily="18" charset="0"/>
                <a:ea typeface="微软雅黑" panose="020B0503020204020204" pitchFamily="34" charset="-122"/>
              </a:rPr>
              <a:t>  </a:t>
            </a:r>
            <a:r>
              <a:rPr lang="en-US" altLang="zh-CN" sz="2400">
                <a:solidFill>
                  <a:schemeClr val="bg1"/>
                </a:solidFill>
                <a:latin typeface="Baskerville Old Face" panose="02020602080505020303" pitchFamily="18" charset="0"/>
                <a:ea typeface="微软雅黑" panose="020B0503020204020204" pitchFamily="34" charset="-122"/>
              </a:rPr>
              <a:t>/</a:t>
            </a:r>
            <a:endParaRPr lang="zh-CN" altLang="en-US" sz="2000">
              <a:solidFill>
                <a:schemeClr val="bg1"/>
              </a:solidFill>
              <a:latin typeface="Baskerville Old Face" panose="02020602080505020303" pitchFamily="18"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310.1835433070866,&quot;left&quot;:127.15,&quot;top&quot;:138.9,&quot;width&quot;:310.7848818897637}"/>
</p:tagLst>
</file>

<file path=ppt/tags/tag11.xml><?xml version="1.0" encoding="utf-8"?>
<p:tagLst xmlns:p="http://schemas.openxmlformats.org/presentationml/2006/main">
  <p:tag name="KSO_WM_DIAGRAM_VIRTUALLY_FRAME" val="{&quot;height&quot;:310.1835433070866,&quot;left&quot;:127.15,&quot;top&quot;:138.9,&quot;width&quot;:310.7848818897637}"/>
</p:tagLst>
</file>

<file path=ppt/tags/tag12.xml><?xml version="1.0" encoding="utf-8"?>
<p:tagLst xmlns:p="http://schemas.openxmlformats.org/presentationml/2006/main">
  <p:tag name="KSO_WM_DIAGRAM_VIRTUALLY_FRAME" val="{&quot;height&quot;:310.1835433070866,&quot;left&quot;:127.15,&quot;top&quot;:138.9,&quot;width&quot;:310.7848818897637}"/>
</p:tagLst>
</file>

<file path=ppt/tags/tag13.xml><?xml version="1.0" encoding="utf-8"?>
<p:tagLst xmlns:p="http://schemas.openxmlformats.org/presentationml/2006/main">
  <p:tag name="KSO_WM_DIAGRAM_VIRTUALLY_FRAME" val="{&quot;height&quot;:310.1835433070866,&quot;left&quot;:127.15,&quot;top&quot;:138.9,&quot;width&quot;:310.7848818897637}"/>
</p:tagLst>
</file>

<file path=ppt/tags/tag14.xml><?xml version="1.0" encoding="utf-8"?>
<p:tagLst xmlns:p="http://schemas.openxmlformats.org/presentationml/2006/main">
  <p:tag name="KSO_WM_DIAGRAM_VIRTUALLY_FRAME" val="{&quot;height&quot;:310.1835433070866,&quot;left&quot;:127.15,&quot;top&quot;:138.9,&quot;width&quot;:310.7848818897637}"/>
</p:tagLst>
</file>

<file path=ppt/tags/tag15.xml><?xml version="1.0" encoding="utf-8"?>
<p:tagLst xmlns:p="http://schemas.openxmlformats.org/presentationml/2006/main">
  <p:tag name="KSO_WM_DIAGRAM_VIRTUALLY_FRAME" val="{&quot;height&quot;:310.1835433070866,&quot;left&quot;:127.15,&quot;top&quot;:138.9,&quot;width&quot;:310.7848818897637}"/>
</p:tagLst>
</file>

<file path=ppt/tags/tag16.xml><?xml version="1.0" encoding="utf-8"?>
<p:tagLst xmlns:p="http://schemas.openxmlformats.org/presentationml/2006/main">
  <p:tag name="KSO_WM_DIAGRAM_VIRTUALLY_FRAME" val="{&quot;height&quot;:310.1835433070866,&quot;left&quot;:127.15,&quot;top&quot;:138.9,&quot;width&quot;:310.7848818897637}"/>
</p:tagLst>
</file>

<file path=ppt/tags/tag17.xml><?xml version="1.0" encoding="utf-8"?>
<p:tagLst xmlns:p="http://schemas.openxmlformats.org/presentationml/2006/main">
  <p:tag name="KSO_WM_DIAGRAM_VIRTUALLY_FRAME" val="{&quot;height&quot;:310.1835433070866,&quot;left&quot;:127.15,&quot;top&quot;:138.9,&quot;width&quot;:310.7848818897637}"/>
</p:tagLst>
</file>

<file path=ppt/tags/tag18.xml><?xml version="1.0" encoding="utf-8"?>
<p:tagLst xmlns:p="http://schemas.openxmlformats.org/presentationml/2006/main">
  <p:tag name="KSO_WM_DIAGRAM_VIRTUALLY_FRAME" val="{&quot;height&quot;:310.1835433070866,&quot;left&quot;:127.15,&quot;top&quot;:138.9,&quot;width&quot;:310.7848818897637}"/>
</p:tagLst>
</file>

<file path=ppt/tags/tag19.xml><?xml version="1.0" encoding="utf-8"?>
<p:tagLst xmlns:p="http://schemas.openxmlformats.org/presentationml/2006/main">
  <p:tag name="KSO_WM_DIAGRAM_VIRTUALLY_FRAME" val="{&quot;height&quot;:310.1835433070866,&quot;left&quot;:127.15,&quot;top&quot;:138.9,&quot;width&quot;:310.7848818897637}"/>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310.1835433070866,&quot;left&quot;:127.15,&quot;top&quot;:138.9,&quot;width&quot;:310.7848818897637}"/>
</p:tagLst>
</file>

<file path=ppt/tags/tag21.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2.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3.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4.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5.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26.xml><?xml version="1.0" encoding="utf-8"?>
<p:tagLst xmlns:p="http://schemas.openxmlformats.org/presentationml/2006/main">
  <p:tag name="KSO_WM_DIAGRAM_VIRTUALLY_FRAME" val="{&quot;height&quot;:392.8,&quot;left&quot;:275.4,&quot;top&quot;:106.95,&quot;width&quot;:604.3}"/>
</p:tagLst>
</file>

<file path=ppt/tags/tag27.xml><?xml version="1.0" encoding="utf-8"?>
<p:tagLst xmlns:p="http://schemas.openxmlformats.org/presentationml/2006/main">
  <p:tag name="KSO_WM_DIAGRAM_VIRTUALLY_FRAME" val="{&quot;height&quot;:392.8,&quot;left&quot;:275.4,&quot;top&quot;:106.95,&quot;width&quot;:604.3}"/>
</p:tagLst>
</file>

<file path=ppt/tags/tag28.xml><?xml version="1.0" encoding="utf-8"?>
<p:tagLst xmlns:p="http://schemas.openxmlformats.org/presentationml/2006/main">
  <p:tag name="KSO_WM_DIAGRAM_VIRTUALLY_FRAME" val="{&quot;height&quot;:392.8,&quot;left&quot;:275.4,&quot;top&quot;:106.95,&quot;width&quot;:604.3}"/>
</p:tagLst>
</file>

<file path=ppt/tags/tag29.xml><?xml version="1.0" encoding="utf-8"?>
<p:tagLst xmlns:p="http://schemas.openxmlformats.org/presentationml/2006/main">
  <p:tag name="KSO_WM_DIAGRAM_VIRTUALLY_FRAME" val="{&quot;height&quot;:392.8,&quot;left&quot;:275.4,&quot;top&quot;:106.95,&quot;width&quot;:604.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392.8,&quot;left&quot;:275.4,&quot;top&quot;:106.95,&quot;width&quot;:604.3}"/>
</p:tagLst>
</file>

<file path=ppt/tags/tag31.xml><?xml version="1.0" encoding="utf-8"?>
<p:tagLst xmlns:p="http://schemas.openxmlformats.org/presentationml/2006/main">
  <p:tag name="KSO_WM_DIAGRAM_VIRTUALLY_FRAME" val="{&quot;height&quot;:392.8,&quot;left&quot;:275.4,&quot;top&quot;:106.95,&quot;width&quot;:604.3}"/>
</p:tagLst>
</file>

<file path=ppt/tags/tag32.xml><?xml version="1.0" encoding="utf-8"?>
<p:tagLst xmlns:p="http://schemas.openxmlformats.org/presentationml/2006/main">
  <p:tag name="KSO_WM_DIAGRAM_VIRTUALLY_FRAME" val="{&quot;height&quot;:392.8,&quot;left&quot;:275.4,&quot;top&quot;:106.95,&quot;width&quot;:604.3}"/>
</p:tagLst>
</file>

<file path=ppt/tags/tag33.xml><?xml version="1.0" encoding="utf-8"?>
<p:tagLst xmlns:p="http://schemas.openxmlformats.org/presentationml/2006/main">
  <p:tag name="KSO_WM_DIAGRAM_VIRTUALLY_FRAME" val="{&quot;height&quot;:392.8,&quot;left&quot;:275.4,&quot;top&quot;:106.95,&quot;width&quot;:604.3}"/>
</p:tagLst>
</file>

<file path=ppt/tags/tag34.xml><?xml version="1.0" encoding="utf-8"?>
<p:tagLst xmlns:p="http://schemas.openxmlformats.org/presentationml/2006/main">
  <p:tag name="KSO_WM_DIAGRAM_VIRTUALLY_FRAME" val="{&quot;height&quot;:392.8,&quot;left&quot;:275.4,&quot;top&quot;:106.95,&quot;width&quot;:604.3}"/>
</p:tagLst>
</file>

<file path=ppt/tags/tag35.xml><?xml version="1.0" encoding="utf-8"?>
<p:tagLst xmlns:p="http://schemas.openxmlformats.org/presentationml/2006/main">
  <p:tag name="KSO_WM_DIAGRAM_VIRTUALLY_FRAME" val="{&quot;height&quot;:392.8,&quot;left&quot;:275.4,&quot;top&quot;:106.95,&quot;width&quot;:604.3}"/>
</p:tagLst>
</file>

<file path=ppt/tags/tag36.xml><?xml version="1.0" encoding="utf-8"?>
<p:tagLst xmlns:p="http://schemas.openxmlformats.org/presentationml/2006/main">
  <p:tag name="KSO_WM_DIAGRAM_VIRTUALLY_FRAME" val="{&quot;height&quot;:392.8,&quot;left&quot;:275.4,&quot;top&quot;:106.95,&quot;width&quot;:604.3}"/>
</p:tagLst>
</file>

<file path=ppt/tags/tag37.xml><?xml version="1.0" encoding="utf-8"?>
<p:tagLst xmlns:p="http://schemas.openxmlformats.org/presentationml/2006/main">
  <p:tag name="KSO_WM_DIAGRAM_VIRTUALLY_FRAME" val="{&quot;height&quot;:392.8,&quot;left&quot;:275.4,&quot;top&quot;:106.95,&quot;width&quot;:604.3}"/>
</p:tagLst>
</file>

<file path=ppt/tags/tag38.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39.xml><?xml version="1.0" encoding="utf-8"?>
<p:tagLst xmlns:p="http://schemas.openxmlformats.org/presentationml/2006/main">
  <p:tag name="KSO_WM_DIAGRAM_VIRTUALLY_FRAME" val="{&quot;height&quot;:392.8,&quot;left&quot;:275.4,&quot;top&quot;:106.95,&quot;width&quot;:604.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0.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1.xml><?xml version="1.0" encoding="utf-8"?>
<p:tagLst xmlns:p="http://schemas.openxmlformats.org/presentationml/2006/main">
  <p:tag name="KSO_WM_DIAGRAM_VIRTUALLY_FRAME" val="{&quot;height&quot;:392.8,&quot;left&quot;:275.4,&quot;top&quot;:106.95,&quot;width&quot;:604.3}"/>
</p:tagLst>
</file>

<file path=ppt/tags/tag42.xml><?xml version="1.0" encoding="utf-8"?>
<p:tagLst xmlns:p="http://schemas.openxmlformats.org/presentationml/2006/main">
  <p:tag name="KSO_WM_DIAGRAM_VIRTUALLY_FRAME" val="{&quot;height&quot;:392.8,&quot;left&quot;:275.4,&quot;top&quot;:106.95,&quot;width&quot;:604.3}"/>
</p:tagLst>
</file>

<file path=ppt/tags/tag43.xml><?xml version="1.0" encoding="utf-8"?>
<p:tagLst xmlns:p="http://schemas.openxmlformats.org/presentationml/2006/main">
  <p:tag name="KSO_WM_DIAGRAM_VIRTUALLY_FRAME" val="{&quot;height&quot;:392.8,&quot;left&quot;:275.4,&quot;top&quot;:106.95,&quot;width&quot;:604.3}"/>
</p:tagLst>
</file>

<file path=ppt/tags/tag44.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45.xml><?xml version="1.0" encoding="utf-8"?>
<p:tagLst xmlns:p="http://schemas.openxmlformats.org/presentationml/2006/main">
  <p:tag name="KSO_WM_DIAGRAM_VIRTUALLY_FRAME" val="{&quot;height&quot;:392.8,&quot;left&quot;:275.4,&quot;top&quot;:106.95,&quot;width&quot;:604.3}"/>
</p:tagLst>
</file>

<file path=ppt/tags/tag46.xml><?xml version="1.0" encoding="utf-8"?>
<p:tagLst xmlns:p="http://schemas.openxmlformats.org/presentationml/2006/main">
  <p:tag name="KSO_WM_DIAGRAM_VIRTUALLY_FRAME" val="{&quot;height&quot;:392.8,&quot;left&quot;:275.4,&quot;top&quot;:106.95,&quot;width&quot;:604.3}"/>
</p:tagLst>
</file>

<file path=ppt/tags/tag47.xml><?xml version="1.0" encoding="utf-8"?>
<p:tagLst xmlns:p="http://schemas.openxmlformats.org/presentationml/2006/main">
  <p:tag name="KSO_WM_DIAGRAM_VIRTUALLY_FRAME" val="{&quot;height&quot;:392.8,&quot;left&quot;:275.4,&quot;top&quot;:106.95,&quot;width&quot;:604.3}"/>
</p:tagLst>
</file>

<file path=ppt/tags/tag48.xml><?xml version="1.0" encoding="utf-8"?>
<p:tagLst xmlns:p="http://schemas.openxmlformats.org/presentationml/2006/main">
  <p:tag name="KSO_WM_DIAGRAM_VIRTUALLY_FRAME" val="{&quot;height&quot;:392.8,&quot;left&quot;:275.4,&quot;top&quot;:106.95,&quot;width&quot;:604.3}"/>
</p:tagLst>
</file>

<file path=ppt/tags/tag49.xml><?xml version="1.0" encoding="utf-8"?>
<p:tagLst xmlns:p="http://schemas.openxmlformats.org/presentationml/2006/main">
  <p:tag name="KSO_WM_DIAGRAM_VIRTUALLY_FRAME" val="{&quot;height&quot;:392.8,&quot;left&quot;:275.4,&quot;top&quot;:106.95,&quot;width&quot;:604.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0.xml><?xml version="1.0" encoding="utf-8"?>
<p:tagLst xmlns:p="http://schemas.openxmlformats.org/presentationml/2006/main">
  <p:tag name="KSO_WM_DIAGRAM_VIRTUALLY_FRAME" val="{&quot;height&quot;:392.8,&quot;left&quot;:275.4,&quot;top&quot;:106.95,&quot;width&quot;:604.3}"/>
</p:tagLst>
</file>

<file path=ppt/tags/tag51.xml><?xml version="1.0" encoding="utf-8"?>
<p:tagLst xmlns:p="http://schemas.openxmlformats.org/presentationml/2006/main">
  <p:tag name="KSO_WM_DIAGRAM_VIRTUALLY_FRAME" val="{&quot;height&quot;:392.8,&quot;left&quot;:275.4,&quot;top&quot;:106.95,&quot;width&quot;:604.3}"/>
</p:tagLst>
</file>

<file path=ppt/tags/tag52.xml><?xml version="1.0" encoding="utf-8"?>
<p:tagLst xmlns:p="http://schemas.openxmlformats.org/presentationml/2006/main">
  <p:tag name="KSO_WM_DIAGRAM_VIRTUALLY_FRAME" val="{&quot;height&quot;:392.8,&quot;left&quot;:275.4,&quot;top&quot;:106.95,&quot;width&quot;:604.3}"/>
</p:tagLst>
</file>

<file path=ppt/tags/tag53.xml><?xml version="1.0" encoding="utf-8"?>
<p:tagLst xmlns:p="http://schemas.openxmlformats.org/presentationml/2006/main">
  <p:tag name="KSO_WM_DIAGRAM_VIRTUALLY_FRAME" val="{&quot;height&quot;:392.8,&quot;left&quot;:275.4,&quot;top&quot;:106.95,&quot;width&quot;:604.3}"/>
</p:tagLst>
</file>

<file path=ppt/tags/tag54.xml><?xml version="1.0" encoding="utf-8"?>
<p:tagLst xmlns:p="http://schemas.openxmlformats.org/presentationml/2006/main">
  <p:tag name="KSO_WM_DIAGRAM_VIRTUALLY_FRAME" val="{&quot;height&quot;:392.8,&quot;left&quot;:275.4,&quot;top&quot;:106.95,&quot;width&quot;:604.3}"/>
</p:tagLst>
</file>

<file path=ppt/tags/tag55.xml><?xml version="1.0" encoding="utf-8"?>
<p:tagLst xmlns:p="http://schemas.openxmlformats.org/presentationml/2006/main">
  <p:tag name="KSO_WM_DIAGRAM_VIRTUALLY_FRAME" val="{&quot;height&quot;:392.8,&quot;left&quot;:275.4,&quot;top&quot;:106.95,&quot;width&quot;:604.3}"/>
</p:tagLst>
</file>

<file path=ppt/tags/tag56.xml><?xml version="1.0" encoding="utf-8"?>
<p:tagLst xmlns:p="http://schemas.openxmlformats.org/presentationml/2006/main">
  <p:tag name="KSO_WM_DIAGRAM_VIRTUALLY_FRAME" val="{&quot;height&quot;:392.8,&quot;left&quot;:275.4,&quot;top&quot;:106.95,&quot;width&quot;:604.3}"/>
</p:tagLst>
</file>

<file path=ppt/tags/tag57.xml><?xml version="1.0" encoding="utf-8"?>
<p:tagLst xmlns:p="http://schemas.openxmlformats.org/presentationml/2006/main">
  <p:tag name="KSO_WM_DIAGRAM_VIRTUALLY_FRAME" val="{&quot;height&quot;:392.8,&quot;left&quot;:275.4,&quot;top&quot;:106.95,&quot;width&quot;:604.3}"/>
</p:tagLst>
</file>

<file path=ppt/tags/tag58.xml><?xml version="1.0" encoding="utf-8"?>
<p:tagLst xmlns:p="http://schemas.openxmlformats.org/presentationml/2006/main">
  <p:tag name="KSO_WM_DIAGRAM_VIRTUALLY_FRAME" val="{&quot;height&quot;:392.8,&quot;left&quot;:275.4,&quot;top&quot;:106.95,&quot;width&quot;:604.3}"/>
</p:tagLst>
</file>

<file path=ppt/tags/tag59.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6.xml><?xml version="1.0" encoding="utf-8"?>
<p:tagLst xmlns:p="http://schemas.openxmlformats.org/presentationml/2006/main">
  <p:tag name="KSO_WM_DIAGRAM_VIRTUALLY_FRAME" val="{&quot;height&quot;:310.1835433070866,&quot;left&quot;:127.15,&quot;top&quot;:138.9,&quot;width&quot;:310.7848818897637}"/>
</p:tagLst>
</file>

<file path=ppt/tags/tag60.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61.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62.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63.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ags/tag64.xml><?xml version="1.0" encoding="utf-8"?>
<p:tagLst xmlns:p="http://schemas.openxmlformats.org/presentationml/2006/main">
  <p:tag name="AS_NET" val="4.0.30319.42000"/>
  <p:tag name="AS_OS" val="Microsoft Windows NT 6.2.9200.0"/>
  <p:tag name="AS_RELEASE_DATE" val="2016.09.30"/>
  <p:tag name="AS_TITLE" val="Aspose.Slides for .NET 2.0"/>
  <p:tag name="AS_VERSION" val="16.9.0.0"/>
  <p:tag name="commondata" val="eyJoZGlkIjoiNWUzNDg5NjI0YjZjNzM3YTE1ODZhNWVhOTc3YzliMmUifQ=="/>
</p:tagLst>
</file>

<file path=ppt/tags/tag7.xml><?xml version="1.0" encoding="utf-8"?>
<p:tagLst xmlns:p="http://schemas.openxmlformats.org/presentationml/2006/main">
  <p:tag name="KSO_WM_DIAGRAM_VIRTUALLY_FRAME" val="{&quot;height&quot;:310.1835433070866,&quot;left&quot;:127.15,&quot;top&quot;:138.9,&quot;width&quot;:310.7848818897637}"/>
</p:tagLst>
</file>

<file path=ppt/tags/tag8.xml><?xml version="1.0" encoding="utf-8"?>
<p:tagLst xmlns:p="http://schemas.openxmlformats.org/presentationml/2006/main">
  <p:tag name="KSO_WM_DIAGRAM_VIRTUALLY_FRAME" val="{&quot;height&quot;:310.1835433070866,&quot;left&quot;:127.15,&quot;top&quot;:138.9,&quot;width&quot;:310.7848818897637}"/>
</p:tagLst>
</file>

<file path=ppt/tags/tag9.xml><?xml version="1.0" encoding="utf-8"?>
<p:tagLst xmlns:p="http://schemas.openxmlformats.org/presentationml/2006/main">
  <p:tag name="KSO_WM_DIAGRAM_VIRTUALLY_FRAME" val="{&quot;height&quot;:310.16551181102363,&quot;left&quot;:127.16377952755906,&quot;top&quot;:138.91803149606298,&quot;width&quot;:307.1711023622047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www.515ppt.com</Template>
  <TotalTime>0</TotalTime>
  <Words>3853</Words>
  <Application>WPS 演示</Application>
  <PresentationFormat>自定义</PresentationFormat>
  <Paragraphs>363</Paragraphs>
  <Slides>22</Slides>
  <Notes>24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微软雅黑</vt:lpstr>
      <vt:lpstr>微软雅黑 Light</vt:lpstr>
      <vt:lpstr>Baskerville Old Face</vt:lpstr>
      <vt:lpstr>Cambria Math</vt:lpstr>
      <vt:lpstr>Calibri</vt:lpstr>
      <vt:lpstr>MS Mincho</vt:lpstr>
      <vt:lpstr>Segoe Print</vt:lpstr>
      <vt:lpstr>等线</vt:lpstr>
      <vt:lpstr>Arial Unicode MS</vt:lpstr>
      <vt:lpstr>等线 Light</vt:lpstr>
      <vt:lpstr>Malgun Gothic</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苏州珀菲科特网络科技有限公司</Company>
  <LinksUpToDate>false</LinksUpToDate>
  <SharedDoc>false</SharedDoc>
  <HyperlinksChanged>false</HyperlinksChanged>
  <AppVersion>14.0000</AppVersion>
  <Manager>www.515ppt.com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www.515ppt.com</dc:title>
  <dc:creator>www.515ppt.com</dc:creator>
  <cp:keywords>更多精品文档，请访问www.515ppt.com</cp:keywords>
  <dc:description>更多精品文档，请访问www.515ppt.com</dc:description>
  <dc:subject>www.515ppt.com</dc:subject>
  <cp:category>www.515ppt.com</cp:category>
  <cp:lastModifiedBy>jerry119</cp:lastModifiedBy>
  <cp:revision>246</cp:revision>
  <dcterms:created xsi:type="dcterms:W3CDTF">2020-02-22T15:31:00Z</dcterms:created>
  <dcterms:modified xsi:type="dcterms:W3CDTF">2024-04-19T06:15:33Z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5AF601ABAE1E4188BA5D045BAF29C374_12</vt:lpwstr>
  </property>
  <property fmtid="{D5CDD505-2E9C-101B-9397-08002B2CF9AE}" pid="3" name="KSOProductBuildVer">
    <vt:lpwstr>2052-12.1.0.16729</vt:lpwstr>
  </property>
</Properties>
</file>