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E0D9B-B606-E18D-72BD-837D9F418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DDF1E-9540-F472-0806-F6A7264E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B930FF-B87D-B830-F9DA-53FD0888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96DAF-6884-F495-16DB-111B9F70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34740D-86DF-12FE-CF49-54660439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80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20B83-3C75-3500-9FE8-11D1FD70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1C2388-3478-EDB0-BCE6-ADADAD2F6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EEAF6-AC13-C372-51DC-0D1C376A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5D9103-9833-C2EB-95DD-6C092F5D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1F5D0-6CC0-422F-E41E-14F003AD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8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922557-4305-5170-7234-48F5DBBDA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6870D-C9DE-BFA3-3A83-531F91ABE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BBB72-77AE-B15B-722A-598C53C5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80A25-5D73-9C59-D3E0-FEBCCCEB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603E5-0512-ED1B-654A-3C5CD448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0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59C19-93D9-27D9-F6E4-08F1A0C4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FE30B-7505-EC29-830C-5CAE3BFF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93039-6191-F525-2CC8-D435D0FD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ACF32-01A7-B0CA-D232-0868BDD9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3496F-EF16-38D8-795C-5054D28A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6BF68-2C26-8B86-FA28-273471F3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34EDD-7842-BAB2-898E-006C8C67F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23101-FF14-7908-F498-004E02A8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AA35D-3491-390B-AFD5-58ACA8D0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13A8E-CABF-8553-FA49-048EBDFA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9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3E049-C8EF-C3FA-E069-620E2E43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7D1CE-D10E-DA0F-E429-11CFEC486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EB68E5-59F3-7AD3-42B2-AD27B204E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EC9C4-E6A1-B874-E2A1-B5DF5305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8D97F9-E368-1AB4-FD2D-613C5FE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5B4B2-89E4-04BC-80F7-230AB20C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0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C350D-771D-EFA5-4F84-45E84309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D8BFF-E6DE-62E6-8766-971F5DF46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7D294F-098C-2491-371A-839CB25FA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811C90-135A-85F4-5E33-C5BACF942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2873C6-BE44-7A8A-2684-DD7B1B2D5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066642-16FC-DBB1-8127-3C26A164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D34106-3A20-219A-C71E-154A9AEB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F7C8EE-F8FF-B9BE-52B4-B7FA0E2D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19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289E9-9011-0F65-C3B3-57F6EF80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472CEE-E28B-ECE7-C4CB-7E7AC9C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18C144-35AA-972C-70A3-C4248D7A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DE107-465C-5291-5593-9432FA07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6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743ED4-C8D9-CCA1-49B3-3456EB56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56148A-9477-100B-C6D3-E29CD336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45C39-BB98-B120-002F-8A32983F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B8930-E927-B667-D352-8C0FAFD4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F2E6C-C93A-C484-6A7F-84AE0EF9D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2375C4-0425-FEC8-2B20-A184EABD1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0CB9C0-9900-CA42-F319-37A0D1BF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016828-A5D2-456A-4026-C1AA5F9F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617FD-8C94-CD4A-C274-8D136865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52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7E658-F589-86A2-3621-5B0E0BAD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591D18-FD42-6D26-8921-292DAB45A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207D65-0B72-AD4E-A22E-DAD9BB6C3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F7C93-D1F5-9B43-C9FC-73068A44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B5A2D8-CD1F-6978-8A99-CC9F15C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E4E3B-7FC0-B115-43C6-38DCB395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FDC750-02DC-F719-13F3-AFC12A87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571A41-26D8-260B-A5F9-DEAE6A810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33CDC-D66D-7A29-4613-CD1441742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D529-29F2-4CFA-ADF8-5AE3C0A75E53}" type="datetimeFigureOut">
              <a:rPr lang="zh-CN" altLang="en-US" smtClean="0"/>
              <a:t>2022/10/25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6FDE5-9B04-A84E-40ED-579655B3B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4792D-F25C-6F8D-F02D-2DBDD9E4C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2AED-C7FF-4DA9-B30E-F5EF7F7BF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78619-5B57-8B04-8443-9DF3EB3DF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31" y="4659673"/>
            <a:ext cx="9466555" cy="1074199"/>
          </a:xfrm>
        </p:spPr>
        <p:txBody>
          <a:bodyPr>
            <a:normAutofit/>
          </a:bodyPr>
          <a:lstStyle/>
          <a:p>
            <a:r>
              <a:rPr lang="zh-CN" altLang="en-US" b="1" dirty="0"/>
              <a:t>百科全书式的人物    墨子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07C15D-7219-50C9-E984-7AE3361F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98" y="146767"/>
            <a:ext cx="5462110" cy="4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CBAB-9544-98B4-F6A9-884396A7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墨子是谁？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AFED8-C872-2352-C942-D593D4C64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1786430"/>
            <a:ext cx="10515600" cy="5071570"/>
          </a:xfrm>
        </p:spPr>
        <p:txBody>
          <a:bodyPr>
            <a:normAutofit/>
          </a:bodyPr>
          <a:lstStyle/>
          <a:p>
            <a:r>
              <a:rPr lang="zh-CN" altLang="zh-CN" sz="3200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墨子为中国历史中一甚大人物</a:t>
            </a:r>
            <a:r>
              <a:rPr lang="zh-CN" altLang="en-US" sz="3200" i="1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i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i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</a:t>
            </a:r>
            <a:r>
              <a:rPr lang="zh-CN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韩非子《显学》中说：世之显学，儒墨也。</a:t>
            </a:r>
            <a:endParaRPr lang="en-US" altLang="zh-CN" i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i="1" dirty="0">
                <a:ea typeface="等线" panose="02010600030101010101" pitchFamily="2" charset="-122"/>
                <a:cs typeface="Times New Roman" panose="02020603050405020304" pitchFamily="18" charset="0"/>
              </a:rPr>
              <a:t>墨翟。</a:t>
            </a:r>
            <a:endParaRPr lang="en-US" altLang="zh-CN" sz="3200" i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i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200" i="1" dirty="0">
                <a:ea typeface="等线" panose="02010600030101010101" pitchFamily="2" charset="-122"/>
                <a:cs typeface="Times New Roman" panose="02020603050405020304" pitchFamily="18" charset="0"/>
              </a:rPr>
              <a:t>生活年代。</a:t>
            </a:r>
            <a:endParaRPr lang="en-US" altLang="zh-CN" sz="3200" i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zh-CN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公元前</a:t>
            </a:r>
            <a:r>
              <a:rPr lang="en-GB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479</a:t>
            </a:r>
            <a:r>
              <a:rPr lang="zh-CN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到公元前</a:t>
            </a:r>
            <a:r>
              <a:rPr lang="en-GB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381</a:t>
            </a:r>
            <a:r>
              <a:rPr lang="zh-CN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年之间，而这也恰好是跨越</a:t>
            </a:r>
            <a:r>
              <a:rPr lang="en-US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春秋与战国的时间（公元前</a:t>
            </a:r>
            <a:r>
              <a:rPr lang="en-GB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476</a:t>
            </a:r>
            <a:r>
              <a:rPr lang="zh-CN" altLang="zh-CN" i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开始）</a:t>
            </a:r>
            <a:endParaRPr lang="en-US" altLang="zh-CN" i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200" i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i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i="1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85503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9FCA5-BEB1-EF10-57D6-2C704F07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墨子的主张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8EB79-927B-054D-412F-29FA3E66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944" y="2112885"/>
            <a:ext cx="9462856" cy="4379990"/>
          </a:xfrm>
        </p:spPr>
        <p:txBody>
          <a:bodyPr>
            <a:normAutofit lnSpcReduction="10000"/>
          </a:bodyPr>
          <a:lstStyle/>
          <a:p>
            <a:r>
              <a:rPr lang="zh-CN" altLang="en-US" sz="3200" i="1" dirty="0"/>
              <a:t>兼爱</a:t>
            </a:r>
            <a:r>
              <a:rPr lang="en-US" altLang="zh-CN" sz="3200" i="1" dirty="0"/>
              <a:t>       </a:t>
            </a:r>
          </a:p>
          <a:p>
            <a:pPr marL="0" indent="0">
              <a:buNone/>
            </a:pPr>
            <a:r>
              <a:rPr lang="en-US" altLang="zh-CN" sz="3200" i="1" dirty="0"/>
              <a:t>         </a:t>
            </a:r>
            <a:r>
              <a:rPr lang="zh-CN" altLang="en-US" i="1" dirty="0"/>
              <a:t>天下之大患，在于人之不相爱，故以兼爱之说救之。</a:t>
            </a:r>
            <a:endParaRPr lang="en-US" altLang="zh-CN" i="1" dirty="0"/>
          </a:p>
          <a:p>
            <a:endParaRPr lang="en-US" altLang="zh-CN" sz="3200" i="1" dirty="0"/>
          </a:p>
          <a:p>
            <a:r>
              <a:rPr lang="zh-CN" altLang="en-US" sz="3200" i="1" dirty="0"/>
              <a:t>节用</a:t>
            </a:r>
            <a:endParaRPr lang="en-US" altLang="zh-CN" sz="3200" i="1" dirty="0"/>
          </a:p>
          <a:p>
            <a:pPr marL="0" indent="0">
              <a:buNone/>
            </a:pPr>
            <a:r>
              <a:rPr lang="en-US" altLang="zh-CN" sz="3200" i="1" dirty="0"/>
              <a:t>          </a:t>
            </a:r>
            <a:r>
              <a:rPr lang="zh-CN" altLang="en-US" i="1" dirty="0"/>
              <a:t>是故古者圣王制为节用之法。</a:t>
            </a:r>
            <a:endParaRPr lang="en-US" altLang="zh-CN" i="1" dirty="0"/>
          </a:p>
          <a:p>
            <a:endParaRPr lang="en-US" altLang="zh-CN" sz="3200" i="1" dirty="0"/>
          </a:p>
          <a:p>
            <a:r>
              <a:rPr lang="zh-CN" altLang="en-US" sz="3200" i="1" dirty="0"/>
              <a:t>非攻</a:t>
            </a:r>
            <a:endParaRPr lang="en-US" altLang="zh-CN" sz="3200" i="1" dirty="0"/>
          </a:p>
          <a:p>
            <a:pPr marL="0" indent="0">
              <a:buNone/>
            </a:pPr>
            <a:r>
              <a:rPr lang="zh-CN" altLang="en-US" sz="3200" i="1" dirty="0"/>
              <a:t>           </a:t>
            </a:r>
            <a:r>
              <a:rPr lang="zh-CN" altLang="en-US" i="1" dirty="0"/>
              <a:t>近者以目之所见，以攻战亡者，不可胜数。</a:t>
            </a:r>
          </a:p>
        </p:txBody>
      </p:sp>
    </p:spTree>
    <p:extLst>
      <p:ext uri="{BB962C8B-B14F-4D97-AF65-F5344CB8AC3E}">
        <p14:creationId xmlns:p14="http://schemas.microsoft.com/office/powerpoint/2010/main" val="341817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35EF8-7196-7EF9-4814-27A1D6E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墨家的独特之处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4000A-F938-6B82-74F2-4CE90916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sz="4100" i="1" dirty="0"/>
              <a:t>墨者为一有组织的团体 </a:t>
            </a:r>
            <a:endParaRPr lang="en-US" altLang="zh-CN" sz="4100" i="1" dirty="0"/>
          </a:p>
          <a:p>
            <a:endParaRPr lang="en-US" altLang="zh-CN" sz="3200" i="1" dirty="0"/>
          </a:p>
          <a:p>
            <a:pPr marL="0" indent="0">
              <a:buNone/>
            </a:pPr>
            <a:r>
              <a:rPr lang="zh-CN" altLang="en-US" sz="3000" i="1" dirty="0"/>
              <a:t>                                                   </a:t>
            </a:r>
            <a:r>
              <a:rPr lang="zh-CN" altLang="en-US" sz="3600" i="1" dirty="0"/>
              <a:t>巨子、侠义、绝对服从、艰苦实践、纪律严明</a:t>
            </a:r>
            <a:endParaRPr lang="en-US" altLang="zh-CN" sz="3600" i="1" dirty="0"/>
          </a:p>
          <a:p>
            <a:pPr marL="0" indent="0">
              <a:buNone/>
            </a:pPr>
            <a:endParaRPr lang="en-US" altLang="zh-CN" sz="3200" i="1" dirty="0"/>
          </a:p>
          <a:p>
            <a:pPr marL="0" indent="0">
              <a:buNone/>
            </a:pPr>
            <a:endParaRPr lang="en-US" altLang="zh-CN" sz="3200" i="1" dirty="0"/>
          </a:p>
          <a:p>
            <a:endParaRPr lang="en-US" altLang="zh-CN" sz="4100" i="1" dirty="0"/>
          </a:p>
          <a:p>
            <a:r>
              <a:rPr lang="zh-CN" altLang="en-US" sz="4100" i="1" dirty="0"/>
              <a:t>墨家在数学、物理、逻辑等方面的突出贡献</a:t>
            </a:r>
            <a:endParaRPr lang="en-US" altLang="zh-CN" sz="4100" i="1" dirty="0"/>
          </a:p>
          <a:p>
            <a:endParaRPr lang="en-US" altLang="zh-CN" sz="3200" i="1" dirty="0"/>
          </a:p>
          <a:p>
            <a:pPr marL="0" indent="0">
              <a:buNone/>
            </a:pPr>
            <a:r>
              <a:rPr lang="en-US" altLang="zh-CN" sz="3200" i="1" dirty="0"/>
              <a:t>                                                                       </a:t>
            </a:r>
            <a:r>
              <a:rPr lang="zh-CN" altLang="en-US" sz="4000" i="1" dirty="0"/>
              <a:t>科圣、数学、物理、逻辑</a:t>
            </a:r>
            <a:endParaRPr lang="en-US" altLang="zh-CN" sz="4000" i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                    </a:t>
            </a:r>
          </a:p>
          <a:p>
            <a:pPr marL="0" indent="0">
              <a:buNone/>
            </a:pPr>
            <a:r>
              <a:rPr lang="en-US" altLang="zh-CN" i="1" dirty="0"/>
              <a:t>                                       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26591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94E30-45CF-F0DD-2C85-2BB08EE4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1764F-8B77-3AE8-BD10-94BAEED9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i="1" dirty="0"/>
              <a:t>士虽有学，而行为本也。</a:t>
            </a:r>
            <a:endParaRPr lang="en-US" altLang="zh-CN" sz="3200" i="1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               </a:t>
            </a:r>
            <a:r>
              <a:rPr lang="zh-CN" altLang="en-US" i="1" dirty="0"/>
              <a:t>墨子的思想和重大成就，源于他的实践生活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i="1" dirty="0"/>
              <a:t>孔子、墨子及先秦诸子的思想与实践，是我们文化自信之源。</a:t>
            </a:r>
            <a:endParaRPr lang="en-US" altLang="zh-CN" sz="3200" i="1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53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146F31F-1BCF-22CD-E2CB-BE0F4AC16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1012055"/>
            <a:ext cx="7528263" cy="38262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158334-845A-2FB4-9E6F-3003B7482E98}"/>
              </a:ext>
            </a:extLst>
          </p:cNvPr>
          <p:cNvSpPr txBox="1"/>
          <p:nvPr/>
        </p:nvSpPr>
        <p:spPr>
          <a:xfrm>
            <a:off x="4202095" y="5091343"/>
            <a:ext cx="315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   </a:t>
            </a:r>
            <a:r>
              <a:rPr lang="zh-CN" altLang="en-US" sz="5400" dirty="0">
                <a:solidFill>
                  <a:srgbClr val="FF0000"/>
                </a:solidFill>
              </a:rPr>
              <a:t>谢    谢</a:t>
            </a:r>
          </a:p>
        </p:txBody>
      </p:sp>
    </p:spTree>
    <p:extLst>
      <p:ext uri="{BB962C8B-B14F-4D97-AF65-F5344CB8AC3E}">
        <p14:creationId xmlns:p14="http://schemas.microsoft.com/office/powerpoint/2010/main" val="161179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216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百科全书式的人物    墨子</vt:lpstr>
      <vt:lpstr>墨子是谁？</vt:lpstr>
      <vt:lpstr>墨子的主张</vt:lpstr>
      <vt:lpstr>墨家的独特之处</vt:lpstr>
      <vt:lpstr>总结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墨子是谁</dc:title>
  <dc:creator>王 占瑞</dc:creator>
  <cp:lastModifiedBy>王 占瑞</cp:lastModifiedBy>
  <cp:revision>11</cp:revision>
  <dcterms:created xsi:type="dcterms:W3CDTF">2022-10-25T10:28:18Z</dcterms:created>
  <dcterms:modified xsi:type="dcterms:W3CDTF">2022-10-25T14:26:28Z</dcterms:modified>
</cp:coreProperties>
</file>