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5"/>
  </p:notesMasterIdLst>
  <p:handoutMasterIdLst>
    <p:handoutMasterId r:id="rId26"/>
  </p:handoutMasterIdLst>
  <p:sldIdLst>
    <p:sldId id="260" r:id="rId2"/>
    <p:sldId id="257" r:id="rId3"/>
    <p:sldId id="259" r:id="rId4"/>
    <p:sldId id="261" r:id="rId5"/>
    <p:sldId id="265" r:id="rId6"/>
    <p:sldId id="267" r:id="rId7"/>
    <p:sldId id="266" r:id="rId8"/>
    <p:sldId id="269" r:id="rId9"/>
    <p:sldId id="275" r:id="rId10"/>
    <p:sldId id="270" r:id="rId11"/>
    <p:sldId id="277" r:id="rId12"/>
    <p:sldId id="278" r:id="rId13"/>
    <p:sldId id="268" r:id="rId14"/>
    <p:sldId id="272" r:id="rId15"/>
    <p:sldId id="274" r:id="rId16"/>
    <p:sldId id="273" r:id="rId17"/>
    <p:sldId id="279" r:id="rId18"/>
    <p:sldId id="276" r:id="rId19"/>
    <p:sldId id="280" r:id="rId20"/>
    <p:sldId id="271" r:id="rId21"/>
    <p:sldId id="262" r:id="rId22"/>
    <p:sldId id="263" r:id="rId23"/>
    <p:sldId id="26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AF3"/>
    <a:srgbClr val="CCFFCC"/>
    <a:srgbClr val="CCFFFF"/>
    <a:srgbClr val="FFCC99"/>
    <a:srgbClr val="003366"/>
    <a:srgbClr val="003399"/>
    <a:srgbClr val="CC66FF"/>
    <a:srgbClr val="AC3EC1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4660"/>
  </p:normalViewPr>
  <p:slideViewPr>
    <p:cSldViewPr>
      <p:cViewPr>
        <p:scale>
          <a:sx n="66" d="100"/>
          <a:sy n="66" d="100"/>
        </p:scale>
        <p:origin x="-72" y="365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13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29BEAC-8DB0-4307-B150-280426C00739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2021年4月24日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667526B-7648-441B-886B-3500AD6BF91B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FB91549-43BF-425A-AF25-7526201920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58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88825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247" y="2818150"/>
            <a:ext cx="10910333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136" y="3154680"/>
            <a:ext cx="9991789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79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00" y="4489704"/>
            <a:ext cx="10007025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399" b="1" cap="all" spc="600" baseline="0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140C-6E59-40F2-8A97-60E6652F7DA7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6378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D8-2180-4E57-B17B-744AF6DBE1CD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247" y="365125"/>
            <a:ext cx="7931021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85F5-055F-41D4-8377-1F10CED030A6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7" y="365125"/>
            <a:ext cx="282695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預留位置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348C3B-7A5C-4958-B8D6-83A8E3B5ED6B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7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140C-6E59-40F2-8A97-60E6652F7DA7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8365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7" y="1709739"/>
            <a:ext cx="10910333" cy="2852737"/>
          </a:xfrm>
        </p:spPr>
        <p:txBody>
          <a:bodyPr anchor="b">
            <a:normAutofit/>
          </a:bodyPr>
          <a:lstStyle>
            <a:lvl1pPr>
              <a:defRPr sz="6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47" y="4589464"/>
            <a:ext cx="10910333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E7D1-1530-41F2-958D-9EEA4A632E5E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1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46" y="1825625"/>
            <a:ext cx="518025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0591" y="1825625"/>
            <a:ext cx="518025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CEC2-3B2C-4BCE-9D71-F39904E648D8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7" y="475488"/>
            <a:ext cx="10905951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45" y="1904474"/>
            <a:ext cx="5119307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799" b="1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7" y="2969917"/>
            <a:ext cx="5156444" cy="32197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5891" y="1904474"/>
            <a:ext cx="5119307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799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5891" y="2969916"/>
            <a:ext cx="5119306" cy="32197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8A08-2F79-4F6C-B61A-7D780D2BA073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4413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4116-7617-4B04-A136-D6BE413FD856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7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5F1D-13CA-494B-AC99-9A38FA204D58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9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475488"/>
            <a:ext cx="10905951" cy="685800"/>
          </a:xfrm>
        </p:spPr>
        <p:txBody>
          <a:bodyPr anchor="ctr">
            <a:normAutofit/>
          </a:bodyPr>
          <a:lstStyle>
            <a:lvl1pPr>
              <a:defRPr sz="2399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139" y="1656589"/>
            <a:ext cx="6243726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47" y="1656588"/>
            <a:ext cx="4131536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140C-6E59-40F2-8A97-60E6652F7DA7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041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475488"/>
            <a:ext cx="10905951" cy="685800"/>
          </a:xfrm>
        </p:spPr>
        <p:txBody>
          <a:bodyPr anchor="ctr">
            <a:normAutofit/>
          </a:bodyPr>
          <a:lstStyle>
            <a:lvl1pPr>
              <a:defRPr sz="23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1645666"/>
            <a:ext cx="6364026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47" y="1655064"/>
            <a:ext cx="4131536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140C-6E59-40F2-8A97-60E6652F7DA7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8149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88825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428" y="279793"/>
            <a:ext cx="11472732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2" tIns="182832" rIns="182832" rtlCol="0" anchor="ctr"/>
          <a:lstStyle/>
          <a:p>
            <a:endParaRPr lang="en-US" sz="2399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7" y="476086"/>
            <a:ext cx="1090159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46" y="1639615"/>
            <a:ext cx="1090159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3839" y="6356351"/>
            <a:ext cx="3033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CC6140C-6E59-40F2-8A97-60E6652F7DA7}" type="datetime2">
              <a:rPr lang="zh-TW" altLang="en-US" smtClean="0"/>
              <a:pPr/>
              <a:t>2021年4月24日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246" y="6356351"/>
            <a:ext cx="6289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5151" y="6356351"/>
            <a:ext cx="844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05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algn="l" defTabSz="914126" rtl="0" eaLnBrk="1" latinLnBrk="0" hangingPunct="1">
        <a:lnSpc>
          <a:spcPct val="90000"/>
        </a:lnSpc>
        <a:spcBef>
          <a:spcPct val="0"/>
        </a:spcBef>
        <a:buNone/>
        <a:defRPr lang="en-US" sz="2399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126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126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126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126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5">
            <a:extLst>
              <a:ext uri="{FF2B5EF4-FFF2-40B4-BE49-F238E27FC236}">
                <a16:creationId xmlns:a16="http://schemas.microsoft.com/office/drawing/2014/main" id="{C88B894F-A294-4CA9-913B-16DA19542030}"/>
              </a:ext>
            </a:extLst>
          </p:cNvPr>
          <p:cNvSpPr txBox="1">
            <a:spLocks/>
          </p:cNvSpPr>
          <p:nvPr/>
        </p:nvSpPr>
        <p:spPr>
          <a:xfrm>
            <a:off x="3214092" y="620688"/>
            <a:ext cx="5580620" cy="5319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j-cs"/>
              </a:defRPr>
            </a:lvl1pPr>
          </a:lstStyle>
          <a:p>
            <a:pPr algn="ctr"/>
            <a:r>
              <a:rPr lang="zh-TW" altLang="en-US" sz="7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軟體工程</a:t>
            </a:r>
            <a:endParaRPr lang="en-US" altLang="zh-TW" sz="7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br>
              <a:rPr lang="en-US" altLang="zh-TW" sz="5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5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6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第三組</a:t>
            </a:r>
            <a:br>
              <a:rPr lang="en-US" altLang="zh-TW" sz="5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45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65E5F66-7EB4-46BE-97C7-7FA89F5B4355}"/>
              </a:ext>
            </a:extLst>
          </p:cNvPr>
          <p:cNvSpPr txBox="1"/>
          <p:nvPr/>
        </p:nvSpPr>
        <p:spPr>
          <a:xfrm>
            <a:off x="1989956" y="1268760"/>
            <a:ext cx="9001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Input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</a:p>
          <a:p>
            <a:r>
              <a:rPr lang="en-US" altLang="zh-TW" sz="3600" dirty="0"/>
              <a:t>	</a:t>
            </a:r>
            <a:r>
              <a:rPr lang="en-US" altLang="zh-TW" sz="2800" dirty="0"/>
              <a:t>1.</a:t>
            </a:r>
            <a:r>
              <a:rPr lang="en-US" altLang="zh-TW" sz="3200" dirty="0"/>
              <a:t> </a:t>
            </a:r>
            <a:r>
              <a:rPr lang="en-US" altLang="zh-TW" sz="2400" dirty="0"/>
              <a:t>Input manually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en-US" altLang="zh-TW" sz="2800" dirty="0"/>
              <a:t>2. </a:t>
            </a:r>
            <a:r>
              <a:rPr lang="en-US" altLang="zh-TW" sz="2400" dirty="0"/>
              <a:t>Through </a:t>
            </a:r>
            <a:r>
              <a:rPr lang="en-US" altLang="zh-TW" sz="2800" dirty="0"/>
              <a:t>files</a:t>
            </a:r>
            <a:endParaRPr lang="en-US" altLang="zh-TW" sz="3200" dirty="0"/>
          </a:p>
          <a:p>
            <a:endParaRPr lang="en-US" altLang="zh-TW" sz="3600" dirty="0"/>
          </a:p>
          <a:p>
            <a:r>
              <a:rPr lang="en-US" altLang="zh-TW" sz="3200" dirty="0"/>
              <a:t>S</a:t>
            </a:r>
            <a:r>
              <a:rPr lang="zh-TW" altLang="en-US" sz="3200" dirty="0"/>
              <a:t>ort</a:t>
            </a:r>
            <a:r>
              <a:rPr lang="en-US" altLang="zh-TW" sz="3200" dirty="0"/>
              <a:t>  in ascending or descending order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600" dirty="0"/>
              <a:t>		</a:t>
            </a:r>
            <a:r>
              <a:rPr lang="en-US" altLang="zh-TW" sz="2800" dirty="0"/>
              <a:t>1. </a:t>
            </a:r>
            <a:r>
              <a:rPr lang="en-US" altLang="zh-TW" sz="2400" dirty="0"/>
              <a:t>Insertion Sort</a:t>
            </a:r>
            <a:r>
              <a:rPr lang="en-US" altLang="zh-TW" sz="2800" dirty="0"/>
              <a:t> </a:t>
            </a:r>
            <a:r>
              <a:rPr lang="en-US" altLang="zh-TW" sz="2000" dirty="0"/>
              <a:t>(sort number ,random number and text)</a:t>
            </a:r>
            <a:endParaRPr lang="en-US" altLang="zh-TW" sz="2800" dirty="0"/>
          </a:p>
          <a:p>
            <a:r>
              <a:rPr lang="en-US" altLang="zh-TW" sz="2800" dirty="0"/>
              <a:t>	</a:t>
            </a:r>
            <a:r>
              <a:rPr lang="en-US" altLang="zh-TW" sz="2400" dirty="0"/>
              <a:t>2. Selection Sort</a:t>
            </a:r>
            <a:r>
              <a:rPr lang="en-US" altLang="zh-TW" sz="2800" dirty="0"/>
              <a:t> </a:t>
            </a:r>
            <a:r>
              <a:rPr lang="en-US" altLang="zh-TW" sz="2000" dirty="0"/>
              <a:t>(sort number ,random number and text)</a:t>
            </a:r>
          </a:p>
          <a:p>
            <a:endParaRPr lang="en-US" altLang="zh-TW" sz="2400" dirty="0"/>
          </a:p>
          <a:p>
            <a:r>
              <a:rPr lang="en-US" altLang="zh-TW" sz="3200" dirty="0"/>
              <a:t>Output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en-US" altLang="zh-TW" sz="2800" dirty="0"/>
              <a:t>1.</a:t>
            </a:r>
            <a:r>
              <a:rPr lang="zh-TW" altLang="en-US" sz="2800" dirty="0"/>
              <a:t> </a:t>
            </a:r>
            <a:r>
              <a:rPr lang="en-US" altLang="zh-TW" sz="2400" dirty="0"/>
              <a:t>Show the steps during the sorting process </a:t>
            </a:r>
            <a:endParaRPr lang="en-US" altLang="zh-TW" sz="3200" dirty="0"/>
          </a:p>
          <a:p>
            <a:r>
              <a:rPr lang="en-US" altLang="zh-TW" sz="3600" dirty="0"/>
              <a:t>	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978B014-EDE5-449E-B562-CB45B6C84C5E}"/>
              </a:ext>
            </a:extLst>
          </p:cNvPr>
          <p:cNvSpPr/>
          <p:nvPr/>
        </p:nvSpPr>
        <p:spPr>
          <a:xfrm>
            <a:off x="1642596" y="14847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DB785E6-0CE5-4C85-A4C9-6C646B23DAD9}"/>
              </a:ext>
            </a:extLst>
          </p:cNvPr>
          <p:cNvSpPr/>
          <p:nvPr/>
        </p:nvSpPr>
        <p:spPr>
          <a:xfrm>
            <a:off x="1629916" y="35730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A2B52C-1ED7-407C-B09B-1B4E34F17E23}"/>
              </a:ext>
            </a:extLst>
          </p:cNvPr>
          <p:cNvSpPr/>
          <p:nvPr/>
        </p:nvSpPr>
        <p:spPr>
          <a:xfrm>
            <a:off x="1629916" y="54452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0955B2-6D4E-40DE-AAA4-797F6268B0B4}"/>
              </a:ext>
            </a:extLst>
          </p:cNvPr>
          <p:cNvSpPr/>
          <p:nvPr/>
        </p:nvSpPr>
        <p:spPr>
          <a:xfrm flipV="1">
            <a:off x="3214092" y="334408"/>
            <a:ext cx="6048672" cy="934351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EB750715-0035-4428-9D79-B2ED31B6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284" y="153511"/>
            <a:ext cx="2452367" cy="1296144"/>
          </a:xfrm>
        </p:spPr>
        <p:txBody>
          <a:bodyPr>
            <a:normAutofit fontScale="90000"/>
          </a:bodyPr>
          <a:lstStyle/>
          <a:p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18531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BE65372-46D9-4047-94CD-5C67E272AF42}"/>
              </a:ext>
            </a:extLst>
          </p:cNvPr>
          <p:cNvSpPr txBox="1"/>
          <p:nvPr/>
        </p:nvSpPr>
        <p:spPr>
          <a:xfrm>
            <a:off x="1125860" y="1672248"/>
            <a:ext cx="542017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Reset data			</a:t>
            </a:r>
          </a:p>
          <a:p>
            <a:endParaRPr lang="zh-TW" altLang="en-US" sz="3200" dirty="0"/>
          </a:p>
          <a:p>
            <a:r>
              <a:rPr lang="en-US" altLang="zh-TW" sz="3200" dirty="0"/>
              <a:t>Search number (character)</a:t>
            </a:r>
          </a:p>
          <a:p>
            <a:endParaRPr lang="en-US" altLang="zh-TW" sz="3200" dirty="0"/>
          </a:p>
          <a:p>
            <a:r>
              <a:rPr lang="en-US" altLang="zh-TW" sz="3200" dirty="0"/>
              <a:t>Add number (character) </a:t>
            </a:r>
          </a:p>
          <a:p>
            <a:endParaRPr lang="en-US" altLang="zh-TW" sz="3200" dirty="0"/>
          </a:p>
          <a:p>
            <a:r>
              <a:rPr lang="en-US" altLang="zh-TW" sz="3200" dirty="0"/>
              <a:t>Delete number (character)</a:t>
            </a:r>
          </a:p>
          <a:p>
            <a:endParaRPr lang="en-US" altLang="zh-TW" sz="3200" dirty="0"/>
          </a:p>
          <a:p>
            <a:r>
              <a:rPr lang="en-US" altLang="zh-TW" sz="3200" dirty="0"/>
              <a:t>Edit data</a:t>
            </a:r>
          </a:p>
          <a:p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4B7C16-4BD1-4D7E-819A-E0CF496EA6B9}"/>
              </a:ext>
            </a:extLst>
          </p:cNvPr>
          <p:cNvSpPr txBox="1"/>
          <p:nvPr/>
        </p:nvSpPr>
        <p:spPr>
          <a:xfrm>
            <a:off x="7246540" y="1617762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Average</a:t>
            </a:r>
          </a:p>
          <a:p>
            <a:endParaRPr lang="en-US" altLang="zh-TW" sz="3200" dirty="0"/>
          </a:p>
          <a:p>
            <a:r>
              <a:rPr lang="en-US" altLang="zh-TW" sz="3200" dirty="0"/>
              <a:t>Quartile</a:t>
            </a:r>
            <a:endParaRPr lang="zh-TW" altLang="en-US" sz="3200" dirty="0"/>
          </a:p>
          <a:p>
            <a:endParaRPr lang="en-US" altLang="zh-TW" sz="3200" dirty="0"/>
          </a:p>
          <a:p>
            <a:r>
              <a:rPr lang="en-US" altLang="zh-TW" sz="3200" dirty="0"/>
              <a:t>Confidence</a:t>
            </a:r>
            <a:r>
              <a:rPr lang="zh-TW" altLang="en-US" sz="3200" dirty="0"/>
              <a:t> </a:t>
            </a:r>
            <a:r>
              <a:rPr lang="en-US" altLang="zh-TW" sz="3200" dirty="0"/>
              <a:t>Interval</a:t>
            </a:r>
            <a:endParaRPr lang="zh-TW" altLang="en-US" sz="3200" dirty="0"/>
          </a:p>
          <a:p>
            <a:endParaRPr lang="en-US" altLang="zh-TW" sz="3200" dirty="0">
              <a:latin typeface="arial" panose="020B0604020202020204" pitchFamily="34" charset="0"/>
            </a:endParaRPr>
          </a:p>
          <a:p>
            <a:r>
              <a:rPr lang="en-US" altLang="zh-TW" sz="3200" dirty="0">
                <a:latin typeface="arial" panose="020B0604020202020204" pitchFamily="34" charset="0"/>
              </a:rPr>
              <a:t>C</a:t>
            </a:r>
            <a:r>
              <a:rPr lang="en-US" altLang="zh-TW" sz="3200" b="0" i="0" dirty="0">
                <a:effectLst/>
                <a:latin typeface="arial" panose="020B0604020202020204" pitchFamily="34" charset="0"/>
              </a:rPr>
              <a:t>orrelation coefficient</a:t>
            </a:r>
            <a:endParaRPr lang="zh-TW" altLang="en-US" sz="16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7694BFF-5435-46C0-B6BD-D0C333A6E76F}"/>
              </a:ext>
            </a:extLst>
          </p:cNvPr>
          <p:cNvSpPr/>
          <p:nvPr/>
        </p:nvSpPr>
        <p:spPr>
          <a:xfrm>
            <a:off x="765820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0CCE521-C291-45E5-BFC5-250D3A12A629}"/>
              </a:ext>
            </a:extLst>
          </p:cNvPr>
          <p:cNvSpPr/>
          <p:nvPr/>
        </p:nvSpPr>
        <p:spPr>
          <a:xfrm>
            <a:off x="765820" y="28529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3637018-B5C0-4FC2-AAB6-18E870FD42D9}"/>
              </a:ext>
            </a:extLst>
          </p:cNvPr>
          <p:cNvSpPr/>
          <p:nvPr/>
        </p:nvSpPr>
        <p:spPr>
          <a:xfrm>
            <a:off x="765820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1886511-F633-4EEB-88C8-A74080B4C717}"/>
              </a:ext>
            </a:extLst>
          </p:cNvPr>
          <p:cNvSpPr/>
          <p:nvPr/>
        </p:nvSpPr>
        <p:spPr>
          <a:xfrm>
            <a:off x="765820" y="47971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674DE39-A3F8-400D-A6EF-4292600D3735}"/>
              </a:ext>
            </a:extLst>
          </p:cNvPr>
          <p:cNvSpPr/>
          <p:nvPr/>
        </p:nvSpPr>
        <p:spPr>
          <a:xfrm>
            <a:off x="765820" y="57332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BCEC25A-8A41-4895-87D8-74973EFCF7F4}"/>
              </a:ext>
            </a:extLst>
          </p:cNvPr>
          <p:cNvSpPr/>
          <p:nvPr/>
        </p:nvSpPr>
        <p:spPr>
          <a:xfrm>
            <a:off x="6814492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A646537-118D-4B9E-B45A-F09AA33AC79D}"/>
              </a:ext>
            </a:extLst>
          </p:cNvPr>
          <p:cNvSpPr/>
          <p:nvPr/>
        </p:nvSpPr>
        <p:spPr>
          <a:xfrm>
            <a:off x="6814492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9F9A77D-19CE-4F43-9B38-706E5A144C2F}"/>
              </a:ext>
            </a:extLst>
          </p:cNvPr>
          <p:cNvSpPr/>
          <p:nvPr/>
        </p:nvSpPr>
        <p:spPr>
          <a:xfrm>
            <a:off x="6814492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15D9E55-6CEA-4AAF-BE98-FD4F2FE06662}"/>
              </a:ext>
            </a:extLst>
          </p:cNvPr>
          <p:cNvSpPr/>
          <p:nvPr/>
        </p:nvSpPr>
        <p:spPr>
          <a:xfrm>
            <a:off x="6814492" y="47251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6AF599-379A-4D6E-AA9B-A06E7005FD78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2AE84E05-E09E-40AC-917D-5561D5ED95F6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次要功能</a:t>
            </a:r>
          </a:p>
        </p:txBody>
      </p:sp>
    </p:spTree>
    <p:extLst>
      <p:ext uri="{BB962C8B-B14F-4D97-AF65-F5344CB8AC3E}">
        <p14:creationId xmlns:p14="http://schemas.microsoft.com/office/powerpoint/2010/main" val="4294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4B7C16-4BD1-4D7E-819A-E0CF496EA6B9}"/>
              </a:ext>
            </a:extLst>
          </p:cNvPr>
          <p:cNvSpPr txBox="1"/>
          <p:nvPr/>
        </p:nvSpPr>
        <p:spPr>
          <a:xfrm>
            <a:off x="3574132" y="32129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/</a:t>
            </a:r>
            <a:r>
              <a:rPr lang="zh-TW" altLang="en-US" sz="4000" dirty="0"/>
              <a:t>*放</a:t>
            </a:r>
            <a:r>
              <a:rPr lang="en-US" altLang="zh-TW" sz="4000" dirty="0"/>
              <a:t>code</a:t>
            </a:r>
            <a:r>
              <a:rPr lang="zh-TW" altLang="en-US" sz="4000" dirty="0"/>
              <a:t>圖片</a:t>
            </a:r>
            <a:r>
              <a:rPr lang="en-US" altLang="zh-TW" sz="4000" dirty="0"/>
              <a:t>+</a:t>
            </a:r>
            <a:r>
              <a:rPr lang="zh-TW" altLang="en-US" sz="4000" dirty="0"/>
              <a:t>介紹*</a:t>
            </a:r>
            <a:r>
              <a:rPr lang="en-US" altLang="zh-TW" sz="4000" dirty="0"/>
              <a:t>/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31C207-E06B-4824-80FE-DF10EC6D7F58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675DF88-272E-4C4D-B411-22BD13A16E2A}"/>
              </a:ext>
            </a:extLst>
          </p:cNvPr>
          <p:cNvSpPr txBox="1">
            <a:spLocks/>
          </p:cNvSpPr>
          <p:nvPr/>
        </p:nvSpPr>
        <p:spPr>
          <a:xfrm>
            <a:off x="4834505" y="116632"/>
            <a:ext cx="24523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4400" b="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9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284" y="2636912"/>
            <a:ext cx="3896621" cy="1592229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專案管理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784E7FB-F317-4035-9FE9-F97135616DD6}"/>
              </a:ext>
            </a:extLst>
          </p:cNvPr>
          <p:cNvSpPr/>
          <p:nvPr/>
        </p:nvSpPr>
        <p:spPr>
          <a:xfrm>
            <a:off x="3502124" y="2924944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3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257A71F-46D5-471B-9A61-177C0312E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55824"/>
              </p:ext>
            </p:extLst>
          </p:nvPr>
        </p:nvGraphicFramePr>
        <p:xfrm>
          <a:off x="981843" y="1412776"/>
          <a:ext cx="10369152" cy="517716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95864">
                  <a:extLst>
                    <a:ext uri="{9D8B030D-6E8A-4147-A177-3AD203B41FA5}">
                      <a16:colId xmlns:a16="http://schemas.microsoft.com/office/drawing/2014/main" val="3372066270"/>
                    </a:ext>
                  </a:extLst>
                </a:gridCol>
                <a:gridCol w="2126328">
                  <a:extLst>
                    <a:ext uri="{9D8B030D-6E8A-4147-A177-3AD203B41FA5}">
                      <a16:colId xmlns:a16="http://schemas.microsoft.com/office/drawing/2014/main" val="3302487434"/>
                    </a:ext>
                  </a:extLst>
                </a:gridCol>
                <a:gridCol w="6546960">
                  <a:extLst>
                    <a:ext uri="{9D8B030D-6E8A-4147-A177-3AD203B41FA5}">
                      <a16:colId xmlns:a16="http://schemas.microsoft.com/office/drawing/2014/main" val="3524677136"/>
                    </a:ext>
                  </a:extLst>
                </a:gridCol>
              </a:tblGrid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吳竣宇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組長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報告</a:t>
                      </a:r>
                      <a:r>
                        <a:rPr 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監工</a:t>
                      </a:r>
                      <a:r>
                        <a:rPr 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專題規劃</a:t>
                      </a:r>
                      <a:r>
                        <a:rPr 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文本審查</a:t>
                      </a:r>
                      <a:r>
                        <a:rPr 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程式除錯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2400390579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林碩約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文書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製作計劃書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1603615520"/>
                  </a:ext>
                </a:extLst>
              </a:tr>
              <a:tr h="575218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許育瑋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製作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PPT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WBS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28563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施賀騰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文書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製作度量分析書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1077599984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謝瑞峰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架構師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Sort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功能建構和更新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評估需求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2425718663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顏志騰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架構師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GUI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建構和更新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評估需求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3797450099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吳柏儒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負責被分配的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function 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(/*??????*/)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1759733519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江亦賢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負責被分配的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function 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(/*??????*/)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2661169526"/>
                  </a:ext>
                </a:extLst>
              </a:tr>
              <a:tr h="566965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吳振榮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負責被分配的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function 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(/*??????*/)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185566458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8A95835-105D-47BC-8D82-C231BE1E94C6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DBD5D0D-E5D2-4E80-9660-74DB65EB137F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人員分工</a:t>
            </a:r>
          </a:p>
        </p:txBody>
      </p:sp>
    </p:spTree>
    <p:extLst>
      <p:ext uri="{BB962C8B-B14F-4D97-AF65-F5344CB8AC3E}">
        <p14:creationId xmlns:p14="http://schemas.microsoft.com/office/powerpoint/2010/main" val="210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6489F7-2478-4DD7-9AC4-C3117E951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9" y="1080120"/>
            <a:ext cx="11423005" cy="5877272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2BD5C0-DB05-4D39-A899-0B539CED3E57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575C358-C24F-4095-B3A6-88A8FBA7C998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0" dirty="0">
                <a:solidFill>
                  <a:schemeClr val="bg1"/>
                </a:solidFill>
                <a:latin typeface="+mj-ea"/>
              </a:rPr>
              <a:t>WBS</a:t>
            </a:r>
            <a:endParaRPr lang="zh-TW" altLang="en-US" sz="4000" b="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0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2F84F5B-E281-4605-8949-4DDD1FAD79E1}"/>
              </a:ext>
            </a:extLst>
          </p:cNvPr>
          <p:cNvSpPr txBox="1"/>
          <p:nvPr/>
        </p:nvSpPr>
        <p:spPr>
          <a:xfrm>
            <a:off x="4150196" y="3244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/</a:t>
            </a:r>
            <a:r>
              <a:rPr lang="zh-TW" altLang="en-US" sz="2800" dirty="0"/>
              <a:t>*專案開始至第二次評分之甘特圖*</a:t>
            </a:r>
            <a:r>
              <a:rPr lang="en-US" altLang="zh-TW" sz="2800" dirty="0"/>
              <a:t>/</a:t>
            </a:r>
            <a:endParaRPr lang="zh-TW" altLang="en-US" sz="9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0FECE7-BCEE-4599-B194-EF1B724226B8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5FF854F-6416-4338-9916-C5AA7C11C49C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時程表</a:t>
            </a:r>
            <a:endParaRPr lang="zh-TW" altLang="en-US" sz="4000" b="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33570B-BA32-4157-945C-3553166B7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9635"/>
              </p:ext>
            </p:extLst>
          </p:nvPr>
        </p:nvGraphicFramePr>
        <p:xfrm>
          <a:off x="-1" y="1268761"/>
          <a:ext cx="12188825" cy="58216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09836">
                  <a:extLst>
                    <a:ext uri="{9D8B030D-6E8A-4147-A177-3AD203B41FA5}">
                      <a16:colId xmlns:a16="http://schemas.microsoft.com/office/drawing/2014/main" val="2776226084"/>
                    </a:ext>
                  </a:extLst>
                </a:gridCol>
                <a:gridCol w="11278989">
                  <a:extLst>
                    <a:ext uri="{9D8B030D-6E8A-4147-A177-3AD203B41FA5}">
                      <a16:colId xmlns:a16="http://schemas.microsoft.com/office/drawing/2014/main" val="1047968855"/>
                    </a:ext>
                  </a:extLst>
                </a:gridCol>
              </a:tblGrid>
              <a:tr h="1080237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3/12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由謝瑞峰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吳振榮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吳伯儒做出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並在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sort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之後做出搜尋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倒轉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增加數字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刪除數字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平均值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中位數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標準差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四分位數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隨機數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重置以及繼承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的檔案做出由小到大排及由大到小排的子類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class.</a:t>
                      </a:r>
                      <a:r>
                        <a:rPr lang="zh-TW" alt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由施賀騰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許育瑋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江亦賢對介面和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以及其他功能進行測試並回報錯誤由吳竣宇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顏志騰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林碩約進行介面的設計</a:t>
                      </a:r>
                      <a:endParaRPr 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173020312"/>
                  </a:ext>
                </a:extLst>
              </a:tr>
              <a:tr h="814529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3/22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吳竣宇設計界面的格式及內容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顏志騰利用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action listener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連接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林碩約優化界面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551513507"/>
                  </a:ext>
                </a:extLst>
              </a:tr>
              <a:tr h="814529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3/26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將介面結合下拉式選單並優化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並新增上一步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sort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及下一步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sort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的功能鍵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580658544"/>
                  </a:ext>
                </a:extLst>
              </a:tr>
              <a:tr h="785439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4/02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add number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出了問題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由謝瑞峰和顏志騰修正</a:t>
                      </a:r>
                    </a:p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和子類合併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並將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reset, history, previous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next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等功能進行設計</a:t>
                      </a:r>
                    </a:p>
                    <a:p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957876853"/>
                  </a:ext>
                </a:extLst>
              </a:tr>
              <a:tr h="698168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4/03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江亦賢負責報告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ppt,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並由許育瑋和施賀騰上台報告</a:t>
                      </a:r>
                    </a:p>
                    <a:p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694651710"/>
                  </a:ext>
                </a:extLst>
              </a:tr>
              <a:tr h="698168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4/04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柏儒新增了相關係數</a:t>
                      </a:r>
                    </a:p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3959327734"/>
                  </a:ext>
                </a:extLst>
              </a:tr>
              <a:tr h="698168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4/05 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林碩約負責介面的優化並設計新增</a:t>
                      </a: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reset</a:t>
                      </a: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的版面</a:t>
                      </a:r>
                    </a:p>
                    <a:p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80743149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1A9B860-B564-4E16-A90A-4A91CE4EB968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1258E6D-11B7-4676-ABA3-09E6ED08DC43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會議記錄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88AD1DCA-086B-45D6-8D83-98BC1D1F7752}"/>
              </a:ext>
            </a:extLst>
          </p:cNvPr>
          <p:cNvSpPr txBox="1">
            <a:spLocks/>
          </p:cNvSpPr>
          <p:nvPr/>
        </p:nvSpPr>
        <p:spPr>
          <a:xfrm>
            <a:off x="4744377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4000" b="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9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33570B-BA32-4157-945C-3553166B7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75852"/>
              </p:ext>
            </p:extLst>
          </p:nvPr>
        </p:nvGraphicFramePr>
        <p:xfrm>
          <a:off x="0" y="1988840"/>
          <a:ext cx="12188825" cy="527004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09837">
                  <a:extLst>
                    <a:ext uri="{9D8B030D-6E8A-4147-A177-3AD203B41FA5}">
                      <a16:colId xmlns:a16="http://schemas.microsoft.com/office/drawing/2014/main" val="2776226084"/>
                    </a:ext>
                  </a:extLst>
                </a:gridCol>
                <a:gridCol w="11278988">
                  <a:extLst>
                    <a:ext uri="{9D8B030D-6E8A-4147-A177-3AD203B41FA5}">
                      <a16:colId xmlns:a16="http://schemas.microsoft.com/office/drawing/2014/main" val="1047968855"/>
                    </a:ext>
                  </a:extLst>
                </a:gridCol>
              </a:tblGrid>
              <a:tr h="1131841">
                <a:tc>
                  <a:txBody>
                    <a:bodyPr/>
                    <a:lstStyle/>
                    <a:p>
                      <a:r>
                        <a:rPr lang="en-US" altLang="zh-TW" sz="2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4/11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討論第一階段問題，補齊程式進度、改善程式架構，並討論之後的新功能</a:t>
                      </a:r>
                      <a:endParaRPr lang="zh-TW" alt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endParaRPr 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173020312"/>
                  </a:ext>
                </a:extLst>
              </a:tr>
              <a:tr h="756326">
                <a:tc>
                  <a:txBody>
                    <a:bodyPr/>
                    <a:lstStyle/>
                    <a:p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551513507"/>
                  </a:ext>
                </a:extLst>
              </a:tr>
              <a:tr h="756326">
                <a:tc>
                  <a:txBody>
                    <a:bodyPr/>
                    <a:lstStyle/>
                    <a:p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580658544"/>
                  </a:ext>
                </a:extLst>
              </a:tr>
              <a:tr h="680711">
                <a:tc>
                  <a:txBody>
                    <a:bodyPr/>
                    <a:lstStyle/>
                    <a:p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957876853"/>
                  </a:ext>
                </a:extLst>
              </a:tr>
              <a:tr h="648279">
                <a:tc>
                  <a:txBody>
                    <a:bodyPr/>
                    <a:lstStyle/>
                    <a:p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694651710"/>
                  </a:ext>
                </a:extLst>
              </a:tr>
              <a:tr h="648279">
                <a:tc>
                  <a:txBody>
                    <a:bodyPr/>
                    <a:lstStyle/>
                    <a:p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3959327734"/>
                  </a:ext>
                </a:extLst>
              </a:tr>
              <a:tr h="648279">
                <a:tc>
                  <a:txBody>
                    <a:bodyPr/>
                    <a:lstStyle/>
                    <a:p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80743149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3036A3-04BF-4651-A90F-13AC2675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11098"/>
              </p:ext>
            </p:extLst>
          </p:nvPr>
        </p:nvGraphicFramePr>
        <p:xfrm>
          <a:off x="-26268" y="1268760"/>
          <a:ext cx="12188825" cy="7315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09837">
                  <a:extLst>
                    <a:ext uri="{9D8B030D-6E8A-4147-A177-3AD203B41FA5}">
                      <a16:colId xmlns:a16="http://schemas.microsoft.com/office/drawing/2014/main" val="3964836725"/>
                    </a:ext>
                  </a:extLst>
                </a:gridCol>
                <a:gridCol w="11278988">
                  <a:extLst>
                    <a:ext uri="{9D8B030D-6E8A-4147-A177-3AD203B41FA5}">
                      <a16:colId xmlns:a16="http://schemas.microsoft.com/office/drawing/2014/main" val="3134892188"/>
                    </a:ext>
                  </a:extLst>
                </a:gridCol>
              </a:tblGrid>
              <a:tr h="648279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4/0</a:t>
                      </a:r>
                      <a:r>
                        <a:rPr lang="en-US" altLang="zh-TW" sz="2400" kern="100" dirty="0">
                          <a:effectLst/>
                        </a:rPr>
                        <a:t>9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zh-TW" sz="2400" kern="100" dirty="0">
                        <a:effectLst/>
                      </a:endParaRPr>
                    </a:p>
                    <a:p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討論我們須增加的功能及沒做好的地方</a:t>
                      </a:r>
                      <a:endParaRPr lang="en-US" alt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130355216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51DF8DF-E41B-4259-B369-239180E3BEFD}"/>
              </a:ext>
            </a:extLst>
          </p:cNvPr>
          <p:cNvSpPr/>
          <p:nvPr/>
        </p:nvSpPr>
        <p:spPr>
          <a:xfrm flipV="1">
            <a:off x="3232209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EF52DB6-2961-4DEF-B8A9-AD666BECD894}"/>
              </a:ext>
            </a:extLst>
          </p:cNvPr>
          <p:cNvSpPr txBox="1">
            <a:spLocks/>
          </p:cNvSpPr>
          <p:nvPr/>
        </p:nvSpPr>
        <p:spPr>
          <a:xfrm>
            <a:off x="4744377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會議記錄</a:t>
            </a:r>
          </a:p>
        </p:txBody>
      </p:sp>
    </p:spTree>
    <p:extLst>
      <p:ext uri="{BB962C8B-B14F-4D97-AF65-F5344CB8AC3E}">
        <p14:creationId xmlns:p14="http://schemas.microsoft.com/office/powerpoint/2010/main" val="3316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>
            <a:extLst>
              <a:ext uri="{FF2B5EF4-FFF2-40B4-BE49-F238E27FC236}">
                <a16:creationId xmlns:a16="http://schemas.microsoft.com/office/drawing/2014/main" id="{3EBE24FE-6F54-49D2-9F20-D99CBADB02EC}"/>
              </a:ext>
            </a:extLst>
          </p:cNvPr>
          <p:cNvSpPr txBox="1">
            <a:spLocks/>
          </p:cNvSpPr>
          <p:nvPr/>
        </p:nvSpPr>
        <p:spPr>
          <a:xfrm>
            <a:off x="693812" y="2092500"/>
            <a:ext cx="11278989" cy="40007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組長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: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ACS108150 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吳竣宇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 algn="just">
              <a:buNone/>
            </a:pP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組員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: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ACS108101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施賀騰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ACS108111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林碩約  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	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ACS108127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顏志騰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ACS108131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謝瑞峰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	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ACS108143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許育瑋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ACS108146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吳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柏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儒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	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AMA107148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江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奕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賢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ACS107803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吳振榮</a:t>
            </a:r>
          </a:p>
          <a:p>
            <a:pPr algn="ctr"/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087" y="2564904"/>
            <a:ext cx="3896621" cy="1592229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風險管理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4131CE-AACD-4482-A21E-4AFD729E21D0}"/>
              </a:ext>
            </a:extLst>
          </p:cNvPr>
          <p:cNvSpPr/>
          <p:nvPr/>
        </p:nvSpPr>
        <p:spPr>
          <a:xfrm>
            <a:off x="3502124" y="2924944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>
            <a:extLst>
              <a:ext uri="{FF2B5EF4-FFF2-40B4-BE49-F238E27FC236}">
                <a16:creationId xmlns:a16="http://schemas.microsoft.com/office/drawing/2014/main" id="{2CC1F9B3-424A-459C-8020-6C862A9452E1}"/>
              </a:ext>
            </a:extLst>
          </p:cNvPr>
          <p:cNvSpPr/>
          <p:nvPr/>
        </p:nvSpPr>
        <p:spPr>
          <a:xfrm flipV="1">
            <a:off x="3232209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標題 1">
            <a:extLst>
              <a:ext uri="{FF2B5EF4-FFF2-40B4-BE49-F238E27FC236}">
                <a16:creationId xmlns:a16="http://schemas.microsoft.com/office/drawing/2014/main" id="{3891567B-CB8F-4992-845A-709837A5DD5F}"/>
              </a:ext>
            </a:extLst>
          </p:cNvPr>
          <p:cNvSpPr txBox="1">
            <a:spLocks/>
          </p:cNvSpPr>
          <p:nvPr/>
        </p:nvSpPr>
        <p:spPr>
          <a:xfrm>
            <a:off x="4744377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風險分析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5157D-1636-445B-B167-14BBBE96B0F1}"/>
              </a:ext>
            </a:extLst>
          </p:cNvPr>
          <p:cNvGrpSpPr/>
          <p:nvPr/>
        </p:nvGrpSpPr>
        <p:grpSpPr>
          <a:xfrm>
            <a:off x="621804" y="1356302"/>
            <a:ext cx="11807836" cy="5238600"/>
            <a:chOff x="475281" y="457200"/>
            <a:chExt cx="11807836" cy="5238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6BA1E32-76B1-4A4B-9002-1547BDBDB86D}"/>
                </a:ext>
              </a:extLst>
            </p:cNvPr>
            <p:cNvSpPr/>
            <p:nvPr/>
          </p:nvSpPr>
          <p:spPr>
            <a:xfrm>
              <a:off x="4670876" y="457200"/>
              <a:ext cx="2671483" cy="86061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DF56FD1-3049-4010-9C57-A2F85BA8D1B4}"/>
                </a:ext>
              </a:extLst>
            </p:cNvPr>
            <p:cNvSpPr txBox="1"/>
            <p:nvPr/>
          </p:nvSpPr>
          <p:spPr>
            <a:xfrm>
              <a:off x="5249657" y="693541"/>
              <a:ext cx="15139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/>
                <a:t>可能的風險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27941D9B-6518-4A55-88B4-F769C953989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006618" y="131781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13B1E37-3F14-4199-BB18-2B28F9D19262}"/>
                </a:ext>
              </a:extLst>
            </p:cNvPr>
            <p:cNvCxnSpPr/>
            <p:nvPr/>
          </p:nvCxnSpPr>
          <p:spPr>
            <a:xfrm>
              <a:off x="1665636" y="1622612"/>
              <a:ext cx="0" cy="47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A328EBB-4AF7-49C1-BC97-48696C7FD59F}"/>
                </a:ext>
              </a:extLst>
            </p:cNvPr>
            <p:cNvSpPr/>
            <p:nvPr/>
          </p:nvSpPr>
          <p:spPr>
            <a:xfrm>
              <a:off x="822955" y="2097741"/>
              <a:ext cx="1685361" cy="4750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3E2794C-3EA0-4E9E-B298-69EADE7DCBA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030" y="1649487"/>
              <a:ext cx="0" cy="4571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5AECF2C-507E-4E65-8B69-81E75E28F466}"/>
                </a:ext>
              </a:extLst>
            </p:cNvPr>
            <p:cNvSpPr/>
            <p:nvPr/>
          </p:nvSpPr>
          <p:spPr>
            <a:xfrm>
              <a:off x="3545035" y="2099707"/>
              <a:ext cx="1763800" cy="474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13EE04D-2155-4D65-86F5-3BA073AE7947}"/>
                </a:ext>
              </a:extLst>
            </p:cNvPr>
            <p:cNvSpPr txBox="1"/>
            <p:nvPr/>
          </p:nvSpPr>
          <p:spPr>
            <a:xfrm>
              <a:off x="1112066" y="2152475"/>
              <a:ext cx="110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需求風險</a:t>
              </a: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AEF32D8-C7C8-439F-BFDB-756304CFFC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293" y="2337136"/>
              <a:ext cx="340660" cy="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3D112CE-B157-4F1B-990A-04355E8FD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81" y="2337205"/>
              <a:ext cx="7022" cy="2559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0C163981-28F9-435C-BB73-02CC832EBC67}"/>
                </a:ext>
              </a:extLst>
            </p:cNvPr>
            <p:cNvCxnSpPr/>
            <p:nvPr/>
          </p:nvCxnSpPr>
          <p:spPr>
            <a:xfrm>
              <a:off x="482295" y="3128682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415BDD9-4161-449B-AABC-F0B1E444E766}"/>
                </a:ext>
              </a:extLst>
            </p:cNvPr>
            <p:cNvCxnSpPr/>
            <p:nvPr/>
          </p:nvCxnSpPr>
          <p:spPr>
            <a:xfrm>
              <a:off x="482295" y="3981909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85A68E6-2586-4022-A17D-748D7802B345}"/>
                </a:ext>
              </a:extLst>
            </p:cNvPr>
            <p:cNvSpPr txBox="1"/>
            <p:nvPr/>
          </p:nvSpPr>
          <p:spPr>
            <a:xfrm>
              <a:off x="3818462" y="2146180"/>
              <a:ext cx="110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B6EA6DAC-7A3C-4C1D-B3EB-49601384C217}"/>
                </a:ext>
              </a:extLst>
            </p:cNvPr>
            <p:cNvCxnSpPr/>
            <p:nvPr/>
          </p:nvCxnSpPr>
          <p:spPr>
            <a:xfrm>
              <a:off x="3212575" y="3137627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F01762C-16ED-4B41-82C4-DB74103CE96A}"/>
                </a:ext>
              </a:extLst>
            </p:cNvPr>
            <p:cNvSpPr txBox="1"/>
            <p:nvPr/>
          </p:nvSpPr>
          <p:spPr>
            <a:xfrm>
              <a:off x="3655902" y="2166573"/>
              <a:ext cx="18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人力資源風險</a:t>
              </a: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8E2BF5A-1BAD-446B-97FF-6113E0A08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3254" y="2321900"/>
              <a:ext cx="6764" cy="318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AFA4944-24A8-4EBB-92EE-91D68B79D0E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20059" y="2337205"/>
              <a:ext cx="32497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D160094-4FB2-4758-AADA-AEC9DE73F7BB}"/>
                </a:ext>
              </a:extLst>
            </p:cNvPr>
            <p:cNvCxnSpPr/>
            <p:nvPr/>
          </p:nvCxnSpPr>
          <p:spPr>
            <a:xfrm>
              <a:off x="3216567" y="3998239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F0D220F0-FB77-4870-B113-ED7685623BA7}"/>
                </a:ext>
              </a:extLst>
            </p:cNvPr>
            <p:cNvCxnSpPr/>
            <p:nvPr/>
          </p:nvCxnSpPr>
          <p:spPr>
            <a:xfrm>
              <a:off x="10244699" y="1631577"/>
              <a:ext cx="0" cy="47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9370A5F4-9852-4D40-99CF-74719D6C4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6629" y="2339789"/>
              <a:ext cx="317120" cy="4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D236FE4-2870-401D-975F-FF09E6F8A9AE}"/>
                </a:ext>
              </a:extLst>
            </p:cNvPr>
            <p:cNvCxnSpPr>
              <a:cxnSpLocks/>
            </p:cNvCxnSpPr>
            <p:nvPr/>
          </p:nvCxnSpPr>
          <p:spPr>
            <a:xfrm>
              <a:off x="9024388" y="2351239"/>
              <a:ext cx="15129" cy="1600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4837469-AF34-442F-877A-6C29788ED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9518" y="3155596"/>
              <a:ext cx="317120" cy="4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7915A72-CD65-4970-81C0-97D9A638E824}"/>
                </a:ext>
              </a:extLst>
            </p:cNvPr>
            <p:cNvSpPr txBox="1"/>
            <p:nvPr/>
          </p:nvSpPr>
          <p:spPr>
            <a:xfrm>
              <a:off x="9350203" y="3768194"/>
              <a:ext cx="197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工作負荷過大</a:t>
              </a: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3FC8E33-A723-4A68-A0BD-A3B2CD8A1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084" y="3951923"/>
              <a:ext cx="317120" cy="4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31F818C-3229-4AB9-9E21-19484E31CA21}"/>
                </a:ext>
              </a:extLst>
            </p:cNvPr>
            <p:cNvSpPr/>
            <p:nvPr/>
          </p:nvSpPr>
          <p:spPr>
            <a:xfrm>
              <a:off x="9364476" y="2092522"/>
              <a:ext cx="1801901" cy="474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126AF32-0CE9-42A6-90E7-0D7EB56D48EC}"/>
                </a:ext>
              </a:extLst>
            </p:cNvPr>
            <p:cNvSpPr txBox="1"/>
            <p:nvPr/>
          </p:nvSpPr>
          <p:spPr>
            <a:xfrm>
              <a:off x="3556890" y="2970930"/>
              <a:ext cx="2288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缺乏相關實務經驗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6C47958-F6F2-429B-B8B1-8F80FB012C2E}"/>
                </a:ext>
              </a:extLst>
            </p:cNvPr>
            <p:cNvSpPr txBox="1"/>
            <p:nvPr/>
          </p:nvSpPr>
          <p:spPr>
            <a:xfrm>
              <a:off x="9363652" y="2970930"/>
              <a:ext cx="2919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時程規劃不周全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19B83ED-EE35-4E4A-A869-778DAD84B4C2}"/>
                </a:ext>
              </a:extLst>
            </p:cNvPr>
            <p:cNvSpPr txBox="1"/>
            <p:nvPr/>
          </p:nvSpPr>
          <p:spPr>
            <a:xfrm>
              <a:off x="9677395" y="2152539"/>
              <a:ext cx="1273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時程風險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3AEFA71-AB0B-411A-B4C9-618CB7537325}"/>
                </a:ext>
              </a:extLst>
            </p:cNvPr>
            <p:cNvSpPr txBox="1"/>
            <p:nvPr/>
          </p:nvSpPr>
          <p:spPr>
            <a:xfrm>
              <a:off x="842752" y="2942349"/>
              <a:ext cx="160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需求不明確</a:t>
              </a: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0386AE0-D8B1-40EE-B3F8-59829B257CF7}"/>
                </a:ext>
              </a:extLst>
            </p:cNvPr>
            <p:cNvCxnSpPr/>
            <p:nvPr/>
          </p:nvCxnSpPr>
          <p:spPr>
            <a:xfrm>
              <a:off x="3215662" y="4735403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60C2E08-BDA3-4A96-97F8-38BA54B5E065}"/>
                </a:ext>
              </a:extLst>
            </p:cNvPr>
            <p:cNvSpPr txBox="1"/>
            <p:nvPr/>
          </p:nvSpPr>
          <p:spPr>
            <a:xfrm>
              <a:off x="3539778" y="4564468"/>
              <a:ext cx="2114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小組成員衝突 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E380661-3CAF-4669-8805-E025151F3F05}"/>
                </a:ext>
              </a:extLst>
            </p:cNvPr>
            <p:cNvSpPr txBox="1"/>
            <p:nvPr/>
          </p:nvSpPr>
          <p:spPr>
            <a:xfrm>
              <a:off x="876462" y="3799557"/>
              <a:ext cx="172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需求變更</a:t>
              </a: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0A1F72E-9C25-412F-AC42-5351331B05D9}"/>
                </a:ext>
              </a:extLst>
            </p:cNvPr>
            <p:cNvCxnSpPr>
              <a:cxnSpLocks/>
            </p:cNvCxnSpPr>
            <p:nvPr/>
          </p:nvCxnSpPr>
          <p:spPr>
            <a:xfrm>
              <a:off x="7177347" y="1649487"/>
              <a:ext cx="0" cy="4571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167E254-4396-42DD-A2DE-B6F8C1033297}"/>
                </a:ext>
              </a:extLst>
            </p:cNvPr>
            <p:cNvSpPr/>
            <p:nvPr/>
          </p:nvSpPr>
          <p:spPr>
            <a:xfrm>
              <a:off x="6350352" y="2099707"/>
              <a:ext cx="1763800" cy="474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82080A9-D69E-4C5A-8732-103B28B9833C}"/>
                </a:ext>
              </a:extLst>
            </p:cNvPr>
            <p:cNvSpPr txBox="1"/>
            <p:nvPr/>
          </p:nvSpPr>
          <p:spPr>
            <a:xfrm>
              <a:off x="6623779" y="2146180"/>
              <a:ext cx="110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7040F982-BECF-44F2-AC51-EB769E5A8C3C}"/>
                </a:ext>
              </a:extLst>
            </p:cNvPr>
            <p:cNvCxnSpPr/>
            <p:nvPr/>
          </p:nvCxnSpPr>
          <p:spPr>
            <a:xfrm>
              <a:off x="6017892" y="3137627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5CA0007-E9D1-4BC6-A06E-FAAAD68128C1}"/>
                </a:ext>
              </a:extLst>
            </p:cNvPr>
            <p:cNvSpPr txBox="1"/>
            <p:nvPr/>
          </p:nvSpPr>
          <p:spPr>
            <a:xfrm>
              <a:off x="6659338" y="2166573"/>
              <a:ext cx="18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技術風險</a:t>
              </a: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D5632E3B-38EC-4421-A267-D7C09A4E9EFD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35" y="2321900"/>
              <a:ext cx="0" cy="1676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F85D0B4-BE38-4DAF-8E61-9B5B0DF07AF3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025376" y="2337205"/>
              <a:ext cx="32497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FAA69EA4-1911-4016-98BB-4F17DBB05CD9}"/>
                </a:ext>
              </a:extLst>
            </p:cNvPr>
            <p:cNvCxnSpPr/>
            <p:nvPr/>
          </p:nvCxnSpPr>
          <p:spPr>
            <a:xfrm>
              <a:off x="6021884" y="3998239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A12BF60E-6404-4F76-BC56-298E898285E9}"/>
                </a:ext>
              </a:extLst>
            </p:cNvPr>
            <p:cNvSpPr txBox="1"/>
            <p:nvPr/>
          </p:nvSpPr>
          <p:spPr>
            <a:xfrm>
              <a:off x="6362207" y="2970930"/>
              <a:ext cx="2633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專業技術欠缺、不熟練</a:t>
              </a:r>
              <a:endParaRPr lang="en-US" altLang="zh-TW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BC33A69-7D20-4001-B7C1-400F56667BD7}"/>
                </a:ext>
              </a:extLst>
            </p:cNvPr>
            <p:cNvSpPr txBox="1"/>
            <p:nvPr/>
          </p:nvSpPr>
          <p:spPr>
            <a:xfrm>
              <a:off x="6389515" y="3827520"/>
              <a:ext cx="2288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專案複雜度高</a:t>
              </a: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1CAB0D2-F9F4-4412-9EA5-D575BAB7E62F}"/>
                </a:ext>
              </a:extLst>
            </p:cNvPr>
            <p:cNvCxnSpPr/>
            <p:nvPr/>
          </p:nvCxnSpPr>
          <p:spPr>
            <a:xfrm>
              <a:off x="482295" y="4896309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AB0FE4C-7395-450C-A856-612267CD7DF1}"/>
                </a:ext>
              </a:extLst>
            </p:cNvPr>
            <p:cNvSpPr txBox="1"/>
            <p:nvPr/>
          </p:nvSpPr>
          <p:spPr>
            <a:xfrm>
              <a:off x="876462" y="4713957"/>
              <a:ext cx="2280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定義系統需求不完整</a:t>
              </a: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F88AA49B-891C-4028-AB2E-7DBA5F834264}"/>
                </a:ext>
              </a:extLst>
            </p:cNvPr>
            <p:cNvCxnSpPr/>
            <p:nvPr/>
          </p:nvCxnSpPr>
          <p:spPr>
            <a:xfrm>
              <a:off x="3200422" y="5497403"/>
              <a:ext cx="340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C38AC64D-E192-4A0C-A601-AFFEC8A9A524}"/>
                </a:ext>
              </a:extLst>
            </p:cNvPr>
            <p:cNvSpPr txBox="1"/>
            <p:nvPr/>
          </p:nvSpPr>
          <p:spPr>
            <a:xfrm>
              <a:off x="3524538" y="5326468"/>
              <a:ext cx="2114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團隊溝通不良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A367C64-2737-47E1-8E4C-5FE0EF3E3438}"/>
                </a:ext>
              </a:extLst>
            </p:cNvPr>
            <p:cNvSpPr txBox="1"/>
            <p:nvPr/>
          </p:nvSpPr>
          <p:spPr>
            <a:xfrm>
              <a:off x="3582308" y="3799557"/>
              <a:ext cx="2114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分工定義不明確</a:t>
              </a: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ADCFDE10-E6C6-4C6B-91E5-76E693827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4841" y="1621381"/>
              <a:ext cx="8579858" cy="11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6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3FEC775-E1D2-43A6-B8C1-565253A91E3F}"/>
              </a:ext>
            </a:extLst>
          </p:cNvPr>
          <p:cNvSpPr/>
          <p:nvPr/>
        </p:nvSpPr>
        <p:spPr>
          <a:xfrm flipV="1">
            <a:off x="3232209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7F84063-F1FA-45B2-B970-C692AB729341}"/>
              </a:ext>
            </a:extLst>
          </p:cNvPr>
          <p:cNvSpPr txBox="1">
            <a:spLocks/>
          </p:cNvSpPr>
          <p:nvPr/>
        </p:nvSpPr>
        <p:spPr>
          <a:xfrm>
            <a:off x="4744377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風險評估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C804FD6-86A0-4005-AF33-104C79A3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1258"/>
              </p:ext>
            </p:extLst>
          </p:nvPr>
        </p:nvGraphicFramePr>
        <p:xfrm>
          <a:off x="549796" y="1484784"/>
          <a:ext cx="10765193" cy="4845431"/>
        </p:xfrm>
        <a:graphic>
          <a:graphicData uri="http://schemas.openxmlformats.org/drawingml/2006/table">
            <a:tbl>
              <a:tblPr/>
              <a:tblGrid>
                <a:gridCol w="1707582">
                  <a:extLst>
                    <a:ext uri="{9D8B030D-6E8A-4147-A177-3AD203B41FA5}">
                      <a16:colId xmlns:a16="http://schemas.microsoft.com/office/drawing/2014/main" val="3257722630"/>
                    </a:ext>
                  </a:extLst>
                </a:gridCol>
                <a:gridCol w="2746981">
                  <a:extLst>
                    <a:ext uri="{9D8B030D-6E8A-4147-A177-3AD203B41FA5}">
                      <a16:colId xmlns:a16="http://schemas.microsoft.com/office/drawing/2014/main" val="674101480"/>
                    </a:ext>
                  </a:extLst>
                </a:gridCol>
                <a:gridCol w="1262126">
                  <a:extLst>
                    <a:ext uri="{9D8B030D-6E8A-4147-A177-3AD203B41FA5}">
                      <a16:colId xmlns:a16="http://schemas.microsoft.com/office/drawing/2014/main" val="1700866329"/>
                    </a:ext>
                  </a:extLst>
                </a:gridCol>
                <a:gridCol w="1262126">
                  <a:extLst>
                    <a:ext uri="{9D8B030D-6E8A-4147-A177-3AD203B41FA5}">
                      <a16:colId xmlns:a16="http://schemas.microsoft.com/office/drawing/2014/main" val="3664250298"/>
                    </a:ext>
                  </a:extLst>
                </a:gridCol>
                <a:gridCol w="1262126">
                  <a:extLst>
                    <a:ext uri="{9D8B030D-6E8A-4147-A177-3AD203B41FA5}">
                      <a16:colId xmlns:a16="http://schemas.microsoft.com/office/drawing/2014/main" val="4047051300"/>
                    </a:ext>
                  </a:extLst>
                </a:gridCol>
                <a:gridCol w="1262126">
                  <a:extLst>
                    <a:ext uri="{9D8B030D-6E8A-4147-A177-3AD203B41FA5}">
                      <a16:colId xmlns:a16="http://schemas.microsoft.com/office/drawing/2014/main" val="1885221208"/>
                    </a:ext>
                  </a:extLst>
                </a:gridCol>
                <a:gridCol w="1262126">
                  <a:extLst>
                    <a:ext uri="{9D8B030D-6E8A-4147-A177-3AD203B41FA5}">
                      <a16:colId xmlns:a16="http://schemas.microsoft.com/office/drawing/2014/main" val="3962055481"/>
                    </a:ext>
                  </a:extLst>
                </a:gridCol>
              </a:tblGrid>
              <a:tr h="2062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風險類型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風險因子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極高風險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(5)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高風險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(4)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一般風險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(3)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低風險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極低風險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6021"/>
                  </a:ext>
                </a:extLst>
              </a:tr>
              <a:tr h="117850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需求風險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需求不明確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06122"/>
                  </a:ext>
                </a:extLst>
              </a:tr>
              <a:tr h="206227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需求變更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09435"/>
                  </a:ext>
                </a:extLst>
              </a:tr>
              <a:tr h="206227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人力資源風險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定義系統需求不完整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73351"/>
                  </a:ext>
                </a:extLst>
              </a:tr>
              <a:tr h="206227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缺乏相關實務經驗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018727"/>
                  </a:ext>
                </a:extLst>
              </a:tr>
              <a:tr h="2062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分工定義不明確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6937"/>
                  </a:ext>
                </a:extLst>
              </a:tr>
              <a:tr h="2062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小組成員衝突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01175"/>
                  </a:ext>
                </a:extLst>
              </a:tr>
              <a:tr h="2062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團隊溝通不良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682966"/>
                  </a:ext>
                </a:extLst>
              </a:tr>
              <a:tr h="206227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技術風險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專業技術欠缺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965157"/>
                  </a:ext>
                </a:extLst>
              </a:tr>
              <a:tr h="2062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專案複雜度高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748008"/>
                  </a:ext>
                </a:extLst>
              </a:tr>
              <a:tr h="366747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時程風險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時程規劃不周全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071420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工作負荷過大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4EA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75092"/>
                  </a:ext>
                </a:extLst>
              </a:tr>
            </a:tbl>
          </a:graphicData>
        </a:graphic>
      </p:graphicFrame>
      <p:pic>
        <p:nvPicPr>
          <p:cNvPr id="11" name="圖形 10" descr="核取記號">
            <a:extLst>
              <a:ext uri="{FF2B5EF4-FFF2-40B4-BE49-F238E27FC236}">
                <a16:creationId xmlns:a16="http://schemas.microsoft.com/office/drawing/2014/main" id="{02FC3314-A8B1-4B2E-A930-DBED3A662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766" y="2204864"/>
            <a:ext cx="360040" cy="360040"/>
          </a:xfrm>
          <a:prstGeom prst="rect">
            <a:avLst/>
          </a:prstGeom>
        </p:spPr>
      </p:pic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8C19E994-213A-4124-A040-D4D2A057E0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766" y="2636912"/>
            <a:ext cx="360040" cy="360040"/>
          </a:xfrm>
          <a:prstGeom prst="rect">
            <a:avLst/>
          </a:prstGeom>
        </p:spPr>
      </p:pic>
      <p:pic>
        <p:nvPicPr>
          <p:cNvPr id="13" name="圖形 12" descr="核取記號">
            <a:extLst>
              <a:ext uri="{FF2B5EF4-FFF2-40B4-BE49-F238E27FC236}">
                <a16:creationId xmlns:a16="http://schemas.microsoft.com/office/drawing/2014/main" id="{F95B4F6F-742B-4F3F-8547-8673EDD0D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620" y="2924944"/>
            <a:ext cx="360040" cy="360040"/>
          </a:xfrm>
          <a:prstGeom prst="rect">
            <a:avLst/>
          </a:prstGeom>
        </p:spPr>
      </p:pic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AA49760B-28FF-4F31-BA2D-4C8E36A8EB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902" y="3356992"/>
            <a:ext cx="360040" cy="360040"/>
          </a:xfrm>
          <a:prstGeom prst="rect">
            <a:avLst/>
          </a:prstGeom>
        </p:spPr>
      </p:pic>
      <p:pic>
        <p:nvPicPr>
          <p:cNvPr id="15" name="圖形 14" descr="核取記號">
            <a:extLst>
              <a:ext uri="{FF2B5EF4-FFF2-40B4-BE49-F238E27FC236}">
                <a16:creationId xmlns:a16="http://schemas.microsoft.com/office/drawing/2014/main" id="{33A926F0-27C8-49BF-AB24-755A195B1C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620" y="3717032"/>
            <a:ext cx="360040" cy="360040"/>
          </a:xfrm>
          <a:prstGeom prst="rect">
            <a:avLst/>
          </a:prstGeom>
        </p:spPr>
      </p:pic>
      <p:pic>
        <p:nvPicPr>
          <p:cNvPr id="16" name="圖形 15" descr="核取記號">
            <a:extLst>
              <a:ext uri="{FF2B5EF4-FFF2-40B4-BE49-F238E27FC236}">
                <a16:creationId xmlns:a16="http://schemas.microsoft.com/office/drawing/2014/main" id="{3BDF6308-306E-4350-A649-4B23FFBC08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620" y="4797152"/>
            <a:ext cx="360040" cy="360040"/>
          </a:xfrm>
          <a:prstGeom prst="rect">
            <a:avLst/>
          </a:prstGeom>
        </p:spPr>
      </p:pic>
      <p:pic>
        <p:nvPicPr>
          <p:cNvPr id="17" name="圖形 16" descr="核取記號">
            <a:extLst>
              <a:ext uri="{FF2B5EF4-FFF2-40B4-BE49-F238E27FC236}">
                <a16:creationId xmlns:a16="http://schemas.microsoft.com/office/drawing/2014/main" id="{20058B8C-914B-4C95-BA10-C729EF2B0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484" y="4077072"/>
            <a:ext cx="360040" cy="360040"/>
          </a:xfrm>
          <a:prstGeom prst="rect">
            <a:avLst/>
          </a:prstGeom>
        </p:spPr>
      </p:pic>
      <p:pic>
        <p:nvPicPr>
          <p:cNvPr id="18" name="圖形 17" descr="核取記號">
            <a:extLst>
              <a:ext uri="{FF2B5EF4-FFF2-40B4-BE49-F238E27FC236}">
                <a16:creationId xmlns:a16="http://schemas.microsoft.com/office/drawing/2014/main" id="{6E392FC4-913F-4791-AF29-BE5619E25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48" y="4437112"/>
            <a:ext cx="360040" cy="360040"/>
          </a:xfrm>
          <a:prstGeom prst="rect">
            <a:avLst/>
          </a:prstGeom>
        </p:spPr>
      </p:pic>
      <p:pic>
        <p:nvPicPr>
          <p:cNvPr id="19" name="圖形 18" descr="核取記號">
            <a:extLst>
              <a:ext uri="{FF2B5EF4-FFF2-40B4-BE49-F238E27FC236}">
                <a16:creationId xmlns:a16="http://schemas.microsoft.com/office/drawing/2014/main" id="{8273FFA9-F0A2-4286-BA74-DE4F5126B3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484" y="5157192"/>
            <a:ext cx="360040" cy="360040"/>
          </a:xfrm>
          <a:prstGeom prst="rect">
            <a:avLst/>
          </a:prstGeom>
        </p:spPr>
      </p:pic>
      <p:pic>
        <p:nvPicPr>
          <p:cNvPr id="20" name="圖形 19" descr="核取記號">
            <a:extLst>
              <a:ext uri="{FF2B5EF4-FFF2-40B4-BE49-F238E27FC236}">
                <a16:creationId xmlns:a16="http://schemas.microsoft.com/office/drawing/2014/main" id="{70B470E0-93FC-4A8E-BF66-D53013BD77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620" y="5949280"/>
            <a:ext cx="360040" cy="360040"/>
          </a:xfrm>
          <a:prstGeom prst="rect">
            <a:avLst/>
          </a:prstGeom>
        </p:spPr>
      </p:pic>
      <p:pic>
        <p:nvPicPr>
          <p:cNvPr id="21" name="圖形 20" descr="核取記號">
            <a:extLst>
              <a:ext uri="{FF2B5EF4-FFF2-40B4-BE49-F238E27FC236}">
                <a16:creationId xmlns:a16="http://schemas.microsoft.com/office/drawing/2014/main" id="{2BB5211C-CDF6-4CC1-B221-C27EBFF23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484" y="5589240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D31A7A-AF72-4FDA-A645-5A5E7BF05092}"/>
              </a:ext>
            </a:extLst>
          </p:cNvPr>
          <p:cNvSpPr txBox="1"/>
          <p:nvPr/>
        </p:nvSpPr>
        <p:spPr>
          <a:xfrm>
            <a:off x="333772" y="1268760"/>
            <a:ext cx="11449272" cy="539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每周確認組員進度，再加上清楚的分工可以使大家有效率地完成自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  己分內的工作。</a:t>
            </a:r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2.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組長與組員間有密切聯絡，友善溝通，有問題隨時提出。</a:t>
            </a:r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3.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若有人做不到自己的工作還需要有其他組員可以補上，才不會越缺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  越多東西。</a:t>
            </a:r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4.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沒學過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可以上網找資料。</a:t>
            </a:r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5.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確認好目標才能夠使大家同心協力一起完成。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D3B1EA-EDAE-4CD3-9BAF-58FB4C1CEFEE}"/>
              </a:ext>
            </a:extLst>
          </p:cNvPr>
          <p:cNvSpPr/>
          <p:nvPr/>
        </p:nvSpPr>
        <p:spPr>
          <a:xfrm flipV="1">
            <a:off x="3232209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F7FE24A-546E-4EA0-8B09-A38C24534000}"/>
              </a:ext>
            </a:extLst>
          </p:cNvPr>
          <p:cNvSpPr txBox="1">
            <a:spLocks/>
          </p:cNvSpPr>
          <p:nvPr/>
        </p:nvSpPr>
        <p:spPr>
          <a:xfrm>
            <a:off x="4168313" y="188640"/>
            <a:ext cx="4230355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風險監督與減緩</a:t>
            </a:r>
          </a:p>
        </p:txBody>
      </p:sp>
    </p:spTree>
    <p:extLst>
      <p:ext uri="{BB962C8B-B14F-4D97-AF65-F5344CB8AC3E}">
        <p14:creationId xmlns:p14="http://schemas.microsoft.com/office/powerpoint/2010/main" val="3486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93812" y="2561456"/>
            <a:ext cx="3672408" cy="1735088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sz="9600" dirty="0"/>
              <a:t>目錄 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3DFCA3-9DCC-4EA2-B64C-71ECDB8B9170}"/>
              </a:ext>
            </a:extLst>
          </p:cNvPr>
          <p:cNvSpPr/>
          <p:nvPr/>
        </p:nvSpPr>
        <p:spPr>
          <a:xfrm>
            <a:off x="0" y="0"/>
            <a:ext cx="4582244" cy="68306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928036-E7B5-4FBF-8DCC-438E0AB8A8D6}"/>
              </a:ext>
            </a:extLst>
          </p:cNvPr>
          <p:cNvGrpSpPr/>
          <p:nvPr/>
        </p:nvGrpSpPr>
        <p:grpSpPr>
          <a:xfrm>
            <a:off x="5408653" y="1312239"/>
            <a:ext cx="5870335" cy="5501137"/>
            <a:chOff x="4753139" y="254257"/>
            <a:chExt cx="7029905" cy="6555671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07110307-19B5-4943-B8F7-D7F2537D00DD}"/>
                </a:ext>
              </a:extLst>
            </p:cNvPr>
            <p:cNvSpPr/>
            <p:nvPr/>
          </p:nvSpPr>
          <p:spPr>
            <a:xfrm>
              <a:off x="4753139" y="254257"/>
              <a:ext cx="2592286" cy="18115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784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內容版面配置區 10">
              <a:extLst>
                <a:ext uri="{FF2B5EF4-FFF2-40B4-BE49-F238E27FC236}">
                  <a16:creationId xmlns:a16="http://schemas.microsoft.com/office/drawing/2014/main" id="{A2C9A1DF-8FFA-46A8-ADD6-3D331C66ECA6}"/>
                </a:ext>
              </a:extLst>
            </p:cNvPr>
            <p:cNvSpPr txBox="1">
              <a:spLocks/>
            </p:cNvSpPr>
            <p:nvPr/>
          </p:nvSpPr>
          <p:spPr>
            <a:xfrm>
              <a:off x="4891202" y="764704"/>
              <a:ext cx="2624717" cy="8949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200" dirty="0"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軟體概要</a:t>
              </a:r>
              <a:endPara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AEF99B3C-4F53-4203-BCB1-02AFE11B2894}"/>
                </a:ext>
              </a:extLst>
            </p:cNvPr>
            <p:cNvSpPr/>
            <p:nvPr/>
          </p:nvSpPr>
          <p:spPr>
            <a:xfrm>
              <a:off x="8478113" y="1268760"/>
              <a:ext cx="2742286" cy="1811560"/>
            </a:xfrm>
            <a:prstGeom prst="ellipse">
              <a:avLst/>
            </a:prstGeom>
            <a:solidFill>
              <a:srgbClr val="60FAD5">
                <a:alpha val="80392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內容版面配置區 10">
              <a:extLst>
                <a:ext uri="{FF2B5EF4-FFF2-40B4-BE49-F238E27FC236}">
                  <a16:creationId xmlns:a16="http://schemas.microsoft.com/office/drawing/2014/main" id="{90EEC44F-B7E1-46FA-8D2B-F0080D635C5E}"/>
                </a:ext>
              </a:extLst>
            </p:cNvPr>
            <p:cNvSpPr txBox="1">
              <a:spLocks/>
            </p:cNvSpPr>
            <p:nvPr/>
          </p:nvSpPr>
          <p:spPr>
            <a:xfrm>
              <a:off x="9201821" y="1882160"/>
              <a:ext cx="2581223" cy="8949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600" dirty="0"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介面</a:t>
              </a:r>
              <a:endPara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9F4E04A-B6CB-4413-B8E9-96C1A5B620B3}"/>
                </a:ext>
              </a:extLst>
            </p:cNvPr>
            <p:cNvSpPr/>
            <p:nvPr/>
          </p:nvSpPr>
          <p:spPr>
            <a:xfrm>
              <a:off x="4803799" y="2808241"/>
              <a:ext cx="2581223" cy="1724744"/>
            </a:xfrm>
            <a:prstGeom prst="ellipse">
              <a:avLst/>
            </a:prstGeom>
            <a:solidFill>
              <a:srgbClr val="6BFA60">
                <a:alpha val="80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內容版面配置區 10">
              <a:extLst>
                <a:ext uri="{FF2B5EF4-FFF2-40B4-BE49-F238E27FC236}">
                  <a16:creationId xmlns:a16="http://schemas.microsoft.com/office/drawing/2014/main" id="{60971B9E-6FC5-4192-955E-30A6BBD157D0}"/>
                </a:ext>
              </a:extLst>
            </p:cNvPr>
            <p:cNvSpPr txBox="1">
              <a:spLocks/>
            </p:cNvSpPr>
            <p:nvPr/>
          </p:nvSpPr>
          <p:spPr>
            <a:xfrm>
              <a:off x="5407624" y="3291657"/>
              <a:ext cx="2581222" cy="852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600" dirty="0">
                  <a:ln w="22225">
                    <a:noFill/>
                    <a:prstDash val="solid"/>
                  </a:ln>
                  <a:latin typeface="標楷體" panose="03000509000000000000" pitchFamily="65" charset="-120"/>
                  <a:ea typeface="標楷體" panose="03000509000000000000" pitchFamily="65" charset="-120"/>
                </a:rPr>
                <a:t>功能</a:t>
              </a:r>
              <a:endParaRPr lang="en-US" altLang="zh-TW" sz="3600" dirty="0">
                <a:ln w="22225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34E61A2-2414-47C7-BCCA-0253E36BFC3E}"/>
                </a:ext>
              </a:extLst>
            </p:cNvPr>
            <p:cNvSpPr/>
            <p:nvPr/>
          </p:nvSpPr>
          <p:spPr>
            <a:xfrm>
              <a:off x="8686700" y="4008512"/>
              <a:ext cx="2581222" cy="1724744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內容版面配置區 10">
              <a:extLst>
                <a:ext uri="{FF2B5EF4-FFF2-40B4-BE49-F238E27FC236}">
                  <a16:creationId xmlns:a16="http://schemas.microsoft.com/office/drawing/2014/main" id="{930166A7-CA77-411E-B5CB-6646B5BDFAB0}"/>
                </a:ext>
              </a:extLst>
            </p:cNvPr>
            <p:cNvSpPr txBox="1">
              <a:spLocks/>
            </p:cNvSpPr>
            <p:nvPr/>
          </p:nvSpPr>
          <p:spPr>
            <a:xfrm>
              <a:off x="8902724" y="4590088"/>
              <a:ext cx="2429619" cy="85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200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專案管理</a:t>
              </a:r>
              <a:endParaRPr lang="zh-TW" altLang="en-US" sz="2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525EAC91-54C4-45A3-96C1-F9695BD83292}"/>
                </a:ext>
              </a:extLst>
            </p:cNvPr>
            <p:cNvSpPr/>
            <p:nvPr/>
          </p:nvSpPr>
          <p:spPr>
            <a:xfrm>
              <a:off x="4870276" y="5085184"/>
              <a:ext cx="2581222" cy="172474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內容版面配置區 10">
              <a:extLst>
                <a:ext uri="{FF2B5EF4-FFF2-40B4-BE49-F238E27FC236}">
                  <a16:creationId xmlns:a16="http://schemas.microsoft.com/office/drawing/2014/main" id="{897A5ADA-2294-4BB5-92F8-CA6EBAA54E80}"/>
                </a:ext>
              </a:extLst>
            </p:cNvPr>
            <p:cNvSpPr txBox="1">
              <a:spLocks/>
            </p:cNvSpPr>
            <p:nvPr/>
          </p:nvSpPr>
          <p:spPr>
            <a:xfrm>
              <a:off x="5086300" y="5661248"/>
              <a:ext cx="2429619" cy="85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200" dirty="0">
                  <a:solidFill>
                    <a:schemeClr val="accent2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風險監督</a:t>
              </a:r>
              <a:endParaRPr lang="zh-TW" altLang="en-US" sz="2000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DEA549B-1B27-4D49-96A4-43BEDC362974}"/>
                </a:ext>
              </a:extLst>
            </p:cNvPr>
            <p:cNvSpPr/>
            <p:nvPr/>
          </p:nvSpPr>
          <p:spPr>
            <a:xfrm rot="1576593">
              <a:off x="7207063" y="1520576"/>
              <a:ext cx="1416805" cy="322885"/>
            </a:xfrm>
            <a:prstGeom prst="rect">
              <a:avLst/>
            </a:prstGeom>
            <a:solidFill>
              <a:srgbClr val="7FFDCD">
                <a:alpha val="81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D1D9A03-1B0C-43AF-AC13-527439030B85}"/>
                </a:ext>
              </a:extLst>
            </p:cNvPr>
            <p:cNvSpPr/>
            <p:nvPr/>
          </p:nvSpPr>
          <p:spPr>
            <a:xfrm rot="8801657">
              <a:off x="7075303" y="2752873"/>
              <a:ext cx="1650841" cy="350129"/>
            </a:xfrm>
            <a:prstGeom prst="rect">
              <a:avLst/>
            </a:prstGeom>
            <a:solidFill>
              <a:srgbClr val="6BFA60">
                <a:alpha val="54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F3FA485-C9B7-4D14-A538-CF57F7E9E4C9}"/>
                </a:ext>
              </a:extLst>
            </p:cNvPr>
            <p:cNvSpPr/>
            <p:nvPr/>
          </p:nvSpPr>
          <p:spPr>
            <a:xfrm rot="12185703">
              <a:off x="7232589" y="4148627"/>
              <a:ext cx="1728192" cy="287901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BD1C2A-682B-4A8E-9A29-EF8D510EE996}"/>
                </a:ext>
              </a:extLst>
            </p:cNvPr>
            <p:cNvSpPr/>
            <p:nvPr/>
          </p:nvSpPr>
          <p:spPr>
            <a:xfrm rot="9188744">
              <a:off x="7195903" y="5288284"/>
              <a:ext cx="1728192" cy="307691"/>
            </a:xfrm>
            <a:prstGeom prst="rect">
              <a:avLst/>
            </a:prstGeom>
            <a:solidFill>
              <a:srgbClr val="FFCC99">
                <a:alpha val="70588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284" y="2420888"/>
            <a:ext cx="4540598" cy="2016224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軟體概要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6CF2C1F-F511-4106-B73F-06E04C72F3ED}"/>
              </a:ext>
            </a:extLst>
          </p:cNvPr>
          <p:cNvSpPr/>
          <p:nvPr/>
        </p:nvSpPr>
        <p:spPr>
          <a:xfrm>
            <a:off x="3502124" y="2924944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4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491983-3687-4A24-9AFC-DD00C5F1E71D}"/>
              </a:ext>
            </a:extLst>
          </p:cNvPr>
          <p:cNvSpPr txBox="1"/>
          <p:nvPr/>
        </p:nvSpPr>
        <p:spPr>
          <a:xfrm>
            <a:off x="909836" y="2348880"/>
            <a:ext cx="6408712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系統環境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程式語言進行功能及介面開發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3AF0C1-7149-4DCC-9BB7-BDD2C22F8312}"/>
              </a:ext>
            </a:extLst>
          </p:cNvPr>
          <p:cNvSpPr txBox="1"/>
          <p:nvPr/>
        </p:nvSpPr>
        <p:spPr>
          <a:xfrm>
            <a:off x="880224" y="4011305"/>
            <a:ext cx="10470772" cy="173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TW" altLang="zh-TW" sz="3200" kern="100" dirty="0">
                <a:effectLst/>
                <a:latin typeface="Calibri Light" panose="020F03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系統範圍</a:t>
            </a:r>
            <a:r>
              <a:rPr lang="en-US" altLang="zh-TW" sz="3200" kern="100" dirty="0">
                <a:effectLst/>
                <a:latin typeface="Calibri Light" panose="020F03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zh-TW" sz="1600" kern="100" dirty="0">
              <a:effectLst/>
              <a:latin typeface="Calibri Light" panose="020F03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我們的程式著重在對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排序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並對其進行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處理與應用</a:t>
            </a:r>
            <a:r>
              <a:rPr lang="en-US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例如計算</a:t>
            </a:r>
            <a:r>
              <a:rPr lang="en-US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sort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後資料的中位數</a:t>
            </a:r>
            <a:r>
              <a:rPr lang="en-US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標準差等等</a:t>
            </a:r>
            <a:r>
              <a:rPr lang="zh-TW" altLang="en-US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對資料能行更有效率的統整</a:t>
            </a:r>
            <a:r>
              <a:rPr lang="zh-TW" altLang="en-US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並在之後擴增應用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介面盡量以簡潔易懂為主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讓使用者可以以最快速度找到想要的答案。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652863-1485-4A67-B5FE-B7060ECF4C5D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6D45F6C-AFA0-430D-AD32-934E137D73A9}"/>
              </a:ext>
            </a:extLst>
          </p:cNvPr>
          <p:cNvSpPr txBox="1">
            <a:spLocks/>
          </p:cNvSpPr>
          <p:nvPr/>
        </p:nvSpPr>
        <p:spPr>
          <a:xfrm>
            <a:off x="4834505" y="116632"/>
            <a:ext cx="24523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40725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039" y="2632884"/>
            <a:ext cx="3896621" cy="1592229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CD925E7-8A8A-4231-866A-C6FA01549F97}"/>
              </a:ext>
            </a:extLst>
          </p:cNvPr>
          <p:cNvSpPr/>
          <p:nvPr/>
        </p:nvSpPr>
        <p:spPr>
          <a:xfrm>
            <a:off x="3502124" y="2888939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4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E4282E1-DFA1-43E8-AF6B-019246924A22}"/>
              </a:ext>
            </a:extLst>
          </p:cNvPr>
          <p:cNvSpPr txBox="1"/>
          <p:nvPr/>
        </p:nvSpPr>
        <p:spPr>
          <a:xfrm>
            <a:off x="4438228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/</a:t>
            </a:r>
            <a:r>
              <a:rPr lang="zh-TW" altLang="en-US" sz="3200" dirty="0"/>
              <a:t>*放介面圖片</a:t>
            </a:r>
            <a:r>
              <a:rPr lang="en-US" altLang="zh-TW" sz="3200" dirty="0"/>
              <a:t>+</a:t>
            </a:r>
            <a:r>
              <a:rPr lang="zh-TW" altLang="en-US" sz="3200" dirty="0"/>
              <a:t>介紹*</a:t>
            </a:r>
            <a:r>
              <a:rPr lang="en-US" altLang="zh-TW" sz="3200" dirty="0"/>
              <a:t>/</a:t>
            </a:r>
            <a:endParaRPr lang="zh-TW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D2FB81-08EF-41B1-8E5B-AD4990055C55}"/>
              </a:ext>
            </a:extLst>
          </p:cNvPr>
          <p:cNvSpPr/>
          <p:nvPr/>
        </p:nvSpPr>
        <p:spPr>
          <a:xfrm flipV="1">
            <a:off x="3214092" y="260648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944B8F9-67DF-46A7-9F19-80559BA2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228" y="116632"/>
            <a:ext cx="2452367" cy="1296144"/>
          </a:xfrm>
        </p:spPr>
        <p:txBody>
          <a:bodyPr>
            <a:normAutofit fontScale="90000"/>
          </a:bodyPr>
          <a:lstStyle/>
          <a:p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介面介紹</a:t>
            </a:r>
          </a:p>
        </p:txBody>
      </p:sp>
    </p:spTree>
    <p:extLst>
      <p:ext uri="{BB962C8B-B14F-4D97-AF65-F5344CB8AC3E}">
        <p14:creationId xmlns:p14="http://schemas.microsoft.com/office/powerpoint/2010/main" val="6578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039" y="2632885"/>
            <a:ext cx="3896621" cy="1592229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4C2D7A4-E518-4160-B33E-77DAA63E849B}"/>
              </a:ext>
            </a:extLst>
          </p:cNvPr>
          <p:cNvSpPr/>
          <p:nvPr/>
        </p:nvSpPr>
        <p:spPr>
          <a:xfrm>
            <a:off x="3502124" y="2924944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6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FA47516-D605-4109-A019-435CE0EEB610}"/>
              </a:ext>
            </a:extLst>
          </p:cNvPr>
          <p:cNvSpPr/>
          <p:nvPr/>
        </p:nvSpPr>
        <p:spPr>
          <a:xfrm flipV="1">
            <a:off x="3214092" y="260647"/>
            <a:ext cx="6048672" cy="1006359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8FBD3B1-9F1B-42EE-939F-CF1BDAA8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197" y="116632"/>
            <a:ext cx="2452367" cy="1296144"/>
          </a:xfrm>
        </p:spPr>
        <p:txBody>
          <a:bodyPr>
            <a:normAutofit/>
          </a:bodyPr>
          <a:lstStyle/>
          <a:p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物件圖</a:t>
            </a:r>
          </a:p>
        </p:txBody>
      </p:sp>
    </p:spTree>
    <p:extLst>
      <p:ext uri="{BB962C8B-B14F-4D97-AF65-F5344CB8AC3E}">
        <p14:creationId xmlns:p14="http://schemas.microsoft.com/office/powerpoint/2010/main" val="13832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iryoVTI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ppt/theme/theme2.xml><?xml version="1.0" encoding="utf-8"?>
<a:theme xmlns:a="http://schemas.openxmlformats.org/drawingml/2006/main" name="Office 佈景主題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TM56121952[[fn=Meiryo]]</Template>
  <TotalTime>719</TotalTime>
  <Words>890</Words>
  <Application>Microsoft Office PowerPoint</Application>
  <PresentationFormat>自訂</PresentationFormat>
  <Paragraphs>183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Meiryo</vt:lpstr>
      <vt:lpstr>Meiryo UI</vt:lpstr>
      <vt:lpstr>Microsoft JhengHei UI</vt:lpstr>
      <vt:lpstr>標楷體</vt:lpstr>
      <vt:lpstr>Arial</vt:lpstr>
      <vt:lpstr>Arial</vt:lpstr>
      <vt:lpstr>Calibri</vt:lpstr>
      <vt:lpstr>Calibri Light</vt:lpstr>
      <vt:lpstr>Wingdings</vt:lpstr>
      <vt:lpstr>MeiryoVTI</vt:lpstr>
      <vt:lpstr>PowerPoint 簡報</vt:lpstr>
      <vt:lpstr>PowerPoint 簡報</vt:lpstr>
      <vt:lpstr>PowerPoint 簡報</vt:lpstr>
      <vt:lpstr>軟體概要</vt:lpstr>
      <vt:lpstr>PowerPoint 簡報</vt:lpstr>
      <vt:lpstr>介面</vt:lpstr>
      <vt:lpstr>介面介紹</vt:lpstr>
      <vt:lpstr>功能</vt:lpstr>
      <vt:lpstr>物件圖</vt:lpstr>
      <vt:lpstr>主要功能</vt:lpstr>
      <vt:lpstr>PowerPoint 簡報</vt:lpstr>
      <vt:lpstr>PowerPoint 簡報</vt:lpstr>
      <vt:lpstr>專案管理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風險管理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育瑋 許</dc:creator>
  <cp:lastModifiedBy>育瑋 許</cp:lastModifiedBy>
  <cp:revision>65</cp:revision>
  <dcterms:created xsi:type="dcterms:W3CDTF">2021-04-09T03:08:42Z</dcterms:created>
  <dcterms:modified xsi:type="dcterms:W3CDTF">2021-04-24T13:50:02Z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