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5"/>
  </p:notesMasterIdLst>
  <p:handoutMasterIdLst>
    <p:handoutMasterId r:id="rId26"/>
  </p:handoutMasterIdLst>
  <p:sldIdLst>
    <p:sldId id="260" r:id="rId2"/>
    <p:sldId id="257" r:id="rId3"/>
    <p:sldId id="259" r:id="rId4"/>
    <p:sldId id="261" r:id="rId5"/>
    <p:sldId id="265" r:id="rId6"/>
    <p:sldId id="267" r:id="rId7"/>
    <p:sldId id="266" r:id="rId8"/>
    <p:sldId id="269" r:id="rId9"/>
    <p:sldId id="275" r:id="rId10"/>
    <p:sldId id="270" r:id="rId11"/>
    <p:sldId id="277" r:id="rId12"/>
    <p:sldId id="278" r:id="rId13"/>
    <p:sldId id="268" r:id="rId14"/>
    <p:sldId id="272" r:id="rId15"/>
    <p:sldId id="274" r:id="rId16"/>
    <p:sldId id="273" r:id="rId17"/>
    <p:sldId id="279" r:id="rId18"/>
    <p:sldId id="276" r:id="rId19"/>
    <p:sldId id="280" r:id="rId20"/>
    <p:sldId id="271" r:id="rId21"/>
    <p:sldId id="262" r:id="rId22"/>
    <p:sldId id="263" r:id="rId23"/>
    <p:sldId id="26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3366"/>
    <a:srgbClr val="003399"/>
    <a:srgbClr val="CC66FF"/>
    <a:srgbClr val="AC3EC1"/>
    <a:srgbClr val="FFFFCC"/>
    <a:srgbClr val="000000"/>
    <a:srgbClr val="2035F8"/>
    <a:srgbClr val="66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3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29BEAC-8DB0-4307-B150-280426C00739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2021年4月13日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667526B-7648-441B-886B-3500AD6BF91B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FB91549-43BF-425A-AF25-7526201920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58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88825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247" y="2818150"/>
            <a:ext cx="10910333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136" y="3154680"/>
            <a:ext cx="9991789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79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00" y="4489704"/>
            <a:ext cx="10007025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399" b="1" cap="all" spc="600" baseline="0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6378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BD8-2180-4E57-B17B-744AF6DBE1CD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247" y="365125"/>
            <a:ext cx="7931021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85F5-055F-41D4-8377-1F10CED030A6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7" y="365125"/>
            <a:ext cx="282695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0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預留位置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348C3B-7A5C-4958-B8D6-83A8E3B5ED6B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7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836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1709739"/>
            <a:ext cx="10910333" cy="2852737"/>
          </a:xfrm>
        </p:spPr>
        <p:txBody>
          <a:bodyPr anchor="b">
            <a:normAutofit/>
          </a:bodyPr>
          <a:lstStyle>
            <a:lvl1pPr>
              <a:defRPr sz="65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47" y="4589464"/>
            <a:ext cx="10910333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E7D1-1530-41F2-958D-9EEA4A632E5E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1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46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591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CEC2-3B2C-4BCE-9D71-F39904E648D8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475488"/>
            <a:ext cx="10905951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45" y="1904474"/>
            <a:ext cx="5119307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799" b="1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7" y="2969917"/>
            <a:ext cx="5156444" cy="321974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5891" y="1904474"/>
            <a:ext cx="5119307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799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5891" y="2969916"/>
            <a:ext cx="5119306" cy="32197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8A08-2F79-4F6C-B61A-7D780D2BA073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4413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4116-7617-4B04-A136-D6BE413FD856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5F1D-13CA-494B-AC99-9A38FA204D58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9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475488"/>
            <a:ext cx="10905951" cy="685800"/>
          </a:xfrm>
        </p:spPr>
        <p:txBody>
          <a:bodyPr anchor="ctr">
            <a:normAutofit/>
          </a:bodyPr>
          <a:lstStyle>
            <a:lvl1pPr>
              <a:defRPr sz="2399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139" y="1656589"/>
            <a:ext cx="6243726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47" y="1656588"/>
            <a:ext cx="4131536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041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475488"/>
            <a:ext cx="10905951" cy="685800"/>
          </a:xfrm>
        </p:spPr>
        <p:txBody>
          <a:bodyPr anchor="ctr">
            <a:normAutofit/>
          </a:bodyPr>
          <a:lstStyle>
            <a:lvl1pPr>
              <a:defRPr sz="23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1645666"/>
            <a:ext cx="6364026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47" y="1655064"/>
            <a:ext cx="4131536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140C-6E59-40F2-8A97-60E6652F7DA7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8149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88825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428" y="279793"/>
            <a:ext cx="11472732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2" tIns="182832" rIns="182832" rtlCol="0" anchor="ctr"/>
          <a:lstStyle/>
          <a:p>
            <a:endParaRPr lang="en-US" sz="2399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47" y="476086"/>
            <a:ext cx="1090159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246" y="1639615"/>
            <a:ext cx="1090159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3839" y="6356351"/>
            <a:ext cx="3033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CC6140C-6E59-40F2-8A97-60E6652F7DA7}" type="datetime2">
              <a:rPr lang="zh-TW" altLang="en-US" smtClean="0"/>
              <a:pPr/>
              <a:t>2021年4月13日</a:t>
            </a:fld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246" y="6356351"/>
            <a:ext cx="6289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5151" y="6356351"/>
            <a:ext cx="844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A3F31473-23EB-4724-8B59-FE6D21D89FA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0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algn="l" defTabSz="914126" rtl="0" eaLnBrk="1" latinLnBrk="0" hangingPunct="1">
        <a:lnSpc>
          <a:spcPct val="90000"/>
        </a:lnSpc>
        <a:spcBef>
          <a:spcPct val="0"/>
        </a:spcBef>
        <a:buNone/>
        <a:defRPr lang="en-US" sz="2399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126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5">
            <a:extLst>
              <a:ext uri="{FF2B5EF4-FFF2-40B4-BE49-F238E27FC236}">
                <a16:creationId xmlns:a16="http://schemas.microsoft.com/office/drawing/2014/main" id="{C88B894F-A294-4CA9-913B-16DA19542030}"/>
              </a:ext>
            </a:extLst>
          </p:cNvPr>
          <p:cNvSpPr txBox="1">
            <a:spLocks/>
          </p:cNvSpPr>
          <p:nvPr/>
        </p:nvSpPr>
        <p:spPr>
          <a:xfrm>
            <a:off x="3214092" y="620688"/>
            <a:ext cx="5580620" cy="5319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j-cs"/>
              </a:defRPr>
            </a:lvl1pPr>
          </a:lstStyle>
          <a:p>
            <a:pPr algn="ctr"/>
            <a:r>
              <a:rPr lang="zh-TW" altLang="en-US" sz="73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軟體工程</a:t>
            </a:r>
            <a:endParaRPr lang="en-US" altLang="zh-TW" sz="73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br>
              <a:rPr lang="en-US" altLang="zh-TW" sz="5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5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6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  <a:br>
              <a:rPr lang="en-US" altLang="zh-TW" sz="5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454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65E5F66-7EB4-46BE-97C7-7FA89F5B4355}"/>
              </a:ext>
            </a:extLst>
          </p:cNvPr>
          <p:cNvSpPr txBox="1"/>
          <p:nvPr/>
        </p:nvSpPr>
        <p:spPr>
          <a:xfrm>
            <a:off x="1989956" y="1268760"/>
            <a:ext cx="9001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Input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</a:p>
          <a:p>
            <a:r>
              <a:rPr lang="en-US" altLang="zh-TW" sz="3600" dirty="0"/>
              <a:t>	</a:t>
            </a:r>
            <a:r>
              <a:rPr lang="en-US" altLang="zh-TW" sz="2800" dirty="0"/>
              <a:t>1.</a:t>
            </a:r>
            <a:r>
              <a:rPr lang="en-US" altLang="zh-TW" sz="3200" dirty="0"/>
              <a:t> </a:t>
            </a:r>
            <a:r>
              <a:rPr lang="en-US" altLang="zh-TW" sz="2400" dirty="0"/>
              <a:t>Input manually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en-US" altLang="zh-TW" sz="2800" dirty="0"/>
              <a:t>2. </a:t>
            </a:r>
            <a:r>
              <a:rPr lang="en-US" altLang="zh-TW" sz="2400" dirty="0"/>
              <a:t>Through </a:t>
            </a:r>
            <a:r>
              <a:rPr lang="en-US" altLang="zh-TW" sz="2800" dirty="0"/>
              <a:t>files</a:t>
            </a:r>
            <a:endParaRPr lang="en-US" altLang="zh-TW" sz="3200" dirty="0"/>
          </a:p>
          <a:p>
            <a:endParaRPr lang="en-US" altLang="zh-TW" sz="3600" dirty="0"/>
          </a:p>
          <a:p>
            <a:r>
              <a:rPr lang="en-US" altLang="zh-TW" sz="3200" dirty="0"/>
              <a:t>S</a:t>
            </a:r>
            <a:r>
              <a:rPr lang="zh-TW" altLang="en-US" sz="3200" dirty="0"/>
              <a:t>ort</a:t>
            </a:r>
            <a:r>
              <a:rPr lang="en-US" altLang="zh-TW" sz="3200" dirty="0"/>
              <a:t>  in ascending or descending order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600" dirty="0"/>
              <a:t>		</a:t>
            </a:r>
            <a:r>
              <a:rPr lang="en-US" altLang="zh-TW" sz="2800" dirty="0"/>
              <a:t>1. </a:t>
            </a:r>
            <a:r>
              <a:rPr lang="en-US" altLang="zh-TW" sz="2400" dirty="0"/>
              <a:t>Insertion Sort</a:t>
            </a:r>
            <a:r>
              <a:rPr lang="en-US" altLang="zh-TW" sz="2800" dirty="0"/>
              <a:t> </a:t>
            </a:r>
            <a:r>
              <a:rPr lang="en-US" altLang="zh-TW" sz="2000" dirty="0"/>
              <a:t>(sort number ,random number and text)</a:t>
            </a:r>
            <a:endParaRPr lang="en-US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400" dirty="0"/>
              <a:t>2. Selection Sort</a:t>
            </a:r>
            <a:r>
              <a:rPr lang="en-US" altLang="zh-TW" sz="2800" dirty="0"/>
              <a:t> </a:t>
            </a:r>
            <a:r>
              <a:rPr lang="en-US" altLang="zh-TW" sz="2000" dirty="0"/>
              <a:t>(sort number ,random number and text)</a:t>
            </a:r>
          </a:p>
          <a:p>
            <a:endParaRPr lang="en-US" altLang="zh-TW" sz="2400" dirty="0"/>
          </a:p>
          <a:p>
            <a:r>
              <a:rPr lang="en-US" altLang="zh-TW" sz="3200" dirty="0"/>
              <a:t>Output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en-US" altLang="zh-TW" sz="2800" dirty="0"/>
              <a:t>1.</a:t>
            </a:r>
            <a:r>
              <a:rPr lang="zh-TW" altLang="en-US" sz="2800" dirty="0"/>
              <a:t> </a:t>
            </a:r>
            <a:r>
              <a:rPr lang="en-US" altLang="zh-TW" sz="2400" dirty="0"/>
              <a:t>Show the steps during the sorting process </a:t>
            </a:r>
            <a:endParaRPr lang="en-US" altLang="zh-TW" sz="3200" dirty="0"/>
          </a:p>
          <a:p>
            <a:r>
              <a:rPr lang="en-US" altLang="zh-TW" sz="3600" dirty="0"/>
              <a:t>	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A978B014-EDE5-449E-B562-CB45B6C84C5E}"/>
              </a:ext>
            </a:extLst>
          </p:cNvPr>
          <p:cNvSpPr/>
          <p:nvPr/>
        </p:nvSpPr>
        <p:spPr>
          <a:xfrm>
            <a:off x="1642596" y="14847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DB785E6-0CE5-4C85-A4C9-6C646B23DAD9}"/>
              </a:ext>
            </a:extLst>
          </p:cNvPr>
          <p:cNvSpPr/>
          <p:nvPr/>
        </p:nvSpPr>
        <p:spPr>
          <a:xfrm>
            <a:off x="1629916" y="35730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1A2B52C-1ED7-407C-B09B-1B4E34F17E23}"/>
              </a:ext>
            </a:extLst>
          </p:cNvPr>
          <p:cNvSpPr/>
          <p:nvPr/>
        </p:nvSpPr>
        <p:spPr>
          <a:xfrm>
            <a:off x="1629916" y="54452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0955B2-6D4E-40DE-AAA4-797F6268B0B4}"/>
              </a:ext>
            </a:extLst>
          </p:cNvPr>
          <p:cNvSpPr/>
          <p:nvPr/>
        </p:nvSpPr>
        <p:spPr>
          <a:xfrm flipV="1">
            <a:off x="3214092" y="334408"/>
            <a:ext cx="6048672" cy="934351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EB750715-0035-4428-9D79-B2ED31B6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84" y="153511"/>
            <a:ext cx="2452367" cy="1296144"/>
          </a:xfrm>
        </p:spPr>
        <p:txBody>
          <a:bodyPr>
            <a:normAutofit fontScale="90000"/>
          </a:bodyPr>
          <a:lstStyle/>
          <a:p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18531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BE65372-46D9-4047-94CD-5C67E272AF42}"/>
              </a:ext>
            </a:extLst>
          </p:cNvPr>
          <p:cNvSpPr txBox="1"/>
          <p:nvPr/>
        </p:nvSpPr>
        <p:spPr>
          <a:xfrm>
            <a:off x="1125860" y="1672248"/>
            <a:ext cx="542017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Reset data			</a:t>
            </a:r>
          </a:p>
          <a:p>
            <a:endParaRPr lang="zh-TW" altLang="en-US" sz="3200" dirty="0"/>
          </a:p>
          <a:p>
            <a:r>
              <a:rPr lang="en-US" altLang="zh-TW" sz="3200" dirty="0"/>
              <a:t>Search number (character)</a:t>
            </a:r>
          </a:p>
          <a:p>
            <a:endParaRPr lang="en-US" altLang="zh-TW" sz="3200" dirty="0"/>
          </a:p>
          <a:p>
            <a:r>
              <a:rPr lang="en-US" altLang="zh-TW" sz="3200" dirty="0"/>
              <a:t>Add number (character) </a:t>
            </a:r>
          </a:p>
          <a:p>
            <a:endParaRPr lang="en-US" altLang="zh-TW" sz="3200" dirty="0"/>
          </a:p>
          <a:p>
            <a:r>
              <a:rPr lang="en-US" altLang="zh-TW" sz="3200" dirty="0"/>
              <a:t>Delete number (character)</a:t>
            </a:r>
          </a:p>
          <a:p>
            <a:endParaRPr lang="en-US" altLang="zh-TW" sz="3200" dirty="0"/>
          </a:p>
          <a:p>
            <a:r>
              <a:rPr lang="en-US" altLang="zh-TW" sz="3200" dirty="0"/>
              <a:t>Edit data</a:t>
            </a:r>
          </a:p>
          <a:p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4B7C16-4BD1-4D7E-819A-E0CF496EA6B9}"/>
              </a:ext>
            </a:extLst>
          </p:cNvPr>
          <p:cNvSpPr txBox="1"/>
          <p:nvPr/>
        </p:nvSpPr>
        <p:spPr>
          <a:xfrm>
            <a:off x="7246540" y="1617762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Average</a:t>
            </a:r>
          </a:p>
          <a:p>
            <a:endParaRPr lang="en-US" altLang="zh-TW" sz="3200" dirty="0"/>
          </a:p>
          <a:p>
            <a:r>
              <a:rPr lang="en-US" altLang="zh-TW" sz="3200" dirty="0"/>
              <a:t>Quartile</a:t>
            </a:r>
            <a:endParaRPr lang="zh-TW" altLang="en-US" sz="3200" dirty="0"/>
          </a:p>
          <a:p>
            <a:endParaRPr lang="en-US" altLang="zh-TW" sz="3200" dirty="0"/>
          </a:p>
          <a:p>
            <a:r>
              <a:rPr lang="en-US" altLang="zh-TW" sz="3200" dirty="0"/>
              <a:t>Confidence</a:t>
            </a:r>
            <a:r>
              <a:rPr lang="zh-TW" altLang="en-US" sz="3200" dirty="0"/>
              <a:t> </a:t>
            </a:r>
            <a:r>
              <a:rPr lang="en-US" altLang="zh-TW" sz="3200" dirty="0"/>
              <a:t>Interval</a:t>
            </a:r>
            <a:endParaRPr lang="zh-TW" altLang="en-US" sz="3200" dirty="0"/>
          </a:p>
          <a:p>
            <a:endParaRPr lang="en-US" altLang="zh-TW" sz="3200" dirty="0">
              <a:latin typeface="arial" panose="020B0604020202020204" pitchFamily="34" charset="0"/>
            </a:endParaRPr>
          </a:p>
          <a:p>
            <a:r>
              <a:rPr lang="en-US" altLang="zh-TW" sz="3200" dirty="0">
                <a:latin typeface="arial" panose="020B0604020202020204" pitchFamily="34" charset="0"/>
              </a:rPr>
              <a:t>C</a:t>
            </a:r>
            <a:r>
              <a:rPr lang="en-US" altLang="zh-TW" sz="3200" b="0" i="0" dirty="0">
                <a:effectLst/>
                <a:latin typeface="arial" panose="020B0604020202020204" pitchFamily="34" charset="0"/>
              </a:rPr>
              <a:t>orrelation coefficient</a:t>
            </a:r>
            <a:endParaRPr lang="zh-TW" altLang="en-US" sz="16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7694BFF-5435-46C0-B6BD-D0C333A6E76F}"/>
              </a:ext>
            </a:extLst>
          </p:cNvPr>
          <p:cNvSpPr/>
          <p:nvPr/>
        </p:nvSpPr>
        <p:spPr>
          <a:xfrm>
            <a:off x="765820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0CCE521-C291-45E5-BFC5-250D3A12A629}"/>
              </a:ext>
            </a:extLst>
          </p:cNvPr>
          <p:cNvSpPr/>
          <p:nvPr/>
        </p:nvSpPr>
        <p:spPr>
          <a:xfrm>
            <a:off x="765820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3637018-B5C0-4FC2-AAB6-18E870FD42D9}"/>
              </a:ext>
            </a:extLst>
          </p:cNvPr>
          <p:cNvSpPr/>
          <p:nvPr/>
        </p:nvSpPr>
        <p:spPr>
          <a:xfrm>
            <a:off x="765820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1886511-F633-4EEB-88C8-A74080B4C717}"/>
              </a:ext>
            </a:extLst>
          </p:cNvPr>
          <p:cNvSpPr/>
          <p:nvPr/>
        </p:nvSpPr>
        <p:spPr>
          <a:xfrm>
            <a:off x="765820" y="47971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674DE39-A3F8-400D-A6EF-4292600D3735}"/>
              </a:ext>
            </a:extLst>
          </p:cNvPr>
          <p:cNvSpPr/>
          <p:nvPr/>
        </p:nvSpPr>
        <p:spPr>
          <a:xfrm>
            <a:off x="765820" y="57332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BCEC25A-8A41-4895-87D8-74973EFCF7F4}"/>
              </a:ext>
            </a:extLst>
          </p:cNvPr>
          <p:cNvSpPr/>
          <p:nvPr/>
        </p:nvSpPr>
        <p:spPr>
          <a:xfrm>
            <a:off x="6814492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A646537-118D-4B9E-B45A-F09AA33AC79D}"/>
              </a:ext>
            </a:extLst>
          </p:cNvPr>
          <p:cNvSpPr/>
          <p:nvPr/>
        </p:nvSpPr>
        <p:spPr>
          <a:xfrm>
            <a:off x="6814492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9F9A77D-19CE-4F43-9B38-706E5A144C2F}"/>
              </a:ext>
            </a:extLst>
          </p:cNvPr>
          <p:cNvSpPr/>
          <p:nvPr/>
        </p:nvSpPr>
        <p:spPr>
          <a:xfrm>
            <a:off x="6814492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15D9E55-6CEA-4AAF-BE98-FD4F2FE06662}"/>
              </a:ext>
            </a:extLst>
          </p:cNvPr>
          <p:cNvSpPr/>
          <p:nvPr/>
        </p:nvSpPr>
        <p:spPr>
          <a:xfrm>
            <a:off x="6814492" y="47251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6AF599-379A-4D6E-AA9B-A06E7005FD7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2AE84E05-E09E-40AC-917D-5561D5ED95F6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次要功能</a:t>
            </a:r>
          </a:p>
        </p:txBody>
      </p:sp>
    </p:spTree>
    <p:extLst>
      <p:ext uri="{BB962C8B-B14F-4D97-AF65-F5344CB8AC3E}">
        <p14:creationId xmlns:p14="http://schemas.microsoft.com/office/powerpoint/2010/main" val="4294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4B7C16-4BD1-4D7E-819A-E0CF496EA6B9}"/>
              </a:ext>
            </a:extLst>
          </p:cNvPr>
          <p:cNvSpPr txBox="1"/>
          <p:nvPr/>
        </p:nvSpPr>
        <p:spPr>
          <a:xfrm>
            <a:off x="3574132" y="32129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/>
              <a:t>/</a:t>
            </a:r>
            <a:r>
              <a:rPr lang="zh-TW" altLang="en-US" sz="4000" dirty="0"/>
              <a:t>*放</a:t>
            </a:r>
            <a:r>
              <a:rPr lang="en-US" altLang="zh-TW" sz="4000" dirty="0"/>
              <a:t>code</a:t>
            </a:r>
            <a:r>
              <a:rPr lang="zh-TW" altLang="en-US" sz="4000" dirty="0"/>
              <a:t>圖片</a:t>
            </a:r>
            <a:r>
              <a:rPr lang="en-US" altLang="zh-TW" sz="4000" dirty="0"/>
              <a:t>+</a:t>
            </a:r>
            <a:r>
              <a:rPr lang="zh-TW" altLang="en-US" sz="4000" dirty="0"/>
              <a:t>介紹*</a:t>
            </a:r>
            <a:r>
              <a:rPr lang="en-US" altLang="zh-TW" sz="4000" dirty="0"/>
              <a:t>/</a:t>
            </a:r>
            <a:endParaRPr lang="zh-TW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31C207-E06B-4824-80FE-DF10EC6D7F5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675DF88-272E-4C4D-B411-22BD13A16E2A}"/>
              </a:ext>
            </a:extLst>
          </p:cNvPr>
          <p:cNvSpPr txBox="1">
            <a:spLocks/>
          </p:cNvSpPr>
          <p:nvPr/>
        </p:nvSpPr>
        <p:spPr>
          <a:xfrm>
            <a:off x="4834505" y="116632"/>
            <a:ext cx="24523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4400" b="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9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84" y="2636912"/>
            <a:ext cx="3896621" cy="1592229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專案管理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784E7FB-F317-4035-9FE9-F97135616DD6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3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257A71F-46D5-471B-9A61-177C0312E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55824"/>
              </p:ext>
            </p:extLst>
          </p:nvPr>
        </p:nvGraphicFramePr>
        <p:xfrm>
          <a:off x="981843" y="1412776"/>
          <a:ext cx="10369152" cy="517716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95864">
                  <a:extLst>
                    <a:ext uri="{9D8B030D-6E8A-4147-A177-3AD203B41FA5}">
                      <a16:colId xmlns:a16="http://schemas.microsoft.com/office/drawing/2014/main" val="3372066270"/>
                    </a:ext>
                  </a:extLst>
                </a:gridCol>
                <a:gridCol w="2126328">
                  <a:extLst>
                    <a:ext uri="{9D8B030D-6E8A-4147-A177-3AD203B41FA5}">
                      <a16:colId xmlns:a16="http://schemas.microsoft.com/office/drawing/2014/main" val="3302487434"/>
                    </a:ext>
                  </a:extLst>
                </a:gridCol>
                <a:gridCol w="6546960">
                  <a:extLst>
                    <a:ext uri="{9D8B030D-6E8A-4147-A177-3AD203B41FA5}">
                      <a16:colId xmlns:a16="http://schemas.microsoft.com/office/drawing/2014/main" val="3524677136"/>
                    </a:ext>
                  </a:extLst>
                </a:gridCol>
              </a:tblGrid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吳竣宇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監工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專題規劃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文本審查</a:t>
                      </a:r>
                      <a:r>
                        <a:rPr 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程式除錯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2400390579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文書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製作計劃書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603615520"/>
                  </a:ext>
                </a:extLst>
              </a:tr>
              <a:tr h="575218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許育瑋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PPT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WBS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28563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施賀騰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文書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製作度量分析書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077599984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謝瑞峰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架構師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功能建構和更新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評估需求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2425718663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顏志騰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架構師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GUI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建構和更新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評估需求</a:t>
                      </a: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3797450099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吳柏儒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負責被分配的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function 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(/*??????*/)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759733519"/>
                  </a:ext>
                </a:extLst>
              </a:tr>
              <a:tr h="576487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江亦賢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負責被分配的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function 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(/*??????*/)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2661169526"/>
                  </a:ext>
                </a:extLst>
              </a:tr>
              <a:tr h="566965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吳振榮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程式設計師</a:t>
                      </a:r>
                    </a:p>
                  </a:txBody>
                  <a:tcPr marL="66002" marR="660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負責被分配的</a:t>
                      </a:r>
                      <a:r>
                        <a:rPr 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function  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(/*??????*/)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6002" marR="66002" marT="0" marB="0"/>
                </a:tc>
                <a:extLst>
                  <a:ext uri="{0D108BD9-81ED-4DB2-BD59-A6C34878D82A}">
                    <a16:rowId xmlns:a16="http://schemas.microsoft.com/office/drawing/2014/main" val="185566458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8A95835-105D-47BC-8D82-C231BE1E94C6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DBD5D0D-E5D2-4E80-9660-74DB65EB137F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人員分工</a:t>
            </a:r>
          </a:p>
        </p:txBody>
      </p:sp>
    </p:spTree>
    <p:extLst>
      <p:ext uri="{BB962C8B-B14F-4D97-AF65-F5344CB8AC3E}">
        <p14:creationId xmlns:p14="http://schemas.microsoft.com/office/powerpoint/2010/main" val="2100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6489F7-2478-4DD7-9AC4-C3117E951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9" y="1080120"/>
            <a:ext cx="11423005" cy="5877272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2BD5C0-DB05-4D39-A899-0B539CED3E57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575C358-C24F-4095-B3A6-88A8FBA7C998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0" dirty="0">
                <a:solidFill>
                  <a:schemeClr val="bg1"/>
                </a:solidFill>
                <a:latin typeface="+mj-ea"/>
              </a:rPr>
              <a:t>WBS</a:t>
            </a:r>
            <a:endParaRPr lang="zh-TW" altLang="en-US" sz="4000" b="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0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2F84F5B-E281-4605-8949-4DDD1FAD79E1}"/>
              </a:ext>
            </a:extLst>
          </p:cNvPr>
          <p:cNvSpPr txBox="1"/>
          <p:nvPr/>
        </p:nvSpPr>
        <p:spPr>
          <a:xfrm>
            <a:off x="4150196" y="3244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/</a:t>
            </a:r>
            <a:r>
              <a:rPr lang="zh-TW" altLang="en-US" sz="2800" dirty="0"/>
              <a:t>*專案開始至第二次評分之甘特圖*</a:t>
            </a:r>
            <a:r>
              <a:rPr lang="en-US" altLang="zh-TW" sz="2800" dirty="0"/>
              <a:t>/</a:t>
            </a:r>
            <a:endParaRPr lang="zh-TW" altLang="en-US" sz="9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0FECE7-BCEE-4599-B194-EF1B724226B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5FF854F-6416-4338-9916-C5AA7C11C49C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時程表</a:t>
            </a:r>
            <a:endParaRPr lang="zh-TW" altLang="en-US" sz="4000" b="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3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33570B-BA32-4157-945C-3553166B7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9635"/>
              </p:ext>
            </p:extLst>
          </p:nvPr>
        </p:nvGraphicFramePr>
        <p:xfrm>
          <a:off x="-1" y="1268761"/>
          <a:ext cx="12188825" cy="58216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9836">
                  <a:extLst>
                    <a:ext uri="{9D8B030D-6E8A-4147-A177-3AD203B41FA5}">
                      <a16:colId xmlns:a16="http://schemas.microsoft.com/office/drawing/2014/main" val="2776226084"/>
                    </a:ext>
                  </a:extLst>
                </a:gridCol>
                <a:gridCol w="11278989">
                  <a:extLst>
                    <a:ext uri="{9D8B030D-6E8A-4147-A177-3AD203B41FA5}">
                      <a16:colId xmlns:a16="http://schemas.microsoft.com/office/drawing/2014/main" val="1047968855"/>
                    </a:ext>
                  </a:extLst>
                </a:gridCol>
              </a:tblGrid>
              <a:tr h="1080237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3/12 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由謝瑞峰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吳振榮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吳伯儒做出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並在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之後做出搜尋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倒轉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增加數字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刪除數字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平均值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中位數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標準差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四分位數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隨機數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重置以及繼承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的檔案做出由小到大排及由大到小排的子類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class.</a:t>
                      </a:r>
                      <a:r>
                        <a:rPr lang="zh-TW" alt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由施賀騰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許育瑋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江亦賢對介面和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以及其他功能進行測試並回報錯誤由吳竣宇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顏志騰</a:t>
                      </a:r>
                      <a:r>
                        <a:rPr 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林碩約進行介面的設計</a:t>
                      </a:r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173020312"/>
                  </a:ext>
                </a:extLst>
              </a:tr>
              <a:tr h="81452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3/22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吳竣宇設計界面的格式及內容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顏志騰利用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action listener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連接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林碩約優化界面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551513507"/>
                  </a:ext>
                </a:extLst>
              </a:tr>
              <a:tr h="81452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3/26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3200" kern="100">
                          <a:effectLst/>
                        </a:rPr>
                        <a:t> 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將介面結合下拉式選單並優化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並新增上一步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及下一步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sort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的功能鍵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580658544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4/02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add number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出了問題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由謝瑞峰和顏志騰修正</a:t>
                      </a:r>
                    </a:p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insertion sort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和子類合併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並將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reset, history, previous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next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等功能進行設計</a:t>
                      </a:r>
                    </a:p>
                    <a:p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957876853"/>
                  </a:ext>
                </a:extLst>
              </a:tr>
              <a:tr h="698168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4/03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江亦賢負責報告</a:t>
                      </a: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ppt,</a:t>
                      </a:r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並由許育瑋和施賀騰上台報告</a:t>
                      </a:r>
                    </a:p>
                    <a:p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694651710"/>
                  </a:ext>
                </a:extLst>
              </a:tr>
              <a:tr h="698168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4/04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柏儒新增了相關係數</a:t>
                      </a:r>
                    </a:p>
                    <a:p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3959327734"/>
                  </a:ext>
                </a:extLst>
              </a:tr>
              <a:tr h="698168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4/05 </a:t>
                      </a:r>
                      <a:endParaRPr lang="zh-TW" sz="2400" kern="100">
                        <a:effectLst/>
                      </a:endParaRPr>
                    </a:p>
                    <a:p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林碩約負責介面的優化並設計新增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</a:t>
                      </a: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的版面</a:t>
                      </a:r>
                    </a:p>
                    <a:p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80743149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1A9B860-B564-4E16-A90A-4A91CE4EB968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1258E6D-11B7-4676-ABA3-09E6ED08DC43}"/>
              </a:ext>
            </a:extLst>
          </p:cNvPr>
          <p:cNvSpPr txBox="1">
            <a:spLocks/>
          </p:cNvSpPr>
          <p:nvPr/>
        </p:nvSpPr>
        <p:spPr>
          <a:xfrm>
            <a:off x="4726260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會議記錄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88AD1DCA-086B-45D6-8D83-98BC1D1F7752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TW" altLang="en-US" sz="4000" b="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9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D33570B-BA32-4157-945C-3553166B7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75852"/>
              </p:ext>
            </p:extLst>
          </p:nvPr>
        </p:nvGraphicFramePr>
        <p:xfrm>
          <a:off x="0" y="1988840"/>
          <a:ext cx="12188825" cy="52700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9837">
                  <a:extLst>
                    <a:ext uri="{9D8B030D-6E8A-4147-A177-3AD203B41FA5}">
                      <a16:colId xmlns:a16="http://schemas.microsoft.com/office/drawing/2014/main" val="2776226084"/>
                    </a:ext>
                  </a:extLst>
                </a:gridCol>
                <a:gridCol w="11278988">
                  <a:extLst>
                    <a:ext uri="{9D8B030D-6E8A-4147-A177-3AD203B41FA5}">
                      <a16:colId xmlns:a16="http://schemas.microsoft.com/office/drawing/2014/main" val="1047968855"/>
                    </a:ext>
                  </a:extLst>
                </a:gridCol>
              </a:tblGrid>
              <a:tr h="1131841">
                <a:tc>
                  <a:txBody>
                    <a:bodyPr/>
                    <a:lstStyle/>
                    <a:p>
                      <a:r>
                        <a:rPr lang="en-US" altLang="zh-TW" sz="2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4/11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討論第一階段問題，補齊程式進度、改善程式架構，並討論之後的新功能</a:t>
                      </a:r>
                      <a:endParaRPr lang="zh-TW" alt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173020312"/>
                  </a:ext>
                </a:extLst>
              </a:tr>
              <a:tr h="756326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551513507"/>
                  </a:ext>
                </a:extLst>
              </a:tr>
              <a:tr h="756326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580658544"/>
                  </a:ext>
                </a:extLst>
              </a:tr>
              <a:tr h="680711">
                <a:tc>
                  <a:txBody>
                    <a:bodyPr/>
                    <a:lstStyle/>
                    <a:p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957876853"/>
                  </a:ext>
                </a:extLst>
              </a:tr>
              <a:tr h="648279">
                <a:tc>
                  <a:txBody>
                    <a:bodyPr/>
                    <a:lstStyle/>
                    <a:p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2694651710"/>
                  </a:ext>
                </a:extLst>
              </a:tr>
              <a:tr h="648279">
                <a:tc>
                  <a:txBody>
                    <a:bodyPr/>
                    <a:lstStyle/>
                    <a:p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3959327734"/>
                  </a:ext>
                </a:extLst>
              </a:tr>
              <a:tr h="648279">
                <a:tc>
                  <a:txBody>
                    <a:bodyPr/>
                    <a:lstStyle/>
                    <a:p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80743149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3036A3-04BF-4651-A90F-13AC2675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11098"/>
              </p:ext>
            </p:extLst>
          </p:nvPr>
        </p:nvGraphicFramePr>
        <p:xfrm>
          <a:off x="-26268" y="1268760"/>
          <a:ext cx="12188825" cy="7315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09837">
                  <a:extLst>
                    <a:ext uri="{9D8B030D-6E8A-4147-A177-3AD203B41FA5}">
                      <a16:colId xmlns:a16="http://schemas.microsoft.com/office/drawing/2014/main" val="3964836725"/>
                    </a:ext>
                  </a:extLst>
                </a:gridCol>
                <a:gridCol w="11278988">
                  <a:extLst>
                    <a:ext uri="{9D8B030D-6E8A-4147-A177-3AD203B41FA5}">
                      <a16:colId xmlns:a16="http://schemas.microsoft.com/office/drawing/2014/main" val="3134892188"/>
                    </a:ext>
                  </a:extLst>
                </a:gridCol>
              </a:tblGrid>
              <a:tr h="648279">
                <a:tc>
                  <a:txBody>
                    <a:bodyPr/>
                    <a:lstStyle/>
                    <a:p>
                      <a:r>
                        <a:rPr lang="en-US" sz="2400" kern="100" dirty="0">
                          <a:effectLst/>
                        </a:rPr>
                        <a:t>4/0</a:t>
                      </a:r>
                      <a:r>
                        <a:rPr lang="en-US" altLang="zh-TW" sz="2400" kern="100" dirty="0">
                          <a:effectLst/>
                        </a:rPr>
                        <a:t>9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zh-TW" sz="2400" kern="100" dirty="0">
                        <a:effectLst/>
                      </a:endParaRPr>
                    </a:p>
                    <a:p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討論我們須增加的功能及沒做好的地方</a:t>
                      </a:r>
                      <a:endParaRPr lang="en-US" alt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36262" marR="36262" marT="0" marB="0"/>
                </a:tc>
                <a:extLst>
                  <a:ext uri="{0D108BD9-81ED-4DB2-BD59-A6C34878D82A}">
                    <a16:rowId xmlns:a16="http://schemas.microsoft.com/office/drawing/2014/main" val="130355216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51DF8DF-E41B-4259-B369-239180E3BEFD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FEF52DB6-2961-4DEF-B8A9-AD666BECD894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會議記錄</a:t>
            </a:r>
          </a:p>
        </p:txBody>
      </p:sp>
    </p:spTree>
    <p:extLst>
      <p:ext uri="{BB962C8B-B14F-4D97-AF65-F5344CB8AC3E}">
        <p14:creationId xmlns:p14="http://schemas.microsoft.com/office/powerpoint/2010/main" val="3316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>
            <a:extLst>
              <a:ext uri="{FF2B5EF4-FFF2-40B4-BE49-F238E27FC236}">
                <a16:creationId xmlns:a16="http://schemas.microsoft.com/office/drawing/2014/main" id="{3EBE24FE-6F54-49D2-9F20-D99CBADB02EC}"/>
              </a:ext>
            </a:extLst>
          </p:cNvPr>
          <p:cNvSpPr txBox="1">
            <a:spLocks/>
          </p:cNvSpPr>
          <p:nvPr/>
        </p:nvSpPr>
        <p:spPr>
          <a:xfrm>
            <a:off x="693812" y="2092500"/>
            <a:ext cx="11278989" cy="40007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組長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: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ACS108150 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吳竣宇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 algn="just">
              <a:buNone/>
            </a:pP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組員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: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ACS108101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施賀騰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ACS108111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林碩約  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ACS108127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顏志騰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ACS108131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謝瑞峰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ACS108143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許育瑋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ACS108146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吳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柏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儒</a:t>
            </a:r>
            <a:endParaRPr lang="en-US" altLang="zh-TW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	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AMA107148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江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奕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賢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ACS107803 </a:t>
            </a:r>
            <a:r>
              <a:rPr lang="zh-TW" altLang="zh-TW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吳振榮</a:t>
            </a:r>
          </a:p>
          <a:p>
            <a:pPr algn="ctr"/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087" y="2564904"/>
            <a:ext cx="3896621" cy="1592229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風險管理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4131CE-AACD-4482-A21E-4AFD729E21D0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>
            <a:extLst>
              <a:ext uri="{FF2B5EF4-FFF2-40B4-BE49-F238E27FC236}">
                <a16:creationId xmlns:a16="http://schemas.microsoft.com/office/drawing/2014/main" id="{71C26CC4-A586-46AC-8F6F-460476B8A099}"/>
              </a:ext>
            </a:extLst>
          </p:cNvPr>
          <p:cNvGrpSpPr/>
          <p:nvPr/>
        </p:nvGrpSpPr>
        <p:grpSpPr>
          <a:xfrm>
            <a:off x="1439085" y="1411888"/>
            <a:ext cx="10127935" cy="5105655"/>
            <a:chOff x="1030939" y="589922"/>
            <a:chExt cx="10127935" cy="5105655"/>
          </a:xfrm>
        </p:grpSpPr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E594BE11-F1F6-4CB1-98A4-F86E889197C3}"/>
                </a:ext>
              </a:extLst>
            </p:cNvPr>
            <p:cNvCxnSpPr>
              <a:cxnSpLocks/>
            </p:cNvCxnSpPr>
            <p:nvPr/>
          </p:nvCxnSpPr>
          <p:spPr>
            <a:xfrm>
              <a:off x="5593976" y="131781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462E56FE-9146-4624-B36D-D97DEB7B8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5317" y="1633394"/>
              <a:ext cx="6928588" cy="7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8398F1B5-2D5D-483A-99E6-1A26EC3DDF56}"/>
                </a:ext>
              </a:extLst>
            </p:cNvPr>
            <p:cNvCxnSpPr/>
            <p:nvPr/>
          </p:nvCxnSpPr>
          <p:spPr>
            <a:xfrm>
              <a:off x="2214948" y="1631557"/>
              <a:ext cx="0" cy="47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AF836DC-9564-4BD4-BEA6-24742C1ABE62}"/>
                </a:ext>
              </a:extLst>
            </p:cNvPr>
            <p:cNvSpPr/>
            <p:nvPr/>
          </p:nvSpPr>
          <p:spPr>
            <a:xfrm>
              <a:off x="1371599" y="2097275"/>
              <a:ext cx="1685361" cy="47500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14E7DB-B1BB-4E42-A475-95F4EED6815C}"/>
                </a:ext>
              </a:extLst>
            </p:cNvPr>
            <p:cNvCxnSpPr>
              <a:cxnSpLocks/>
            </p:cNvCxnSpPr>
            <p:nvPr/>
          </p:nvCxnSpPr>
          <p:spPr>
            <a:xfrm>
              <a:off x="5438836" y="1649487"/>
              <a:ext cx="0" cy="4571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A01CAA8-38C6-4E48-B0F8-96F3A663CE45}"/>
                </a:ext>
              </a:extLst>
            </p:cNvPr>
            <p:cNvSpPr/>
            <p:nvPr/>
          </p:nvSpPr>
          <p:spPr>
            <a:xfrm>
              <a:off x="4611841" y="2099706"/>
              <a:ext cx="1763800" cy="47499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7D96389-09FE-46B5-A89A-B5ED841DC18A}"/>
                </a:ext>
              </a:extLst>
            </p:cNvPr>
            <p:cNvSpPr txBox="1"/>
            <p:nvPr/>
          </p:nvSpPr>
          <p:spPr>
            <a:xfrm>
              <a:off x="1572407" y="2132856"/>
              <a:ext cx="14169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人員能力</a:t>
              </a: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92FAED4-D0B5-49B3-82D5-789408DE714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1030939" y="2334773"/>
              <a:ext cx="340660" cy="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E8D890D-D25A-4981-8FA7-EB63FD57277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48" y="2335239"/>
              <a:ext cx="3073" cy="2511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51A90355-4D12-44D0-95AD-706D2F05F134}"/>
                </a:ext>
              </a:extLst>
            </p:cNvPr>
            <p:cNvCxnSpPr/>
            <p:nvPr/>
          </p:nvCxnSpPr>
          <p:spPr>
            <a:xfrm>
              <a:off x="1030941" y="3128682"/>
              <a:ext cx="340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C36CDD7-4669-49D6-9841-11C4083E0571}"/>
                </a:ext>
              </a:extLst>
            </p:cNvPr>
            <p:cNvCxnSpPr/>
            <p:nvPr/>
          </p:nvCxnSpPr>
          <p:spPr>
            <a:xfrm>
              <a:off x="1030941" y="3981909"/>
              <a:ext cx="340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2868798-BAAF-4EE3-9E7B-6FF53699EFD9}"/>
                </a:ext>
              </a:extLst>
            </p:cNvPr>
            <p:cNvSpPr txBox="1"/>
            <p:nvPr/>
          </p:nvSpPr>
          <p:spPr>
            <a:xfrm>
              <a:off x="1292286" y="2952907"/>
              <a:ext cx="1727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有人沒學過</a:t>
              </a:r>
              <a:r>
                <a:rPr lang="en-US" altLang="zh-TW" dirty="0"/>
                <a:t>Java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6E6150-D1C2-49F4-95CB-9725D99D0288}"/>
                </a:ext>
              </a:extLst>
            </p:cNvPr>
            <p:cNvSpPr txBox="1"/>
            <p:nvPr/>
          </p:nvSpPr>
          <p:spPr>
            <a:xfrm>
              <a:off x="1298621" y="3818359"/>
              <a:ext cx="163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對</a:t>
              </a:r>
              <a:r>
                <a:rPr lang="en-US" altLang="zh-TW" dirty="0"/>
                <a:t>GUI</a:t>
              </a:r>
              <a:r>
                <a:rPr lang="zh-TW" altLang="en-US" dirty="0"/>
                <a:t>不熟悉</a:t>
              </a: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7E779F21-9524-4948-9039-3D21EEF1B8FB}"/>
                </a:ext>
              </a:extLst>
            </p:cNvPr>
            <p:cNvCxnSpPr/>
            <p:nvPr/>
          </p:nvCxnSpPr>
          <p:spPr>
            <a:xfrm>
              <a:off x="1030941" y="4831976"/>
              <a:ext cx="340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D68782C-3D19-4229-95FE-ED8620F55A78}"/>
                </a:ext>
              </a:extLst>
            </p:cNvPr>
            <p:cNvSpPr txBox="1"/>
            <p:nvPr/>
          </p:nvSpPr>
          <p:spPr>
            <a:xfrm>
              <a:off x="4885268" y="2146180"/>
              <a:ext cx="110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7E866284-1EAB-4523-B7DC-E1E1ACAC658F}"/>
                </a:ext>
              </a:extLst>
            </p:cNvPr>
            <p:cNvCxnSpPr/>
            <p:nvPr/>
          </p:nvCxnSpPr>
          <p:spPr>
            <a:xfrm>
              <a:off x="4279023" y="3144649"/>
              <a:ext cx="340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5C65E832-1F43-4307-BF0F-4BE4D58F761A}"/>
                </a:ext>
              </a:extLst>
            </p:cNvPr>
            <p:cNvSpPr txBox="1"/>
            <p:nvPr/>
          </p:nvSpPr>
          <p:spPr>
            <a:xfrm>
              <a:off x="4909428" y="2132856"/>
              <a:ext cx="159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時間因素</a:t>
              </a:r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FE8F5A82-7DE7-4030-BF5A-4EBC5A4C9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34" y="2337204"/>
              <a:ext cx="0" cy="1657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CB76E307-FDEC-4CDF-8747-82C682908F4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34" y="2329997"/>
              <a:ext cx="32497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C52F54CF-0F95-4B5B-BE17-DC0433F69E94}"/>
                </a:ext>
              </a:extLst>
            </p:cNvPr>
            <p:cNvCxnSpPr/>
            <p:nvPr/>
          </p:nvCxnSpPr>
          <p:spPr>
            <a:xfrm>
              <a:off x="4271181" y="3998239"/>
              <a:ext cx="3406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6C7BF93-B339-4FB3-947E-CDFD77CFB886}"/>
                </a:ext>
              </a:extLst>
            </p:cNvPr>
            <p:cNvSpPr txBox="1"/>
            <p:nvPr/>
          </p:nvSpPr>
          <p:spPr>
            <a:xfrm>
              <a:off x="4595298" y="3827304"/>
              <a:ext cx="2128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有人遲交其的部分</a:t>
              </a: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65B9CE2-30CA-470A-98E1-A1216B94A061}"/>
                </a:ext>
              </a:extLst>
            </p:cNvPr>
            <p:cNvCxnSpPr/>
            <p:nvPr/>
          </p:nvCxnSpPr>
          <p:spPr>
            <a:xfrm>
              <a:off x="9133905" y="1631577"/>
              <a:ext cx="0" cy="47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F3729A9-757A-4AA9-A24C-22C24369A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5835" y="2339789"/>
              <a:ext cx="317120" cy="4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EEC6AD5C-9500-4C01-B529-73B088C0448E}"/>
                </a:ext>
              </a:extLst>
            </p:cNvPr>
            <p:cNvCxnSpPr>
              <a:cxnSpLocks/>
            </p:cNvCxnSpPr>
            <p:nvPr/>
          </p:nvCxnSpPr>
          <p:spPr>
            <a:xfrm>
              <a:off x="7911832" y="2337204"/>
              <a:ext cx="2411" cy="3173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364DBA7-5CF8-41E5-81FA-2CC77EAF3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8724" y="3155596"/>
              <a:ext cx="317120" cy="4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7050A0D-7701-4B42-AB71-65A9F70A4BCF}"/>
                </a:ext>
              </a:extLst>
            </p:cNvPr>
            <p:cNvSpPr txBox="1"/>
            <p:nvPr/>
          </p:nvSpPr>
          <p:spPr>
            <a:xfrm>
              <a:off x="8239409" y="3768194"/>
              <a:ext cx="197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專題目標不明確</a:t>
              </a:r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66D69A8A-6409-47B3-B5FA-22CFC1325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2290" y="3951923"/>
              <a:ext cx="317120" cy="4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06D3663-B7AF-489A-A8B0-8FE951663D79}"/>
                </a:ext>
              </a:extLst>
            </p:cNvPr>
            <p:cNvSpPr txBox="1"/>
            <p:nvPr/>
          </p:nvSpPr>
          <p:spPr>
            <a:xfrm>
              <a:off x="8230715" y="4553226"/>
              <a:ext cx="121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人員爭執</a:t>
              </a: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3B3417F-7EA7-429C-9F7E-13E84B37C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595" y="4740824"/>
              <a:ext cx="317120" cy="4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B3614FE7-85EA-4FC0-9079-98450BA2D178}"/>
                </a:ext>
              </a:extLst>
            </p:cNvPr>
            <p:cNvSpPr txBox="1"/>
            <p:nvPr/>
          </p:nvSpPr>
          <p:spPr>
            <a:xfrm>
              <a:off x="8230714" y="5326245"/>
              <a:ext cx="1692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與題目不吻合</a:t>
              </a:r>
            </a:p>
          </p:txBody>
        </p: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FFAD10DD-E877-4AEB-A4B8-B0F1FD4173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2291" y="5510911"/>
              <a:ext cx="326350" cy="3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7D829B1-2D8C-4389-B6C9-4D2EC899E776}"/>
                </a:ext>
              </a:extLst>
            </p:cNvPr>
            <p:cNvSpPr/>
            <p:nvPr/>
          </p:nvSpPr>
          <p:spPr>
            <a:xfrm>
              <a:off x="8256634" y="2092521"/>
              <a:ext cx="1801901" cy="47495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2CBB7437-478C-4E7E-AB8F-A4F78B323F70}"/>
                </a:ext>
              </a:extLst>
            </p:cNvPr>
            <p:cNvSpPr txBox="1"/>
            <p:nvPr/>
          </p:nvSpPr>
          <p:spPr>
            <a:xfrm>
              <a:off x="1355582" y="4661763"/>
              <a:ext cx="160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專案經驗不足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CE32171-6131-4011-BE18-4B1D262445BD}"/>
                </a:ext>
              </a:extLst>
            </p:cNvPr>
            <p:cNvSpPr txBox="1"/>
            <p:nvPr/>
          </p:nvSpPr>
          <p:spPr>
            <a:xfrm>
              <a:off x="4623696" y="2970930"/>
              <a:ext cx="2288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其他科目作業或考試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1AC12491-F398-452B-BB86-21157430A617}"/>
                </a:ext>
              </a:extLst>
            </p:cNvPr>
            <p:cNvSpPr txBox="1"/>
            <p:nvPr/>
          </p:nvSpPr>
          <p:spPr>
            <a:xfrm>
              <a:off x="8239409" y="2970930"/>
              <a:ext cx="2919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有組員沒做他負責的部分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FF75D75E-D0CC-4C41-ACD3-99045640BD57}"/>
                </a:ext>
              </a:extLst>
            </p:cNvPr>
            <p:cNvSpPr txBox="1"/>
            <p:nvPr/>
          </p:nvSpPr>
          <p:spPr>
            <a:xfrm>
              <a:off x="8781754" y="2134028"/>
              <a:ext cx="704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其他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888A8F5-2207-404F-AEE5-50B375D18C6B}"/>
                </a:ext>
              </a:extLst>
            </p:cNvPr>
            <p:cNvSpPr/>
            <p:nvPr/>
          </p:nvSpPr>
          <p:spPr>
            <a:xfrm>
              <a:off x="4367791" y="589922"/>
              <a:ext cx="2452367" cy="737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801C0B7-328E-4FB1-94BC-05D4891635F0}"/>
                </a:ext>
              </a:extLst>
            </p:cNvPr>
            <p:cNvSpPr txBox="1"/>
            <p:nvPr/>
          </p:nvSpPr>
          <p:spPr>
            <a:xfrm>
              <a:off x="4582244" y="642766"/>
              <a:ext cx="1983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可能的風險</a:t>
              </a: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2CC1F9B3-424A-459C-8020-6C862A9452E1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標題 1">
            <a:extLst>
              <a:ext uri="{FF2B5EF4-FFF2-40B4-BE49-F238E27FC236}">
                <a16:creationId xmlns:a16="http://schemas.microsoft.com/office/drawing/2014/main" id="{3891567B-CB8F-4992-845A-709837A5DD5F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風險分析</a:t>
            </a:r>
          </a:p>
        </p:txBody>
      </p:sp>
    </p:spTree>
    <p:extLst>
      <p:ext uri="{BB962C8B-B14F-4D97-AF65-F5344CB8AC3E}">
        <p14:creationId xmlns:p14="http://schemas.microsoft.com/office/powerpoint/2010/main" val="22726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3FEC775-E1D2-43A6-B8C1-565253A91E3F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7F84063-F1FA-45B2-B970-C692AB729341}"/>
              </a:ext>
            </a:extLst>
          </p:cNvPr>
          <p:cNvSpPr txBox="1">
            <a:spLocks/>
          </p:cNvSpPr>
          <p:nvPr/>
        </p:nvSpPr>
        <p:spPr>
          <a:xfrm>
            <a:off x="4744377" y="188640"/>
            <a:ext cx="27000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風險評估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B9A2020-DDC5-4793-8871-2B17B5C1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89443"/>
              </p:ext>
            </p:extLst>
          </p:nvPr>
        </p:nvGraphicFramePr>
        <p:xfrm>
          <a:off x="45740" y="1356302"/>
          <a:ext cx="12025338" cy="55016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759321450"/>
                    </a:ext>
                  </a:extLst>
                </a:gridCol>
                <a:gridCol w="1848206">
                  <a:extLst>
                    <a:ext uri="{9D8B030D-6E8A-4147-A177-3AD203B41FA5}">
                      <a16:colId xmlns:a16="http://schemas.microsoft.com/office/drawing/2014/main" val="3026358218"/>
                    </a:ext>
                  </a:extLst>
                </a:gridCol>
                <a:gridCol w="2004223">
                  <a:extLst>
                    <a:ext uri="{9D8B030D-6E8A-4147-A177-3AD203B41FA5}">
                      <a16:colId xmlns:a16="http://schemas.microsoft.com/office/drawing/2014/main" val="3057052475"/>
                    </a:ext>
                  </a:extLst>
                </a:gridCol>
                <a:gridCol w="2004223">
                  <a:extLst>
                    <a:ext uri="{9D8B030D-6E8A-4147-A177-3AD203B41FA5}">
                      <a16:colId xmlns:a16="http://schemas.microsoft.com/office/drawing/2014/main" val="1733658013"/>
                    </a:ext>
                  </a:extLst>
                </a:gridCol>
                <a:gridCol w="2004223">
                  <a:extLst>
                    <a:ext uri="{9D8B030D-6E8A-4147-A177-3AD203B41FA5}">
                      <a16:colId xmlns:a16="http://schemas.microsoft.com/office/drawing/2014/main" val="2547056231"/>
                    </a:ext>
                  </a:extLst>
                </a:gridCol>
                <a:gridCol w="2004223">
                  <a:extLst>
                    <a:ext uri="{9D8B030D-6E8A-4147-A177-3AD203B41FA5}">
                      <a16:colId xmlns:a16="http://schemas.microsoft.com/office/drawing/2014/main" val="2271050627"/>
                    </a:ext>
                  </a:extLst>
                </a:gridCol>
              </a:tblGrid>
              <a:tr h="500154">
                <a:tc>
                  <a:txBody>
                    <a:bodyPr/>
                    <a:lstStyle/>
                    <a:p>
                      <a:r>
                        <a:rPr lang="zh-TW" altLang="en-US" dirty="0"/>
                        <a:t>風險因子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5(</a:t>
                      </a:r>
                      <a:r>
                        <a:rPr lang="zh-TW" altLang="en-US" dirty="0"/>
                        <a:t>風險等級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95881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需求不明確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4206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需求過於嚴苛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65538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組員拖延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5114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組員能力不足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6283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組員之間衝突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5092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組員工作態度不佳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38361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組長缺乏管理能力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37251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組長溝通不良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39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主要功能錯誤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86588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次要功能無用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5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D31A7A-AF72-4FDA-A645-5A5E7BF05092}"/>
              </a:ext>
            </a:extLst>
          </p:cNvPr>
          <p:cNvSpPr txBox="1"/>
          <p:nvPr/>
        </p:nvSpPr>
        <p:spPr>
          <a:xfrm>
            <a:off x="333772" y="1268760"/>
            <a:ext cx="11449272" cy="5393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每周確認組員進度，再加上清楚的分工可以使大家有效率地完成自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 己分內的工作。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2.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組長與組員間有密切聯絡，友善溝通，有問題隨時提出。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若有人做不到自己的工作還需要有其他組員可以補上，才不會越缺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  越多東西。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4.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沒學過</a:t>
            </a: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可以上網找資料。</a:t>
            </a:r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	5.</a:t>
            </a: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確認好目標才能夠使大家同心協力一起完成。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D3B1EA-EDAE-4CD3-9BAF-58FB4C1CEFEE}"/>
              </a:ext>
            </a:extLst>
          </p:cNvPr>
          <p:cNvSpPr/>
          <p:nvPr/>
        </p:nvSpPr>
        <p:spPr>
          <a:xfrm flipV="1">
            <a:off x="3232209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7FE24A-546E-4EA0-8B09-A38C24534000}"/>
              </a:ext>
            </a:extLst>
          </p:cNvPr>
          <p:cNvSpPr txBox="1">
            <a:spLocks/>
          </p:cNvSpPr>
          <p:nvPr/>
        </p:nvSpPr>
        <p:spPr>
          <a:xfrm>
            <a:off x="4168313" y="188640"/>
            <a:ext cx="4230355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風險監督與減緩</a:t>
            </a:r>
          </a:p>
        </p:txBody>
      </p:sp>
    </p:spTree>
    <p:extLst>
      <p:ext uri="{BB962C8B-B14F-4D97-AF65-F5344CB8AC3E}">
        <p14:creationId xmlns:p14="http://schemas.microsoft.com/office/powerpoint/2010/main" val="3486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93812" y="2561456"/>
            <a:ext cx="3672408" cy="1735088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sz="9600" dirty="0"/>
              <a:t>目錄 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3DFCA3-9DCC-4EA2-B64C-71ECDB8B9170}"/>
              </a:ext>
            </a:extLst>
          </p:cNvPr>
          <p:cNvSpPr/>
          <p:nvPr/>
        </p:nvSpPr>
        <p:spPr>
          <a:xfrm>
            <a:off x="0" y="0"/>
            <a:ext cx="4582244" cy="68306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928036-E7B5-4FBF-8DCC-438E0AB8A8D6}"/>
              </a:ext>
            </a:extLst>
          </p:cNvPr>
          <p:cNvGrpSpPr/>
          <p:nvPr/>
        </p:nvGrpSpPr>
        <p:grpSpPr>
          <a:xfrm>
            <a:off x="5408653" y="1312239"/>
            <a:ext cx="5870335" cy="5501137"/>
            <a:chOff x="4753139" y="254257"/>
            <a:chExt cx="7029905" cy="655567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07110307-19B5-4943-B8F7-D7F2537D00DD}"/>
                </a:ext>
              </a:extLst>
            </p:cNvPr>
            <p:cNvSpPr/>
            <p:nvPr/>
          </p:nvSpPr>
          <p:spPr>
            <a:xfrm>
              <a:off x="4753139" y="254257"/>
              <a:ext cx="2592286" cy="18115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0784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內容版面配置區 10">
              <a:extLst>
                <a:ext uri="{FF2B5EF4-FFF2-40B4-BE49-F238E27FC236}">
                  <a16:creationId xmlns:a16="http://schemas.microsoft.com/office/drawing/2014/main" id="{A2C9A1DF-8FFA-46A8-ADD6-3D331C66ECA6}"/>
                </a:ext>
              </a:extLst>
            </p:cNvPr>
            <p:cNvSpPr txBox="1">
              <a:spLocks/>
            </p:cNvSpPr>
            <p:nvPr/>
          </p:nvSpPr>
          <p:spPr>
            <a:xfrm>
              <a:off x="4891202" y="764704"/>
              <a:ext cx="2624717" cy="8949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200" dirty="0"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軟體概要</a:t>
              </a:r>
              <a:endParaRPr lang="zh-TW" altLang="en-US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AEF99B3C-4F53-4203-BCB1-02AFE11B2894}"/>
                </a:ext>
              </a:extLst>
            </p:cNvPr>
            <p:cNvSpPr/>
            <p:nvPr/>
          </p:nvSpPr>
          <p:spPr>
            <a:xfrm>
              <a:off x="8478113" y="1268760"/>
              <a:ext cx="2742286" cy="1811560"/>
            </a:xfrm>
            <a:prstGeom prst="ellipse">
              <a:avLst/>
            </a:prstGeom>
            <a:solidFill>
              <a:srgbClr val="60FAD5">
                <a:alpha val="80392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內容版面配置區 10">
              <a:extLst>
                <a:ext uri="{FF2B5EF4-FFF2-40B4-BE49-F238E27FC236}">
                  <a16:creationId xmlns:a16="http://schemas.microsoft.com/office/drawing/2014/main" id="{90EEC44F-B7E1-46FA-8D2B-F0080D635C5E}"/>
                </a:ext>
              </a:extLst>
            </p:cNvPr>
            <p:cNvSpPr txBox="1">
              <a:spLocks/>
            </p:cNvSpPr>
            <p:nvPr/>
          </p:nvSpPr>
          <p:spPr>
            <a:xfrm>
              <a:off x="9201821" y="1882160"/>
              <a:ext cx="2581223" cy="8949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600" dirty="0"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介面</a:t>
              </a:r>
              <a:endPara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9F4E04A-B6CB-4413-B8E9-96C1A5B620B3}"/>
                </a:ext>
              </a:extLst>
            </p:cNvPr>
            <p:cNvSpPr/>
            <p:nvPr/>
          </p:nvSpPr>
          <p:spPr>
            <a:xfrm>
              <a:off x="4803799" y="2808241"/>
              <a:ext cx="2581223" cy="1724744"/>
            </a:xfrm>
            <a:prstGeom prst="ellipse">
              <a:avLst/>
            </a:prstGeom>
            <a:solidFill>
              <a:srgbClr val="6BFA60">
                <a:alpha val="80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內容版面配置區 10">
              <a:extLst>
                <a:ext uri="{FF2B5EF4-FFF2-40B4-BE49-F238E27FC236}">
                  <a16:creationId xmlns:a16="http://schemas.microsoft.com/office/drawing/2014/main" id="{60971B9E-6FC5-4192-955E-30A6BBD157D0}"/>
                </a:ext>
              </a:extLst>
            </p:cNvPr>
            <p:cNvSpPr txBox="1">
              <a:spLocks/>
            </p:cNvSpPr>
            <p:nvPr/>
          </p:nvSpPr>
          <p:spPr>
            <a:xfrm>
              <a:off x="5407624" y="3291657"/>
              <a:ext cx="2581222" cy="852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600" dirty="0">
                  <a:ln w="22225">
                    <a:noFill/>
                    <a:prstDash val="solid"/>
                  </a:ln>
                  <a:latin typeface="標楷體" panose="03000509000000000000" pitchFamily="65" charset="-120"/>
                  <a:ea typeface="標楷體" panose="03000509000000000000" pitchFamily="65" charset="-120"/>
                </a:rPr>
                <a:t>功能</a:t>
              </a:r>
              <a:endParaRPr lang="en-US" altLang="zh-TW" sz="3600" dirty="0">
                <a:ln w="22225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34E61A2-2414-47C7-BCCA-0253E36BFC3E}"/>
                </a:ext>
              </a:extLst>
            </p:cNvPr>
            <p:cNvSpPr/>
            <p:nvPr/>
          </p:nvSpPr>
          <p:spPr>
            <a:xfrm>
              <a:off x="8686700" y="4008512"/>
              <a:ext cx="2581222" cy="1724744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內容版面配置區 10">
              <a:extLst>
                <a:ext uri="{FF2B5EF4-FFF2-40B4-BE49-F238E27FC236}">
                  <a16:creationId xmlns:a16="http://schemas.microsoft.com/office/drawing/2014/main" id="{930166A7-CA77-411E-B5CB-6646B5BDFAB0}"/>
                </a:ext>
              </a:extLst>
            </p:cNvPr>
            <p:cNvSpPr txBox="1">
              <a:spLocks/>
            </p:cNvSpPr>
            <p:nvPr/>
          </p:nvSpPr>
          <p:spPr>
            <a:xfrm>
              <a:off x="8902724" y="4590088"/>
              <a:ext cx="2429619" cy="85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200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專案管理</a:t>
              </a:r>
              <a:endParaRPr lang="zh-TW" altLang="en-US" sz="2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525EAC91-54C4-45A3-96C1-F9695BD83292}"/>
                </a:ext>
              </a:extLst>
            </p:cNvPr>
            <p:cNvSpPr/>
            <p:nvPr/>
          </p:nvSpPr>
          <p:spPr>
            <a:xfrm>
              <a:off x="4870276" y="5085184"/>
              <a:ext cx="2581222" cy="172474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內容版面配置區 10">
              <a:extLst>
                <a:ext uri="{FF2B5EF4-FFF2-40B4-BE49-F238E27FC236}">
                  <a16:creationId xmlns:a16="http://schemas.microsoft.com/office/drawing/2014/main" id="{897A5ADA-2294-4BB5-92F8-CA6EBAA54E80}"/>
                </a:ext>
              </a:extLst>
            </p:cNvPr>
            <p:cNvSpPr txBox="1">
              <a:spLocks/>
            </p:cNvSpPr>
            <p:nvPr/>
          </p:nvSpPr>
          <p:spPr>
            <a:xfrm>
              <a:off x="5086300" y="5661248"/>
              <a:ext cx="2429619" cy="852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1pPr>
              <a:lvl2pPr marL="615950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2pPr>
              <a:lvl3pPr marL="996696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3pPr>
              <a:lvl4pPr marL="1380744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4pPr>
              <a:lvl5pPr marL="1764792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8134" indent="-2857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TW" altLang="en-US" sz="3200" dirty="0">
                  <a:solidFill>
                    <a:schemeClr val="accent2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風險監督</a:t>
              </a:r>
              <a:endParaRPr lang="zh-TW" altLang="en-US" sz="2000" dirty="0">
                <a:solidFill>
                  <a:schemeClr val="accent2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DEA549B-1B27-4D49-96A4-43BEDC362974}"/>
                </a:ext>
              </a:extLst>
            </p:cNvPr>
            <p:cNvSpPr/>
            <p:nvPr/>
          </p:nvSpPr>
          <p:spPr>
            <a:xfrm rot="1576593">
              <a:off x="7207063" y="1520576"/>
              <a:ext cx="1416805" cy="322885"/>
            </a:xfrm>
            <a:prstGeom prst="rect">
              <a:avLst/>
            </a:prstGeom>
            <a:solidFill>
              <a:srgbClr val="7FFDCD">
                <a:alpha val="81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D1D9A03-1B0C-43AF-AC13-527439030B85}"/>
                </a:ext>
              </a:extLst>
            </p:cNvPr>
            <p:cNvSpPr/>
            <p:nvPr/>
          </p:nvSpPr>
          <p:spPr>
            <a:xfrm rot="8801657">
              <a:off x="7075303" y="2752873"/>
              <a:ext cx="1650841" cy="350129"/>
            </a:xfrm>
            <a:prstGeom prst="rect">
              <a:avLst/>
            </a:prstGeom>
            <a:solidFill>
              <a:srgbClr val="6BFA60">
                <a:alpha val="54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F3FA485-C9B7-4D14-A538-CF57F7E9E4C9}"/>
                </a:ext>
              </a:extLst>
            </p:cNvPr>
            <p:cNvSpPr/>
            <p:nvPr/>
          </p:nvSpPr>
          <p:spPr>
            <a:xfrm rot="12185703">
              <a:off x="7232589" y="4148627"/>
              <a:ext cx="1728192" cy="287901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BD1C2A-682B-4A8E-9A29-EF8D510EE996}"/>
                </a:ext>
              </a:extLst>
            </p:cNvPr>
            <p:cNvSpPr/>
            <p:nvPr/>
          </p:nvSpPr>
          <p:spPr>
            <a:xfrm rot="9188744">
              <a:off x="7195903" y="5288284"/>
              <a:ext cx="1728192" cy="307691"/>
            </a:xfrm>
            <a:prstGeom prst="rect">
              <a:avLst/>
            </a:prstGeom>
            <a:solidFill>
              <a:srgbClr val="FFCC99">
                <a:alpha val="70588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84" y="2420888"/>
            <a:ext cx="4540598" cy="2016224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軟體概要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6CF2C1F-F511-4106-B73F-06E04C72F3ED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4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491983-3687-4A24-9AFC-DD00C5F1E71D}"/>
              </a:ext>
            </a:extLst>
          </p:cNvPr>
          <p:cNvSpPr txBox="1"/>
          <p:nvPr/>
        </p:nvSpPr>
        <p:spPr>
          <a:xfrm>
            <a:off x="909836" y="2348880"/>
            <a:ext cx="6408712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系統環境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程式語言進行功能及介面開發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3AF0C1-7149-4DCC-9BB7-BDD2C22F8312}"/>
              </a:ext>
            </a:extLst>
          </p:cNvPr>
          <p:cNvSpPr txBox="1"/>
          <p:nvPr/>
        </p:nvSpPr>
        <p:spPr>
          <a:xfrm>
            <a:off x="880224" y="4011305"/>
            <a:ext cx="10470772" cy="1731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zh-TW" altLang="zh-TW" sz="3200" b="1" kern="100" dirty="0">
                <a:effectLst/>
                <a:latin typeface="Calibri Light" panose="020F03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系統範圍</a:t>
            </a:r>
            <a:r>
              <a:rPr lang="en-US" altLang="zh-TW" sz="3200" b="1" kern="100" dirty="0">
                <a:effectLst/>
                <a:latin typeface="Calibri Light" panose="020F03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:</a:t>
            </a:r>
            <a:endParaRPr lang="zh-TW" altLang="zh-TW" sz="1600" b="1" kern="100" dirty="0">
              <a:effectLst/>
              <a:latin typeface="Calibri Light" panose="020F03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我們的程式著重在對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排序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並對其進行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處理與應用</a:t>
            </a:r>
            <a:r>
              <a:rPr lang="en-US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例如計算</a:t>
            </a:r>
            <a:r>
              <a:rPr lang="en-US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sort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後資料的中位數</a:t>
            </a:r>
            <a:r>
              <a:rPr lang="en-US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標準差等等</a:t>
            </a:r>
            <a:r>
              <a:rPr lang="zh-TW" altLang="en-US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對資料能行更有效率的統整</a:t>
            </a:r>
            <a:r>
              <a:rPr lang="zh-TW" altLang="en-US" sz="24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並在之後擴增應用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介面盡量以簡潔易懂為主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讓使用者可以以最快速度找到想要的答案。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652863-1485-4A67-B5FE-B7060ECF4C5D}"/>
              </a:ext>
            </a:extLst>
          </p:cNvPr>
          <p:cNvSpPr/>
          <p:nvPr/>
        </p:nvSpPr>
        <p:spPr>
          <a:xfrm flipV="1">
            <a:off x="3214092" y="276182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6D45F6C-AFA0-430D-AD32-934E137D73A9}"/>
              </a:ext>
            </a:extLst>
          </p:cNvPr>
          <p:cNvSpPr txBox="1">
            <a:spLocks/>
          </p:cNvSpPr>
          <p:nvPr/>
        </p:nvSpPr>
        <p:spPr>
          <a:xfrm>
            <a:off x="4834505" y="116632"/>
            <a:ext cx="2452367" cy="1296144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marL="0"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399" b="1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40725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039" y="2632884"/>
            <a:ext cx="3896621" cy="1592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D925E7-8A8A-4231-866A-C6FA01549F97}"/>
              </a:ext>
            </a:extLst>
          </p:cNvPr>
          <p:cNvSpPr/>
          <p:nvPr/>
        </p:nvSpPr>
        <p:spPr>
          <a:xfrm>
            <a:off x="3502124" y="2888939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4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E4282E1-DFA1-43E8-AF6B-019246924A22}"/>
              </a:ext>
            </a:extLst>
          </p:cNvPr>
          <p:cNvSpPr txBox="1"/>
          <p:nvPr/>
        </p:nvSpPr>
        <p:spPr>
          <a:xfrm>
            <a:off x="4438228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/</a:t>
            </a:r>
            <a:r>
              <a:rPr lang="zh-TW" altLang="en-US" sz="3200" dirty="0"/>
              <a:t>*放介面圖片</a:t>
            </a:r>
            <a:r>
              <a:rPr lang="en-US" altLang="zh-TW" sz="3200" dirty="0"/>
              <a:t>+</a:t>
            </a:r>
            <a:r>
              <a:rPr lang="zh-TW" altLang="en-US" sz="3200" dirty="0"/>
              <a:t>介紹*</a:t>
            </a:r>
            <a:r>
              <a:rPr lang="en-US" altLang="zh-TW" sz="3200" dirty="0"/>
              <a:t>/</a:t>
            </a:r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D2FB81-08EF-41B1-8E5B-AD4990055C55}"/>
              </a:ext>
            </a:extLst>
          </p:cNvPr>
          <p:cNvSpPr/>
          <p:nvPr/>
        </p:nvSpPr>
        <p:spPr>
          <a:xfrm flipV="1">
            <a:off x="3214092" y="260648"/>
            <a:ext cx="6048672" cy="992578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944B8F9-67DF-46A7-9F19-80559BA2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28" y="116632"/>
            <a:ext cx="2452367" cy="1296144"/>
          </a:xfrm>
        </p:spPr>
        <p:txBody>
          <a:bodyPr>
            <a:normAutofit fontScale="90000"/>
          </a:bodyPr>
          <a:lstStyle/>
          <a:p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6578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682D7-B997-45A4-A2DF-108E08BD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039" y="2632885"/>
            <a:ext cx="3896621" cy="1592229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4C2D7A4-E518-4160-B33E-77DAA63E849B}"/>
              </a:ext>
            </a:extLst>
          </p:cNvPr>
          <p:cNvSpPr/>
          <p:nvPr/>
        </p:nvSpPr>
        <p:spPr>
          <a:xfrm>
            <a:off x="3502124" y="2924944"/>
            <a:ext cx="1152128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6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FA47516-D605-4109-A019-435CE0EEB610}"/>
              </a:ext>
            </a:extLst>
          </p:cNvPr>
          <p:cNvSpPr/>
          <p:nvPr/>
        </p:nvSpPr>
        <p:spPr>
          <a:xfrm flipV="1">
            <a:off x="3214092" y="260647"/>
            <a:ext cx="6048672" cy="1006359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5000">
                <a:schemeClr val="accent1">
                  <a:lumMod val="75000"/>
                  <a:alpha val="8000"/>
                </a:schemeClr>
              </a:gs>
              <a:gs pos="100000">
                <a:schemeClr val="bg2">
                  <a:lumMod val="50000"/>
                  <a:alpha val="1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8FBD3B1-9F1B-42EE-939F-CF1BDAA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97" y="116632"/>
            <a:ext cx="2452367" cy="1296144"/>
          </a:xfrm>
        </p:spPr>
        <p:txBody>
          <a:bodyPr>
            <a:normAutofit/>
          </a:bodyPr>
          <a:lstStyle/>
          <a:p>
            <a:r>
              <a:rPr lang="zh-TW" altLang="en-US" sz="4400" b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物件圖</a:t>
            </a:r>
          </a:p>
        </p:txBody>
      </p:sp>
    </p:spTree>
    <p:extLst>
      <p:ext uri="{BB962C8B-B14F-4D97-AF65-F5344CB8AC3E}">
        <p14:creationId xmlns:p14="http://schemas.microsoft.com/office/powerpoint/2010/main" val="13832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iryoVTI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ppt/theme/theme2.xml><?xml version="1.0" encoding="utf-8"?>
<a:theme xmlns:a="http://schemas.openxmlformats.org/drawingml/2006/main" name="Office 佈景主題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TM56121952[[fn=Meiryo]]</Template>
  <TotalTime>575</TotalTime>
  <Words>857</Words>
  <Application>Microsoft Office PowerPoint</Application>
  <PresentationFormat>自訂</PresentationFormat>
  <Paragraphs>179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Meiryo</vt:lpstr>
      <vt:lpstr>Meiryo UI</vt:lpstr>
      <vt:lpstr>Microsoft JhengHei UI</vt:lpstr>
      <vt:lpstr>標楷體</vt:lpstr>
      <vt:lpstr>Arial</vt:lpstr>
      <vt:lpstr>Arial</vt:lpstr>
      <vt:lpstr>Calibri</vt:lpstr>
      <vt:lpstr>Calibri Light</vt:lpstr>
      <vt:lpstr>Wingdings</vt:lpstr>
      <vt:lpstr>MeiryoVTI</vt:lpstr>
      <vt:lpstr>PowerPoint 簡報</vt:lpstr>
      <vt:lpstr>PowerPoint 簡報</vt:lpstr>
      <vt:lpstr>PowerPoint 簡報</vt:lpstr>
      <vt:lpstr>軟體概要</vt:lpstr>
      <vt:lpstr>PowerPoint 簡報</vt:lpstr>
      <vt:lpstr>介面</vt:lpstr>
      <vt:lpstr>介面介紹</vt:lpstr>
      <vt:lpstr>功能</vt:lpstr>
      <vt:lpstr>物件圖</vt:lpstr>
      <vt:lpstr>主要功能</vt:lpstr>
      <vt:lpstr>PowerPoint 簡報</vt:lpstr>
      <vt:lpstr>PowerPoint 簡報</vt:lpstr>
      <vt:lpstr>專案管理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風險管理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育瑋 許</dc:creator>
  <cp:lastModifiedBy>林碩約</cp:lastModifiedBy>
  <cp:revision>59</cp:revision>
  <dcterms:created xsi:type="dcterms:W3CDTF">2021-04-09T03:08:42Z</dcterms:created>
  <dcterms:modified xsi:type="dcterms:W3CDTF">2021-04-13T05:56:15Z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