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740" autoAdjust="0"/>
    <p:restoredTop sz="90556" autoAdjust="0"/>
  </p:normalViewPr>
  <p:slideViewPr>
    <p:cSldViewPr snapToGrid="0" snapToObjects="1">
      <p:cViewPr varScale="1">
        <p:scale>
          <a:sx n="109" d="100"/>
          <a:sy n="109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1" y="1676400"/>
            <a:ext cx="8355262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Capital </a:t>
            </a:r>
            <a:r>
              <a:rPr lang="en-US" sz="3200" dirty="0" err="1" smtClean="0"/>
              <a:t>bikeshare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altLang="zh-CN" sz="3200" dirty="0" smtClean="0"/>
              <a:t>demand forecast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1" y="3203574"/>
            <a:ext cx="7950199" cy="1825625"/>
          </a:xfrm>
        </p:spPr>
        <p:txBody>
          <a:bodyPr/>
          <a:lstStyle/>
          <a:p>
            <a:r>
              <a:rPr lang="en-US" dirty="0" smtClean="0"/>
              <a:t>A Forecast Analysis of Hourly Bike 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 On Historical Data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Jerry Jiang &amp; </a:t>
            </a:r>
            <a:r>
              <a:rPr lang="en-US" dirty="0" err="1" smtClean="0"/>
              <a:t>Jiayi</a:t>
            </a:r>
            <a:r>
              <a:rPr lang="en-US" dirty="0" smtClean="0"/>
              <a:t> Xian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09/06/2014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0"/>
            <a:ext cx="3200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peaks and trough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267468"/>
            <a:ext cx="9144000" cy="5737580"/>
          </a:xfrm>
          <a:prstGeom prst="rect">
            <a:avLst/>
          </a:prstGeom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915568" cy="89969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 daily peaks at ~ 8 AM and 6 PM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1 daily trough at midnight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81001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Between 01/01/2011 – 01/07/2011</a:t>
            </a:r>
          </a:p>
        </p:txBody>
      </p:sp>
      <p:sp>
        <p:nvSpPr>
          <p:cNvPr id="8" name="Donut 7"/>
          <p:cNvSpPr/>
          <p:nvPr/>
        </p:nvSpPr>
        <p:spPr>
          <a:xfrm>
            <a:off x="3776579" y="287421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275216" y="284747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5096035" y="233279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5588000" y="1586833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6408821" y="196649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6919490" y="2078794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26943" y="1433098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230938" y="247315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489159" y="6313635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4761829" y="6304003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168191" y="6313090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7499681" y="6330742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2358187" y="6307741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919745" y="6324847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A2E6"/>
                </a:solidFill>
              </a:rPr>
              <a:t>NO</a:t>
            </a:r>
            <a:r>
              <a:rPr lang="en-US" dirty="0" smtClean="0"/>
              <a:t> significant different in each day of a month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559"/>
            <a:ext cx="9144000" cy="57570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" y="6581001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For Each Day In a Month</a:t>
            </a:r>
          </a:p>
        </p:txBody>
      </p:sp>
    </p:spTree>
    <p:extLst>
      <p:ext uri="{BB962C8B-B14F-4D97-AF65-F5344CB8AC3E}">
        <p14:creationId xmlns:p14="http://schemas.microsoft.com/office/powerpoint/2010/main" val="1855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significant different in weekday and weekend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74" y="3462421"/>
            <a:ext cx="5002051" cy="3149265"/>
          </a:xfrm>
          <a:prstGeom prst="rect">
            <a:avLst/>
          </a:prstGeom>
          <a:effectLst>
            <a:outerShdw blurRad="63500" dist="63500" dir="246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6" y="1575469"/>
            <a:ext cx="5341899" cy="3357479"/>
          </a:xfrm>
          <a:prstGeom prst="rect">
            <a:avLst/>
          </a:prstGeom>
          <a:effectLst>
            <a:outerShdw blurRad="63500" dist="63500" dir="2400000" algn="tl" rotWithShape="0">
              <a:srgbClr val="000000">
                <a:alpha val="8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4526" y="4655949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8 AM </a:t>
            </a:r>
            <a:r>
              <a:rPr lang="en-US" altLang="zh-CN" sz="1200" i="1" dirty="0" smtClean="0">
                <a:solidFill>
                  <a:schemeClr val="accent5"/>
                </a:solidFill>
              </a:rPr>
              <a:t>Rent For Each Day In a Week</a:t>
            </a:r>
            <a:endParaRPr lang="en-US" sz="1200" i="1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0974" y="6340035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8 AM </a:t>
            </a:r>
            <a:r>
              <a:rPr lang="en-US" altLang="zh-CN" sz="1200" i="1" dirty="0" smtClean="0">
                <a:solidFill>
                  <a:schemeClr val="accent5"/>
                </a:solidFill>
              </a:rPr>
              <a:t>Rent For Workday/Weekend</a:t>
            </a:r>
            <a:endParaRPr lang="en-US" sz="1200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8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slides on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From Exploration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/>
              <a:t>Time Series Analysis: 5 Lags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Cycle: Hour + Weekday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59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</a:t>
            </a:r>
          </a:p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Non-continuous time series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5662">
            <a:off x="2277593" y="2391751"/>
            <a:ext cx="6368602" cy="390759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915568" cy="89969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10% of days do not have 24 hours data</a:t>
            </a:r>
          </a:p>
        </p:txBody>
      </p:sp>
      <p:sp>
        <p:nvSpPr>
          <p:cNvPr id="5" name="Donut 4"/>
          <p:cNvSpPr/>
          <p:nvPr/>
        </p:nvSpPr>
        <p:spPr>
          <a:xfrm rot="21059544">
            <a:off x="2629936" y="5546984"/>
            <a:ext cx="5021564" cy="821515"/>
          </a:xfrm>
          <a:prstGeom prst="donut">
            <a:avLst>
              <a:gd name="adj" fmla="val 376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2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Quality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7718712" cy="329565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No Zero-Variance Variable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One Near-Zero-Variance Variable (</a:t>
            </a:r>
            <a:r>
              <a:rPr lang="en-US" sz="1800" dirty="0" err="1" smtClean="0"/>
              <a:t>Categrical</a:t>
            </a:r>
            <a:r>
              <a:rPr lang="en-US" sz="1800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Temperature and temperature feeling are highly correlated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No Linear Combination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4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Variable</a:t>
            </a:r>
          </a:p>
          <a:p>
            <a:r>
              <a:rPr lang="en-US" dirty="0" smtClean="0"/>
              <a:t>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Box-cox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7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Washington DC bike rental program</a:t>
            </a:r>
          </a:p>
          <a:p>
            <a:r>
              <a:rPr lang="en-US" dirty="0"/>
              <a:t>Hourly rent data for Year 2011 and 2012</a:t>
            </a:r>
          </a:p>
          <a:p>
            <a:r>
              <a:rPr lang="en-US" dirty="0"/>
              <a:t>Forecast hourly demand for days after 20th in each month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2815723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Building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0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Stepwise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5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Logics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50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 vs. out-of-sample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5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issues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 Analytics Competition (Due 05/29/2015)</a:t>
            </a:r>
          </a:p>
          <a:p>
            <a:r>
              <a:rPr lang="en-US" dirty="0" smtClean="0"/>
              <a:t>Training set: 10,086 rows</a:t>
            </a:r>
          </a:p>
          <a:p>
            <a:r>
              <a:rPr lang="en-US" dirty="0" smtClean="0"/>
              <a:t>Testing set: 6,493 rows</a:t>
            </a:r>
          </a:p>
          <a:p>
            <a:r>
              <a:rPr lang="en-US" dirty="0" smtClean="0"/>
              <a:t>Variables: Weather Related + </a:t>
            </a:r>
            <a:r>
              <a:rPr lang="en-US" dirty="0" err="1" smtClean="0"/>
              <a:t>Datetime</a:t>
            </a:r>
            <a:r>
              <a:rPr lang="en-US" dirty="0" smtClean="0"/>
              <a:t> Related</a:t>
            </a:r>
          </a:p>
          <a:p>
            <a:r>
              <a:rPr lang="en-US" dirty="0" smtClean="0"/>
              <a:t>Demand: # Bike Rents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149335"/>
            <a:ext cx="740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Data Source: </a:t>
            </a:r>
            <a:r>
              <a:rPr lang="en-US" sz="1200" i="1" dirty="0"/>
              <a:t>http://</a:t>
            </a:r>
            <a:r>
              <a:rPr lang="en-US" sz="1200" i="1" dirty="0" err="1"/>
              <a:t>www.kaggle.com</a:t>
            </a:r>
            <a:r>
              <a:rPr lang="en-US" sz="1200" i="1" dirty="0"/>
              <a:t>/c/bike-sharing-demand</a:t>
            </a:r>
          </a:p>
        </p:txBody>
      </p:sp>
    </p:spTree>
    <p:extLst>
      <p:ext uri="{BB962C8B-B14F-4D97-AF65-F5344CB8AC3E}">
        <p14:creationId xmlns:p14="http://schemas.microsoft.com/office/powerpoint/2010/main" val="32651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Exploratory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</a:t>
            </a:r>
            <a:r>
              <a:rPr lang="en-US" dirty="0" smtClean="0">
                <a:solidFill>
                  <a:srgbClr val="00A2E6"/>
                </a:solidFill>
              </a:rPr>
              <a:t>Auto-</a:t>
            </a:r>
            <a:r>
              <a:rPr lang="en-US" dirty="0" smtClean="0">
                <a:solidFill>
                  <a:schemeClr val="accent2"/>
                </a:solidFill>
              </a:rPr>
              <a:t>correlated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A2E6"/>
                </a:solidFill>
              </a:rPr>
              <a:t>cyclic</a:t>
            </a:r>
            <a:r>
              <a:rPr lang="en-US" dirty="0" smtClean="0"/>
              <a:t> in hourly Time Series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7569">
            <a:off x="2403387" y="2175584"/>
            <a:ext cx="6076968" cy="3809009"/>
          </a:xfrm>
          <a:prstGeom prst="rect">
            <a:avLst/>
          </a:prstGeom>
          <a:effectLst>
            <a:outerShdw blurRad="63500" dist="63500" dir="13080000" algn="tl" rotWithShape="0">
              <a:srgbClr val="000000">
                <a:alpha val="80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en-US" dirty="0" smtClean="0"/>
              <a:t>5 lags auto correlation</a:t>
            </a:r>
          </a:p>
          <a:p>
            <a:r>
              <a:rPr lang="en-US" dirty="0" smtClean="0"/>
              <a:t>~ 24 periods cycle</a:t>
            </a:r>
          </a:p>
        </p:txBody>
      </p:sp>
      <p:sp>
        <p:nvSpPr>
          <p:cNvPr id="11" name="Donut 10"/>
          <p:cNvSpPr/>
          <p:nvPr/>
        </p:nvSpPr>
        <p:spPr>
          <a:xfrm>
            <a:off x="4050631" y="308810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339347" y="324050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561221" y="3138908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783095" y="2934371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775285" y="284747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743158" y="5247106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4965031" y="5200315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200273" y="5113420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435508" y="4953002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 rot="21089557">
            <a:off x="2772643" y="2737525"/>
            <a:ext cx="628409" cy="2502991"/>
          </a:xfrm>
          <a:prstGeom prst="frame">
            <a:avLst>
              <a:gd name="adj1" fmla="val 288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123975">
            <a:off x="2679683" y="5860720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In Hourly Time Series</a:t>
            </a:r>
          </a:p>
        </p:txBody>
      </p:sp>
    </p:spTree>
    <p:extLst>
      <p:ext uri="{BB962C8B-B14F-4D97-AF65-F5344CB8AC3E}">
        <p14:creationId xmlns:p14="http://schemas.microsoft.com/office/powerpoint/2010/main" val="396617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highly </a:t>
            </a:r>
            <a:r>
              <a:rPr lang="en-US" dirty="0" smtClean="0">
                <a:solidFill>
                  <a:srgbClr val="00A2E6"/>
                </a:solidFill>
              </a:rPr>
              <a:t>cyclic</a:t>
            </a:r>
            <a:r>
              <a:rPr lang="en-US" dirty="0" smtClean="0"/>
              <a:t> in daily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 smtClean="0"/>
              <a:t>~ 7 periods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2148">
            <a:off x="1056107" y="2350784"/>
            <a:ext cx="6082632" cy="3791469"/>
          </a:xfrm>
          <a:prstGeom prst="rect">
            <a:avLst/>
          </a:prstGeom>
          <a:effectLst>
            <a:outerShdw blurRad="63500" dist="63500" dir="13320000" algn="tl" rotWithShape="0">
              <a:srgbClr val="000000">
                <a:alpha val="8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85800" y="1417638"/>
            <a:ext cx="740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Data: Rent at 8 AM</a:t>
            </a:r>
            <a:endParaRPr lang="en-US" sz="1200" i="1" dirty="0"/>
          </a:p>
        </p:txBody>
      </p:sp>
      <p:sp>
        <p:nvSpPr>
          <p:cNvPr id="21" name="Donut 20"/>
          <p:cNvSpPr/>
          <p:nvPr/>
        </p:nvSpPr>
        <p:spPr>
          <a:xfrm>
            <a:off x="1786022" y="243305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312738" y="3588087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2959769" y="3740487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3593432" y="381534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186990" y="396774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927601" y="3908930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509605" y="425918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170004" y="433271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683352" y="4866113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06962">
            <a:off x="882216" y="5669944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In Daily Time Series</a:t>
            </a:r>
          </a:p>
        </p:txBody>
      </p:sp>
    </p:spTree>
    <p:extLst>
      <p:ext uri="{BB962C8B-B14F-4D97-AF65-F5344CB8AC3E}">
        <p14:creationId xmlns:p14="http://schemas.microsoft.com/office/powerpoint/2010/main" val="263564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</a:t>
            </a:r>
            <a:r>
              <a:rPr lang="en-US" dirty="0" smtClean="0">
                <a:solidFill>
                  <a:srgbClr val="00A2E6"/>
                </a:solidFill>
              </a:rPr>
              <a:t>AUTO-correlated</a:t>
            </a:r>
            <a:r>
              <a:rPr lang="en-US" dirty="0" smtClean="0"/>
              <a:t> in weekly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 smtClean="0"/>
              <a:t>~ 5 lags auto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2068096"/>
            <a:ext cx="4827238" cy="3036637"/>
          </a:xfrm>
          <a:prstGeom prst="rect">
            <a:avLst/>
          </a:prstGeom>
          <a:effectLst>
            <a:outerShdw blurRad="63500" dist="63500" dir="1374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06" y="3275263"/>
            <a:ext cx="5245609" cy="3260920"/>
          </a:xfrm>
          <a:prstGeom prst="rect">
            <a:avLst/>
          </a:prstGeom>
          <a:effectLst>
            <a:outerShdw blurRad="63500" dist="63500" dir="1374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8" name="Frame 17"/>
          <p:cNvSpPr/>
          <p:nvPr/>
        </p:nvSpPr>
        <p:spPr>
          <a:xfrm>
            <a:off x="3939673" y="3475790"/>
            <a:ext cx="2209799" cy="1628944"/>
          </a:xfrm>
          <a:prstGeom prst="frame">
            <a:avLst>
              <a:gd name="adj1" fmla="val 28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89548" y="2291348"/>
            <a:ext cx="2110873" cy="1465178"/>
          </a:xfrm>
          <a:prstGeom prst="frame">
            <a:avLst>
              <a:gd name="adj1" fmla="val 2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0806" y="6259184"/>
            <a:ext cx="382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D06B20"/>
                </a:solidFill>
              </a:rPr>
              <a:t>* Sunday 8 AM Rent In Weekly Time Series</a:t>
            </a:r>
            <a:endParaRPr lang="en-US" sz="1200" i="1" dirty="0">
              <a:solidFill>
                <a:srgbClr val="D06B2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843" y="4827734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Tuesday 4 PM Rent In Weekly Time Series</a:t>
            </a:r>
          </a:p>
        </p:txBody>
      </p:sp>
    </p:spTree>
    <p:extLst>
      <p:ext uri="{BB962C8B-B14F-4D97-AF65-F5344CB8AC3E}">
        <p14:creationId xmlns:p14="http://schemas.microsoft.com/office/powerpoint/2010/main" val="225866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Rent is </a:t>
            </a:r>
            <a:r>
              <a:rPr lang="en-US" dirty="0" smtClean="0">
                <a:solidFill>
                  <a:srgbClr val="00A2E6"/>
                </a:solidFill>
              </a:rPr>
              <a:t>AUTO-correlated</a:t>
            </a:r>
            <a:r>
              <a:rPr lang="en-US" dirty="0" smtClean="0"/>
              <a:t> in weekly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lag auto correlation</a:t>
            </a:r>
          </a:p>
          <a:p>
            <a:r>
              <a:rPr lang="en-US" dirty="0" smtClean="0"/>
              <a:t>~ 7 periods cycle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1417638"/>
            <a:ext cx="740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Left: Rent at Tuesday</a:t>
            </a:r>
          </a:p>
          <a:p>
            <a:r>
              <a:rPr lang="en-US" sz="1200" i="1" dirty="0" smtClean="0"/>
              <a:t>Right: Rent at Sunday</a:t>
            </a: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5431">
            <a:off x="277408" y="2354661"/>
            <a:ext cx="5001684" cy="3105152"/>
          </a:xfrm>
          <a:prstGeom prst="rect">
            <a:avLst/>
          </a:prstGeom>
          <a:effectLst>
            <a:outerShdw blurRad="63500" dist="63500" dir="1398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7702">
            <a:off x="3686730" y="3023678"/>
            <a:ext cx="5157177" cy="3214608"/>
          </a:xfrm>
          <a:prstGeom prst="rect">
            <a:avLst/>
          </a:prstGeom>
          <a:effectLst>
            <a:outerShdw blurRad="63500" dist="63500" dir="1320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510629">
            <a:off x="69169" y="5014891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Tuesday Rent In Weekly Time Series</a:t>
            </a:r>
          </a:p>
        </p:txBody>
      </p:sp>
      <p:sp>
        <p:nvSpPr>
          <p:cNvPr id="12" name="TextBox 11"/>
          <p:cNvSpPr txBox="1"/>
          <p:nvPr/>
        </p:nvSpPr>
        <p:spPr>
          <a:xfrm rot="21211041">
            <a:off x="3842880" y="6022461"/>
            <a:ext cx="382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D06B20"/>
                </a:solidFill>
              </a:rPr>
              <a:t>* Sunday Rent In Weekly Time Series</a:t>
            </a:r>
            <a:endParaRPr lang="en-US" sz="1200" i="1" dirty="0">
              <a:solidFill>
                <a:srgbClr val="D06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Significant Difference in hourly 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4" y="1550122"/>
            <a:ext cx="7736303" cy="4863445"/>
          </a:xfrm>
          <a:prstGeom prst="rect">
            <a:avLst/>
          </a:prstGeom>
          <a:effectLst>
            <a:outerShdw blurRad="63500" dist="63500" dir="1332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02104" y="6136568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Rent of 24 Hours Over 2 Years</a:t>
            </a:r>
          </a:p>
        </p:txBody>
      </p:sp>
    </p:spTree>
    <p:extLst>
      <p:ext uri="{BB962C8B-B14F-4D97-AF65-F5344CB8AC3E}">
        <p14:creationId xmlns:p14="http://schemas.microsoft.com/office/powerpoint/2010/main" val="183572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827</TotalTime>
  <Words>416</Words>
  <Application>Microsoft Macintosh PowerPoint</Application>
  <PresentationFormat>On-screen Show (4:3)</PresentationFormat>
  <Paragraphs>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 Pop</vt:lpstr>
      <vt:lpstr>Capital bikeshare demand forecast</vt:lpstr>
      <vt:lpstr>Background</vt:lpstr>
      <vt:lpstr>DATA source</vt:lpstr>
      <vt:lpstr>PowerPoint Presentation</vt:lpstr>
      <vt:lpstr>Hourly Rent is Auto-correlated and cyclic in hourly Time Series</vt:lpstr>
      <vt:lpstr>Hourly Rent is highly cyclic in daily Time Series</vt:lpstr>
      <vt:lpstr>Hourly Rent is AUTO-correlated in weekly Time Series</vt:lpstr>
      <vt:lpstr>Daily Rent is AUTO-correlated in weekly Time Series</vt:lpstr>
      <vt:lpstr>Significant Difference in hourly rent</vt:lpstr>
      <vt:lpstr>Daily peaks and trough</vt:lpstr>
      <vt:lpstr>NO significant different in each day of a month</vt:lpstr>
      <vt:lpstr>significant different in weekday and weekend</vt:lpstr>
      <vt:lpstr>More slides on variable correlations</vt:lpstr>
      <vt:lpstr>Influence From Exploration</vt:lpstr>
      <vt:lpstr>PowerPoint Presentation</vt:lpstr>
      <vt:lpstr>Non-continuous time series</vt:lpstr>
      <vt:lpstr>Other Data Quality</vt:lpstr>
      <vt:lpstr>PowerPoint Presentation</vt:lpstr>
      <vt:lpstr>Box-cox transformation</vt:lpstr>
      <vt:lpstr>Logarithm transformation</vt:lpstr>
      <vt:lpstr>PowerPoint Presentation</vt:lpstr>
      <vt:lpstr>Mixed Stepwise regression</vt:lpstr>
      <vt:lpstr>Lasso models</vt:lpstr>
      <vt:lpstr>other models</vt:lpstr>
      <vt:lpstr>PowerPoint Presentation</vt:lpstr>
      <vt:lpstr>Prediction Logics</vt:lpstr>
      <vt:lpstr>In-sample vs. out-of-sample</vt:lpstr>
      <vt:lpstr>PowerPoint Presentation</vt:lpstr>
      <vt:lpstr>Potential issues and improvement</vt:lpstr>
      <vt:lpstr>Implication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demand forecast</dc:title>
  <dc:creator>Jerry Jiang</dc:creator>
  <cp:lastModifiedBy>Jerry Jiang</cp:lastModifiedBy>
  <cp:revision>19</cp:revision>
  <dcterms:created xsi:type="dcterms:W3CDTF">2014-09-06T08:52:49Z</dcterms:created>
  <dcterms:modified xsi:type="dcterms:W3CDTF">2014-09-06T22:40:28Z</dcterms:modified>
</cp:coreProperties>
</file>