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8740" autoAdjust="0"/>
    <p:restoredTop sz="90556" autoAdjust="0"/>
  </p:normalViewPr>
  <p:slideViewPr>
    <p:cSldViewPr snapToGrid="0" snapToObjects="1">
      <p:cViewPr varScale="1">
        <p:scale>
          <a:sx n="95" d="100"/>
          <a:sy n="95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September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September 6,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1" y="1676400"/>
            <a:ext cx="8355262" cy="152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Capital </a:t>
            </a:r>
            <a:r>
              <a:rPr lang="en-US" sz="3200" dirty="0" err="1" smtClean="0"/>
              <a:t>bikeshare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altLang="zh-CN" sz="3200" dirty="0" smtClean="0"/>
              <a:t>demand forecast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1" y="3203574"/>
            <a:ext cx="7950199" cy="1825625"/>
          </a:xfrm>
        </p:spPr>
        <p:txBody>
          <a:bodyPr/>
          <a:lstStyle/>
          <a:p>
            <a:r>
              <a:rPr lang="en-US" dirty="0" smtClean="0"/>
              <a:t>A Forecast Analysis of Hourly Bike 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 On Historical Data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Jerry Jiang &amp; </a:t>
            </a:r>
            <a:r>
              <a:rPr lang="en-US" dirty="0" err="1" smtClean="0"/>
              <a:t>Jiayi</a:t>
            </a:r>
            <a:r>
              <a:rPr lang="en-US" dirty="0" smtClean="0"/>
              <a:t> Xian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09/06/2014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0"/>
            <a:ext cx="3200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1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Daily peaks and trough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1267468"/>
            <a:ext cx="9144000" cy="5737580"/>
          </a:xfrm>
          <a:prstGeom prst="rect">
            <a:avLst/>
          </a:prstGeom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4915568" cy="89969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2 daily peaks at ~ 8 AM and 6 PM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1 daily trough at midnight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581001"/>
            <a:ext cx="389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Hourly Rent Between 01/01/2011 – 01/07/2011</a:t>
            </a:r>
          </a:p>
        </p:txBody>
      </p:sp>
      <p:sp>
        <p:nvSpPr>
          <p:cNvPr id="8" name="Donut 7"/>
          <p:cNvSpPr/>
          <p:nvPr/>
        </p:nvSpPr>
        <p:spPr>
          <a:xfrm>
            <a:off x="3776579" y="2874212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4275216" y="2847476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5096035" y="2332792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5588000" y="1586833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6408821" y="1966495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6919490" y="2078794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7726943" y="1433098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8230938" y="2473159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3489159" y="6313635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4761829" y="6304003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6168191" y="6313090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7499681" y="6330742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2358187" y="6307741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919745" y="6324847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A2E6"/>
                </a:solidFill>
              </a:rPr>
              <a:t>NO</a:t>
            </a:r>
            <a:r>
              <a:rPr lang="en-US" dirty="0" smtClean="0"/>
              <a:t> significant different in each day of a month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559"/>
            <a:ext cx="9144000" cy="57570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-1" y="6581001"/>
            <a:ext cx="389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Hourly Rent For Each Day In a Month</a:t>
            </a:r>
          </a:p>
        </p:txBody>
      </p:sp>
    </p:spTree>
    <p:extLst>
      <p:ext uri="{BB962C8B-B14F-4D97-AF65-F5344CB8AC3E}">
        <p14:creationId xmlns:p14="http://schemas.microsoft.com/office/powerpoint/2010/main" val="18559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significant different in weekday and weekend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974" y="3462421"/>
            <a:ext cx="5002051" cy="3149265"/>
          </a:xfrm>
          <a:prstGeom prst="rect">
            <a:avLst/>
          </a:prstGeom>
          <a:effectLst>
            <a:outerShdw blurRad="63500" dist="63500" dir="2460000" algn="tl" rotWithShape="0">
              <a:srgbClr val="000000">
                <a:alpha val="8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26" y="1575469"/>
            <a:ext cx="5341899" cy="3357479"/>
          </a:xfrm>
          <a:prstGeom prst="rect">
            <a:avLst/>
          </a:prstGeom>
          <a:effectLst>
            <a:outerShdw blurRad="63500" dist="63500" dir="2400000" algn="tl" rotWithShape="0">
              <a:srgbClr val="000000">
                <a:alpha val="8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54526" y="4655949"/>
            <a:ext cx="389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8 AM </a:t>
            </a:r>
            <a:r>
              <a:rPr lang="en-US" altLang="zh-CN" sz="1200" i="1" dirty="0" smtClean="0">
                <a:solidFill>
                  <a:schemeClr val="accent5"/>
                </a:solidFill>
              </a:rPr>
              <a:t>Rent For Each Day In a Week</a:t>
            </a:r>
            <a:endParaRPr lang="en-US" sz="1200" i="1" dirty="0" smtClean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0974" y="6340035"/>
            <a:ext cx="389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8 AM </a:t>
            </a:r>
            <a:r>
              <a:rPr lang="en-US" altLang="zh-CN" sz="1200" i="1" dirty="0" smtClean="0">
                <a:solidFill>
                  <a:schemeClr val="accent5"/>
                </a:solidFill>
              </a:rPr>
              <a:t>Rent For Workday/Weekend</a:t>
            </a:r>
            <a:endParaRPr lang="en-US" sz="1200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8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From Exploration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1800" dirty="0" smtClean="0"/>
              <a:t>Time Series Analysis: 5 Lags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800" dirty="0" smtClean="0"/>
              <a:t>Cycle: Hour + Weekday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559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8737" y="1970496"/>
            <a:ext cx="7669464" cy="1524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</a:t>
            </a:r>
          </a:p>
          <a:p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Non-continuous time series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5662">
            <a:off x="2277593" y="2391751"/>
            <a:ext cx="6368602" cy="3907596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4915568" cy="899694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10% of days do not have 24 hours data</a:t>
            </a:r>
          </a:p>
        </p:txBody>
      </p:sp>
      <p:sp>
        <p:nvSpPr>
          <p:cNvPr id="5" name="Donut 4"/>
          <p:cNvSpPr/>
          <p:nvPr/>
        </p:nvSpPr>
        <p:spPr>
          <a:xfrm rot="21059544">
            <a:off x="2629936" y="5546984"/>
            <a:ext cx="5021564" cy="821515"/>
          </a:xfrm>
          <a:prstGeom prst="donut">
            <a:avLst>
              <a:gd name="adj" fmla="val 3767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2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0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Quality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7718712" cy="3295650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800" dirty="0" smtClean="0"/>
              <a:t>No Zero-Variance Variable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800" dirty="0" smtClean="0"/>
              <a:t>One Near-Zero-Variance Variable (</a:t>
            </a:r>
            <a:r>
              <a:rPr lang="en-US" sz="1800" dirty="0" err="1" smtClean="0"/>
              <a:t>Categrical</a:t>
            </a:r>
            <a:r>
              <a:rPr lang="en-US" sz="1800" dirty="0" smtClean="0"/>
              <a:t>)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800" dirty="0" smtClean="0"/>
              <a:t>Temperature and temperature feeling are highly correlated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800" dirty="0" smtClean="0"/>
              <a:t>No Linear Combination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542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8737" y="1970496"/>
            <a:ext cx="7669464" cy="1524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Variable</a:t>
            </a:r>
          </a:p>
          <a:p>
            <a:r>
              <a:rPr lang="en-US" dirty="0" smtClean="0"/>
              <a:t>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78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Box-cox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7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3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Washington DC bike rental program</a:t>
            </a:r>
          </a:p>
          <a:p>
            <a:r>
              <a:rPr lang="en-US" dirty="0"/>
              <a:t>Hourly rent data for Year 2011 and 2012</a:t>
            </a:r>
          </a:p>
          <a:p>
            <a:r>
              <a:rPr lang="en-US" dirty="0"/>
              <a:t>Forecast hourly demand for days after 20th in each month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2815723"/>
            <a:ext cx="9144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5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8737" y="1970496"/>
            <a:ext cx="7669464" cy="1524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Building</a:t>
            </a:r>
          </a:p>
          <a:p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0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Stepwise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43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9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77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8737" y="1970496"/>
            <a:ext cx="7669464" cy="1524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52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Logics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50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In-sample vs. out-of-sample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50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8737" y="1970496"/>
            <a:ext cx="7669464" cy="1524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74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Potential issues and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7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7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Kaggle Analytics Competition (Due 05/29/2015)</a:t>
            </a:r>
          </a:p>
          <a:p>
            <a:r>
              <a:rPr lang="en-US" dirty="0" smtClean="0"/>
              <a:t>Training set: 10,086 rows</a:t>
            </a:r>
          </a:p>
          <a:p>
            <a:r>
              <a:rPr lang="en-US" dirty="0" smtClean="0"/>
              <a:t>Testing set: 6,493 rows</a:t>
            </a:r>
          </a:p>
          <a:p>
            <a:r>
              <a:rPr lang="en-US" dirty="0" smtClean="0"/>
              <a:t>Variables: Weather Related + </a:t>
            </a:r>
            <a:r>
              <a:rPr lang="en-US" dirty="0" err="1" smtClean="0"/>
              <a:t>Datetime</a:t>
            </a:r>
            <a:r>
              <a:rPr lang="en-US" dirty="0" smtClean="0"/>
              <a:t> Related</a:t>
            </a:r>
          </a:p>
          <a:p>
            <a:r>
              <a:rPr lang="en-US" dirty="0" smtClean="0"/>
              <a:t>Demand: # Bike Rents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149335"/>
            <a:ext cx="740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Data Source: </a:t>
            </a:r>
            <a:r>
              <a:rPr lang="en-US" sz="1200" i="1" dirty="0"/>
              <a:t>http://</a:t>
            </a:r>
            <a:r>
              <a:rPr lang="en-US" sz="1200" i="1" dirty="0" err="1"/>
              <a:t>www.kaggle.com</a:t>
            </a:r>
            <a:r>
              <a:rPr lang="en-US" sz="1200" i="1" dirty="0"/>
              <a:t>/c/bike-sharing-demand</a:t>
            </a:r>
          </a:p>
        </p:txBody>
      </p:sp>
    </p:spTree>
    <p:extLst>
      <p:ext uri="{BB962C8B-B14F-4D97-AF65-F5344CB8AC3E}">
        <p14:creationId xmlns:p14="http://schemas.microsoft.com/office/powerpoint/2010/main" val="326512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8737" y="1970496"/>
            <a:ext cx="7669464" cy="1524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Exploratory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Hourly Rent is </a:t>
            </a:r>
            <a:r>
              <a:rPr lang="en-US" dirty="0" smtClean="0">
                <a:solidFill>
                  <a:srgbClr val="00A2E6"/>
                </a:solidFill>
              </a:rPr>
              <a:t>Auto-</a:t>
            </a:r>
            <a:r>
              <a:rPr lang="en-US" dirty="0" smtClean="0">
                <a:solidFill>
                  <a:schemeClr val="accent2"/>
                </a:solidFill>
              </a:rPr>
              <a:t>correlated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A2E6"/>
                </a:solidFill>
              </a:rPr>
              <a:t>cyclic</a:t>
            </a:r>
            <a:r>
              <a:rPr lang="en-US" dirty="0" smtClean="0"/>
              <a:t> in hourly Time Series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7569">
            <a:off x="2403387" y="2175584"/>
            <a:ext cx="6076968" cy="3809009"/>
          </a:xfrm>
          <a:prstGeom prst="rect">
            <a:avLst/>
          </a:prstGeom>
          <a:effectLst>
            <a:outerShdw blurRad="63500" dist="63500" dir="13080000" algn="tl" rotWithShape="0">
              <a:srgbClr val="000000">
                <a:alpha val="80000"/>
              </a:srgbClr>
            </a:outerShdw>
          </a:effec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r>
              <a:rPr lang="en-US" dirty="0" smtClean="0"/>
              <a:t>5 lags auto correlation</a:t>
            </a:r>
          </a:p>
          <a:p>
            <a:r>
              <a:rPr lang="en-US" dirty="0" smtClean="0"/>
              <a:t>~ 24 periods cycle</a:t>
            </a:r>
          </a:p>
        </p:txBody>
      </p:sp>
      <p:sp>
        <p:nvSpPr>
          <p:cNvPr id="11" name="Donut 10"/>
          <p:cNvSpPr/>
          <p:nvPr/>
        </p:nvSpPr>
        <p:spPr>
          <a:xfrm>
            <a:off x="4050631" y="3088106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5339347" y="3240506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6561221" y="3138908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7783095" y="2934371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2775285" y="2847476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3743158" y="5247106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4965031" y="5200315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6200273" y="5113420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7435508" y="4953002"/>
            <a:ext cx="227262" cy="227262"/>
          </a:xfrm>
          <a:prstGeom prst="donut">
            <a:avLst>
              <a:gd name="adj" fmla="val 972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 rot="21089557">
            <a:off x="2772643" y="2737525"/>
            <a:ext cx="628409" cy="2502991"/>
          </a:xfrm>
          <a:prstGeom prst="frame">
            <a:avLst>
              <a:gd name="adj1" fmla="val 288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21123975">
            <a:off x="2679683" y="5860720"/>
            <a:ext cx="329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Hourly Rent In Hourly Time Series</a:t>
            </a:r>
          </a:p>
        </p:txBody>
      </p:sp>
    </p:spTree>
    <p:extLst>
      <p:ext uri="{BB962C8B-B14F-4D97-AF65-F5344CB8AC3E}">
        <p14:creationId xmlns:p14="http://schemas.microsoft.com/office/powerpoint/2010/main" val="396617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Hourly Rent is highly </a:t>
            </a:r>
            <a:r>
              <a:rPr lang="en-US" dirty="0" smtClean="0">
                <a:solidFill>
                  <a:srgbClr val="00A2E6"/>
                </a:solidFill>
              </a:rPr>
              <a:t>cyclic</a:t>
            </a:r>
            <a:r>
              <a:rPr lang="en-US" dirty="0" smtClean="0"/>
              <a:t> in daily Time Series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755583" y="1600201"/>
            <a:ext cx="3110832" cy="3733800"/>
          </a:xfrm>
        </p:spPr>
        <p:txBody>
          <a:bodyPr/>
          <a:lstStyle/>
          <a:p>
            <a:r>
              <a:rPr lang="en-US" dirty="0" smtClean="0"/>
              <a:t>~ 7 periods 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82148">
            <a:off x="1056107" y="2350784"/>
            <a:ext cx="6082632" cy="3791469"/>
          </a:xfrm>
          <a:prstGeom prst="rect">
            <a:avLst/>
          </a:prstGeom>
          <a:effectLst>
            <a:outerShdw blurRad="63500" dist="63500" dir="13320000" algn="tl" rotWithShape="0">
              <a:srgbClr val="000000">
                <a:alpha val="80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85800" y="1417638"/>
            <a:ext cx="740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Data: Rent at 8 AM</a:t>
            </a:r>
            <a:endParaRPr lang="en-US" sz="1200" i="1" dirty="0"/>
          </a:p>
        </p:txBody>
      </p:sp>
      <p:sp>
        <p:nvSpPr>
          <p:cNvPr id="21" name="Donut 20"/>
          <p:cNvSpPr/>
          <p:nvPr/>
        </p:nvSpPr>
        <p:spPr>
          <a:xfrm>
            <a:off x="1786022" y="2433055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2312738" y="3588087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2959769" y="3740487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3593432" y="3815349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4186990" y="3967749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4927601" y="3908930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onut 26"/>
          <p:cNvSpPr/>
          <p:nvPr/>
        </p:nvSpPr>
        <p:spPr>
          <a:xfrm>
            <a:off x="5509605" y="4259185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nut 27"/>
          <p:cNvSpPr/>
          <p:nvPr/>
        </p:nvSpPr>
        <p:spPr>
          <a:xfrm>
            <a:off x="6170004" y="4332712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nut 28"/>
          <p:cNvSpPr/>
          <p:nvPr/>
        </p:nvSpPr>
        <p:spPr>
          <a:xfrm>
            <a:off x="6683352" y="4866113"/>
            <a:ext cx="227262" cy="227262"/>
          </a:xfrm>
          <a:prstGeom prst="donut">
            <a:avLst>
              <a:gd name="adj" fmla="val 9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406962">
            <a:off x="882216" y="5669944"/>
            <a:ext cx="329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Hourly Rent In Daily Time Series</a:t>
            </a:r>
          </a:p>
        </p:txBody>
      </p:sp>
    </p:spTree>
    <p:extLst>
      <p:ext uri="{BB962C8B-B14F-4D97-AF65-F5344CB8AC3E}">
        <p14:creationId xmlns:p14="http://schemas.microsoft.com/office/powerpoint/2010/main" val="263564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Hourly Rent is </a:t>
            </a:r>
            <a:r>
              <a:rPr lang="en-US" dirty="0" smtClean="0">
                <a:solidFill>
                  <a:srgbClr val="00A2E6"/>
                </a:solidFill>
              </a:rPr>
              <a:t>AUTO-correlated</a:t>
            </a:r>
            <a:r>
              <a:rPr lang="en-US" dirty="0" smtClean="0"/>
              <a:t> in weekly Time Series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755583" y="1600201"/>
            <a:ext cx="3110832" cy="3733800"/>
          </a:xfrm>
        </p:spPr>
        <p:txBody>
          <a:bodyPr/>
          <a:lstStyle/>
          <a:p>
            <a:r>
              <a:rPr lang="en-US" dirty="0" smtClean="0"/>
              <a:t>~ 5 lags auto correlation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2068096"/>
            <a:ext cx="4827238" cy="3036637"/>
          </a:xfrm>
          <a:prstGeom prst="rect">
            <a:avLst/>
          </a:prstGeom>
          <a:effectLst>
            <a:outerShdw blurRad="63500" dist="63500" dir="13740000" algn="tl" rotWithShape="0">
              <a:srgbClr val="000000">
                <a:alpha val="8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806" y="3275263"/>
            <a:ext cx="5245609" cy="3260920"/>
          </a:xfrm>
          <a:prstGeom prst="rect">
            <a:avLst/>
          </a:prstGeom>
          <a:effectLst>
            <a:outerShdw blurRad="63500" dist="63500" dir="13740000" algn="tl" rotWithShape="0">
              <a:srgbClr val="000000">
                <a:alpha val="80000"/>
              </a:srgbClr>
            </a:outerShdw>
          </a:effectLst>
        </p:spPr>
      </p:pic>
      <p:sp>
        <p:nvSpPr>
          <p:cNvPr id="18" name="Frame 17"/>
          <p:cNvSpPr/>
          <p:nvPr/>
        </p:nvSpPr>
        <p:spPr>
          <a:xfrm>
            <a:off x="3939673" y="3475790"/>
            <a:ext cx="2209799" cy="1628944"/>
          </a:xfrm>
          <a:prstGeom prst="frame">
            <a:avLst>
              <a:gd name="adj1" fmla="val 28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589548" y="2291348"/>
            <a:ext cx="2110873" cy="1465178"/>
          </a:xfrm>
          <a:prstGeom prst="frame">
            <a:avLst>
              <a:gd name="adj1" fmla="val 2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20806" y="6259184"/>
            <a:ext cx="382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D06B20"/>
                </a:solidFill>
              </a:rPr>
              <a:t>* Sunday 8 AM Rent In Weekly Time Series</a:t>
            </a:r>
            <a:endParaRPr lang="en-US" sz="1200" i="1" dirty="0">
              <a:solidFill>
                <a:srgbClr val="D06B2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843" y="4827734"/>
            <a:ext cx="329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Tuesday 4 PM Rent In Weekly Time Series</a:t>
            </a:r>
          </a:p>
        </p:txBody>
      </p:sp>
    </p:spTree>
    <p:extLst>
      <p:ext uri="{BB962C8B-B14F-4D97-AF65-F5344CB8AC3E}">
        <p14:creationId xmlns:p14="http://schemas.microsoft.com/office/powerpoint/2010/main" val="225866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Daily Rent is </a:t>
            </a:r>
            <a:r>
              <a:rPr lang="en-US" dirty="0" smtClean="0">
                <a:solidFill>
                  <a:srgbClr val="00A2E6"/>
                </a:solidFill>
              </a:rPr>
              <a:t>AUTO-correlated</a:t>
            </a:r>
            <a:r>
              <a:rPr lang="en-US" dirty="0" smtClean="0"/>
              <a:t> in weekly Time Series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755583" y="1600201"/>
            <a:ext cx="3110832" cy="3733800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 lag auto correlation</a:t>
            </a:r>
          </a:p>
          <a:p>
            <a:r>
              <a:rPr lang="en-US" dirty="0" smtClean="0"/>
              <a:t>~ 7 periods cycle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1417638"/>
            <a:ext cx="740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Left: Rent at Tuesday</a:t>
            </a:r>
          </a:p>
          <a:p>
            <a:r>
              <a:rPr lang="en-US" sz="1200" i="1" dirty="0" smtClean="0"/>
              <a:t>Right: Rent at Sunday</a:t>
            </a:r>
            <a:endParaRPr lang="en-US" sz="1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5431">
            <a:off x="277408" y="2354661"/>
            <a:ext cx="5001684" cy="3105152"/>
          </a:xfrm>
          <a:prstGeom prst="rect">
            <a:avLst/>
          </a:prstGeom>
          <a:effectLst>
            <a:outerShdw blurRad="63500" dist="63500" dir="13980000" algn="tl" rotWithShape="0">
              <a:srgbClr val="000000">
                <a:alpha val="8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17702">
            <a:off x="3686730" y="3023678"/>
            <a:ext cx="5157177" cy="3214608"/>
          </a:xfrm>
          <a:prstGeom prst="rect">
            <a:avLst/>
          </a:prstGeom>
          <a:effectLst>
            <a:outerShdw blurRad="63500" dist="63500" dir="13200000" algn="tl" rotWithShape="0">
              <a:srgbClr val="000000">
                <a:alpha val="8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510629">
            <a:off x="69169" y="5014891"/>
            <a:ext cx="329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Tuesday Rent In Weekly Time Series</a:t>
            </a:r>
          </a:p>
        </p:txBody>
      </p:sp>
      <p:sp>
        <p:nvSpPr>
          <p:cNvPr id="12" name="TextBox 11"/>
          <p:cNvSpPr txBox="1"/>
          <p:nvPr/>
        </p:nvSpPr>
        <p:spPr>
          <a:xfrm rot="21211041">
            <a:off x="3842880" y="6022461"/>
            <a:ext cx="382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D06B20"/>
                </a:solidFill>
              </a:rPr>
              <a:t>* Sunday Rent In Weekly Time Series</a:t>
            </a:r>
            <a:endParaRPr lang="en-US" sz="1200" i="1" dirty="0">
              <a:solidFill>
                <a:srgbClr val="D06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0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Significant Difference in hourly 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4" y="1550122"/>
            <a:ext cx="7736303" cy="4863445"/>
          </a:xfrm>
          <a:prstGeom prst="rect">
            <a:avLst/>
          </a:prstGeom>
          <a:effectLst>
            <a:outerShdw blurRad="63500" dist="63500" dir="13320000" algn="tl" rotWithShape="0">
              <a:srgbClr val="000000">
                <a:alpha val="8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802104" y="6136568"/>
            <a:ext cx="329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/>
                </a:solidFill>
              </a:rPr>
              <a:t>* Rent of 24 Hours Over 2 Years</a:t>
            </a:r>
          </a:p>
        </p:txBody>
      </p:sp>
    </p:spTree>
    <p:extLst>
      <p:ext uri="{BB962C8B-B14F-4D97-AF65-F5344CB8AC3E}">
        <p14:creationId xmlns:p14="http://schemas.microsoft.com/office/powerpoint/2010/main" val="1835725336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137</TotalTime>
  <Words>411</Words>
  <Application>Microsoft Macintosh PowerPoint</Application>
  <PresentationFormat>On-screen Show (4:3)</PresentationFormat>
  <Paragraphs>73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Urban Pop</vt:lpstr>
      <vt:lpstr>Capital bikeshare demand forecast</vt:lpstr>
      <vt:lpstr>Background</vt:lpstr>
      <vt:lpstr>DATA source</vt:lpstr>
      <vt:lpstr>PowerPoint Presentation</vt:lpstr>
      <vt:lpstr>Hourly Rent is Auto-correlated and cyclic in hourly Time Series</vt:lpstr>
      <vt:lpstr>Hourly Rent is highly cyclic in daily Time Series</vt:lpstr>
      <vt:lpstr>Hourly Rent is AUTO-correlated in weekly Time Series</vt:lpstr>
      <vt:lpstr>Daily Rent is AUTO-correlated in weekly Time Series</vt:lpstr>
      <vt:lpstr>Significant Difference in hourly rent</vt:lpstr>
      <vt:lpstr>Daily peaks and trough</vt:lpstr>
      <vt:lpstr>NO significant different in each day of a month</vt:lpstr>
      <vt:lpstr>significant different in weekday and weekend</vt:lpstr>
      <vt:lpstr>Influence From Exploration</vt:lpstr>
      <vt:lpstr>PowerPoint Presentation</vt:lpstr>
      <vt:lpstr>Non-continuous time series</vt:lpstr>
      <vt:lpstr>Other Data Quality</vt:lpstr>
      <vt:lpstr>PowerPoint Presentation</vt:lpstr>
      <vt:lpstr>Box-cox transformation</vt:lpstr>
      <vt:lpstr>Logarithm transformation</vt:lpstr>
      <vt:lpstr>PowerPoint Presentation</vt:lpstr>
      <vt:lpstr>Mixed Stepwise regression</vt:lpstr>
      <vt:lpstr>Lasso models</vt:lpstr>
      <vt:lpstr>other models</vt:lpstr>
      <vt:lpstr>PowerPoint Presentation</vt:lpstr>
      <vt:lpstr>Prediction Logics</vt:lpstr>
      <vt:lpstr>In-sample vs. out-of-sample</vt:lpstr>
      <vt:lpstr>PowerPoint Presentation</vt:lpstr>
      <vt:lpstr>Potential issues and improvement</vt:lpstr>
      <vt:lpstr>Implication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bikeshare demand forecast</dc:title>
  <dc:creator>Jerry Jiang</dc:creator>
  <cp:lastModifiedBy>Jerry Jiang</cp:lastModifiedBy>
  <cp:revision>16</cp:revision>
  <dcterms:created xsi:type="dcterms:W3CDTF">2014-09-06T08:52:49Z</dcterms:created>
  <dcterms:modified xsi:type="dcterms:W3CDTF">2014-09-06T11:09:51Z</dcterms:modified>
</cp:coreProperties>
</file>