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0" roundtripDataSignature="AMtx7mgv+Pst2WVUg9fbiOCFV5k1WA5+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Prepared by Thân Văn Sử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Lecture slides prepared for “Computer Organization and Architecture”, 9/e, by William Stallings, Chapter 1 “Introduction”.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Modified by Thân Văn Sử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Ví dụ về hệ thống phân cấp kết hợp hệ thống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- Gia đình: ông bà, mỗi gia đình (của chính mình, chú, cô). Mỗi gia đình là một hệ thống bao gồm (cha me, con cái)</a:t>
            </a:r>
            <a:endParaRPr/>
          </a:p>
        </p:txBody>
      </p:sp>
      <p:sp>
        <p:nvSpPr>
          <p:cNvPr id="321" name="Google Shape;32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6" name="Google Shape;33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describing computers, a distinction is often made between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organization. </a:t>
            </a:r>
            <a:r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Although it is difficult to give precise definitions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these terms, a consensus exists about the general areas covered by each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see [VRAN80], [SIEW82], and [BELL78a]); an interesting alternative view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presented in [REDD76].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architecture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those attributes of a system visible to 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or, put another way, those attributes that have a direct impact 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logical execution of a program.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organization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the operational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units and their interconnections that realize the architectural specifications.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of architectural attributes include the instruction set, the number of bits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to represent various data types (e.g., numbers, characters), I/O mechanisms,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techniques for addressing memory. Organizational attributes include those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details transparent to the programmer, such as control signals; interfaces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the computer and peripherals; and the memory technology used.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it is an architectural design issue whether a computer will have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multiply instruction. It is an organizational issue whether that instruction will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implemented by a special multiply unit or by a mechanism that makes repeated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the add unit of the system. The organizational decision may be based on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anticipated frequency of use of the multiply instruction, the relative speed of the two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approaches, and the cost and physical size of a special multiply unit.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Historically, and still today, the distinction between architecture and organization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been an important one. Many computer manufacturers offer a family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models, all with the same architecture but with differences in organization.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Consequently, the different models in the family have different price and performance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characteristics. Furthermore, a particular architecture may span many years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encompass a number of different computer models, its organization changing with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changing technology.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prominent example of both these phenomena is the IBM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System/370 architecture. This architecture was first introduced in 1970 and included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number of models. The customer with modest requirements could buy a cheaper,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slower model and, if demand increased, later upgrade to a more expensive, faster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without having to abandon software that had already been developed. Over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years, IBM has introduced many new models with improved technology to replace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older models, offering the customer greater speed, lower cost, or both. These newer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retained the same architecture so that the customer’s software investment was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protected. Remarkably, the System/370 architecture, with a few enhancements, has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survived to this day as the architecture of IBM’s mainframe product line.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4" name="Google Shape;37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2" name="Google Shape;38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is a complex system; contemporary computers contain millions of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Elementary electronic components. How, then, can one clearly describe them?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is to recognize the hierarchical nature of most complex systems, including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[SIMO96]. A hierarchical system is a set of interrelated subsystems,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 latter, in turn, hierarchical in structure until we reach some lowest level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elementary subsystem.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hierarchical nature of complex systems is essential to both their design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their description. The designer need only deal with a particular level of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at a time. At each level, the system consists of a set of components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their interrelationships. The behavior at each level depends only on a simplified,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abstracted characterization of the system at the next lower level. At each level,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designer is concerned with structure and function:</a:t>
            </a:r>
            <a:endParaRPr/>
          </a:p>
          <a:p>
            <a:pPr indent="0" lvl="0" marL="0" rtl="0" algn="l">
              <a:spcBef>
                <a:spcPts val="1320"/>
              </a:spcBef>
              <a:spcAft>
                <a:spcPts val="0"/>
              </a:spcAft>
              <a:buNone/>
            </a:pPr>
            <a:r>
              <a:t/>
            </a:r>
            <a:endParaRPr b="0" sz="4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way in which the components are interrelated.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of each individual component as part of the structure.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terms of description, we have two choices: starting at the bottom and building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a complete description, or beginning with a top view and decomposing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into its subparts. Evidence from a number of fields suggests that the top-down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approach is the clearest and most effective [WEIN75].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approach taken in this book follows from this viewpoint. The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will be described from the top down. We begin with the major components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a computer, describing their structure and function, and proceed to successively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layers of the hierarchy. The remainder of this section provides a very brief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of this plan of attack.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3" name="Google Shape;39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the structure and functioning of a computer are, in essence, simple. Figure 1.1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depicts the basic functions that a computer can perform. In general terms, there are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four: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storage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Data movement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of course, must be able to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data.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may take a wide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variety of forms, and the range of processing requirements is broad. However, we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shall see that there are only a few fundamental methods or types of data processing.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also essential that a computer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data.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the computer is processing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on the fly (i.e., data come in and get processed, and the results go out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immediately), the computer must temporarily store at least those pieces of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are being worked on at any given moment. Thus, there is at least a short-term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storage function. Equally important, the computer performs a long-term 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function. Files of data are stored on the computer for subsequent retrieval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update.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must be able to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data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 itself and the outside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world. The computer’s operating environment consists of devices that serve as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either sources or destinations of data. When data are received from or delivered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device that is directly connected to the computer, the process is known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input–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(I/O), and the device is referred to as a peripheral. When data are moved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 longer distances, to or from a remote device, the process is known as </a:t>
            </a: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Finally, there must be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these three functions. Ultimately, this control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exercised by the individual(s) who provides the computer with instructions. Within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computer, a control unit manages the computer’s resources and orchestrates the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of its functional parts in response to those instructions.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0" name="Google Shape;41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this general level of discussion, the number of possible operations that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performed is few. Figure 1.2 depicts the four possible types of operations.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computer can function as a data movement device (Figure 1.2a), simply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transferring data from one peripheral or communication line to another.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also function as a data storage device (Figure 1.2b), with data transferred from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to computer storage (read) and vice versa (write).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final two diagrams show operations involving data processing, on data either in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(Figure 1.2c)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7" name="Google Shape;44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8" name="Google Shape;44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route between storage and the external environment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(Figure 1.2d).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6" name="Google Shape;45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1.3 is the simplest possible depiction of a computer. The computer interacts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some fashion with its external environment. In general, all of its linkages to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external environment can be classified as peripheral devices or communication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lines. We will have something to say about both types of linkages.</a:t>
            </a:r>
            <a:endParaRPr/>
          </a:p>
        </p:txBody>
      </p:sp>
      <p:sp>
        <p:nvSpPr>
          <p:cNvPr id="457" name="Google Shape;457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of greater concern in this book is the internal structure of the computer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itself, which is shown in Figure 1.4. There are four main structural components: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</a:t>
            </a:r>
            <a:endParaRPr/>
          </a:p>
        </p:txBody>
      </p:sp>
      <p:sp>
        <p:nvSpPr>
          <p:cNvPr id="466" name="Google Shape;466;p2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5" name="Google Shape;485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 processing unit (CPU):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computer and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its data processing functions; often simply referred to as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processor.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memory: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data.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I/O: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data between the computer and its external environment.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interconnection: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CPU, main memory, and I/O. A common example of system interconnection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by means of a </a:t>
            </a:r>
            <a:r>
              <a:rPr b="1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bus, </a:t>
            </a:r>
            <a:r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consisting of a number of conducting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wires to which all the other components attach.</a:t>
            </a:r>
            <a:endParaRPr/>
          </a:p>
        </p:txBody>
      </p:sp>
      <p:sp>
        <p:nvSpPr>
          <p:cNvPr id="486" name="Google Shape;486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3" name="Google Shape;493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may be one or more of each of the aforementioned components.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Traditionally, there has been just a single processor. In recent years, there has been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use of multiple processors in a single computer. Some design issues relating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multiple processors crop up and are discussed as the text proceeds; Part Five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such computers.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of these components will be examined in some detail in Part Two.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for our purposes, the most interesting and in some ways the most complex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is the CPU. Its major structural components are as follows: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 unit: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Controls the operation of the CPU and hence the computer.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Arithmetic and logic unit (ALU):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the computer’s data processing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storage internal to the CPU.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t/>
            </a:r>
            <a:endParaRPr sz="111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interconnection: </a:t>
            </a:r>
            <a:r>
              <a:rPr b="0"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mechanism that provides for communication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33"/>
              </a:spcBef>
              <a:spcAft>
                <a:spcPts val="0"/>
              </a:spcAft>
              <a:buNone/>
            </a:pPr>
            <a:r>
              <a:rPr lang="en-US" sz="111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among the control unit, ALU, and registers.</a:t>
            </a:r>
            <a:endParaRPr sz="1110"/>
          </a:p>
        </p:txBody>
      </p:sp>
      <p:sp>
        <p:nvSpPr>
          <p:cNvPr id="494" name="Google Shape;494;p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/>
              <a:t>Terminologies</a:t>
            </a:r>
            <a:endParaRPr b="0" u="none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u="none"/>
              <a:t>In general terms: diễn đạt ngắn gọn</a:t>
            </a:r>
            <a:endParaRPr b="0" u="none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lang="en-US" u="none"/>
              <a:t>Briefly define: Định nghĩa ngắn gọn</a:t>
            </a:r>
            <a:endParaRPr b="0" u="none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</p:txBody>
      </p:sp>
      <p:sp>
        <p:nvSpPr>
          <p:cNvPr id="504" name="Google Shape;504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1" name="Google Shape;51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2" name="Google Shape;512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 summary.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resources.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1" name="Google Shape;2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Hướng là thứ tự dữ liệu được xử lý 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Xử lý trị đơn gọi vô hướng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1;p36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" name="Google Shape;22;p36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" name="Google Shape;23;p36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4" name="Google Shape;24;p36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Google Shape;25;p36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ntent, Top and Bottom">
  <p:cSld name="2 Content, Top and Bottom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5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01" name="Google Shape;101;p4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5"/>
          <p:cNvSpPr txBox="1"/>
          <p:nvPr>
            <p:ph idx="1" type="body"/>
          </p:nvPr>
        </p:nvSpPr>
        <p:spPr>
          <a:xfrm>
            <a:off x="498517" y="1985963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3" name="Google Shape;103;p4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5"/>
          <p:cNvSpPr txBox="1"/>
          <p:nvPr>
            <p:ph idx="2" type="body"/>
          </p:nvPr>
        </p:nvSpPr>
        <p:spPr>
          <a:xfrm>
            <a:off x="498517" y="4164965"/>
            <a:ext cx="7569157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6" name="Google Shape;106;p4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4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ntent">
  <p:cSld name="3 Conte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46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11" name="Google Shape;111;p4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3" name="Google Shape;113;p46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46"/>
          <p:cNvSpPr txBox="1"/>
          <p:nvPr>
            <p:ph idx="2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7" name="Google Shape;117;p46"/>
          <p:cNvSpPr txBox="1"/>
          <p:nvPr>
            <p:ph idx="3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ntent">
  <p:cSld name="4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21" name="Google Shape;121;p4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47"/>
          <p:cNvSpPr txBox="1"/>
          <p:nvPr>
            <p:ph idx="1" type="body"/>
          </p:nvPr>
        </p:nvSpPr>
        <p:spPr>
          <a:xfrm>
            <a:off x="502920" y="1985963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6" name="Google Shape;126;p47"/>
          <p:cNvSpPr txBox="1"/>
          <p:nvPr>
            <p:ph idx="2" type="body"/>
          </p:nvPr>
        </p:nvSpPr>
        <p:spPr>
          <a:xfrm>
            <a:off x="502920" y="4164965"/>
            <a:ext cx="3657413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7" name="Google Shape;127;p47"/>
          <p:cNvSpPr txBox="1"/>
          <p:nvPr>
            <p:ph idx="3" type="body"/>
          </p:nvPr>
        </p:nvSpPr>
        <p:spPr>
          <a:xfrm>
            <a:off x="4410075" y="1985963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8" name="Google Shape;128;p47"/>
          <p:cNvSpPr txBox="1"/>
          <p:nvPr>
            <p:ph idx="4" type="body"/>
          </p:nvPr>
        </p:nvSpPr>
        <p:spPr>
          <a:xfrm>
            <a:off x="4410075" y="4169664"/>
            <a:ext cx="3657600" cy="1965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8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4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32" name="Google Shape;132;p4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9"/>
          <p:cNvSpPr txBox="1"/>
          <p:nvPr>
            <p:ph type="title"/>
          </p:nvPr>
        </p:nvSpPr>
        <p:spPr>
          <a:xfrm>
            <a:off x="4169404" y="3124200"/>
            <a:ext cx="3898272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9"/>
          <p:cNvSpPr/>
          <p:nvPr>
            <p:ph idx="2" type="pic"/>
          </p:nvPr>
        </p:nvSpPr>
        <p:spPr>
          <a:xfrm>
            <a:off x="277906" y="228600"/>
            <a:ext cx="3460658" cy="6345238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4169404" y="3995737"/>
            <a:ext cx="3898272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1" name="Google Shape;141;p49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4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above Caption">
  <p:cSld name="Picture above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0"/>
          <p:cNvSpPr txBox="1"/>
          <p:nvPr>
            <p:ph type="title"/>
          </p:nvPr>
        </p:nvSpPr>
        <p:spPr>
          <a:xfrm>
            <a:off x="506505" y="4424082"/>
            <a:ext cx="6191157" cy="8337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50"/>
          <p:cNvSpPr/>
          <p:nvPr>
            <p:ph idx="2" type="pic"/>
          </p:nvPr>
        </p:nvSpPr>
        <p:spPr>
          <a:xfrm>
            <a:off x="277905" y="228600"/>
            <a:ext cx="637838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50"/>
          <p:cNvSpPr txBox="1"/>
          <p:nvPr>
            <p:ph idx="1" type="body"/>
          </p:nvPr>
        </p:nvSpPr>
        <p:spPr>
          <a:xfrm>
            <a:off x="506505" y="5257799"/>
            <a:ext cx="6191157" cy="88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50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0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50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Pictures with Caption">
  <p:cSld name="2 Pictures with Ca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1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51"/>
          <p:cNvSpPr txBox="1"/>
          <p:nvPr>
            <p:ph type="title"/>
          </p:nvPr>
        </p:nvSpPr>
        <p:spPr>
          <a:xfrm>
            <a:off x="380554" y="2571750"/>
            <a:ext cx="6181611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" type="body"/>
          </p:nvPr>
        </p:nvSpPr>
        <p:spPr>
          <a:xfrm>
            <a:off x="381094" y="3733800"/>
            <a:ext cx="6179566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9" name="Google Shape;159;p51"/>
          <p:cNvSpPr txBox="1"/>
          <p:nvPr>
            <p:ph idx="10" type="dt"/>
          </p:nvPr>
        </p:nvSpPr>
        <p:spPr>
          <a:xfrm>
            <a:off x="5212262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1"/>
          <p:cNvSpPr txBox="1"/>
          <p:nvPr>
            <p:ph idx="11" type="ftr"/>
          </p:nvPr>
        </p:nvSpPr>
        <p:spPr>
          <a:xfrm>
            <a:off x="381095" y="6235607"/>
            <a:ext cx="46481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51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63" name="Google Shape;163;p51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1"/>
          <p:cNvSpPr/>
          <p:nvPr>
            <p:ph idx="2" type="pic"/>
          </p:nvPr>
        </p:nvSpPr>
        <p:spPr>
          <a:xfrm>
            <a:off x="6802438" y="23749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51"/>
          <p:cNvSpPr/>
          <p:nvPr>
            <p:ph idx="3" type="pic"/>
          </p:nvPr>
        </p:nvSpPr>
        <p:spPr>
          <a:xfrm>
            <a:off x="6802438" y="4535424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">
  <p:cSld name="3 Pictures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2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52"/>
          <p:cNvSpPr txBox="1"/>
          <p:nvPr>
            <p:ph type="title"/>
          </p:nvPr>
        </p:nvSpPr>
        <p:spPr>
          <a:xfrm>
            <a:off x="380554" y="2571750"/>
            <a:ext cx="401663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2"/>
          <p:cNvSpPr txBox="1"/>
          <p:nvPr>
            <p:ph idx="1" type="body"/>
          </p:nvPr>
        </p:nvSpPr>
        <p:spPr>
          <a:xfrm>
            <a:off x="381094" y="3733800"/>
            <a:ext cx="401530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70" name="Google Shape;170;p52"/>
          <p:cNvSpPr txBox="1"/>
          <p:nvPr>
            <p:ph idx="10" type="dt"/>
          </p:nvPr>
        </p:nvSpPr>
        <p:spPr>
          <a:xfrm>
            <a:off x="3048000" y="6235607"/>
            <a:ext cx="13483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2"/>
          <p:cNvSpPr txBox="1"/>
          <p:nvPr>
            <p:ph idx="11" type="ftr"/>
          </p:nvPr>
        </p:nvSpPr>
        <p:spPr>
          <a:xfrm>
            <a:off x="381095" y="6235607"/>
            <a:ext cx="25907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2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74" name="Google Shape;174;p52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52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52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52"/>
          <p:cNvSpPr/>
          <p:nvPr>
            <p:ph idx="3" type="pic"/>
          </p:nvPr>
        </p:nvSpPr>
        <p:spPr>
          <a:xfrm>
            <a:off x="4624388" y="2381663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52"/>
          <p:cNvSpPr/>
          <p:nvPr>
            <p:ph idx="4" type="pic"/>
          </p:nvPr>
        </p:nvSpPr>
        <p:spPr>
          <a:xfrm>
            <a:off x="6803136" y="2381662"/>
            <a:ext cx="2057400" cy="418795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s with Caption, Alt.">
  <p:cSld name="3 Pictures with Caption, Alt.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3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53"/>
          <p:cNvSpPr txBox="1"/>
          <p:nvPr>
            <p:ph type="title"/>
          </p:nvPr>
        </p:nvSpPr>
        <p:spPr>
          <a:xfrm>
            <a:off x="4953000" y="3124200"/>
            <a:ext cx="3108960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Rockwell"/>
              <a:buNone/>
              <a:defRPr b="0" sz="2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3"/>
          <p:cNvSpPr/>
          <p:nvPr>
            <p:ph idx="2" type="pic"/>
          </p:nvPr>
        </p:nvSpPr>
        <p:spPr>
          <a:xfrm>
            <a:off x="277905" y="2365248"/>
            <a:ext cx="4240119" cy="4187952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53"/>
          <p:cNvSpPr txBox="1"/>
          <p:nvPr>
            <p:ph idx="1" type="body"/>
          </p:nvPr>
        </p:nvSpPr>
        <p:spPr>
          <a:xfrm>
            <a:off x="4953000" y="3995737"/>
            <a:ext cx="3108960" cy="2147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84" name="Google Shape;184;p53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53"/>
          <p:cNvSpPr txBox="1"/>
          <p:nvPr>
            <p:ph idx="11" type="ftr"/>
          </p:nvPr>
        </p:nvSpPr>
        <p:spPr>
          <a:xfrm>
            <a:off x="4191000" y="6423585"/>
            <a:ext cx="30051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5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53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endParaRPr/>
          </a:p>
        </p:txBody>
      </p:sp>
      <p:sp>
        <p:nvSpPr>
          <p:cNvPr id="188" name="Google Shape;188;p53"/>
          <p:cNvSpPr/>
          <p:nvPr>
            <p:ph idx="3" type="pic"/>
          </p:nvPr>
        </p:nvSpPr>
        <p:spPr>
          <a:xfrm>
            <a:off x="27790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53"/>
          <p:cNvSpPr/>
          <p:nvPr>
            <p:ph idx="4" type="pic"/>
          </p:nvPr>
        </p:nvSpPr>
        <p:spPr>
          <a:xfrm>
            <a:off x="2460625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4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4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193" name="Google Shape;193;p5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54"/>
          <p:cNvSpPr txBox="1"/>
          <p:nvPr>
            <p:ph idx="1" type="body"/>
          </p:nvPr>
        </p:nvSpPr>
        <p:spPr>
          <a:xfrm rot="5400000">
            <a:off x="2204149" y="275525"/>
            <a:ext cx="4144963" cy="755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54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54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5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7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" name="Google Shape;28;p3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7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34" name="Google Shape;34;p37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5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55"/>
          <p:cNvSpPr txBox="1"/>
          <p:nvPr>
            <p:ph type="title"/>
          </p:nvPr>
        </p:nvSpPr>
        <p:spPr>
          <a:xfrm rot="5400000">
            <a:off x="5750720" y="3199794"/>
            <a:ext cx="5171422" cy="681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55"/>
          <p:cNvSpPr txBox="1"/>
          <p:nvPr>
            <p:ph idx="1" type="body"/>
          </p:nvPr>
        </p:nvSpPr>
        <p:spPr>
          <a:xfrm rot="5400000">
            <a:off x="1293765" y="122191"/>
            <a:ext cx="5184869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5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5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5"/>
          <p:cNvSpPr txBox="1"/>
          <p:nvPr/>
        </p:nvSpPr>
        <p:spPr>
          <a:xfrm rot="-5400000">
            <a:off x="8593111" y="561668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" name="Google Shape;37;p38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8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9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" name="Google Shape;42;p3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" name="Google Shape;43;p3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44" name="Google Shape;44;p3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9"/>
          <p:cNvSpPr txBox="1"/>
          <p:nvPr>
            <p:ph idx="1" type="body"/>
          </p:nvPr>
        </p:nvSpPr>
        <p:spPr>
          <a:xfrm>
            <a:off x="49851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9"/>
          <p:cNvSpPr txBox="1"/>
          <p:nvPr>
            <p:ph idx="2" type="body"/>
          </p:nvPr>
        </p:nvSpPr>
        <p:spPr>
          <a:xfrm>
            <a:off x="4399878" y="1985963"/>
            <a:ext cx="3657600" cy="4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9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9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0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40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  <a:defRPr b="0"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40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05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40"/>
          <p:cNvSpPr txBox="1"/>
          <p:nvPr>
            <p:ph idx="10" type="dt"/>
          </p:nvPr>
        </p:nvSpPr>
        <p:spPr>
          <a:xfrm>
            <a:off x="7391399" y="6423585"/>
            <a:ext cx="15374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0"/>
          <p:cNvSpPr txBox="1"/>
          <p:nvPr>
            <p:ph idx="11" type="ftr"/>
          </p:nvPr>
        </p:nvSpPr>
        <p:spPr>
          <a:xfrm>
            <a:off x="3859305" y="6423585"/>
            <a:ext cx="331694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0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1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4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61" name="Google Shape;61;p4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1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41"/>
          <p:cNvSpPr txBox="1"/>
          <p:nvPr>
            <p:ph idx="2" type="body"/>
          </p:nvPr>
        </p:nvSpPr>
        <p:spPr>
          <a:xfrm>
            <a:off x="4399878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 sz="1800"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 sz="18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1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1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41"/>
          <p:cNvSpPr txBox="1"/>
          <p:nvPr>
            <p:ph idx="3" type="body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41"/>
          <p:cNvSpPr txBox="1"/>
          <p:nvPr>
            <p:ph idx="4" type="body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-228600" lvl="0" marL="457200" algn="ctr">
              <a:spcBef>
                <a:spcPts val="0"/>
              </a:spcBef>
              <a:spcAft>
                <a:spcPts val="0"/>
              </a:spcAft>
              <a:buSzPts val="1350"/>
              <a:buNone/>
              <a:defRPr b="0"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, Alt.">
  <p:cSld name="Title and Content, Alt.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2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42"/>
          <p:cNvSpPr txBox="1"/>
          <p:nvPr>
            <p:ph type="title"/>
          </p:nvPr>
        </p:nvSpPr>
        <p:spPr>
          <a:xfrm>
            <a:off x="498474" y="134471"/>
            <a:ext cx="7556313" cy="9950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2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4325" lvl="0" marL="457200" algn="l">
              <a:spcBef>
                <a:spcPts val="2000"/>
              </a:spcBef>
              <a:spcAft>
                <a:spcPts val="0"/>
              </a:spcAft>
              <a:buSzPts val="1350"/>
              <a:buChar char="■"/>
              <a:defRPr/>
            </a:lvl1pPr>
            <a:lvl2pPr indent="-314325" lvl="1" marL="9144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2pPr>
            <a:lvl3pPr indent="-314325" lvl="2" marL="13716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4pPr>
            <a:lvl5pPr indent="-314325" lvl="4" marL="2286000" algn="l">
              <a:spcBef>
                <a:spcPts val="600"/>
              </a:spcBef>
              <a:spcAft>
                <a:spcPts val="0"/>
              </a:spcAft>
              <a:buSzPts val="135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42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42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77" name="Google Shape;77;p42"/>
          <p:cNvSpPr txBox="1"/>
          <p:nvPr>
            <p:ph idx="2" type="body"/>
          </p:nvPr>
        </p:nvSpPr>
        <p:spPr>
          <a:xfrm>
            <a:off x="498518" y="1129553"/>
            <a:ext cx="7558960" cy="7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SzPts val="1800"/>
              <a:buNone/>
              <a:defRPr b="0" i="0" sz="2400" u="none" cap="none" strike="noStrike">
                <a:solidFill>
                  <a:schemeClr val="accent3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2 Pictures">
  <p:cSld name="Title Slide with 2 Picture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ctrTitle"/>
          </p:nvPr>
        </p:nvSpPr>
        <p:spPr>
          <a:xfrm>
            <a:off x="4800600" y="4624668"/>
            <a:ext cx="403860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Rockwel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subTitle"/>
          </p:nvPr>
        </p:nvSpPr>
        <p:spPr>
          <a:xfrm>
            <a:off x="4800600" y="5562599"/>
            <a:ext cx="4038600" cy="748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4800600" y="6425640"/>
            <a:ext cx="12326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6311153" y="6425640"/>
            <a:ext cx="2617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43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43"/>
          <p:cNvSpPr/>
          <p:nvPr>
            <p:ph idx="2" type="pic"/>
          </p:nvPr>
        </p:nvSpPr>
        <p:spPr>
          <a:xfrm>
            <a:off x="4624388" y="22860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43"/>
          <p:cNvSpPr/>
          <p:nvPr>
            <p:ph idx="3" type="pic"/>
          </p:nvPr>
        </p:nvSpPr>
        <p:spPr>
          <a:xfrm>
            <a:off x="6802438" y="2377440"/>
            <a:ext cx="2057400" cy="2039112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43"/>
          <p:cNvSpPr txBox="1"/>
          <p:nvPr>
            <p:ph idx="4" type="body"/>
          </p:nvPr>
        </p:nvSpPr>
        <p:spPr>
          <a:xfrm>
            <a:off x="857250" y="1779494"/>
            <a:ext cx="3086100" cy="204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>
            <a:lvl1pPr indent="-228600" lvl="0" marL="457200" algn="ctr">
              <a:spcBef>
                <a:spcPts val="2000"/>
              </a:spcBef>
              <a:spcAft>
                <a:spcPts val="0"/>
              </a:spcAft>
              <a:buSzPts val="3450"/>
              <a:buNone/>
              <a:defRPr sz="4600">
                <a:solidFill>
                  <a:schemeClr val="lt1"/>
                </a:solidFill>
              </a:defRPr>
            </a:lvl1pPr>
            <a:lvl2pPr indent="-285750" lvl="1" marL="914400" algn="l">
              <a:spcBef>
                <a:spcPts val="600"/>
              </a:spcBef>
              <a:spcAft>
                <a:spcPts val="0"/>
              </a:spcAft>
              <a:buSzPts val="900"/>
              <a:buChar char="■"/>
              <a:defRPr sz="1200"/>
            </a:lvl2pPr>
            <a:lvl3pPr indent="-276225" lvl="2" marL="1371600" algn="l">
              <a:spcBef>
                <a:spcPts val="600"/>
              </a:spcBef>
              <a:spcAft>
                <a:spcPts val="0"/>
              </a:spcAft>
              <a:buSzPts val="750"/>
              <a:buChar char="■"/>
              <a:defRPr sz="1000"/>
            </a:lvl3pPr>
            <a:lvl4pPr indent="-271462" lvl="3" marL="18288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4pPr>
            <a:lvl5pPr indent="-271462" lvl="4" marL="2286000" algn="l">
              <a:spcBef>
                <a:spcPts val="600"/>
              </a:spcBef>
              <a:spcAft>
                <a:spcPts val="0"/>
              </a:spcAft>
              <a:buSzPts val="675"/>
              <a:buChar char="■"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3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4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44"/>
          <p:cNvSpPr txBox="1"/>
          <p:nvPr>
            <p:ph type="title"/>
          </p:nvPr>
        </p:nvSpPr>
        <p:spPr>
          <a:xfrm>
            <a:off x="2286000" y="3124200"/>
            <a:ext cx="5638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  <a:defRPr b="0" sz="3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4"/>
          <p:cNvSpPr txBox="1"/>
          <p:nvPr>
            <p:ph idx="1" type="body"/>
          </p:nvPr>
        </p:nvSpPr>
        <p:spPr>
          <a:xfrm>
            <a:off x="2286000" y="4495800"/>
            <a:ext cx="5638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050"/>
              <a:buNone/>
              <a:defRPr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44"/>
          <p:cNvSpPr txBox="1"/>
          <p:nvPr>
            <p:ph idx="10" type="dt"/>
          </p:nvPr>
        </p:nvSpPr>
        <p:spPr>
          <a:xfrm>
            <a:off x="658906" y="6248774"/>
            <a:ext cx="14746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4"/>
          <p:cNvSpPr txBox="1"/>
          <p:nvPr>
            <p:ph idx="11" type="ftr"/>
          </p:nvPr>
        </p:nvSpPr>
        <p:spPr>
          <a:xfrm>
            <a:off x="2286000" y="6248774"/>
            <a:ext cx="5638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4"/>
          <p:cNvSpPr txBox="1"/>
          <p:nvPr>
            <p:ph idx="12" type="sldNum"/>
          </p:nvPr>
        </p:nvSpPr>
        <p:spPr>
          <a:xfrm>
            <a:off x="8305800" y="624877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4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86E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98" name="Google Shape;98;p44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 amt="70000"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  <a:defRPr b="1" i="0" sz="36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5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marR="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1432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325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32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B86EB8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32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350"/>
              <a:buFont typeface="Noto Sans Symbols"/>
              <a:buChar char="■"/>
              <a:defRPr b="0" i="0" sz="1800" u="none" cap="none" strike="noStrike">
                <a:solidFill>
                  <a:srgbClr val="595959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idx="10" type="dt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1" type="ftr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n.wikipedia.org/wiki/IBM_System/370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illiamstallings.com/COA/COA9e.html" TargetMode="Externa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masm32.com/" TargetMode="External"/><Relationship Id="rId4" Type="http://schemas.openxmlformats.org/officeDocument/2006/relationships/hyperlink" Target="http://www.windows8downloads.com/win8-masm-64.html" TargetMode="External"/><Relationship Id="rId5" Type="http://schemas.openxmlformats.org/officeDocument/2006/relationships/hyperlink" Target="http://www.windows8downloads.com/win8-masm-64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 txBox="1"/>
          <p:nvPr>
            <p:ph type="ctrTitle"/>
          </p:nvPr>
        </p:nvSpPr>
        <p:spPr>
          <a:xfrm>
            <a:off x="285720" y="4429132"/>
            <a:ext cx="8553480" cy="1804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 sz="3600"/>
              <a:t>Introduction to </a:t>
            </a:r>
            <a:br>
              <a:rPr lang="en-US" sz="3600"/>
            </a:br>
            <a:r>
              <a:rPr lang="en-US" sz="3600"/>
              <a:t>Computer Organization and Architecture (COA)</a:t>
            </a:r>
            <a:endParaRPr sz="3600"/>
          </a:p>
        </p:txBody>
      </p:sp>
      <p:pic>
        <p:nvPicPr>
          <p:cNvPr descr="Snapshot 2012-06-08 00-57-47.jpg" id="212" name="Google Shape;2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fadeDir="5400000" kx="0" rotWithShape="0" algn="bl" stA="50000" stPos="0" sy="-100000" ky="0"/>
          </a:effectLst>
        </p:spPr>
      </p:pic>
      <p:sp>
        <p:nvSpPr>
          <p:cNvPr id="213" name="Google Shape;213;p1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Rules</a:t>
            </a:r>
            <a:endParaRPr/>
          </a:p>
        </p:txBody>
      </p:sp>
      <p:sp>
        <p:nvSpPr>
          <p:cNvPr id="279" name="Google Shape;279;p10"/>
          <p:cNvSpPr txBox="1"/>
          <p:nvPr>
            <p:ph idx="1" type="body"/>
          </p:nvPr>
        </p:nvSpPr>
        <p:spPr>
          <a:xfrm>
            <a:off x="498474" y="1357298"/>
            <a:ext cx="7556313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conduct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contents of the next session at home 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lessons in classrooms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Completing chapter assessment in time and Quizzes (via CMS)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Communication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Interchange by FU-HCM CMS, Forum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Discussing actively in your teams and in classrooms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to question and answer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Others</a:t>
            </a:r>
            <a:endParaRPr/>
          </a:p>
          <a:p>
            <a:pPr indent="-228600" lvl="1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 phone/ No game, no chat in class</a:t>
            </a:r>
            <a:endParaRPr/>
          </a:p>
          <a:p>
            <a:pPr indent="-228600" lvl="1" marL="457200" rtl="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laptops under teacher’s instruction</a:t>
            </a:r>
            <a:endParaRPr/>
          </a:p>
        </p:txBody>
      </p:sp>
      <p:sp>
        <p:nvSpPr>
          <p:cNvPr id="280" name="Google Shape;280;p1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Evaluation Strategy</a:t>
            </a:r>
            <a:endParaRPr/>
          </a:p>
        </p:txBody>
      </p:sp>
      <p:sp>
        <p:nvSpPr>
          <p:cNvPr id="286" name="Google Shape;286;p11"/>
          <p:cNvSpPr txBox="1"/>
          <p:nvPr>
            <p:ph idx="1" type="body"/>
          </p:nvPr>
        </p:nvSpPr>
        <p:spPr>
          <a:xfrm>
            <a:off x="498474" y="1357298"/>
            <a:ext cx="7573988" cy="476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attend more than 80% of contact hours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(if not, not allow to take exam).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 Exercises (E)	             30 %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 Assignment (A)                 30% ( Assembly programs)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Exam (FE)	             40 %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score=30%(E)+30%(A)+40% (FE)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Pass: All on-going assessment &gt; 0 and Total score ≥ 5 and Final Examination ≥ 4 (of 10)</a:t>
            </a:r>
            <a:endParaRPr/>
          </a:p>
          <a:p>
            <a:pPr indent="-228600" lvl="0" marL="228600" rtl="0" algn="just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Retake only the Final Exam when not passed</a:t>
            </a:r>
            <a:endParaRPr/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1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How to study?</a:t>
            </a:r>
            <a:endParaRPr/>
          </a:p>
        </p:txBody>
      </p:sp>
      <p:sp>
        <p:nvSpPr>
          <p:cNvPr id="293" name="Google Shape;293;p12"/>
          <p:cNvSpPr txBox="1"/>
          <p:nvPr>
            <p:ph idx="1" type="body"/>
          </p:nvPr>
        </p:nvSpPr>
        <p:spPr>
          <a:xfrm>
            <a:off x="498474" y="1357298"/>
            <a:ext cx="7556313" cy="4768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course is complex knowledge (however, it’s attractive and exciting), so you need to keep tight grip on it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books to get the general concept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Reference, study, collection from anywhere else (internet, your classmate, forum …)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 lectures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Listens, understand, then make your own notes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your explanation about some topic in lectures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Ask questions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all the exercises, demo to make your sense </a:t>
            </a:r>
            <a:endParaRPr/>
          </a:p>
          <a:p>
            <a:pPr indent="-228600" lvl="1" marL="4572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classes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Discuss your classmate in directly, on forum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the lab, assignments to submit via CMS, and do more exercises</a:t>
            </a:r>
            <a:endParaRPr/>
          </a:p>
          <a:p>
            <a:pPr indent="-228600" lvl="2" marL="685800" rtl="0" algn="just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your teams in yourselves to support together in studying</a:t>
            </a:r>
            <a:endParaRPr/>
          </a:p>
          <a:p>
            <a:pPr indent="-140493" lvl="0" marL="228600" rtl="0" algn="l">
              <a:spcBef>
                <a:spcPts val="200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1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Academic Policy</a:t>
            </a:r>
            <a:endParaRPr/>
          </a:p>
        </p:txBody>
      </p:sp>
      <p:sp>
        <p:nvSpPr>
          <p:cNvPr id="300" name="Google Shape;300;p13"/>
          <p:cNvSpPr txBox="1"/>
          <p:nvPr>
            <p:ph idx="1" type="body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Cheating, plagiarism and breach of copyright are serious offenses under this Policy.</a:t>
            </a:r>
            <a:endParaRPr/>
          </a:p>
          <a:p>
            <a:pPr indent="-22860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</a:t>
            </a:r>
            <a:endParaRPr/>
          </a:p>
          <a:p>
            <a:pPr indent="-228600" lvl="2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Cheating during a test or exam is construed as talking, peeking at another student’s paper or any other clandestine method of transmitting information.</a:t>
            </a:r>
            <a:endParaRPr/>
          </a:p>
          <a:p>
            <a:pPr indent="-22860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/>
          </a:p>
          <a:p>
            <a:pPr indent="-228600" lvl="2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 is using the work of others without citing it; that is, holding the work of others out as your own work. </a:t>
            </a:r>
            <a:endParaRPr/>
          </a:p>
          <a:p>
            <a:pPr indent="-228600" lvl="1" marL="4572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Breach of Copyright</a:t>
            </a:r>
            <a:endParaRPr/>
          </a:p>
          <a:p>
            <a:pPr indent="-228600" lvl="2" marL="6858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photocopy a textbook without the copyright holder's permission, you violate copyright law. </a:t>
            </a:r>
            <a:endParaRPr/>
          </a:p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Enjoy the Course</a:t>
            </a:r>
            <a:endParaRPr/>
          </a:p>
        </p:txBody>
      </p:sp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498474" y="1981200"/>
            <a:ext cx="7556313" cy="28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 enthusiastic about the material because it is interesting, useful and an important part of your training as an IT engineer. 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do our best but we need your help. 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let’s all have fun together with COA!!!</a:t>
            </a:r>
            <a:endParaRPr/>
          </a:p>
          <a:p>
            <a:pPr indent="-95250" lvl="0" marL="228600" rtl="0" algn="l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08" name="Google Shape;308;p1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 txBox="1"/>
          <p:nvPr>
            <p:ph type="ctrTitle"/>
          </p:nvPr>
        </p:nvSpPr>
        <p:spPr>
          <a:xfrm>
            <a:off x="214282" y="5857892"/>
            <a:ext cx="8715436" cy="857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William Stallings, Computer Organization  and  Architecture. 9</a:t>
            </a:r>
            <a:r>
              <a:rPr baseline="30000" lang="en-US"/>
              <a:t>th</a:t>
            </a:r>
            <a:r>
              <a:rPr lang="en-US"/>
              <a:t> Edition</a:t>
            </a:r>
            <a:endParaRPr/>
          </a:p>
        </p:txBody>
      </p:sp>
      <p:pic>
        <p:nvPicPr>
          <p:cNvPr descr="Snapshot 2012-06-08 00-57-47.jpg" id="315" name="Google Shape;31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990600"/>
            <a:ext cx="3649579" cy="26670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chemeClr val="dk1">
                <a:alpha val="42745"/>
              </a:schemeClr>
            </a:outerShdw>
            <a:reflection blurRad="0" dir="5400000" dist="12700" endA="0" endPos="75000" fadeDir="5400000" kx="0" rotWithShape="0" algn="bl" stA="50000" stPos="0" sy="-100000" ky="0"/>
          </a:effectLst>
        </p:spPr>
      </p:pic>
      <p:sp>
        <p:nvSpPr>
          <p:cNvPr id="316" name="Google Shape;316;p15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5"/>
          <p:cNvSpPr txBox="1"/>
          <p:nvPr/>
        </p:nvSpPr>
        <p:spPr>
          <a:xfrm>
            <a:off x="285720" y="4738422"/>
            <a:ext cx="8501122" cy="833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Rockwell"/>
              <a:buNone/>
            </a:pPr>
            <a:r>
              <a:rPr b="0" i="0" lang="en-US" sz="5400" u="none" cap="none" strike="noStrike">
                <a:solidFill>
                  <a:schemeClr val="accent1"/>
                </a:solidFill>
                <a:latin typeface="Rockwell"/>
                <a:ea typeface="Rockwell"/>
                <a:cs typeface="Rockwell"/>
                <a:sym typeface="Rockwell"/>
              </a:rPr>
              <a:t>Chapter 1: Introduction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Objectives</a:t>
            </a:r>
            <a:endParaRPr/>
          </a:p>
        </p:txBody>
      </p:sp>
      <p:sp>
        <p:nvSpPr>
          <p:cNvPr id="324" name="Google Shape;324;p16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Why should we study this chapter?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Distinguishing architecture and organization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 What is a hierachical system?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What are basic computer functions?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What are main structural components of the computer?</a:t>
            </a:r>
            <a:endParaRPr/>
          </a:p>
          <a:p>
            <a:pPr indent="-95250" lvl="0" marL="228600" rtl="0" algn="l">
              <a:spcBef>
                <a:spcPts val="2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25" name="Google Shape;325;p16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an assemblage of related parts in which there exists an operating mechanism.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Hierarchical system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 system in which each part have a level but without a like or equal</a:t>
            </a:r>
            <a:endParaRPr/>
          </a:p>
        </p:txBody>
      </p:sp>
      <p:sp>
        <p:nvSpPr>
          <p:cNvPr id="326" name="Google Shape;326;p1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b="1" lang="en-US" sz="4000"/>
              <a:t>Contents</a:t>
            </a:r>
            <a:endParaRPr/>
          </a:p>
        </p:txBody>
      </p:sp>
      <p:sp>
        <p:nvSpPr>
          <p:cNvPr id="332" name="Google Shape;332;p17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1.1- Organization and Architecture.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1.2- Structure and functions </a:t>
            </a:r>
            <a:endParaRPr/>
          </a:p>
        </p:txBody>
      </p:sp>
      <p:sp>
        <p:nvSpPr>
          <p:cNvPr id="333" name="Google Shape;333;p1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idx="4294967295" type="title"/>
          </p:nvPr>
        </p:nvSpPr>
        <p:spPr>
          <a:xfrm>
            <a:off x="0" y="285728"/>
            <a:ext cx="9144000" cy="700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lang="en-US"/>
              <a:t>1.1- Computer Organization and Architecture</a:t>
            </a:r>
            <a:endParaRPr/>
          </a:p>
        </p:txBody>
      </p:sp>
      <p:grpSp>
        <p:nvGrpSpPr>
          <p:cNvPr id="340" name="Google Shape;340;p18"/>
          <p:cNvGrpSpPr/>
          <p:nvPr/>
        </p:nvGrpSpPr>
        <p:grpSpPr>
          <a:xfrm>
            <a:off x="161956" y="1355159"/>
            <a:ext cx="8694448" cy="5342578"/>
            <a:chOff x="0" y="-73577"/>
            <a:chExt cx="8694448" cy="5342578"/>
          </a:xfrm>
        </p:grpSpPr>
        <p:sp>
          <p:nvSpPr>
            <p:cNvPr id="341" name="Google Shape;341;p18"/>
            <p:cNvSpPr/>
            <p:nvPr/>
          </p:nvSpPr>
          <p:spPr>
            <a:xfrm>
              <a:off x="5142578" y="2715967"/>
              <a:ext cx="3398907" cy="248889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8"/>
            <p:cNvSpPr txBox="1"/>
            <p:nvPr/>
          </p:nvSpPr>
          <p:spPr>
            <a:xfrm>
              <a:off x="6216924" y="3392863"/>
              <a:ext cx="2269889" cy="1757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</a:t>
              </a:r>
              <a:r>
                <a:rPr b="1" i="0" lang="en-US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operational units and their interconnections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that realize the architectural specifications</a:t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0" y="2440792"/>
              <a:ext cx="4238960" cy="2828209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 txBox="1"/>
            <p:nvPr/>
          </p:nvSpPr>
          <p:spPr>
            <a:xfrm>
              <a:off x="62127" y="3209971"/>
              <a:ext cx="2843018" cy="19969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Times New Roman"/>
                <a:buChar char="•"/>
              </a:pPr>
              <a:r>
                <a:rPr b="1" i="0" lang="en-US" sz="1800" u="none" cap="none" strike="noStrik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Hardware details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transparent to the programmer, control signals, interfaces between the computer and peripherals, memory technology used</a:t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5478246" y="-73577"/>
              <a:ext cx="3216202" cy="203981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 txBox="1"/>
            <p:nvPr/>
          </p:nvSpPr>
          <p:spPr>
            <a:xfrm>
              <a:off x="6487915" y="-28769"/>
              <a:ext cx="2161725" cy="1440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14300" lvl="1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1" i="0" lang="en-US" sz="1800" u="sng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Instruction set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, number of bits used to represent various data types,   I/O mechanisms, techniques for addressing memory</a:t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0" y="20435"/>
              <a:ext cx="3469278" cy="2022678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2700">
              <a:solidFill>
                <a:srgbClr val="6433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 txBox="1"/>
            <p:nvPr/>
          </p:nvSpPr>
          <p:spPr>
            <a:xfrm>
              <a:off x="44432" y="64867"/>
              <a:ext cx="2339630" cy="14281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60"/>
                </a:buClr>
                <a:buSzPts val="1800"/>
                <a:buFont typeface="Times New Roman"/>
                <a:buChar char="•"/>
              </a:pPr>
              <a:r>
                <a:rPr b="1" i="0" lang="en-US" sz="1800" u="sng" cap="none" strike="noStrike">
                  <a:solidFill>
                    <a:srgbClr val="00206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Attributes</a:t>
              </a:r>
              <a:r>
                <a:rPr b="1" i="0" lang="en-US" sz="1800" u="none" cap="none" strike="noStrike">
                  <a:solidFill>
                    <a:srgbClr val="0070C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of a system visible to the programmer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imes New Roman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Have a direct impact</a:t>
              </a:r>
              <a:r>
                <a:rPr b="0" i="0" lang="en-US" sz="1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(affect)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on the logical execution of a program</a:t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2278979" y="373979"/>
              <a:ext cx="2092299" cy="209229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 txBox="1"/>
            <p:nvPr/>
          </p:nvSpPr>
          <p:spPr>
            <a:xfrm>
              <a:off x="2891799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Architecture</a:t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5400000">
              <a:off x="4467921" y="373979"/>
              <a:ext cx="2092299" cy="209229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8"/>
            <p:cNvSpPr txBox="1"/>
            <p:nvPr/>
          </p:nvSpPr>
          <p:spPr>
            <a:xfrm>
              <a:off x="4467921" y="986799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Architectural attributes include:</a:t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rot="10800000">
              <a:off x="4467921" y="2562921"/>
              <a:ext cx="2092299" cy="209229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 txBox="1"/>
            <p:nvPr/>
          </p:nvSpPr>
          <p:spPr>
            <a:xfrm>
              <a:off x="4467921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Computer Organization </a:t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2278979" y="2562921"/>
              <a:ext cx="2092299" cy="2092299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0" y="120000"/>
                  </a:lnTo>
                  <a:cubicBezTo>
                    <a:pt x="0" y="53726"/>
                    <a:pt x="53726" y="0"/>
                    <a:pt x="120000" y="0"/>
                  </a:cubicBezTo>
                  <a:lnTo>
                    <a:pt x="120000" y="120000"/>
                  </a:lnTo>
                  <a:close/>
                </a:path>
              </a:pathLst>
            </a:custGeom>
            <a:gradFill>
              <a:gsLst>
                <a:gs pos="0">
                  <a:srgbClr val="47174B"/>
                </a:gs>
                <a:gs pos="100000">
                  <a:srgbClr val="AC90AE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 txBox="1"/>
            <p:nvPr/>
          </p:nvSpPr>
          <p:spPr>
            <a:xfrm>
              <a:off x="2891799" y="2562921"/>
              <a:ext cx="1479479" cy="14794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Times New Roman"/>
                <a:buNone/>
              </a:pPr>
              <a:r>
                <a:rPr b="1" lang="en-US" sz="1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Organizational attributes include:</a:t>
              </a: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4058400" y="2079710"/>
              <a:ext cx="722399" cy="628173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10800000">
              <a:off x="4058400" y="2321315"/>
              <a:ext cx="722399" cy="628173"/>
            </a:xfrm>
            <a:custGeom>
              <a:rect b="b" l="l" r="r" t="t"/>
              <a:pathLst>
                <a:path extrusionOk="0" h="120000" w="120000">
                  <a:moveTo>
                    <a:pt x="6522" y="60000"/>
                  </a:moveTo>
                  <a:lnTo>
                    <a:pt x="6522" y="60000"/>
                  </a:lnTo>
                  <a:cubicBezTo>
                    <a:pt x="6522" y="34374"/>
                    <a:pt x="25367" y="12492"/>
                    <a:pt x="51107" y="8231"/>
                  </a:cubicBezTo>
                  <a:cubicBezTo>
                    <a:pt x="76848" y="3970"/>
                    <a:pt x="101961" y="18574"/>
                    <a:pt x="110521" y="42783"/>
                  </a:cubicBezTo>
                  <a:lnTo>
                    <a:pt x="116427" y="42783"/>
                  </a:lnTo>
                  <a:lnTo>
                    <a:pt x="106957" y="60000"/>
                  </a:lnTo>
                  <a:lnTo>
                    <a:pt x="90340" y="42783"/>
                  </a:lnTo>
                  <a:lnTo>
                    <a:pt x="95921" y="42783"/>
                  </a:lnTo>
                  <a:lnTo>
                    <a:pt x="95921" y="42783"/>
                  </a:lnTo>
                  <a:cubicBezTo>
                    <a:pt x="87358" y="27416"/>
                    <a:pt x="68572" y="19475"/>
                    <a:pt x="50448" y="23561"/>
                  </a:cubicBezTo>
                  <a:cubicBezTo>
                    <a:pt x="32324" y="27648"/>
                    <a:pt x="19565" y="42702"/>
                    <a:pt x="19565" y="60000"/>
                  </a:cubicBezTo>
                  <a:close/>
                </a:path>
              </a:pathLst>
            </a:custGeom>
            <a:gradFill>
              <a:gsLst>
                <a:gs pos="0">
                  <a:srgbClr val="796D79"/>
                </a:gs>
                <a:gs pos="100000">
                  <a:srgbClr val="D3C5D3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59" name="Google Shape;359;p18"/>
          <p:cNvCxnSpPr/>
          <p:nvPr/>
        </p:nvCxnSpPr>
        <p:spPr>
          <a:xfrm>
            <a:off x="2428860" y="3998916"/>
            <a:ext cx="4286280" cy="1588"/>
          </a:xfrm>
          <a:prstGeom prst="straightConnector1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0" name="Google Shape;360;p18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Differences: </a:t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>
            <p:ph type="title"/>
          </p:nvPr>
        </p:nvSpPr>
        <p:spPr>
          <a:xfrm>
            <a:off x="609600" y="457200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Rockwell"/>
              <a:buNone/>
            </a:pPr>
            <a:r>
              <a:rPr i="1" lang="en-US"/>
              <a:t>Read by yourself</a:t>
            </a:r>
            <a:r>
              <a:rPr lang="en-US"/>
              <a:t>: </a:t>
            </a:r>
            <a:br>
              <a:rPr lang="en-US"/>
            </a:br>
            <a:r>
              <a:rPr lang="en-US">
                <a:latin typeface="Rockwell"/>
                <a:ea typeface="Rockwell"/>
                <a:cs typeface="Rockwell"/>
                <a:sym typeface="Rockwell"/>
              </a:rPr>
              <a:t>IBM System/370 Architecture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8" name="Google Shape;368;p19"/>
          <p:cNvSpPr txBox="1"/>
          <p:nvPr>
            <p:ph idx="1" type="body"/>
          </p:nvPr>
        </p:nvSpPr>
        <p:spPr>
          <a:xfrm>
            <a:off x="498474" y="1785926"/>
            <a:ext cx="7931178" cy="3662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IBM System/370 architecture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Was introduced in 1970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Included a number of models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Could upgrade to a more expensive, faster model </a:t>
            </a:r>
            <a:r>
              <a:rPr b="1" lang="en-US">
                <a:solidFill>
                  <a:schemeClr val="dk1"/>
                </a:solidFill>
              </a:rPr>
              <a:t>without </a:t>
            </a:r>
            <a:r>
              <a:rPr lang="en-US">
                <a:solidFill>
                  <a:schemeClr val="dk1"/>
                </a:solidFill>
              </a:rPr>
              <a:t>having to abandon (chối bỏ) original software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New models are introduced with improved technology, but retain the same architecture so that the customer’s software investment is protected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Architecture has survived to this day as the architecture of IBM’s mainframe product line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>
                <a:solidFill>
                  <a:schemeClr val="dk1"/>
                </a:solidFill>
              </a:rPr>
              <a:t>More details: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https://en.wikipedia.org/wiki/IBM_System/370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9" name="Google Shape;36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5029200"/>
            <a:ext cx="204377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9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Google Shape;371;p1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Right click the Computer item in the Start Menu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Properties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You can see information about the CPU, Ram capacity, OS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the item 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Choose the tag </a:t>
            </a:r>
            <a:r>
              <a:rPr b="1" lang="en-US"/>
              <a:t>Hardware </a:t>
            </a:r>
            <a:r>
              <a:rPr lang="en-US"/>
              <a:t>in the </a:t>
            </a:r>
            <a:r>
              <a:rPr b="1" lang="en-US"/>
              <a:t>System Properties </a:t>
            </a:r>
            <a:r>
              <a:rPr lang="en-US"/>
              <a:t>window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Click the button </a:t>
            </a:r>
            <a:r>
              <a:rPr b="1" lang="en-US"/>
              <a:t>Device Manager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Expand the item </a:t>
            </a:r>
            <a:r>
              <a:rPr b="1" lang="en-US"/>
              <a:t>Processors</a:t>
            </a:r>
            <a:r>
              <a:rPr lang="en-US"/>
              <a:t> in the  Device Manager window you can see information about processors in your computer</a:t>
            </a:r>
            <a:endParaRPr/>
          </a:p>
        </p:txBody>
      </p:sp>
      <p:pic>
        <p:nvPicPr>
          <p:cNvPr id="220" name="Google Shape;2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4026" y="3643314"/>
            <a:ext cx="2759544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b="1" lang="en-US"/>
              <a:t>Building Block</a:t>
            </a:r>
            <a:endParaRPr/>
          </a:p>
        </p:txBody>
      </p:sp>
      <p:sp>
        <p:nvSpPr>
          <p:cNvPr id="378" name="Google Shape;378;p20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architectral look?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Who are interested  in computers with  organizational look?</a:t>
            </a:r>
            <a:endParaRPr/>
          </a:p>
        </p:txBody>
      </p:sp>
      <p:sp>
        <p:nvSpPr>
          <p:cNvPr id="379" name="Google Shape;379;p20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>
                <a:latin typeface="Rockwell"/>
                <a:ea typeface="Rockwell"/>
                <a:cs typeface="Rockwell"/>
                <a:sym typeface="Rockwell"/>
              </a:rPr>
              <a:t>1.2- Structure and Function</a:t>
            </a:r>
            <a:endParaRPr/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500034" y="1357298"/>
            <a:ext cx="3657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Hierarchical system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Set of interrelated subsystems (modules)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Hierarchical nature of complex systems is essential to both their design and their description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Designer need only deal with a particular level of the system at a time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Concerned with structure and function at each level</a:t>
            </a:r>
            <a:endParaRPr/>
          </a:p>
        </p:txBody>
      </p:sp>
      <p:sp>
        <p:nvSpPr>
          <p:cNvPr id="387" name="Google Shape;387;p21"/>
          <p:cNvSpPr txBox="1"/>
          <p:nvPr>
            <p:ph idx="2" type="body"/>
          </p:nvPr>
        </p:nvSpPr>
        <p:spPr>
          <a:xfrm>
            <a:off x="4643438" y="1428736"/>
            <a:ext cx="36576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b="1" lang="en-US">
                <a:solidFill>
                  <a:schemeClr val="dk1"/>
                </a:solidFill>
              </a:rPr>
              <a:t>Structure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way in which components relate to each other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b="1" lang="en-US">
                <a:solidFill>
                  <a:schemeClr val="dk1"/>
                </a:solidFill>
              </a:rPr>
              <a:t>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The operation of individual components as part of the structure</a:t>
            </a:r>
            <a:endParaRPr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ln>
            <a:noFill/>
          </a:ln>
        </p:spPr>
      </p:pic>
      <p:sp>
        <p:nvSpPr>
          <p:cNvPr id="389" name="Google Shape;389;p21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is the degree to which system's components may be separated and recombined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specific discrete thing/named code/circuit which has it’s own function to use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381000" y="762000"/>
            <a:ext cx="3255264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Functions</a:t>
            </a:r>
            <a:endParaRPr/>
          </a:p>
        </p:txBody>
      </p:sp>
      <p:sp>
        <p:nvSpPr>
          <p:cNvPr id="397" name="Google Shape;397;p22"/>
          <p:cNvSpPr txBox="1"/>
          <p:nvPr>
            <p:ph idx="2" type="body"/>
          </p:nvPr>
        </p:nvSpPr>
        <p:spPr>
          <a:xfrm>
            <a:off x="381093" y="2057400"/>
            <a:ext cx="2762147" cy="4068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Font typeface="Noto Sans Symbols"/>
              <a:buChar char="■"/>
            </a:pPr>
            <a:r>
              <a:rPr lang="en-US" sz="1800"/>
              <a:t>A computer can perform four basic functions:</a:t>
            </a:r>
            <a:endParaRPr sz="900"/>
          </a:p>
          <a:p>
            <a:pPr indent="-200025" lvl="0" marL="228600" rtl="0" algn="l">
              <a:spcBef>
                <a:spcPts val="2000"/>
              </a:spcBef>
              <a:spcAft>
                <a:spcPts val="0"/>
              </a:spcAft>
              <a:buSzPts val="450"/>
              <a:buFont typeface="Noto Sans Symbols"/>
              <a:buNone/>
            </a:pPr>
            <a:r>
              <a:t/>
            </a:r>
            <a:endParaRPr sz="600"/>
          </a:p>
          <a:p>
            <a:pPr indent="-76200" lvl="1" marL="457200" rtl="0" algn="l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processing</a:t>
            </a:r>
            <a:endParaRPr/>
          </a:p>
          <a:p>
            <a:pPr indent="-76200" lvl="1" marL="457200" rtl="0" algn="l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storage</a:t>
            </a:r>
            <a:endParaRPr/>
          </a:p>
          <a:p>
            <a:pPr indent="-76200" lvl="1" marL="457200" rtl="0" algn="l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Data movement</a:t>
            </a:r>
            <a:endParaRPr/>
          </a:p>
          <a:p>
            <a:pPr indent="-76200" lvl="1" marL="457200" rtl="0" algn="l">
              <a:spcBef>
                <a:spcPts val="600"/>
              </a:spcBef>
              <a:spcAft>
                <a:spcPts val="0"/>
              </a:spcAft>
              <a:buClr>
                <a:srgbClr val="E6CFE6"/>
              </a:buClr>
              <a:buSzPts val="1200"/>
              <a:buFont typeface="Merriweather Sans"/>
              <a:buChar char="●"/>
            </a:pPr>
            <a:r>
              <a:rPr lang="en-US" sz="1600">
                <a:solidFill>
                  <a:srgbClr val="FFFFFF"/>
                </a:solidFill>
              </a:rPr>
              <a:t>  Control</a:t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228600" y="1600200"/>
            <a:ext cx="1985946" cy="185726"/>
          </a:xfrm>
          <a:prstGeom prst="mathMinus">
            <a:avLst>
              <a:gd fmla="val 23520" name="adj1"/>
            </a:avLst>
          </a:prstGeom>
          <a:solidFill>
            <a:schemeClr val="lt1"/>
          </a:soli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8082" y="357166"/>
            <a:ext cx="4981636" cy="6163506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2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Apparatus: Things provided as means to some end (peripherals 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/>
          <p:nvPr>
            <p:ph type="title"/>
          </p:nvPr>
        </p:nvSpPr>
        <p:spPr>
          <a:xfrm>
            <a:off x="380555" y="257175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ckwell"/>
              <a:buNone/>
            </a:pPr>
            <a:r>
              <a:rPr lang="en-US" sz="3200"/>
              <a:t>Practical &amp; Discussion</a:t>
            </a:r>
            <a:endParaRPr/>
          </a:p>
        </p:txBody>
      </p:sp>
      <p:sp>
        <p:nvSpPr>
          <p:cNvPr id="406" name="Google Shape;406;p23"/>
          <p:cNvSpPr txBox="1"/>
          <p:nvPr>
            <p:ph idx="1" type="body"/>
          </p:nvPr>
        </p:nvSpPr>
        <p:spPr>
          <a:xfrm>
            <a:off x="4168775" y="273050"/>
            <a:ext cx="4597399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Open the </a:t>
            </a:r>
            <a:r>
              <a:rPr b="1" lang="en-US" sz="2800"/>
              <a:t>Notepad </a:t>
            </a:r>
            <a:r>
              <a:rPr lang="en-US" sz="2800"/>
              <a:t>application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Input text to this application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Minimize the </a:t>
            </a:r>
            <a:r>
              <a:rPr b="1" lang="en-US" sz="2800"/>
              <a:t>Notepad</a:t>
            </a:r>
            <a:r>
              <a:rPr lang="en-US" sz="2800"/>
              <a:t> window and all opened windows to the task bar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Type the keyboard the text: “I hate you”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/>
              <a:t>Give your explanation about  things happened</a:t>
            </a:r>
            <a:endParaRPr/>
          </a:p>
        </p:txBody>
      </p:sp>
      <p:sp>
        <p:nvSpPr>
          <p:cNvPr id="407" name="Google Shape;407;p23"/>
          <p:cNvSpPr txBox="1"/>
          <p:nvPr>
            <p:ph idx="2" type="body"/>
          </p:nvPr>
        </p:nvSpPr>
        <p:spPr>
          <a:xfrm>
            <a:off x="381093" y="37338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/>
          <p:nvPr>
            <p:ph type="title"/>
          </p:nvPr>
        </p:nvSpPr>
        <p:spPr>
          <a:xfrm>
            <a:off x="380555" y="428604"/>
            <a:ext cx="325526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r>
              <a:rPr lang="en-US"/>
              <a:t>	   (a)</a:t>
            </a:r>
            <a:br>
              <a:rPr lang="en-US"/>
            </a:br>
            <a:r>
              <a:rPr lang="en-US"/>
              <a:t>   Data movement</a:t>
            </a:r>
            <a:endParaRPr/>
          </a:p>
        </p:txBody>
      </p:sp>
      <p:pic>
        <p:nvPicPr>
          <p:cNvPr descr="f2.pdf" id="414" name="Google Shape;414;p24"/>
          <p:cNvPicPr preferRelativeResize="0"/>
          <p:nvPr/>
        </p:nvPicPr>
        <p:blipFill rotWithShape="1">
          <a:blip r:embed="rId3">
            <a:alphaModFix/>
          </a:blip>
          <a:srcRect b="50909" l="4706" r="49412" t="0"/>
          <a:stretch/>
        </p:blipFill>
        <p:spPr>
          <a:xfrm>
            <a:off x="4248120" y="260168"/>
            <a:ext cx="4610160" cy="63835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p24"/>
          <p:cNvCxnSpPr/>
          <p:nvPr/>
        </p:nvCxnSpPr>
        <p:spPr>
          <a:xfrm>
            <a:off x="533400" y="1347758"/>
            <a:ext cx="16002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2.pdf" id="416" name="Google Shape;416;p24"/>
          <p:cNvPicPr preferRelativeResize="0"/>
          <p:nvPr/>
        </p:nvPicPr>
        <p:blipFill rotWithShape="1">
          <a:blip r:embed="rId4">
            <a:alphaModFix/>
          </a:blip>
          <a:srcRect b="3636" l="21176" r="20000" t="88182"/>
          <a:stretch/>
        </p:blipFill>
        <p:spPr>
          <a:xfrm>
            <a:off x="4584130" y="5997264"/>
            <a:ext cx="3988398" cy="71788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24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24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Peripheral 2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2.pdf" id="424" name="Google Shape;424;p25"/>
          <p:cNvPicPr preferRelativeResize="0"/>
          <p:nvPr/>
        </p:nvPicPr>
        <p:blipFill rotWithShape="1">
          <a:blip r:embed="rId3">
            <a:alphaModFix/>
          </a:blip>
          <a:srcRect b="52727" l="49412" r="4705" t="2727"/>
          <a:stretch/>
        </p:blipFill>
        <p:spPr>
          <a:xfrm>
            <a:off x="3581401" y="0"/>
            <a:ext cx="5562599" cy="6989102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5"/>
          <p:cNvSpPr txBox="1"/>
          <p:nvPr>
            <p:ph type="title"/>
          </p:nvPr>
        </p:nvSpPr>
        <p:spPr>
          <a:xfrm>
            <a:off x="380555" y="357166"/>
            <a:ext cx="3255264" cy="21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r>
              <a:rPr lang="en-US"/>
              <a:t>	   (b) </a:t>
            </a:r>
            <a:br>
              <a:rPr lang="en-US"/>
            </a:br>
            <a:r>
              <a:rPr lang="en-US"/>
              <a:t>      Data storage</a:t>
            </a:r>
            <a:endParaRPr/>
          </a:p>
        </p:txBody>
      </p:sp>
      <p:cxnSp>
        <p:nvCxnSpPr>
          <p:cNvPr id="426" name="Google Shape;426;p25"/>
          <p:cNvCxnSpPr/>
          <p:nvPr/>
        </p:nvCxnSpPr>
        <p:spPr>
          <a:xfrm>
            <a:off x="533400" y="1250922"/>
            <a:ext cx="16002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2.pdf" id="427" name="Google Shape;427;p25"/>
          <p:cNvPicPr preferRelativeResize="0"/>
          <p:nvPr/>
        </p:nvPicPr>
        <p:blipFill rotWithShape="1">
          <a:blip r:embed="rId3">
            <a:alphaModFix/>
          </a:blip>
          <a:srcRect b="3636" l="21176" r="20000" t="88182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9" name="Google Shape;429;p25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5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25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data from an external device can not move to storage automatically?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380555" y="571480"/>
            <a:ext cx="3255264" cy="19716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Rockwell"/>
              <a:buNone/>
            </a:pP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br>
              <a:rPr lang="en-US" sz="2889"/>
            </a:br>
            <a:r>
              <a:rPr lang="en-US" sz="2889"/>
              <a:t>Operations</a:t>
            </a:r>
            <a:br>
              <a:rPr lang="en-US"/>
            </a:br>
            <a:br>
              <a:rPr lang="en-US"/>
            </a:br>
            <a:r>
              <a:rPr lang="en-US" sz="2889"/>
              <a:t>               (c)</a:t>
            </a:r>
            <a:br>
              <a:rPr lang="en-US" sz="2889"/>
            </a:br>
            <a:r>
              <a:rPr lang="en-US" sz="2889"/>
              <a:t>    Data movement</a:t>
            </a:r>
            <a:endParaRPr/>
          </a:p>
        </p:txBody>
      </p:sp>
      <p:pic>
        <p:nvPicPr>
          <p:cNvPr descr="f2.pdf" id="438" name="Google Shape;438;p26"/>
          <p:cNvPicPr preferRelativeResize="0"/>
          <p:nvPr/>
        </p:nvPicPr>
        <p:blipFill rotWithShape="1">
          <a:blip r:embed="rId3">
            <a:alphaModFix/>
          </a:blip>
          <a:srcRect b="10909" l="3528" r="50587" t="46363"/>
          <a:stretch/>
        </p:blipFill>
        <p:spPr>
          <a:xfrm>
            <a:off x="3354876" y="-381000"/>
            <a:ext cx="5789124" cy="69766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26"/>
          <p:cNvCxnSpPr/>
          <p:nvPr/>
        </p:nvCxnSpPr>
        <p:spPr>
          <a:xfrm>
            <a:off x="533400" y="1355710"/>
            <a:ext cx="16002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2.pdf" id="440" name="Google Shape;440;p26"/>
          <p:cNvPicPr preferRelativeResize="0"/>
          <p:nvPr/>
        </p:nvPicPr>
        <p:blipFill rotWithShape="1">
          <a:blip r:embed="rId3">
            <a:alphaModFix/>
          </a:blip>
          <a:srcRect b="3636" l="21176" r="20000" t="88182"/>
          <a:stretch/>
        </p:blipFill>
        <p:spPr>
          <a:xfrm>
            <a:off x="47244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26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26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6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Building block</a:t>
            </a: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Calculator to compute some numeric operations. Give your explanation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7"/>
          <p:cNvSpPr txBox="1"/>
          <p:nvPr>
            <p:ph type="title"/>
          </p:nvPr>
        </p:nvSpPr>
        <p:spPr>
          <a:xfrm>
            <a:off x="380555" y="838200"/>
            <a:ext cx="3255264" cy="312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Operations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	    (d)</a:t>
            </a:r>
            <a:br>
              <a:rPr lang="en-US"/>
            </a:br>
            <a:r>
              <a:rPr lang="en-US"/>
              <a:t>	Control</a:t>
            </a:r>
            <a:endParaRPr/>
          </a:p>
        </p:txBody>
      </p:sp>
      <p:pic>
        <p:nvPicPr>
          <p:cNvPr descr="f2.pdf" id="451" name="Google Shape;451;p27"/>
          <p:cNvPicPr preferRelativeResize="0"/>
          <p:nvPr/>
        </p:nvPicPr>
        <p:blipFill rotWithShape="1">
          <a:blip r:embed="rId3">
            <a:alphaModFix/>
          </a:blip>
          <a:srcRect b="10000" l="52941" r="4705" t="47273"/>
          <a:stretch/>
        </p:blipFill>
        <p:spPr>
          <a:xfrm>
            <a:off x="3650974" y="-313569"/>
            <a:ext cx="5493026" cy="71715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27"/>
          <p:cNvCxnSpPr/>
          <p:nvPr/>
        </p:nvCxnSpPr>
        <p:spPr>
          <a:xfrm>
            <a:off x="533400" y="2438400"/>
            <a:ext cx="1600200" cy="1588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2.pdf" id="453" name="Google Shape;453;p27"/>
          <p:cNvPicPr preferRelativeResize="0"/>
          <p:nvPr/>
        </p:nvPicPr>
        <p:blipFill rotWithShape="1">
          <a:blip r:embed="rId3">
            <a:alphaModFix/>
          </a:blip>
          <a:srcRect b="3636" l="21176" r="20000" t="88182"/>
          <a:stretch/>
        </p:blipFill>
        <p:spPr>
          <a:xfrm>
            <a:off x="4495800" y="6296907"/>
            <a:ext cx="3117307" cy="561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8"/>
          <p:cNvSpPr txBox="1"/>
          <p:nvPr>
            <p:ph idx="4294967295" type="title"/>
          </p:nvPr>
        </p:nvSpPr>
        <p:spPr>
          <a:xfrm>
            <a:off x="6629400" y="2895600"/>
            <a:ext cx="2514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The </a:t>
            </a:r>
            <a:br>
              <a:rPr lang="en-US"/>
            </a:br>
            <a:r>
              <a:rPr lang="en-US"/>
              <a:t>Computer</a:t>
            </a:r>
            <a:br>
              <a:rPr lang="en-US"/>
            </a:br>
            <a:endParaRPr/>
          </a:p>
        </p:txBody>
      </p:sp>
      <p:pic>
        <p:nvPicPr>
          <p:cNvPr descr="f3.pdf" id="460" name="Google Shape;460;p28"/>
          <p:cNvPicPr preferRelativeResize="0"/>
          <p:nvPr/>
        </p:nvPicPr>
        <p:blipFill rotWithShape="1">
          <a:blip r:embed="rId3">
            <a:alphaModFix/>
          </a:blip>
          <a:srcRect b="14544" l="11765" r="0" t="21818"/>
          <a:stretch/>
        </p:blipFill>
        <p:spPr>
          <a:xfrm>
            <a:off x="0" y="0"/>
            <a:ext cx="7347921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28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linkages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2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9"/>
          <p:cNvSpPr txBox="1"/>
          <p:nvPr>
            <p:ph idx="4294967295" type="title"/>
          </p:nvPr>
        </p:nvSpPr>
        <p:spPr>
          <a:xfrm>
            <a:off x="71406" y="2714620"/>
            <a:ext cx="7556500" cy="1116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Rockwell"/>
              <a:buNone/>
            </a:pPr>
            <a:r>
              <a:rPr lang="en-US" sz="4000"/>
              <a:t>Structure</a:t>
            </a:r>
            <a:endParaRPr/>
          </a:p>
        </p:txBody>
      </p:sp>
      <p:grpSp>
        <p:nvGrpSpPr>
          <p:cNvPr id="469" name="Google Shape;469;p29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descr="f4.pdf" id="470" name="Google Shape;470;p29"/>
            <p:cNvPicPr preferRelativeResize="0"/>
            <p:nvPr/>
          </p:nvPicPr>
          <p:blipFill rotWithShape="1">
            <a:blip r:embed="rId3">
              <a:alphaModFix/>
            </a:blip>
            <a:srcRect b="5455" l="7058" r="3529" t="4544"/>
            <a:stretch/>
          </p:blipFill>
          <p:spPr>
            <a:xfrm>
              <a:off x="785786" y="-27716"/>
              <a:ext cx="5340911" cy="69571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1" name="Google Shape;471;p2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29454" y="1071546"/>
              <a:ext cx="1866900" cy="220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2" name="Google Shape;472;p29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  <a:gradFill>
              <a:gsLst>
                <a:gs pos="0">
                  <a:srgbClr val="4A174B"/>
                </a:gs>
                <a:gs pos="100000">
                  <a:srgbClr val="AD90AE"/>
                </a:gs>
              </a:gsLst>
              <a:lin ang="5400000" scaled="0"/>
            </a:gra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1+2</a:t>
              </a:r>
              <a:endParaRPr/>
            </a:p>
          </p:txBody>
        </p:sp>
        <p:sp>
          <p:nvSpPr>
            <p:cNvPr id="473" name="Google Shape;473;p29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474" name="Google Shape;474;p29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475" name="Google Shape;475;p29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476" name="Google Shape;476;p29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  <a:ln cap="flat" cmpd="sng" w="12700">
              <a:solidFill>
                <a:srgbClr val="642F64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dir="5400000" dist="25400">
                <a:srgbClr val="808080">
                  <a:alpha val="7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cxnSp>
          <p:nvCxnSpPr>
            <p:cNvPr id="477" name="Google Shape;477;p29"/>
            <p:cNvCxnSpPr>
              <a:stCxn id="472" idx="1"/>
            </p:cNvCxnSpPr>
            <p:nvPr/>
          </p:nvCxnSpPr>
          <p:spPr>
            <a:xfrm flipH="1">
              <a:off x="2786020" y="571480"/>
              <a:ext cx="1071600" cy="2142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8" name="Google Shape;478;p29"/>
            <p:cNvCxnSpPr>
              <a:stCxn id="472" idx="3"/>
            </p:cNvCxnSpPr>
            <p:nvPr/>
          </p:nvCxnSpPr>
          <p:spPr>
            <a:xfrm>
              <a:off x="4714876" y="571480"/>
              <a:ext cx="2357400" cy="8574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479" name="Google Shape;479;p29"/>
            <p:cNvCxnSpPr>
              <a:stCxn id="473" idx="1"/>
            </p:cNvCxnSpPr>
            <p:nvPr/>
          </p:nvCxnSpPr>
          <p:spPr>
            <a:xfrm flipH="1">
              <a:off x="4714744" y="1535893"/>
              <a:ext cx="2571900" cy="1035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80" name="Google Shape;480;p29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  <a:gradFill>
            <a:gsLst>
              <a:gs pos="0">
                <a:srgbClr val="4A174B"/>
              </a:gs>
              <a:gs pos="100000">
                <a:srgbClr val="AD90AE"/>
              </a:gs>
            </a:gsLst>
            <a:lin ang="5400000" scaled="0"/>
          </a:gradFill>
          <a:ln cap="flat" cmpd="sng" w="12700">
            <a:solidFill>
              <a:srgbClr val="642F64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dir="5400000" dist="25400">
              <a:srgbClr val="808080">
                <a:alpha val="7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to verify</a:t>
            </a:r>
            <a:endParaRPr/>
          </a:p>
        </p:txBody>
      </p:sp>
      <p:cxnSp>
        <p:nvCxnSpPr>
          <p:cNvPr id="481" name="Google Shape;481;p29"/>
          <p:cNvCxnSpPr>
            <a:stCxn id="476" idx="1"/>
          </p:cNvCxnSpPr>
          <p:nvPr/>
        </p:nvCxnSpPr>
        <p:spPr>
          <a:xfrm rot="10800000">
            <a:off x="2643062" y="928716"/>
            <a:ext cx="5429400" cy="1214400"/>
          </a:xfrm>
          <a:prstGeom prst="straightConnector1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2" name="Google Shape;482;p2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Explore Hardware </a:t>
            </a:r>
            <a:br>
              <a:rPr lang="en-US"/>
            </a:br>
            <a:r>
              <a:rPr lang="en-US"/>
              <a:t>Do it Yourself</a:t>
            </a:r>
            <a:endParaRPr/>
          </a:p>
        </p:txBody>
      </p:sp>
      <p:sp>
        <p:nvSpPr>
          <p:cNvPr id="227" name="Google Shape;227;p3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Type </a:t>
            </a:r>
            <a:r>
              <a:rPr b="1" lang="en-US"/>
              <a:t>Ctrl + Alt + Delete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</a:t>
            </a:r>
            <a:r>
              <a:rPr b="1" lang="en-US"/>
              <a:t>Start Task Manager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 the </a:t>
            </a:r>
            <a:r>
              <a:rPr b="1" lang="en-US"/>
              <a:t>Windows Task</a:t>
            </a:r>
            <a:r>
              <a:rPr lang="en-US"/>
              <a:t> </a:t>
            </a:r>
            <a:r>
              <a:rPr b="1" lang="en-US"/>
              <a:t>Manager</a:t>
            </a:r>
            <a:r>
              <a:rPr lang="en-US"/>
              <a:t> window, 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the tab </a:t>
            </a:r>
            <a:r>
              <a:rPr b="1" lang="en-US"/>
              <a:t>Applications</a:t>
            </a:r>
            <a:r>
              <a:rPr lang="en-US"/>
              <a:t>, count number of running applications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Choose the tab </a:t>
            </a:r>
            <a:r>
              <a:rPr b="1" lang="en-US"/>
              <a:t>Processes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Click the button </a:t>
            </a:r>
            <a:r>
              <a:rPr b="1" lang="en-US"/>
              <a:t>Show processes from all users</a:t>
            </a:r>
            <a:r>
              <a:rPr lang="en-US"/>
              <a:t> at the bottom of the window, count number of running processes.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You knew number of processors in your computer and number of running processes.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In average, how many processes are executed by one processor?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ct val="75000"/>
              <a:buChar char="■"/>
            </a:pPr>
            <a:r>
              <a:rPr lang="en-US"/>
              <a:t>How some processes can run on one processor?</a:t>
            </a:r>
            <a:endParaRPr/>
          </a:p>
        </p:txBody>
      </p:sp>
      <p:sp>
        <p:nvSpPr>
          <p:cNvPr id="228" name="Google Shape;228;p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 txBox="1"/>
          <p:nvPr>
            <p:ph idx="1" type="body"/>
          </p:nvPr>
        </p:nvSpPr>
        <p:spPr>
          <a:xfrm>
            <a:off x="3962400" y="990600"/>
            <a:ext cx="4876800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b="1" lang="en-US" sz="2400" u="sng">
                <a:solidFill>
                  <a:schemeClr val="dk1"/>
                </a:solidFill>
              </a:rPr>
              <a:t>CPU</a:t>
            </a:r>
            <a:r>
              <a:rPr lang="en-US" sz="2400">
                <a:solidFill>
                  <a:schemeClr val="dk1"/>
                </a:solidFill>
              </a:rPr>
              <a:t> – controls the operation of the computer and performs its data processing functions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b="1" lang="en-US" sz="2400" u="sng">
                <a:solidFill>
                  <a:schemeClr val="dk1"/>
                </a:solidFill>
              </a:rPr>
              <a:t>Main Memory</a:t>
            </a:r>
            <a:r>
              <a:rPr lang="en-US" sz="2400">
                <a:solidFill>
                  <a:schemeClr val="dk1"/>
                </a:solidFill>
              </a:rPr>
              <a:t> – stores data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b="1" lang="en-US" sz="2400" u="sng">
                <a:solidFill>
                  <a:schemeClr val="dk1"/>
                </a:solidFill>
              </a:rPr>
              <a:t>I/O</a:t>
            </a:r>
            <a:r>
              <a:rPr lang="en-US" sz="2400">
                <a:solidFill>
                  <a:schemeClr val="dk1"/>
                </a:solidFill>
              </a:rPr>
              <a:t> – moves data between the computer and its external environment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Clr>
                <a:srgbClr val="4C264C"/>
              </a:buClr>
              <a:buSzPts val="3072"/>
              <a:buFont typeface="Noto Sans Symbols"/>
              <a:buChar char="✦"/>
            </a:pPr>
            <a:r>
              <a:rPr lang="en-US" sz="2400">
                <a:solidFill>
                  <a:schemeClr val="dk1"/>
                </a:solidFill>
              </a:rPr>
              <a:t> </a:t>
            </a:r>
            <a:r>
              <a:rPr b="1" lang="en-US" sz="2400" u="sng">
                <a:solidFill>
                  <a:schemeClr val="dk1"/>
                </a:solidFill>
              </a:rPr>
              <a:t>System Interconnection</a:t>
            </a:r>
            <a:r>
              <a:rPr lang="en-US" sz="2400">
                <a:solidFill>
                  <a:schemeClr val="dk1"/>
                </a:solidFill>
              </a:rPr>
              <a:t> – some mechanism that provides for communication among CPU, main memory, and I/O</a:t>
            </a:r>
            <a:endParaRPr sz="2400"/>
          </a:p>
        </p:txBody>
      </p:sp>
      <p:sp>
        <p:nvSpPr>
          <p:cNvPr id="489" name="Google Shape;489;p30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four main structural components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computer:</a:t>
            </a:r>
            <a:endParaRPr/>
          </a:p>
        </p:txBody>
      </p:sp>
      <p:pic>
        <p:nvPicPr>
          <p:cNvPr id="490" name="Google Shape;4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962400"/>
            <a:ext cx="2146980" cy="21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1"/>
          <p:cNvSpPr txBox="1"/>
          <p:nvPr>
            <p:ph type="title"/>
          </p:nvPr>
        </p:nvSpPr>
        <p:spPr>
          <a:xfrm>
            <a:off x="381000" y="228600"/>
            <a:ext cx="325526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Rockwell"/>
              <a:buNone/>
            </a:pPr>
            <a:r>
              <a:rPr lang="en-US"/>
              <a:t>CPU</a:t>
            </a:r>
            <a:endParaRPr/>
          </a:p>
        </p:txBody>
      </p:sp>
      <p:sp>
        <p:nvSpPr>
          <p:cNvPr id="497" name="Google Shape;497;p31"/>
          <p:cNvSpPr txBox="1"/>
          <p:nvPr>
            <p:ph idx="1" type="body"/>
          </p:nvPr>
        </p:nvSpPr>
        <p:spPr>
          <a:xfrm>
            <a:off x="4168775" y="838200"/>
            <a:ext cx="4597399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Control Unit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Controls the operation of the CPU and hence the computer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Arithmetic and Logic Unit (ALU)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Performs the computer’s data processing function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Registers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Provide storage internal to the CPU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CPU Interconnection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rgbClr val="000000"/>
                </a:solidFill>
              </a:rPr>
              <a:t>Some mechanism that provides for communication among the control unit, ALU, and registers</a:t>
            </a:r>
            <a:endParaRPr/>
          </a:p>
        </p:txBody>
      </p:sp>
      <p:sp>
        <p:nvSpPr>
          <p:cNvPr id="498" name="Google Shape;498;p31"/>
          <p:cNvSpPr txBox="1"/>
          <p:nvPr>
            <p:ph idx="2" type="body"/>
          </p:nvPr>
        </p:nvSpPr>
        <p:spPr>
          <a:xfrm>
            <a:off x="381000" y="1676400"/>
            <a:ext cx="3255264" cy="239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950"/>
              <a:buNone/>
            </a:pPr>
            <a:r>
              <a:rPr lang="en-US" sz="2600">
                <a:latin typeface="Rockwell"/>
                <a:ea typeface="Rockwell"/>
                <a:cs typeface="Rockwell"/>
                <a:sym typeface="Rockwell"/>
              </a:rPr>
              <a:t>Major structural components:</a:t>
            </a:r>
            <a:endParaRPr/>
          </a:p>
        </p:txBody>
      </p:sp>
      <p:pic>
        <p:nvPicPr>
          <p:cNvPr id="499" name="Google Shape;49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755404">
            <a:off x="1752600" y="4724400"/>
            <a:ext cx="1599971" cy="1599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677974">
            <a:off x="588811" y="2951012"/>
            <a:ext cx="1612900" cy="16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2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Exercises</a:t>
            </a:r>
            <a:br>
              <a:rPr lang="en-US"/>
            </a:br>
            <a:r>
              <a:rPr lang="en-US" sz="2800"/>
              <a:t>(Write your answers to your notebook)</a:t>
            </a:r>
            <a:endParaRPr/>
          </a:p>
        </p:txBody>
      </p:sp>
      <p:sp>
        <p:nvSpPr>
          <p:cNvPr id="507" name="Google Shape;507;p32"/>
          <p:cNvSpPr txBox="1"/>
          <p:nvPr>
            <p:ph idx="1" type="body"/>
          </p:nvPr>
        </p:nvSpPr>
        <p:spPr>
          <a:xfrm>
            <a:off x="497540" y="1857365"/>
            <a:ext cx="8146425" cy="4143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1.1 What, in general terms, is the distinction between computer organization and computer architecture?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1.2 What, in general terms, is the distinction between computer structure and computer function?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1.3 What are the four main functions of a computer?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1.4 List and briefly define the main structural components of a computer.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/>
              <a:t>1.5 List and briefly define the main structural components of a processor.</a:t>
            </a:r>
            <a:endParaRPr/>
          </a:p>
        </p:txBody>
      </p:sp>
      <p:sp>
        <p:nvSpPr>
          <p:cNvPr id="508" name="Google Shape;508;p32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3"/>
          <p:cNvSpPr txBox="1"/>
          <p:nvPr>
            <p:ph type="title"/>
          </p:nvPr>
        </p:nvSpPr>
        <p:spPr>
          <a:xfrm>
            <a:off x="762000" y="228600"/>
            <a:ext cx="4073526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Rockwell"/>
              <a:buNone/>
            </a:pPr>
            <a:r>
              <a:rPr lang="en-US" sz="4400"/>
              <a:t>Summary</a:t>
            </a:r>
            <a:endParaRPr/>
          </a:p>
        </p:txBody>
      </p:sp>
      <p:sp>
        <p:nvSpPr>
          <p:cNvPr id="515" name="Google Shape;515;p33"/>
          <p:cNvSpPr txBox="1"/>
          <p:nvPr>
            <p:ph idx="1" type="body"/>
          </p:nvPr>
        </p:nvSpPr>
        <p:spPr>
          <a:xfrm>
            <a:off x="497541" y="2447365"/>
            <a:ext cx="3657600" cy="36787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Computer Organization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Computer Architecture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processing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storage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Data movement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Control</a:t>
            </a:r>
            <a:endParaRPr/>
          </a:p>
          <a:p>
            <a:pPr indent="-142875" lvl="0" marL="22860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6" name="Google Shape;516;p33"/>
          <p:cNvSpPr txBox="1"/>
          <p:nvPr>
            <p:ph idx="2" type="body"/>
          </p:nvPr>
        </p:nvSpPr>
        <p:spPr>
          <a:xfrm>
            <a:off x="4495800" y="2362200"/>
            <a:ext cx="36576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Structure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CPU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Main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I/O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System interconnection</a:t>
            </a:r>
            <a:endParaRPr/>
          </a:p>
          <a:p>
            <a:pPr indent="-228600" lvl="1" marL="228600" rtl="0" algn="l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■"/>
            </a:pPr>
            <a:r>
              <a:rPr lang="en-US">
                <a:solidFill>
                  <a:schemeClr val="dk1"/>
                </a:solidFill>
              </a:rPr>
              <a:t>CPU structural components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Control unit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ALU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Registers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324"/>
              <a:buChar char="■"/>
            </a:pPr>
            <a:r>
              <a:rPr lang="en-US" sz="1765">
                <a:solidFill>
                  <a:schemeClr val="dk1"/>
                </a:solidFill>
              </a:rPr>
              <a:t>CPU interconnection</a:t>
            </a:r>
            <a:endParaRPr/>
          </a:p>
        </p:txBody>
      </p:sp>
      <p:sp>
        <p:nvSpPr>
          <p:cNvPr id="517" name="Google Shape;517;p33"/>
          <p:cNvSpPr txBox="1"/>
          <p:nvPr>
            <p:ph idx="3" type="body"/>
          </p:nvPr>
        </p:nvSpPr>
        <p:spPr>
          <a:xfrm>
            <a:off x="497541" y="1295400"/>
            <a:ext cx="3657600" cy="109817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t/>
            </a:r>
            <a:endParaRPr sz="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Chapter 1    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3200"/>
          </a:p>
        </p:txBody>
      </p:sp>
      <p:sp>
        <p:nvSpPr>
          <p:cNvPr id="518" name="Google Shape;518;p33"/>
          <p:cNvSpPr txBox="1"/>
          <p:nvPr>
            <p:ph idx="4" type="body"/>
          </p:nvPr>
        </p:nvSpPr>
        <p:spPr>
          <a:xfrm>
            <a:off x="4419600" y="304800"/>
            <a:ext cx="3657600" cy="1707776"/>
          </a:xfrm>
          <a:prstGeom prst="rect">
            <a:avLst/>
          </a:prstGeom>
          <a:solidFill>
            <a:srgbClr val="A2A2C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 sz="2800">
                <a:solidFill>
                  <a:srgbClr val="321933"/>
                </a:solidFill>
              </a:rPr>
              <a:t>Introduction  </a:t>
            </a:r>
            <a:endParaRPr>
              <a:solidFill>
                <a:srgbClr val="6666CC"/>
              </a:solidFill>
            </a:endParaRPr>
          </a:p>
        </p:txBody>
      </p:sp>
      <p:sp>
        <p:nvSpPr>
          <p:cNvPr id="519" name="Google Shape;519;p33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Internet Resources</a:t>
            </a:r>
            <a:br>
              <a:rPr lang="en-US"/>
            </a:br>
            <a:r>
              <a:rPr lang="en-US"/>
              <a:t>- Web site for book</a:t>
            </a:r>
            <a:endParaRPr/>
          </a:p>
        </p:txBody>
      </p:sp>
      <p:sp>
        <p:nvSpPr>
          <p:cNvPr id="526" name="Google Shape;526;p3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http://WilliamStallings.com/COA/COA9e.html</a:t>
            </a:r>
            <a:endParaRPr sz="2400"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of interest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Links to sites for courses that use the book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Errata list for book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Information on other books by W. Stallings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http://WilliamStallings.com/StudentSupport.html</a:t>
            </a:r>
            <a:endParaRPr sz="2400"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Math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How-to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Research resources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■"/>
            </a:pPr>
            <a:r>
              <a:rPr lang="en-US" sz="2000">
                <a:solidFill>
                  <a:schemeClr val="dk1"/>
                </a:solidFill>
              </a:rPr>
              <a:t>Misc</a:t>
            </a:r>
            <a:endParaRPr/>
          </a:p>
          <a:p>
            <a:pPr indent="-133350" lvl="1" marL="457200" rtl="0" algn="l"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2000"/>
          </a:p>
        </p:txBody>
      </p:sp>
      <p:sp>
        <p:nvSpPr>
          <p:cNvPr id="527" name="Google Shape;527;p3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Why should COA be studied?</a:t>
            </a:r>
            <a:br>
              <a:rPr lang="en-US"/>
            </a:br>
            <a:r>
              <a:rPr lang="en-US"/>
              <a:t>Course Objectives </a:t>
            </a:r>
            <a:endParaRPr/>
          </a:p>
        </p:txBody>
      </p:sp>
      <p:sp>
        <p:nvSpPr>
          <p:cNvPr id="235" name="Google Shape;235;p4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Important questions: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computers organized? 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computers made?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are combinational circuits made?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may we understand the way computers work?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How can computers allow many programs running concurrently?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 What are answers for above questions?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36" name="Google Shape;236;p4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Resource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285720" y="1428736"/>
            <a:ext cx="8645526" cy="46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Book: William Stallings, 2012, Computer Organization and Architecture: Design for Performance,  9th Edition, Prentice Hall. 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Tool:  MASM32 SDK version 11(masm32v11r.zip), MASM64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dk1"/>
                </a:solidFill>
              </a:rPr>
              <a:t>Free Download Link: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http://www.masm32.com/</a:t>
            </a:r>
            <a:endParaRPr>
              <a:solidFill>
                <a:srgbClr val="FF0000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https://www.microsoft.com/en-us/download/details.aspx?id=12654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500"/>
              <a:buNone/>
            </a:pPr>
            <a:r>
              <a:rPr lang="en-US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http://www.windows8downloads.com/win8-masm-64.html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rPr b="1" lang="en-US" sz="1800">
                <a:solidFill>
                  <a:schemeClr val="dk1"/>
                </a:solidFill>
              </a:rPr>
              <a:t>MASM 64( Important):</a:t>
            </a:r>
            <a:r>
              <a:rPr lang="en-US" sz="1800">
                <a:solidFill>
                  <a:schemeClr val="dk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244" name="Google Shape;244;p5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50" name="Google Shape;250;p6"/>
          <p:cNvSpPr txBox="1"/>
          <p:nvPr>
            <p:ph idx="1" type="body"/>
          </p:nvPr>
        </p:nvSpPr>
        <p:spPr>
          <a:xfrm>
            <a:off x="498474" y="1428736"/>
            <a:ext cx="7556313" cy="4697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1: Introduction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2: Computer Evolution and Performance"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3: A Top-Level View of Computer Function and Interconnection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Memories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4: Cache Memory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5: Internal Memory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6: External Memory</a:t>
            </a:r>
            <a:endParaRPr/>
          </a:p>
        </p:txBody>
      </p:sp>
      <p:sp>
        <p:nvSpPr>
          <p:cNvPr id="251" name="Google Shape;251;p6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57" name="Google Shape;257;p7"/>
          <p:cNvSpPr txBox="1"/>
          <p:nvPr>
            <p:ph idx="1" type="body"/>
          </p:nvPr>
        </p:nvSpPr>
        <p:spPr>
          <a:xfrm>
            <a:off x="500034" y="1785927"/>
            <a:ext cx="7556313" cy="3857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7: Input/Output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8: Operating System Support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Chapter 11:  Digital Logic</a:t>
            </a:r>
            <a:endParaRPr/>
          </a:p>
          <a:p>
            <a:pPr indent="-228600" lvl="0" marL="228600" rtl="0" algn="l">
              <a:spcBef>
                <a:spcPts val="200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Instruction Set of CPU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1"/>
                </a:solidFill>
              </a:rPr>
              <a:t>Chapter 12: Instruction Sets: Characteristics and Functions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1650"/>
              <a:buChar char="■"/>
            </a:pPr>
            <a:r>
              <a:rPr lang="en-US" sz="2200">
                <a:solidFill>
                  <a:schemeClr val="dk1"/>
                </a:solidFill>
              </a:rPr>
              <a:t>Chapter 13: Instruction Sets: Addressing Modes and Formats,  Assembly Language</a:t>
            </a:r>
            <a:endParaRPr/>
          </a:p>
        </p:txBody>
      </p:sp>
      <p:sp>
        <p:nvSpPr>
          <p:cNvPr id="258" name="Google Shape;258;p7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8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Description</a:t>
            </a:r>
            <a:endParaRPr/>
          </a:p>
        </p:txBody>
      </p:sp>
      <p:sp>
        <p:nvSpPr>
          <p:cNvPr id="265" name="Google Shape;265;p8"/>
          <p:cNvSpPr txBox="1"/>
          <p:nvPr>
            <p:ph idx="1" type="body"/>
          </p:nvPr>
        </p:nvSpPr>
        <p:spPr>
          <a:xfrm>
            <a:off x="498474" y="1571612"/>
            <a:ext cx="7556313" cy="455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3200">
                <a:solidFill>
                  <a:schemeClr val="dk1"/>
                </a:solidFill>
              </a:rPr>
              <a:t>CPUs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14: Processor Structure and Function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15: Reduced Instruction Set Computers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16: Instruction-Level Parallelism and Superscalar Processors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17: Parallel Processing </a:t>
            </a:r>
            <a:endParaRPr/>
          </a:p>
          <a:p>
            <a:pPr indent="-228600" lvl="1" marL="457200" rtl="0" algn="l">
              <a:spcBef>
                <a:spcPts val="600"/>
              </a:spcBef>
              <a:spcAft>
                <a:spcPts val="0"/>
              </a:spcAft>
              <a:buSzPts val="2100"/>
              <a:buChar char="■"/>
            </a:pPr>
            <a:r>
              <a:rPr lang="en-US" sz="2800">
                <a:solidFill>
                  <a:schemeClr val="dk1"/>
                </a:solidFill>
              </a:rPr>
              <a:t>Chapter 18: Multicore Computers</a:t>
            </a:r>
            <a:endParaRPr/>
          </a:p>
        </p:txBody>
      </p:sp>
      <p:sp>
        <p:nvSpPr>
          <p:cNvPr id="266" name="Google Shape;266;p8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"/>
          <p:cNvSpPr txBox="1"/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ckwell"/>
              <a:buNone/>
            </a:pPr>
            <a:r>
              <a:rPr lang="en-US"/>
              <a:t>Course plan</a:t>
            </a:r>
            <a:endParaRPr/>
          </a:p>
        </p:txBody>
      </p:sp>
      <p:sp>
        <p:nvSpPr>
          <p:cNvPr id="272" name="Google Shape;272;p9"/>
          <p:cNvSpPr txBox="1"/>
          <p:nvPr>
            <p:ph idx="1" type="body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2400">
                <a:solidFill>
                  <a:schemeClr val="dk1"/>
                </a:solidFill>
              </a:rPr>
              <a:t>See it on CMS</a:t>
            </a:r>
            <a:endParaRPr/>
          </a:p>
        </p:txBody>
      </p:sp>
      <p:sp>
        <p:nvSpPr>
          <p:cNvPr id="273" name="Google Shape;273;p9"/>
          <p:cNvSpPr txBox="1"/>
          <p:nvPr>
            <p:ph idx="12" type="sldNum"/>
          </p:nvPr>
        </p:nvSpPr>
        <p:spPr>
          <a:xfrm>
            <a:off x="8305800" y="242234"/>
            <a:ext cx="5540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vantage">
  <a:themeElements>
    <a:clrScheme name="Advantage">
      <a:dk1>
        <a:srgbClr val="000000"/>
      </a:dk1>
      <a:lt1>
        <a:srgbClr val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2012-06-10T02:41:24Z</dcterms:created>
  <dc:creator>Adrian J Pullin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