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75" r:id="rId4"/>
    <p:sldId id="263" r:id="rId5"/>
    <p:sldId id="272" r:id="rId6"/>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434" autoAdjust="0"/>
  </p:normalViewPr>
  <p:slideViewPr>
    <p:cSldViewPr>
      <p:cViewPr varScale="1">
        <p:scale>
          <a:sx n="65" d="100"/>
          <a:sy n="65" d="100"/>
        </p:scale>
        <p:origin x="1051" y="4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7/18/2023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a:t>
            </a:fld>
            <a:endParaRPr lang="en-US" dirty="0"/>
          </a:p>
        </p:txBody>
      </p:sp>
    </p:spTree>
    <p:extLst>
      <p:ext uri="{BB962C8B-B14F-4D97-AF65-F5344CB8AC3E}">
        <p14:creationId xmlns:p14="http://schemas.microsoft.com/office/powerpoint/2010/main" val="294708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12098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i="0" kern="1200" dirty="0">
                <a:solidFill>
                  <a:schemeClr val="tx1"/>
                </a:solidFill>
                <a:effectLst/>
                <a:latin typeface="+mn-lt"/>
                <a:ea typeface="+mn-ea"/>
                <a:cs typeface="+mn-cs"/>
              </a:rPr>
              <a:t>Risk Management Businesses Challenges, addresses many of the issues relevant to present-day businesses. It covers details of risks, threats, and vulnerabilities. Topics help students understand the importance of risk management in the organization, including many of the techniques used to manage risks. Many of the current laws are presented with clear descriptions of how they are relevant in organizations. It also includes a chapter describing the contents of a risk management plan.</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 </a:t>
            </a:r>
            <a:r>
              <a:rPr lang="en-US" dirty="0"/>
              <a:t>Risk Management Fundamentals</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a:t>Risks occur when threats exploit vulnerabilities, resulting in a loss. The loss can compromise business functions and business assets. Losses also drive business costs. Risk management helps a company identify risks that need to be reduced.</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a:t>The first steps in risk management are to identify threats and vulnerabilities. These can then be paired to help determine the severity of the risk. You can manage risks by choosing one of four techniques: A risk can be avoided, transferred, mitigated, or accepted. The primary risk management technique is risk mitigation. Risk mitigation is also known as risk reduction or risk treatment. You reduce vulnerabilities by implementing controls.</a:t>
            </a:r>
          </a:p>
          <a:p>
            <a:r>
              <a:rPr lang="en-US" dirty="0"/>
              <a:t>- Managing Risk: Threats, Vulnerabilities, and Exploits</a:t>
            </a:r>
          </a:p>
          <a:p>
            <a:r>
              <a:rPr lang="en-US" dirty="0"/>
              <a:t>Threats are always present and can’t be eliminated. You reduce the potential for a threat to do harm, or you reduce the impact of a threat, but not the threat itself. However, you can take many steps to reduce vulnerabilities. The most important vulnerabilities are those that are likely to match up as a threat/vulnerability pair. Once you identify likely threat/vulnerability pairs, you can implement mitigation techniques.</a:t>
            </a:r>
          </a:p>
          <a:p>
            <a:r>
              <a:rPr lang="en-US" dirty="0"/>
              <a:t>System damage occurs when threats exploiting the vulnerabilities of the system, meaning that utilize vulnerabilities to attack system. Need a good understanding of exploiting techniques to manage them.</a:t>
            </a:r>
          </a:p>
          <a:p>
            <a:r>
              <a:rPr lang="en-US" dirty="0"/>
              <a:t>- Maintaining Compliance</a:t>
            </a:r>
          </a:p>
          <a:p>
            <a:r>
              <a:rPr lang="en-US" dirty="0"/>
              <a:t>IT systems and data need to be protected. For the organizations that won’t do this on their own, there are now many laws in place. Many of these laws are designed to ensure that the IT systems and data are protected.</a:t>
            </a:r>
          </a:p>
          <a:p>
            <a:r>
              <a:rPr lang="en-US" dirty="0"/>
              <a:t>Beyond the laws, there are also many regulations that apply to specific sectors. Additionally, there is a wide assortment of standards and guidelines related to IT. Many of these can be used by any organization to help it assess and improve its own security.</a:t>
            </a:r>
          </a:p>
          <a:p>
            <a:r>
              <a:rPr lang="en-US" dirty="0"/>
              <a:t>- Developing a Risk Management Plan</a:t>
            </a:r>
          </a:p>
          <a:p>
            <a:r>
              <a:rPr lang="en-US" dirty="0"/>
              <a:t>A risk management plan is a specific type of project plan. The project is to identify and mitigate risks. You start by creating objectives and a project scope. You then identify risks. Finally, you create a response plan as recommendations to mitigate the risks.</a:t>
            </a:r>
          </a:p>
          <a:p>
            <a:r>
              <a:rPr lang="en-US" dirty="0"/>
              <a:t>Management can then choose to accept, defer, or modify the risks. Next, you then implement the recommendations. A primary tool used to track the recommendations is a plan of action and milestones (POAM). This POAM is a living document that is updated throughout the project. You can supplement it with different charting tools to ease project management tasks.</a:t>
            </a:r>
          </a:p>
          <a:p>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7/18/2023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7/18/2023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7/18/2023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7/18/2023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7/18/2023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7/18/2023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7/18/2023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7/18/2023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7/18/2023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7/18/2023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7/18/2023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in Information Systems</a:t>
            </a:r>
          </a:p>
        </p:txBody>
      </p:sp>
    </p:spTree>
    <p:extLst>
      <p:ext uri="{BB962C8B-B14F-4D97-AF65-F5344CB8AC3E}">
        <p14:creationId xmlns:p14="http://schemas.microsoft.com/office/powerpoint/2010/main" val="214035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sz="2800" dirty="0"/>
              <a:t>Risk Management Fundamentals: Threats, Vulnerabilities, &amp; Exploits</a:t>
            </a:r>
          </a:p>
          <a:p>
            <a:r>
              <a:rPr lang="en-US" sz="2800" dirty="0"/>
              <a:t>Risk Compliance &amp; Planning</a:t>
            </a:r>
          </a:p>
          <a:p>
            <a:r>
              <a:rPr lang="en-US" sz="2800" dirty="0"/>
              <a:t>Security Risk Assessment Definition &amp; Performance</a:t>
            </a:r>
          </a:p>
          <a:p>
            <a:r>
              <a:rPr lang="en-US" sz="2800" dirty="0"/>
              <a:t>Asset Identification, Analysis of Threats, Vulnerabilities &amp; Exploits</a:t>
            </a:r>
          </a:p>
          <a:p>
            <a:r>
              <a:rPr lang="en-US" sz="2800" dirty="0"/>
              <a:t>Risk Mitigation: Security Control &amp; Planning</a:t>
            </a:r>
          </a:p>
          <a:p>
            <a:r>
              <a:rPr lang="en-US" sz="2800" dirty="0"/>
              <a:t>Security Risk Mitigation:</a:t>
            </a:r>
          </a:p>
          <a:p>
            <a:pPr lvl="1"/>
            <a:r>
              <a:rPr lang="en-US" sz="2400" dirty="0"/>
              <a:t>Risk Assessment &amp; Mitigation Planning</a:t>
            </a:r>
          </a:p>
          <a:p>
            <a:pPr lvl="1"/>
            <a:r>
              <a:rPr lang="en-US" sz="2400" dirty="0"/>
              <a:t>BIA (Business Impact Analysis) &amp; BCP (Business Continuity Plan)</a:t>
            </a:r>
          </a:p>
          <a:p>
            <a:pPr lvl="1"/>
            <a:r>
              <a:rPr lang="en-US" sz="2400" dirty="0"/>
              <a:t>DRP (Disaster Recovery Plan) &amp; CIRT (Computer Incidence Response Team) Plan</a:t>
            </a:r>
          </a:p>
          <a:p>
            <a:endParaRPr lang="en-US" sz="2800" dirty="0"/>
          </a:p>
          <a:p>
            <a:endParaRPr lang="en-US" sz="280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7/18/2023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4249400" cy="6553200"/>
          </a:xfrm>
        </p:spPr>
        <p:txBody>
          <a:bodyPr>
            <a:noAutofit/>
          </a:bodyPr>
          <a:lstStyle/>
          <a:p>
            <a:r>
              <a:rPr lang="en-US" sz="2300" dirty="0"/>
              <a:t>Understand the fundamental concepts of risk management and its importance.</a:t>
            </a:r>
          </a:p>
          <a:p>
            <a:r>
              <a:rPr lang="en-US" sz="2300" dirty="0"/>
              <a:t>Understand methods of mitigating risk by managing threats, vulnerabilities, &amp; exploits.</a:t>
            </a:r>
          </a:p>
          <a:p>
            <a:r>
              <a:rPr lang="en-US" sz="2300" dirty="0"/>
              <a:t>Identify compliance laws, standards, best practices, &amp; policies of risk management.</a:t>
            </a:r>
          </a:p>
          <a:p>
            <a:r>
              <a:rPr lang="en-US" sz="2300" dirty="0"/>
              <a:t>Describe the components of an effective risk management plan.</a:t>
            </a:r>
          </a:p>
          <a:p>
            <a:r>
              <a:rPr lang="en-US" sz="2300" dirty="0"/>
              <a:t>Describe approaches for identifying &amp; analyzing relevant threats, vulnerabilities, &amp; exploits.</a:t>
            </a:r>
          </a:p>
          <a:p>
            <a:r>
              <a:rPr lang="en-US" sz="2300" dirty="0"/>
              <a:t>Describe the process of performing risk assessments.</a:t>
            </a:r>
          </a:p>
          <a:p>
            <a:r>
              <a:rPr lang="en-US" sz="2300" dirty="0"/>
              <a:t>Identify assets and activities to be protected within an organization.</a:t>
            </a:r>
          </a:p>
          <a:p>
            <a:r>
              <a:rPr lang="en-US" sz="2300" dirty="0"/>
              <a:t>Identify and analyze threats, vulnerabilities, &amp; exploits.</a:t>
            </a:r>
          </a:p>
          <a:p>
            <a:r>
              <a:rPr lang="en-US" sz="2300" dirty="0"/>
              <a:t>Identify and analyze risk mitigation security controls.</a:t>
            </a:r>
          </a:p>
          <a:p>
            <a:r>
              <a:rPr lang="en-US" sz="2300" dirty="0"/>
              <a:t>Describe the process of planning risk mitigation throughout an organization.</a:t>
            </a:r>
          </a:p>
          <a:p>
            <a:r>
              <a:rPr lang="en-US" sz="2300" dirty="0"/>
              <a:t>Describe the process of implementing a risk mitigation plan.</a:t>
            </a:r>
          </a:p>
          <a:p>
            <a:r>
              <a:rPr lang="en-US" sz="2300" dirty="0"/>
              <a:t>Perform a BIA.</a:t>
            </a:r>
          </a:p>
          <a:p>
            <a:r>
              <a:rPr lang="en-US" sz="2300" dirty="0"/>
              <a:t>Review a BCP based on the findings of a given risk assessment for an organization.</a:t>
            </a:r>
          </a:p>
          <a:p>
            <a:r>
              <a:rPr lang="en-US" sz="2300" dirty="0"/>
              <a:t>Review a DRP based on the findings of a given risk assessment for an organization.</a:t>
            </a:r>
          </a:p>
          <a:p>
            <a:r>
              <a:rPr lang="en-US" sz="2300" dirty="0"/>
              <a:t>Review a CIRT plan for an organization.</a:t>
            </a:r>
          </a:p>
          <a:p>
            <a:endParaRPr lang="en-US" sz="2300" dirty="0"/>
          </a:p>
          <a:p>
            <a:endParaRPr lang="en-US" sz="230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7/18/2023</a:t>
            </a:fld>
            <a:endParaRPr lang="en-US" dirty="0"/>
          </a:p>
        </p:txBody>
      </p:sp>
      <p:sp>
        <p:nvSpPr>
          <p:cNvPr id="7" name="Title 6"/>
          <p:cNvSpPr>
            <a:spLocks noGrp="1"/>
          </p:cNvSpPr>
          <p:nvPr>
            <p:ph type="title"/>
          </p:nvPr>
        </p:nvSpPr>
        <p:spPr>
          <a:xfrm>
            <a:off x="762000" y="296402"/>
            <a:ext cx="13167360" cy="694198"/>
          </a:xfrm>
        </p:spPr>
        <p:txBody>
          <a:bodyPr>
            <a:normAutofit/>
          </a:bodyPr>
          <a:lstStyle/>
          <a:p>
            <a:r>
              <a:rPr lang="en-US" sz="3200" dirty="0">
                <a:solidFill>
                  <a:srgbClr val="00B0F0"/>
                </a:solidFill>
              </a:rPr>
              <a:t>Course Learning Outcomes</a:t>
            </a:r>
          </a:p>
        </p:txBody>
      </p:sp>
    </p:spTree>
    <p:extLst>
      <p:ext uri="{BB962C8B-B14F-4D97-AF65-F5344CB8AC3E}">
        <p14:creationId xmlns:p14="http://schemas.microsoft.com/office/powerpoint/2010/main" val="237010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28600" y="5820766"/>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9" name="Rounded Rectangle 48"/>
          <p:cNvSpPr/>
          <p:nvPr/>
        </p:nvSpPr>
        <p:spPr>
          <a:xfrm>
            <a:off x="228600" y="35643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8" name="Rounded Rectangle 47"/>
          <p:cNvSpPr/>
          <p:nvPr/>
        </p:nvSpPr>
        <p:spPr>
          <a:xfrm>
            <a:off x="228600" y="13545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7848600" y="1354532"/>
            <a:ext cx="6324600" cy="6494068"/>
          </a:xfrm>
        </p:spPr>
        <p:txBody>
          <a:bodyPr>
            <a:noAutofit/>
          </a:bodyPr>
          <a:lstStyle/>
          <a:p>
            <a:pPr marL="514350" indent="-514350">
              <a:buAutoNum type="arabicPeriod"/>
            </a:pPr>
            <a:r>
              <a:rPr lang="en-US" sz="1600" dirty="0"/>
              <a:t>Risk Management Fundamentals</a:t>
            </a:r>
          </a:p>
          <a:p>
            <a:pPr marL="514350" indent="-514350">
              <a:buAutoNum type="arabicPeriod"/>
            </a:pPr>
            <a:r>
              <a:rPr lang="en-US" sz="1600" dirty="0"/>
              <a:t>Managing Risk: Threats, Vulnerabilities, and Exploits</a:t>
            </a:r>
          </a:p>
          <a:p>
            <a:pPr marL="514350" indent="-514350">
              <a:buAutoNum type="arabicPeriod"/>
            </a:pPr>
            <a:r>
              <a:rPr lang="en-US" sz="1600" dirty="0"/>
              <a:t>Maintaining Compliance</a:t>
            </a:r>
          </a:p>
          <a:p>
            <a:pPr marL="514350" indent="-514350">
              <a:buAutoNum type="arabicPeriod"/>
            </a:pPr>
            <a:r>
              <a:rPr lang="en-US" sz="1600" dirty="0"/>
              <a:t>Developing a Risk Management Plan</a:t>
            </a:r>
          </a:p>
          <a:p>
            <a:pPr marL="514350" indent="-514350">
              <a:buAutoNum type="arabicPeriod"/>
            </a:pPr>
            <a:endParaRPr lang="en-US" sz="1600" dirty="0"/>
          </a:p>
          <a:p>
            <a:pPr marL="514350" indent="-514350">
              <a:buAutoNum type="arabicPeriod"/>
            </a:pPr>
            <a:r>
              <a:rPr lang="en-US" sz="1600" dirty="0"/>
              <a:t>Defining Risk Assessment Approaches</a:t>
            </a:r>
          </a:p>
          <a:p>
            <a:pPr marL="514350" indent="-514350">
              <a:buAutoNum type="arabicPeriod"/>
            </a:pPr>
            <a:r>
              <a:rPr lang="en-US" sz="1600" dirty="0"/>
              <a:t>Performing a Risk Assessment</a:t>
            </a:r>
          </a:p>
          <a:p>
            <a:pPr marL="514350" indent="-514350">
              <a:buAutoNum type="arabicPeriod"/>
            </a:pPr>
            <a:r>
              <a:rPr lang="en-US" sz="1600" dirty="0"/>
              <a:t>Identifying Assets and Activities to Be Protected</a:t>
            </a:r>
          </a:p>
          <a:p>
            <a:pPr marL="514350" indent="-514350">
              <a:buAutoNum type="arabicPeriod"/>
            </a:pPr>
            <a:r>
              <a:rPr lang="en-US" sz="1600" dirty="0"/>
              <a:t>Identifying and Analyzing Threats, Vulnerabilities, and Exploits</a:t>
            </a:r>
          </a:p>
          <a:p>
            <a:pPr marL="514350" indent="-514350">
              <a:buAutoNum type="arabicPeriod"/>
            </a:pPr>
            <a:r>
              <a:rPr lang="en-US" sz="1600" dirty="0"/>
              <a:t>Identifying and Analyzing Risk Mitigation Security Controls</a:t>
            </a:r>
          </a:p>
          <a:p>
            <a:pPr marL="514350" indent="-514350">
              <a:buAutoNum type="arabicPeriod"/>
            </a:pPr>
            <a:r>
              <a:rPr lang="en-US" sz="1600" dirty="0"/>
              <a:t>Planning Risk Mitigation Throughout Your Organization</a:t>
            </a:r>
          </a:p>
          <a:p>
            <a:pPr marL="514350" indent="-514350">
              <a:buAutoNum type="arabicPeriod"/>
            </a:pPr>
            <a:r>
              <a:rPr lang="en-US" sz="1600" dirty="0"/>
              <a:t>Turning Your Risk Assessment Into a Risk Mitigation Plan</a:t>
            </a:r>
          </a:p>
          <a:p>
            <a:pPr marL="514350" indent="-514350">
              <a:buAutoNum type="arabicPeriod"/>
            </a:pPr>
            <a:endParaRPr lang="en-US" sz="1600" dirty="0"/>
          </a:p>
          <a:p>
            <a:pPr marL="514350" indent="-514350">
              <a:buAutoNum type="arabicPeriod"/>
            </a:pPr>
            <a:r>
              <a:rPr lang="en-US" sz="1600" dirty="0"/>
              <a:t>Mitigating Risk with a Business Impact Analysis</a:t>
            </a:r>
          </a:p>
          <a:p>
            <a:pPr marL="514350" indent="-514350">
              <a:buAutoNum type="arabicPeriod"/>
            </a:pPr>
            <a:r>
              <a:rPr lang="en-US" sz="1600" dirty="0"/>
              <a:t>Mitigating Risk with a Business Continuity Plan</a:t>
            </a:r>
          </a:p>
          <a:p>
            <a:pPr marL="514350" indent="-514350">
              <a:buAutoNum type="arabicPeriod"/>
            </a:pPr>
            <a:r>
              <a:rPr lang="en-US" sz="1600" dirty="0"/>
              <a:t>Mitigating Risk with a Disaster Recovery Plan</a:t>
            </a:r>
          </a:p>
          <a:p>
            <a:pPr marL="514350" indent="-514350">
              <a:buAutoNum type="arabicPeriod"/>
            </a:pPr>
            <a:r>
              <a:rPr lang="en-US" sz="1600" dirty="0"/>
              <a:t>Mitigating Risk with a Computer Incident Response Team Plan</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400" dirty="0"/>
            </a:br>
            <a:br>
              <a:rPr lang="en-US" sz="1400" dirty="0"/>
            </a:br>
            <a:br>
              <a:rPr lang="en-US" sz="1400" dirty="0"/>
            </a:br>
            <a:br>
              <a:rPr lang="en-US" sz="1400" dirty="0"/>
            </a:br>
            <a:br>
              <a:rPr lang="en-US" sz="1400" dirty="0"/>
            </a:br>
            <a:endParaRPr lang="en-US" sz="1400" dirty="0"/>
          </a:p>
        </p:txBody>
      </p:sp>
      <p:sp>
        <p:nvSpPr>
          <p:cNvPr id="4" name="Footer Placeholder 3"/>
          <p:cNvSpPr>
            <a:spLocks noGrp="1"/>
          </p:cNvSpPr>
          <p:nvPr>
            <p:ph type="ftr" sz="quarter" idx="11"/>
          </p:nvPr>
        </p:nvSpPr>
        <p:spPr>
          <a:xfrm>
            <a:off x="228600" y="7344766"/>
            <a:ext cx="4632960" cy="438150"/>
          </a:xfrm>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7/18/2023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Knowledge Flow</a:t>
            </a:r>
          </a:p>
        </p:txBody>
      </p:sp>
      <p:cxnSp>
        <p:nvCxnSpPr>
          <p:cNvPr id="52" name="Straight Arrow Connector 51"/>
          <p:cNvCxnSpPr>
            <a:stCxn id="19" idx="4"/>
            <a:endCxn id="20" idx="0"/>
          </p:cNvCxnSpPr>
          <p:nvPr/>
        </p:nvCxnSpPr>
        <p:spPr>
          <a:xfrm>
            <a:off x="3977185" y="2211423"/>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0" idx="5"/>
            <a:endCxn id="32" idx="1"/>
          </p:cNvCxnSpPr>
          <p:nvPr/>
        </p:nvCxnSpPr>
        <p:spPr>
          <a:xfrm>
            <a:off x="4236140" y="3169338"/>
            <a:ext cx="1463288" cy="6234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620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3528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2" idx="4"/>
            <a:endCxn id="34" idx="0"/>
          </p:cNvCxnSpPr>
          <p:nvPr/>
        </p:nvCxnSpPr>
        <p:spPr>
          <a:xfrm>
            <a:off x="7224215" y="3247840"/>
            <a:ext cx="0" cy="150450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 idx="6"/>
            <a:endCxn id="18" idx="2"/>
          </p:cNvCxnSpPr>
          <p:nvPr/>
        </p:nvCxnSpPr>
        <p:spPr>
          <a:xfrm>
            <a:off x="4343402" y="2910383"/>
            <a:ext cx="1263547"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6" idx="6"/>
            <a:endCxn id="28" idx="2"/>
          </p:cNvCxnSpPr>
          <p:nvPr/>
        </p:nvCxnSpPr>
        <p:spPr>
          <a:xfrm>
            <a:off x="1113436" y="4051760"/>
            <a:ext cx="562964"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9" idx="6"/>
            <a:endCxn id="31" idx="2"/>
          </p:cNvCxnSpPr>
          <p:nvPr/>
        </p:nvCxnSpPr>
        <p:spPr>
          <a:xfrm>
            <a:off x="3704232" y="4051760"/>
            <a:ext cx="592536"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9" idx="4"/>
            <a:endCxn id="37" idx="0"/>
          </p:cNvCxnSpPr>
          <p:nvPr/>
        </p:nvCxnSpPr>
        <p:spPr>
          <a:xfrm>
            <a:off x="3338015" y="4417977"/>
            <a:ext cx="0" cy="334366"/>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7" idx="4"/>
          </p:cNvCxnSpPr>
          <p:nvPr/>
        </p:nvCxnSpPr>
        <p:spPr>
          <a:xfrm>
            <a:off x="33380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5"/>
            <a:endCxn id="37" idx="1"/>
          </p:cNvCxnSpPr>
          <p:nvPr/>
        </p:nvCxnSpPr>
        <p:spPr>
          <a:xfrm>
            <a:off x="2301572" y="4310715"/>
            <a:ext cx="777488"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3"/>
            <a:endCxn id="37" idx="6"/>
          </p:cNvCxnSpPr>
          <p:nvPr/>
        </p:nvCxnSpPr>
        <p:spPr>
          <a:xfrm flipH="1">
            <a:off x="3704232" y="4310715"/>
            <a:ext cx="1995196" cy="80784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1" idx="3"/>
            <a:endCxn id="37" idx="7"/>
          </p:cNvCxnSpPr>
          <p:nvPr/>
        </p:nvCxnSpPr>
        <p:spPr>
          <a:xfrm flipH="1">
            <a:off x="3596970" y="4310715"/>
            <a:ext cx="807060"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4" idx="4"/>
          </p:cNvCxnSpPr>
          <p:nvPr/>
        </p:nvCxnSpPr>
        <p:spPr>
          <a:xfrm>
            <a:off x="72242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0" idx="3"/>
            <a:endCxn id="43" idx="0"/>
          </p:cNvCxnSpPr>
          <p:nvPr/>
        </p:nvCxnSpPr>
        <p:spPr>
          <a:xfrm flipH="1">
            <a:off x="2423617" y="6553327"/>
            <a:ext cx="380213"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0" idx="5"/>
            <a:endCxn id="44" idx="0"/>
          </p:cNvCxnSpPr>
          <p:nvPr/>
        </p:nvCxnSpPr>
        <p:spPr>
          <a:xfrm>
            <a:off x="3321740" y="6553327"/>
            <a:ext cx="397275"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439778" y="1478989"/>
            <a:ext cx="32564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Management</a:t>
            </a:r>
          </a:p>
        </p:txBody>
      </p:sp>
      <p:sp>
        <p:nvSpPr>
          <p:cNvPr id="122" name="Rectangle 121"/>
          <p:cNvSpPr/>
          <p:nvPr/>
        </p:nvSpPr>
        <p:spPr>
          <a:xfrm>
            <a:off x="4439778" y="4984189"/>
            <a:ext cx="26468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Mitigation</a:t>
            </a:r>
          </a:p>
        </p:txBody>
      </p:sp>
      <p:sp>
        <p:nvSpPr>
          <p:cNvPr id="123" name="Rectangle 122"/>
          <p:cNvSpPr/>
          <p:nvPr/>
        </p:nvSpPr>
        <p:spPr>
          <a:xfrm>
            <a:off x="4439778" y="7239299"/>
            <a:ext cx="33326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Risk Mitigation Plans</a:t>
            </a:r>
          </a:p>
        </p:txBody>
      </p:sp>
      <p:sp>
        <p:nvSpPr>
          <p:cNvPr id="18" name="Oval 17"/>
          <p:cNvSpPr>
            <a:spLocks noChangeAspect="1"/>
          </p:cNvSpPr>
          <p:nvPr/>
        </p:nvSpPr>
        <p:spPr>
          <a:xfrm>
            <a:off x="5606949"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4</a:t>
            </a:r>
          </a:p>
        </p:txBody>
      </p:sp>
      <p:sp>
        <p:nvSpPr>
          <p:cNvPr id="19" name="Oval 18"/>
          <p:cNvSpPr>
            <a:spLocks noChangeAspect="1"/>
          </p:cNvSpPr>
          <p:nvPr/>
        </p:nvSpPr>
        <p:spPr>
          <a:xfrm>
            <a:off x="3610968" y="1478989"/>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a:t>
            </a:r>
          </a:p>
        </p:txBody>
      </p:sp>
      <p:sp>
        <p:nvSpPr>
          <p:cNvPr id="20" name="Oval 19"/>
          <p:cNvSpPr>
            <a:spLocks noChangeAspect="1"/>
          </p:cNvSpPr>
          <p:nvPr/>
        </p:nvSpPr>
        <p:spPr>
          <a:xfrm>
            <a:off x="3610968"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2</a:t>
            </a:r>
          </a:p>
        </p:txBody>
      </p:sp>
      <p:sp>
        <p:nvSpPr>
          <p:cNvPr id="22" name="Oval 21"/>
          <p:cNvSpPr>
            <a:spLocks noChangeAspect="1"/>
          </p:cNvSpPr>
          <p:nvPr/>
        </p:nvSpPr>
        <p:spPr>
          <a:xfrm>
            <a:off x="6857998" y="251540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3</a:t>
            </a:r>
          </a:p>
        </p:txBody>
      </p:sp>
      <p:sp>
        <p:nvSpPr>
          <p:cNvPr id="26" name="Oval 25"/>
          <p:cNvSpPr>
            <a:spLocks noChangeAspect="1"/>
          </p:cNvSpPr>
          <p:nvPr/>
        </p:nvSpPr>
        <p:spPr>
          <a:xfrm>
            <a:off x="381002"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5</a:t>
            </a:r>
          </a:p>
        </p:txBody>
      </p:sp>
      <p:sp>
        <p:nvSpPr>
          <p:cNvPr id="28" name="Oval 27"/>
          <p:cNvSpPr>
            <a:spLocks noChangeAspect="1"/>
          </p:cNvSpPr>
          <p:nvPr/>
        </p:nvSpPr>
        <p:spPr>
          <a:xfrm>
            <a:off x="1676400"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6</a:t>
            </a:r>
          </a:p>
        </p:txBody>
      </p:sp>
      <p:sp>
        <p:nvSpPr>
          <p:cNvPr id="29" name="Oval 28"/>
          <p:cNvSpPr>
            <a:spLocks noChangeAspect="1"/>
          </p:cNvSpPr>
          <p:nvPr/>
        </p:nvSpPr>
        <p:spPr>
          <a:xfrm>
            <a:off x="297179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7</a:t>
            </a:r>
          </a:p>
        </p:txBody>
      </p:sp>
      <p:sp>
        <p:nvSpPr>
          <p:cNvPr id="31" name="Oval 30"/>
          <p:cNvSpPr>
            <a:spLocks noChangeAspect="1"/>
          </p:cNvSpPr>
          <p:nvPr/>
        </p:nvSpPr>
        <p:spPr>
          <a:xfrm>
            <a:off x="429676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9</a:t>
            </a:r>
          </a:p>
        </p:txBody>
      </p:sp>
      <p:sp>
        <p:nvSpPr>
          <p:cNvPr id="32" name="Oval 31"/>
          <p:cNvSpPr>
            <a:spLocks noChangeAspect="1"/>
          </p:cNvSpPr>
          <p:nvPr/>
        </p:nvSpPr>
        <p:spPr>
          <a:xfrm>
            <a:off x="5592166"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8</a:t>
            </a:r>
          </a:p>
        </p:txBody>
      </p:sp>
      <p:sp>
        <p:nvSpPr>
          <p:cNvPr id="34" name="Oval 33"/>
          <p:cNvSpPr>
            <a:spLocks noChangeAspect="1"/>
          </p:cNvSpPr>
          <p:nvPr/>
        </p:nvSpPr>
        <p:spPr>
          <a:xfrm>
            <a:off x="68579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10</a:t>
            </a:r>
          </a:p>
        </p:txBody>
      </p:sp>
      <p:sp>
        <p:nvSpPr>
          <p:cNvPr id="37" name="Oval 36"/>
          <p:cNvSpPr>
            <a:spLocks noChangeAspect="1"/>
          </p:cNvSpPr>
          <p:nvPr/>
        </p:nvSpPr>
        <p:spPr>
          <a:xfrm>
            <a:off x="29717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11</a:t>
            </a:r>
          </a:p>
        </p:txBody>
      </p:sp>
      <p:sp>
        <p:nvSpPr>
          <p:cNvPr id="40" name="Oval 39"/>
          <p:cNvSpPr>
            <a:spLocks noChangeAspect="1"/>
          </p:cNvSpPr>
          <p:nvPr/>
        </p:nvSpPr>
        <p:spPr>
          <a:xfrm>
            <a:off x="2696568"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12</a:t>
            </a:r>
          </a:p>
        </p:txBody>
      </p:sp>
      <p:sp>
        <p:nvSpPr>
          <p:cNvPr id="41" name="Oval 40"/>
          <p:cNvSpPr>
            <a:spLocks noChangeAspect="1"/>
          </p:cNvSpPr>
          <p:nvPr/>
        </p:nvSpPr>
        <p:spPr>
          <a:xfrm>
            <a:off x="3991966"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15</a:t>
            </a:r>
          </a:p>
        </p:txBody>
      </p:sp>
      <p:sp>
        <p:nvSpPr>
          <p:cNvPr id="43" name="Oval 42"/>
          <p:cNvSpPr>
            <a:spLocks noChangeAspect="1"/>
          </p:cNvSpPr>
          <p:nvPr/>
        </p:nvSpPr>
        <p:spPr>
          <a:xfrm>
            <a:off x="2057400"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13</a:t>
            </a:r>
          </a:p>
        </p:txBody>
      </p:sp>
      <p:sp>
        <p:nvSpPr>
          <p:cNvPr id="44" name="Oval 43"/>
          <p:cNvSpPr>
            <a:spLocks noChangeAspect="1"/>
          </p:cNvSpPr>
          <p:nvPr/>
        </p:nvSpPr>
        <p:spPr>
          <a:xfrm>
            <a:off x="3352798"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14</a:t>
            </a:r>
          </a:p>
        </p:txBody>
      </p:sp>
      <p:cxnSp>
        <p:nvCxnSpPr>
          <p:cNvPr id="136" name="Straight Arrow Connector 135"/>
          <p:cNvCxnSpPr>
            <a:stCxn id="18" idx="5"/>
            <a:endCxn id="34" idx="1"/>
          </p:cNvCxnSpPr>
          <p:nvPr/>
        </p:nvCxnSpPr>
        <p:spPr>
          <a:xfrm>
            <a:off x="6232121" y="3169338"/>
            <a:ext cx="733139" cy="16902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Risk Management Fundamentals, Compliance Laws, Standards, and Best Practices</a:t>
            </a:r>
          </a:p>
          <a:p>
            <a:pPr lvl="1"/>
            <a:r>
              <a:rPr lang="en-US" dirty="0"/>
              <a:t>Risk Management Fundamentals</a:t>
            </a:r>
          </a:p>
          <a:p>
            <a:pPr lvl="1"/>
            <a:r>
              <a:rPr lang="en-US" dirty="0"/>
              <a:t>Maintaining Compliance</a:t>
            </a:r>
          </a:p>
          <a:p>
            <a:r>
              <a:rPr lang="en-US" dirty="0"/>
              <a:t>Risk Management Planning</a:t>
            </a:r>
          </a:p>
          <a:p>
            <a:pPr lvl="1"/>
            <a:r>
              <a:rPr lang="en-US" dirty="0"/>
              <a:t>Managing Risk: Threats, Vulnerabilities, and Exploits</a:t>
            </a:r>
          </a:p>
          <a:p>
            <a:pPr lvl="1"/>
            <a:r>
              <a:rPr lang="en-US" dirty="0"/>
              <a:t>Developing a Risk Management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7/18/2023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a:t>
            </a:r>
          </a:p>
        </p:txBody>
      </p:sp>
    </p:spTree>
    <p:extLst>
      <p:ext uri="{BB962C8B-B14F-4D97-AF65-F5344CB8AC3E}">
        <p14:creationId xmlns:p14="http://schemas.microsoft.com/office/powerpoint/2010/main" val="2787776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1008</Words>
  <Application>Microsoft Office PowerPoint</Application>
  <PresentationFormat>Custom</PresentationFormat>
  <Paragraphs>100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Tahoma</vt:lpstr>
      <vt:lpstr>Office Theme</vt:lpstr>
      <vt:lpstr>Risk Management in Information Systems</vt:lpstr>
      <vt:lpstr>Objectives</vt:lpstr>
      <vt:lpstr>Course Learning Outcomes</vt:lpstr>
      <vt:lpstr>Knowledge Flow</vt:lpstr>
      <vt:lpstr>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Nguyên Đặng</cp:lastModifiedBy>
  <cp:revision>41</cp:revision>
  <dcterms:created xsi:type="dcterms:W3CDTF">2006-08-16T00:00:00Z</dcterms:created>
  <dcterms:modified xsi:type="dcterms:W3CDTF">2023-07-18T08:08:30Z</dcterms:modified>
</cp:coreProperties>
</file>