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61" r:id="rId4"/>
    <p:sldId id="272" r:id="rId5"/>
    <p:sldId id="273" r:id="rId6"/>
    <p:sldId id="274" r:id="rId7"/>
    <p:sldId id="275" r:id="rId8"/>
    <p:sldId id="276" r:id="rId9"/>
    <p:sldId id="277" r:id="rId10"/>
    <p:sldId id="262" r:id="rId11"/>
    <p:sldId id="278" r:id="rId12"/>
    <p:sldId id="263" r:id="rId13"/>
    <p:sldId id="279" r:id="rId14"/>
    <p:sldId id="280" r:id="rId15"/>
    <p:sldId id="264" r:id="rId16"/>
    <p:sldId id="281" r:id="rId17"/>
    <p:sldId id="265" r:id="rId18"/>
    <p:sldId id="282" r:id="rId19"/>
    <p:sldId id="266" r:id="rId20"/>
    <p:sldId id="283" r:id="rId21"/>
    <p:sldId id="267" r:id="rId22"/>
    <p:sldId id="268" r:id="rId23"/>
    <p:sldId id="284" r:id="rId24"/>
    <p:sldId id="269" r:id="rId25"/>
    <p:sldId id="285" r:id="rId26"/>
    <p:sldId id="290" r:id="rId27"/>
    <p:sldId id="270" r:id="rId28"/>
    <p:sldId id="286" r:id="rId29"/>
    <p:sldId id="287" r:id="rId30"/>
    <p:sldId id="271" r:id="rId31"/>
    <p:sldId id="288" r:id="rId32"/>
    <p:sldId id="289" r:id="rId33"/>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9" autoAdjust="0"/>
    <p:restoredTop sz="58954" autoAdjust="0"/>
  </p:normalViewPr>
  <p:slideViewPr>
    <p:cSldViewPr>
      <p:cViewPr varScale="1">
        <p:scale>
          <a:sx n="40" d="100"/>
          <a:sy n="40" d="100"/>
        </p:scale>
        <p:origin x="2131" y="4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5/13/2023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Management is important to the success of every company. Effective risk management starts by understanding threats and vulnerabilities.</a:t>
            </a:r>
          </a:p>
          <a:p>
            <a:r>
              <a:rPr lang="en-US" dirty="0"/>
              <a:t>You build on this knowledge by identifying ways to mitigate the risks. Risks can be mitigated by reducing vulnerabilities or reducing the impact of the risk.</a:t>
            </a:r>
          </a:p>
          <a:p>
            <a:r>
              <a:rPr lang="en-US" dirty="0"/>
              <a:t>You can then create different plans to mitigate risks in different areas of the company.</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chia nhóm trình bày ngắn về 7 domains</a:t>
            </a:r>
          </a:p>
          <a:p>
            <a:endParaRPr lang="en-US" dirty="0"/>
          </a:p>
          <a:p>
            <a:r>
              <a:rPr lang="en-US" dirty="0"/>
              <a:t>- User Domain (bao </a:t>
            </a:r>
            <a:r>
              <a:rPr lang="en-US" dirty="0" err="1"/>
              <a:t>gồm</a:t>
            </a:r>
            <a:r>
              <a:rPr lang="en-US" dirty="0"/>
              <a:t> con </a:t>
            </a:r>
            <a:r>
              <a:rPr lang="en-US" dirty="0" err="1"/>
              <a:t>người</a:t>
            </a:r>
            <a:r>
              <a:rPr lang="en-US" dirty="0"/>
              <a:t> </a:t>
            </a:r>
            <a:r>
              <a:rPr lang="en-US" dirty="0" err="1"/>
              <a:t>nói</a:t>
            </a:r>
            <a:r>
              <a:rPr lang="en-US" dirty="0"/>
              <a:t> </a:t>
            </a:r>
            <a:r>
              <a:rPr lang="en-US" dirty="0" err="1"/>
              <a:t>chung</a:t>
            </a:r>
            <a:r>
              <a:rPr lang="en-US" dirty="0"/>
              <a:t>, </a:t>
            </a:r>
            <a:r>
              <a:rPr lang="en-US" dirty="0" err="1"/>
              <a:t>mắt</a:t>
            </a:r>
            <a:r>
              <a:rPr lang="en-US" dirty="0"/>
              <a:t> </a:t>
            </a:r>
            <a:r>
              <a:rPr lang="en-US" dirty="0" err="1"/>
              <a:t>xích</a:t>
            </a:r>
            <a:r>
              <a:rPr lang="en-US" dirty="0"/>
              <a:t> </a:t>
            </a:r>
            <a:r>
              <a:rPr lang="en-US" dirty="0" err="1"/>
              <a:t>yếu</a:t>
            </a:r>
            <a:r>
              <a:rPr lang="en-US" dirty="0"/>
              <a:t> </a:t>
            </a:r>
            <a:r>
              <a:rPr lang="en-US" dirty="0" err="1"/>
              <a:t>nhât</a:t>
            </a:r>
            <a:r>
              <a:rPr lang="en-US" dirty="0"/>
              <a:t>, </a:t>
            </a:r>
            <a:r>
              <a:rPr lang="en-US" dirty="0" err="1"/>
              <a:t>dễ</a:t>
            </a:r>
            <a:r>
              <a:rPr lang="en-US" dirty="0"/>
              <a:t> </a:t>
            </a:r>
            <a:r>
              <a:rPr lang="en-US" dirty="0" err="1"/>
              <a:t>bị</a:t>
            </a:r>
            <a:r>
              <a:rPr lang="en-US" dirty="0"/>
              <a:t> social engineering)</a:t>
            </a:r>
          </a:p>
          <a:p>
            <a:pPr marL="0" indent="0">
              <a:buFontTx/>
              <a:buNone/>
            </a:pPr>
            <a:r>
              <a:rPr lang="en-US" dirty="0"/>
              <a:t>- Workstation Domain (</a:t>
            </a:r>
            <a:r>
              <a:rPr lang="en-US" dirty="0" err="1"/>
              <a:t>thiết</a:t>
            </a:r>
            <a:r>
              <a:rPr lang="en-US" dirty="0"/>
              <a:t> </a:t>
            </a:r>
            <a:r>
              <a:rPr lang="en-US" dirty="0" err="1"/>
              <a:t>bị</a:t>
            </a:r>
            <a:r>
              <a:rPr lang="en-US" dirty="0"/>
              <a:t> </a:t>
            </a:r>
            <a:r>
              <a:rPr lang="en-US" dirty="0" err="1"/>
              <a:t>của</a:t>
            </a:r>
            <a:r>
              <a:rPr lang="en-US" dirty="0"/>
              <a:t> </a:t>
            </a:r>
            <a:r>
              <a:rPr lang="en-US" dirty="0" err="1"/>
              <a:t>người</a:t>
            </a:r>
            <a:r>
              <a:rPr lang="en-US" dirty="0"/>
              <a:t> dung </a:t>
            </a:r>
            <a:r>
              <a:rPr lang="en-US" dirty="0" err="1"/>
              <a:t>cuối</a:t>
            </a:r>
            <a:r>
              <a:rPr lang="en-US" dirty="0"/>
              <a:t>. </a:t>
            </a:r>
            <a:r>
              <a:rPr lang="en-US" dirty="0" err="1"/>
              <a:t>Có</a:t>
            </a:r>
            <a:r>
              <a:rPr lang="en-US" dirty="0"/>
              <a:t> </a:t>
            </a:r>
            <a:r>
              <a:rPr lang="en-US" dirty="0" err="1"/>
              <a:t>thể</a:t>
            </a:r>
            <a:r>
              <a:rPr lang="en-US" dirty="0"/>
              <a:t> </a:t>
            </a:r>
            <a:r>
              <a:rPr lang="en-US" dirty="0" err="1"/>
              <a:t>bị</a:t>
            </a:r>
            <a:r>
              <a:rPr lang="en-US" dirty="0"/>
              <a:t> </a:t>
            </a:r>
            <a:r>
              <a:rPr lang="en-US" dirty="0" err="1"/>
              <a:t>nhiễm</a:t>
            </a:r>
            <a:r>
              <a:rPr lang="en-US" dirty="0"/>
              <a:t> malware </a:t>
            </a:r>
            <a:r>
              <a:rPr lang="en-US" dirty="0" err="1"/>
              <a:t>nếu</a:t>
            </a:r>
            <a:r>
              <a:rPr lang="en-US" dirty="0"/>
              <a:t> </a:t>
            </a:r>
            <a:r>
              <a:rPr lang="en-US" dirty="0" err="1"/>
              <a:t>không</a:t>
            </a:r>
            <a:r>
              <a:rPr lang="en-US" dirty="0"/>
              <a:t> up-to-date)</a:t>
            </a:r>
          </a:p>
          <a:p>
            <a:pPr marL="0" indent="0">
              <a:buFontTx/>
              <a:buNone/>
            </a:pPr>
            <a:r>
              <a:rPr lang="en-US" dirty="0"/>
              <a:t>- LAN Domain (</a:t>
            </a:r>
            <a:r>
              <a:rPr lang="en-US" dirty="0" err="1"/>
              <a:t>kết</a:t>
            </a:r>
            <a:r>
              <a:rPr lang="en-US" dirty="0"/>
              <a:t> </a:t>
            </a:r>
            <a:r>
              <a:rPr lang="en-US" dirty="0" err="1"/>
              <a:t>nối</a:t>
            </a:r>
            <a:r>
              <a:rPr lang="en-US" dirty="0"/>
              <a:t> </a:t>
            </a:r>
            <a:r>
              <a:rPr lang="en-US" dirty="0" err="1"/>
              <a:t>nhiều</a:t>
            </a:r>
            <a:r>
              <a:rPr lang="en-US" dirty="0"/>
              <a:t> </a:t>
            </a:r>
            <a:r>
              <a:rPr lang="en-US" dirty="0" err="1"/>
              <a:t>thiết</a:t>
            </a:r>
            <a:r>
              <a:rPr lang="en-US" dirty="0"/>
              <a:t> </a:t>
            </a:r>
            <a:r>
              <a:rPr lang="en-US" dirty="0" err="1"/>
              <a:t>bị</a:t>
            </a:r>
            <a:r>
              <a:rPr lang="en-US" dirty="0"/>
              <a:t> </a:t>
            </a:r>
            <a:r>
              <a:rPr lang="en-US" dirty="0" err="1"/>
              <a:t>với</a:t>
            </a:r>
            <a:r>
              <a:rPr lang="en-US" dirty="0"/>
              <a:t> </a:t>
            </a:r>
            <a:r>
              <a:rPr lang="en-US" dirty="0" err="1"/>
              <a:t>nhau</a:t>
            </a:r>
            <a:r>
              <a:rPr lang="en-US" dirty="0"/>
              <a:t>, </a:t>
            </a:r>
            <a:r>
              <a:rPr lang="en-US" dirty="0" err="1"/>
              <a:t>như</a:t>
            </a:r>
            <a:r>
              <a:rPr lang="en-US" dirty="0"/>
              <a:t> </a:t>
            </a:r>
            <a:r>
              <a:rPr lang="en-US" dirty="0" err="1"/>
              <a:t>bình</a:t>
            </a:r>
            <a:r>
              <a:rPr lang="en-US" dirty="0"/>
              <a:t> </a:t>
            </a:r>
            <a:r>
              <a:rPr lang="en-US" dirty="0" err="1"/>
              <a:t>thương</a:t>
            </a:r>
            <a:r>
              <a:rPr lang="en-US" dirty="0"/>
              <a:t> </a:t>
            </a:r>
            <a:r>
              <a:rPr lang="en-US" dirty="0">
                <a:sym typeface="Wingdings" panose="05000000000000000000" pitchFamily="2" charset="2"/>
              </a:rPr>
              <a:t>:))) ?</a:t>
            </a:r>
            <a:r>
              <a:rPr lang="en-US" dirty="0"/>
              <a:t> )</a:t>
            </a:r>
          </a:p>
          <a:p>
            <a:r>
              <a:rPr lang="en-US" dirty="0"/>
              <a:t>The LAN Domain is the area that is inside the firewall. It can be a few systems connected together in small home office network. It can also be a large network with thousands of computers. Each individual device on the network must be protected or all devices can be at risk.</a:t>
            </a:r>
          </a:p>
          <a:p>
            <a:endParaRPr lang="en-US" dirty="0"/>
          </a:p>
          <a:p>
            <a:r>
              <a:rPr lang="en-US" dirty="0"/>
              <a:t>- LAN-to-WAN Domain</a:t>
            </a:r>
          </a:p>
          <a:p>
            <a:r>
              <a:rPr lang="en-US" dirty="0"/>
              <a:t>The LAN­-to-­WAN Domain connects the local area network to the wide area network (WAN). The LAN Domain is considered a trusted zone since it is controlled by a company. The WAN Domain is considered an untrusted zone because it is not controlled and is accessible by attackers.</a:t>
            </a:r>
          </a:p>
          <a:p>
            <a:r>
              <a:rPr lang="en-US" dirty="0"/>
              <a:t>The area between the trusted and untrusted zones is protected with one or more firewalls.</a:t>
            </a:r>
          </a:p>
          <a:p>
            <a:endParaRPr lang="en-US" dirty="0"/>
          </a:p>
          <a:p>
            <a:r>
              <a:rPr lang="en-US" dirty="0"/>
              <a:t>- Remote Access Domain</a:t>
            </a:r>
          </a:p>
          <a:p>
            <a:r>
              <a:rPr lang="en-US" dirty="0"/>
              <a:t>Mobile workers often need access to the private LAN when they are away from the company. Remote access is used to grant mobile workers this access. Remote access can be granted via direct dial­up connections or using a virtual private network (VPN) connection.</a:t>
            </a:r>
          </a:p>
          <a:p>
            <a:r>
              <a:rPr lang="en-US" dirty="0"/>
              <a:t>Vulnerabilities exist at two stages of the VPN connection: authentication (discovered) and when data is passed (capture).</a:t>
            </a:r>
          </a:p>
          <a:p>
            <a:endParaRPr lang="en-US" dirty="0"/>
          </a:p>
          <a:p>
            <a:r>
              <a:rPr lang="en-US" dirty="0"/>
              <a:t>- WAN Domain</a:t>
            </a:r>
          </a:p>
          <a:p>
            <a:r>
              <a:rPr lang="en-US" dirty="0"/>
              <a:t>For many businesses, the WAN is the Internet. However, a business can also lease semiprivate lines from private telecommunications companies. These lines are semiprivate because they are rarely leased and used by only a single company.</a:t>
            </a:r>
          </a:p>
          <a:p>
            <a:r>
              <a:rPr lang="en-US" dirty="0"/>
              <a:t>The Internet is an untrusted zone.</a:t>
            </a:r>
          </a:p>
          <a:p>
            <a:endParaRPr lang="en-US" dirty="0"/>
          </a:p>
          <a:p>
            <a:r>
              <a:rPr lang="en-US" dirty="0"/>
              <a:t>- System/Application Domain</a:t>
            </a:r>
          </a:p>
          <a:p>
            <a:r>
              <a:rPr lang="en-US" dirty="0"/>
              <a:t>The System/Application Domain refers to servers that host server level applications. Mail servers receive and send e­mail for clients. Database servers host databases that are accessed by users, applications, or other servers. Domain Name System (DNS) servers provide names to IP addresses for clients.</a:t>
            </a:r>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5, 6</a:t>
            </a:r>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409014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Threats are attempts to exploit vulnerabilities that result in the loss of:</a:t>
            </a:r>
          </a:p>
          <a:p>
            <a:pPr lvl="1"/>
            <a:r>
              <a:rPr lang="en-US" dirty="0"/>
              <a:t>+ Confidentiality - Preventing unauthorized disclosure of information.</a:t>
            </a:r>
          </a:p>
          <a:p>
            <a:pPr lvl="1"/>
            <a:r>
              <a:rPr lang="en-US" dirty="0"/>
              <a:t>+ Integrity - Ensuring data or an IT system is not modified or destroyed.</a:t>
            </a:r>
          </a:p>
          <a:p>
            <a:pPr lvl="1"/>
            <a:r>
              <a:rPr lang="en-US" dirty="0"/>
              <a:t>+ Availability - Ensuring data and services are available when needed.</a:t>
            </a:r>
          </a:p>
          <a:p>
            <a:r>
              <a:rPr lang="en-US" dirty="0"/>
              <a:t>- Vulnerability could be a procedural, technical, or administrative weakness. It could be a weakness in physical security, technical security, or operational security.</a:t>
            </a:r>
          </a:p>
          <a:p>
            <a:r>
              <a:rPr lang="en-US" dirty="0"/>
              <a:t>-  NIST SP 800­30 suggests the following impact terms:</a:t>
            </a:r>
          </a:p>
          <a:p>
            <a:pPr lvl="1"/>
            <a:r>
              <a:rPr lang="en-US" dirty="0"/>
              <a:t>+ High impact - If a threat exploits the vulnerability it may:</a:t>
            </a:r>
          </a:p>
          <a:p>
            <a:pPr lvl="2"/>
            <a:r>
              <a:rPr lang="en-US" dirty="0"/>
              <a:t>• Result in the costly loss of major assets or resources</a:t>
            </a:r>
          </a:p>
          <a:p>
            <a:pPr lvl="2"/>
            <a:r>
              <a:rPr lang="en-US" dirty="0"/>
              <a:t>• Significantly violate, harm, or impede an organization’s mission, reputation, or interest</a:t>
            </a:r>
          </a:p>
          <a:p>
            <a:pPr lvl="2"/>
            <a:r>
              <a:rPr lang="en-US" dirty="0"/>
              <a:t>• Or, result in human death or serious injury.</a:t>
            </a:r>
          </a:p>
          <a:p>
            <a:pPr lvl="1"/>
            <a:r>
              <a:rPr lang="en-US" dirty="0"/>
              <a:t>+ Medium impact - If a threat exploits the vulnerability it may:</a:t>
            </a:r>
          </a:p>
          <a:p>
            <a:pPr lvl="2"/>
            <a:r>
              <a:rPr lang="en-US" dirty="0"/>
              <a:t>• Result in the costly loss of assets or resources</a:t>
            </a:r>
          </a:p>
          <a:p>
            <a:pPr lvl="2"/>
            <a:r>
              <a:rPr lang="en-US" dirty="0"/>
              <a:t>• Violate, harm, or impede an organization’s mission, reputation, or interest</a:t>
            </a:r>
          </a:p>
          <a:p>
            <a:pPr lvl="2"/>
            <a:r>
              <a:rPr lang="en-US" dirty="0"/>
              <a:t>• Or, result in human injury.</a:t>
            </a:r>
          </a:p>
          <a:p>
            <a:pPr lvl="1"/>
            <a:r>
              <a:rPr lang="en-US" dirty="0"/>
              <a:t>+ Low impact - If a threat exploits the vulnerability it may:</a:t>
            </a:r>
          </a:p>
          <a:p>
            <a:pPr lvl="2"/>
            <a:r>
              <a:rPr lang="en-US" dirty="0"/>
              <a:t>•  Result in the loss of some assets or resources</a:t>
            </a:r>
          </a:p>
          <a:p>
            <a:pPr lvl="2"/>
            <a:r>
              <a:rPr lang="en-US" dirty="0"/>
              <a:t>•  Or, noticeably affect an organization’s mission, reputation, or interest.</a:t>
            </a:r>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negigible adverse: </a:t>
            </a:r>
            <a:r>
              <a:rPr lang="vi-VN" dirty="0"/>
              <a:t>bất lợi không đáng kể</a:t>
            </a:r>
          </a:p>
          <a:p>
            <a:endParaRPr lang="vi-VN" dirty="0"/>
          </a:p>
          <a:p>
            <a:r>
              <a:rPr lang="en-US" dirty="0"/>
              <a:t>one severe or catastrophic effect</a:t>
            </a:r>
            <a:r>
              <a:rPr lang="vi-VN" dirty="0"/>
              <a:t>: một tác động nghiêm trọng hoặc thảm khốc</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29777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https://www.ready.gov/risk-assessment</a:t>
            </a:r>
          </a:p>
        </p:txBody>
      </p:sp>
      <p:sp>
        <p:nvSpPr>
          <p:cNvPr id="4" name="Slide Number Placeholder 3"/>
          <p:cNvSpPr>
            <a:spLocks noGrp="1"/>
          </p:cNvSpPr>
          <p:nvPr>
            <p:ph type="sldNum" sz="quarter" idx="10"/>
          </p:nvPr>
        </p:nvSpPr>
        <p:spPr/>
        <p:txBody>
          <a:bodyPr/>
          <a:lstStyle/>
          <a:p>
            <a:fld id="{CB2225C5-C545-48D1-A371-75073334B0A0}" type="slidenum">
              <a:rPr lang="en-US" smtClean="0"/>
              <a:t>14</a:t>
            </a:fld>
            <a:endParaRPr lang="en-US" dirty="0"/>
          </a:p>
        </p:txBody>
      </p:sp>
    </p:spTree>
    <p:extLst>
      <p:ext uri="{BB962C8B-B14F-4D97-AF65-F5344CB8AC3E}">
        <p14:creationId xmlns:p14="http://schemas.microsoft.com/office/powerpoint/2010/main" val="3044283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Risk assessment - Risk management starts with a risk assessment or risk analysis. There are multiple steps to a risk assessment:</a:t>
            </a:r>
          </a:p>
          <a:p>
            <a:pPr lvl="1"/>
            <a:r>
              <a:rPr lang="en-US" dirty="0"/>
              <a:t>+ Identify the IT assets of an organization and their value.</a:t>
            </a:r>
          </a:p>
          <a:p>
            <a:pPr lvl="1"/>
            <a:r>
              <a:rPr lang="en-US" dirty="0"/>
              <a:t>+ Identify threats and vulnerabilities to these assets.</a:t>
            </a:r>
          </a:p>
          <a:p>
            <a:pPr lvl="1"/>
            <a:r>
              <a:rPr lang="en-US" dirty="0"/>
              <a:t>+ Identify the likelihood a vulnerability will be exploited by a threat.</a:t>
            </a:r>
          </a:p>
          <a:p>
            <a:pPr lvl="1"/>
            <a:r>
              <a:rPr lang="en-US" dirty="0"/>
              <a:t>+ Identify the impact of a risk.</a:t>
            </a:r>
          </a:p>
          <a:p>
            <a:r>
              <a:rPr lang="en-US" dirty="0"/>
              <a:t>- Identify risks to manage - You can choose to avoid, transfer, mitigate, or accept risks.</a:t>
            </a:r>
          </a:p>
          <a:p>
            <a:r>
              <a:rPr lang="en-US" dirty="0"/>
              <a:t>- Selection of controls - After you have identified what risks to address, you can identify and select control methods. </a:t>
            </a:r>
          </a:p>
          <a:p>
            <a:r>
              <a:rPr lang="en-US" dirty="0"/>
              <a:t>- Implementation and testing of controls - Once the controls are implemented, you can test them to ensure they provide the expected protection.</a:t>
            </a:r>
          </a:p>
          <a:p>
            <a:r>
              <a:rPr lang="en-US" dirty="0"/>
              <a:t>- Evaluation of controls - Risk management is an ongoing process. You should regularly evaluate implemented controls to determine if they still provide the expected</a:t>
            </a:r>
          </a:p>
          <a:p>
            <a:r>
              <a:rPr lang="en-US" dirty="0"/>
              <a:t>protection.</a:t>
            </a:r>
          </a:p>
        </p:txBody>
      </p:sp>
      <p:sp>
        <p:nvSpPr>
          <p:cNvPr id="4" name="Slide Number Placeholder 3"/>
          <p:cNvSpPr>
            <a:spLocks noGrp="1"/>
          </p:cNvSpPr>
          <p:nvPr>
            <p:ph type="sldNum" sz="quarter" idx="10"/>
          </p:nvPr>
        </p:nvSpPr>
        <p:spPr/>
        <p:txBody>
          <a:bodyPr/>
          <a:lstStyle/>
          <a:p>
            <a:fld id="{CB2225C5-C545-48D1-A371-75073334B0A0}" type="slidenum">
              <a:rPr lang="en-US" smtClean="0"/>
              <a:t>15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Risk assessment - Risk management starts with a risk assessment or risk analysis. There are multiple steps to a risk assessment:</a:t>
            </a:r>
          </a:p>
          <a:p>
            <a:pPr lvl="1"/>
            <a:r>
              <a:rPr lang="en-US" dirty="0"/>
              <a:t>+ Identify the IT assets of an organization and their value.</a:t>
            </a:r>
          </a:p>
          <a:p>
            <a:pPr lvl="1"/>
            <a:r>
              <a:rPr lang="en-US" dirty="0"/>
              <a:t>+ Identify threats and vulnerabilities to these assets.</a:t>
            </a:r>
          </a:p>
          <a:p>
            <a:pPr lvl="1"/>
            <a:r>
              <a:rPr lang="en-US" dirty="0"/>
              <a:t>+ Identify the likelihood a vulnerability will be exploited by a threat.</a:t>
            </a:r>
          </a:p>
          <a:p>
            <a:pPr lvl="1"/>
            <a:r>
              <a:rPr lang="en-US" dirty="0"/>
              <a:t>+ Identify the impact of a risk.</a:t>
            </a:r>
          </a:p>
          <a:p>
            <a:r>
              <a:rPr lang="en-US" dirty="0"/>
              <a:t>- Identify risks to manage - You can choose to avoid, transfer, mitigate, or accept risks.</a:t>
            </a:r>
          </a:p>
          <a:p>
            <a:r>
              <a:rPr lang="en-US" dirty="0"/>
              <a:t>- Selection of controls - After you have identified what risks to address, you can identify and select control methods. </a:t>
            </a:r>
          </a:p>
          <a:p>
            <a:r>
              <a:rPr lang="en-US" dirty="0"/>
              <a:t>- Implementation and testing of controls - Once the controls are implemented, you can test them to ensure they provide the expected protection.</a:t>
            </a:r>
          </a:p>
          <a:p>
            <a:r>
              <a:rPr lang="en-US" dirty="0"/>
              <a:t>- Evaluation of controls - Risk management is an ongoing process. You should regularly evaluate implemented controls to determine if they still provide the expected</a:t>
            </a:r>
          </a:p>
          <a:p>
            <a:r>
              <a:rPr lang="en-US" dirty="0"/>
              <a:t>protection.</a:t>
            </a:r>
          </a:p>
        </p:txBody>
      </p:sp>
      <p:sp>
        <p:nvSpPr>
          <p:cNvPr id="4" name="Slide Number Placeholder 3"/>
          <p:cNvSpPr>
            <a:spLocks noGrp="1"/>
          </p:cNvSpPr>
          <p:nvPr>
            <p:ph type="sldNum" sz="quarter" idx="10"/>
          </p:nvPr>
        </p:nvSpPr>
        <p:spPr/>
        <p:txBody>
          <a:bodyPr/>
          <a:lstStyle/>
          <a:p>
            <a:fld id="{CB2225C5-C545-48D1-A371-75073334B0A0}" type="slidenum">
              <a:rPr lang="en-US" smtClean="0"/>
              <a:t>16</a:t>
            </a:fld>
            <a:endParaRPr lang="en-US" dirty="0"/>
          </a:p>
        </p:txBody>
      </p:sp>
    </p:spTree>
    <p:extLst>
      <p:ext uri="{BB962C8B-B14F-4D97-AF65-F5344CB8AC3E}">
        <p14:creationId xmlns:p14="http://schemas.microsoft.com/office/powerpoint/2010/main" val="435267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Reasonableness is a test that can be applied to risk management to determine if the risk should be managed. It’s derived from the reasonable ­person standard in law.</a:t>
            </a:r>
          </a:p>
          <a:p>
            <a:r>
              <a:rPr lang="en-US" dirty="0"/>
              <a:t>In short, you should answer this question. “Would a reasonable person be expected to manage this risk?”</a:t>
            </a:r>
          </a:p>
          <a:p>
            <a:r>
              <a:rPr lang="en-US" dirty="0"/>
              <a:t>- Balancing Risk and Cost</a:t>
            </a:r>
          </a:p>
          <a:p>
            <a:r>
              <a:rPr lang="en-US" dirty="0"/>
              <a:t>The cost to manage the risk must be balanced against the impact value. The costs can be measured in actual monetary values if they are available. You can also balance the costs using relative values such as low, medium, and high.</a:t>
            </a:r>
          </a:p>
          <a:p>
            <a:r>
              <a:rPr lang="en-US" dirty="0"/>
              <a:t>- Role-Based Perceptions of Risk</a:t>
            </a:r>
          </a:p>
          <a:p>
            <a:r>
              <a:rPr lang="en-US" dirty="0"/>
              <a:t>Risks and risk management are often perceived quite differently. It is common for individuals in the followings roles to have different perceptions of risk:</a:t>
            </a:r>
          </a:p>
          <a:p>
            <a:pPr lvl="1"/>
            <a:r>
              <a:rPr lang="en-US" dirty="0"/>
              <a:t>+ Management- Management is concerned mostly with profitability and survivability. Their view of the risk is based on the costs of the risk and the costs of the controls.</a:t>
            </a:r>
          </a:p>
          <a:p>
            <a:pPr lvl="1"/>
            <a:r>
              <a:rPr lang="en-US" dirty="0"/>
              <a:t>+ System administrator - Administrators are responsible for protecting the IT systems. They understand the risks.</a:t>
            </a:r>
          </a:p>
          <a:p>
            <a:pPr lvl="1"/>
            <a:r>
              <a:rPr lang="en-US" dirty="0"/>
              <a:t>+ Tier 1 administrator - Tier 1 administrators are the first line of defense for IT support. They may be more concerned with usability than security or profitability.</a:t>
            </a:r>
          </a:p>
          <a:p>
            <a:pPr lvl="1"/>
            <a:r>
              <a:rPr lang="en-US" dirty="0"/>
              <a:t>+ Developer - Some companies have in-­house</a:t>
            </a:r>
            <a:r>
              <a:rPr lang="en-US" baseline="0" dirty="0"/>
              <a:t> </a:t>
            </a:r>
            <a:r>
              <a:rPr lang="en-US" dirty="0"/>
              <a:t>application developers. Many developers have adopted a secure computing mindset.</a:t>
            </a:r>
          </a:p>
          <a:p>
            <a:pPr lvl="1"/>
            <a:r>
              <a:rPr lang="en-US" dirty="0"/>
              <a:t>+ End user - End users simply want the computer to work for them. They are most concerned with usability.</a:t>
            </a:r>
          </a:p>
        </p:txBody>
      </p:sp>
      <p:sp>
        <p:nvSpPr>
          <p:cNvPr id="4" name="Slide Number Placeholder 3"/>
          <p:cNvSpPr>
            <a:spLocks noGrp="1"/>
          </p:cNvSpPr>
          <p:nvPr>
            <p:ph type="sldNum" sz="quarter" idx="10"/>
          </p:nvPr>
        </p:nvSpPr>
        <p:spPr/>
        <p:txBody>
          <a:bodyPr/>
          <a:lstStyle/>
          <a:p>
            <a:fld id="{CB2225C5-C545-48D1-A371-75073334B0A0}" type="slidenum">
              <a:rPr lang="en-US" smtClean="0"/>
              <a:t>17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dọc: khả năng xảy ra</a:t>
            </a:r>
          </a:p>
          <a:p>
            <a:r>
              <a:rPr lang="en-US" dirty="0"/>
              <a:t>ngang: hậu quả </a:t>
            </a:r>
          </a:p>
        </p:txBody>
      </p:sp>
      <p:sp>
        <p:nvSpPr>
          <p:cNvPr id="4" name="Slide Number Placeholder 3"/>
          <p:cNvSpPr>
            <a:spLocks noGrp="1"/>
          </p:cNvSpPr>
          <p:nvPr>
            <p:ph type="sldNum" sz="quarter" idx="10"/>
          </p:nvPr>
        </p:nvSpPr>
        <p:spPr/>
        <p:txBody>
          <a:bodyPr/>
          <a:lstStyle/>
          <a:p>
            <a:fld id="{CB2225C5-C545-48D1-A371-75073334B0A0}" type="slidenum">
              <a:rPr lang="en-US" smtClean="0"/>
              <a:t>18</a:t>
            </a:fld>
            <a:endParaRPr lang="en-US" dirty="0"/>
          </a:p>
        </p:txBody>
      </p:sp>
    </p:spTree>
    <p:extLst>
      <p:ext uri="{BB962C8B-B14F-4D97-AF65-F5344CB8AC3E}">
        <p14:creationId xmlns:p14="http://schemas.microsoft.com/office/powerpoint/2010/main" val="1986820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take three steps:</a:t>
            </a:r>
          </a:p>
          <a:p>
            <a:r>
              <a:rPr lang="en-US" dirty="0"/>
              <a:t>- Identifying Threats</a:t>
            </a:r>
          </a:p>
          <a:p>
            <a:r>
              <a:rPr lang="en-US" dirty="0"/>
              <a:t>A threat is any circumstance or event with the potential to cause a loss. The loss or danger is directly related to one of the following:</a:t>
            </a:r>
          </a:p>
          <a:p>
            <a:r>
              <a:rPr lang="en-US" dirty="0"/>
              <a:t>loss of confidentiality, loss of integrity, loss of availability.</a:t>
            </a:r>
          </a:p>
          <a:p>
            <a:r>
              <a:rPr lang="en-US" dirty="0"/>
              <a:t>Threat identification is the process of creating a list of threats. Threats are often considered in the following categories:</a:t>
            </a:r>
          </a:p>
          <a:p>
            <a:r>
              <a:rPr lang="en-US" dirty="0"/>
              <a:t>external or internal, natural or man-made, intentional or accidental.</a:t>
            </a:r>
          </a:p>
          <a:p>
            <a:r>
              <a:rPr lang="en-US" dirty="0"/>
              <a:t>- Identifying Vulnerabilities</a:t>
            </a:r>
          </a:p>
          <a:p>
            <a:r>
              <a:rPr lang="en-US" dirty="0"/>
              <a:t>Some of the sources you can use are: audits, certification and accreditation records, system logs, prior events, trouble reports, incident response teams.</a:t>
            </a:r>
          </a:p>
          <a:p>
            <a:r>
              <a:rPr lang="en-US" dirty="0"/>
              <a:t>- Estimate the likelihood of a threat exploiting a vulnerability</a:t>
            </a:r>
          </a:p>
          <a:p>
            <a:r>
              <a:rPr lang="en-US" dirty="0"/>
              <a:t>Pairing Threats with Vulnerabilities</a:t>
            </a:r>
          </a:p>
          <a:p>
            <a:r>
              <a:rPr lang="en-US" dirty="0"/>
              <a:t>Total Risk = Threat x Vulnerability x Asset Value</a:t>
            </a:r>
          </a:p>
        </p:txBody>
      </p:sp>
      <p:sp>
        <p:nvSpPr>
          <p:cNvPr id="4" name="Slide Number Placeholder 3"/>
          <p:cNvSpPr>
            <a:spLocks noGrp="1"/>
          </p:cNvSpPr>
          <p:nvPr>
            <p:ph type="sldNum" sz="quarter" idx="10"/>
          </p:nvPr>
        </p:nvSpPr>
        <p:spPr/>
        <p:txBody>
          <a:bodyPr/>
          <a:lstStyle/>
          <a:p>
            <a:fld id="{CB2225C5-C545-48D1-A371-75073334B0A0}" type="slidenum">
              <a:rPr lang="en-US" smtClean="0"/>
              <a:t>19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2225C5-C545-48D1-A371-75073334B0A0}" type="slidenum">
              <a:rPr lang="en-US" smtClean="0"/>
              <a:t>2</a:t>
            </a:fld>
            <a:endParaRPr lang="en-US" dirty="0"/>
          </a:p>
        </p:txBody>
      </p:sp>
    </p:spTree>
    <p:extLst>
      <p:ext uri="{BB962C8B-B14F-4D97-AF65-F5344CB8AC3E}">
        <p14:creationId xmlns:p14="http://schemas.microsoft.com/office/powerpoint/2010/main" val="758072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20</a:t>
            </a:fld>
            <a:endParaRPr lang="en-US" dirty="0"/>
          </a:p>
        </p:txBody>
      </p:sp>
    </p:spTree>
    <p:extLst>
      <p:ext uri="{BB962C8B-B14F-4D97-AF65-F5344CB8AC3E}">
        <p14:creationId xmlns:p14="http://schemas.microsoft.com/office/powerpoint/2010/main" val="1022545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chứng chỉ và công nhận </a:t>
            </a:r>
          </a:p>
        </p:txBody>
      </p:sp>
      <p:sp>
        <p:nvSpPr>
          <p:cNvPr id="4" name="Slide Number Placeholder 3"/>
          <p:cNvSpPr>
            <a:spLocks noGrp="1"/>
          </p:cNvSpPr>
          <p:nvPr>
            <p:ph type="sldNum" sz="quarter" idx="10"/>
          </p:nvPr>
        </p:nvSpPr>
        <p:spPr/>
        <p:txBody>
          <a:bodyPr/>
          <a:lstStyle/>
          <a:p>
            <a:fld id="{CB2225C5-C545-48D1-A371-75073334B0A0}" type="slidenum">
              <a:rPr lang="en-US" smtClean="0"/>
              <a:t>23</a:t>
            </a:fld>
            <a:endParaRPr lang="en-US" dirty="0"/>
          </a:p>
        </p:txBody>
      </p:sp>
    </p:spTree>
    <p:extLst>
      <p:ext uri="{BB962C8B-B14F-4D97-AF65-F5344CB8AC3E}">
        <p14:creationId xmlns:p14="http://schemas.microsoft.com/office/powerpoint/2010/main" val="3791395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lurk: núp </a:t>
            </a:r>
          </a:p>
        </p:txBody>
      </p:sp>
      <p:sp>
        <p:nvSpPr>
          <p:cNvPr id="4" name="Slide Number Placeholder 3"/>
          <p:cNvSpPr>
            <a:spLocks noGrp="1"/>
          </p:cNvSpPr>
          <p:nvPr>
            <p:ph type="sldNum" sz="quarter" idx="10"/>
          </p:nvPr>
        </p:nvSpPr>
        <p:spPr/>
        <p:txBody>
          <a:bodyPr/>
          <a:lstStyle/>
          <a:p>
            <a:fld id="{CB2225C5-C545-48D1-A371-75073334B0A0}" type="slidenum">
              <a:rPr lang="en-US" smtClean="0"/>
              <a:t>24</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some examples: hut thuoc </a:t>
            </a:r>
          </a:p>
          <a:p>
            <a:endParaRPr lang="en-US" dirty="0"/>
          </a:p>
          <a:p>
            <a:r>
              <a:rPr lang="vi-VN"/>
              <a:t>Rủi ro = Mối đe dọa x lo hong</a:t>
            </a:r>
          </a:p>
          <a:p>
            <a:endParaRPr lang="vi-VN"/>
          </a:p>
          <a:p>
            <a:r>
              <a:rPr lang="vi-VN"/>
              <a:t>Các mối đe dọa được đối sánh với các lỗ hổng hiện có để xác định khả năng xảy ra rủi ro</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25</a:t>
            </a:fld>
            <a:endParaRPr lang="en-US" dirty="0"/>
          </a:p>
        </p:txBody>
      </p:sp>
    </p:spTree>
    <p:extLst>
      <p:ext uri="{BB962C8B-B14F-4D97-AF65-F5344CB8AC3E}">
        <p14:creationId xmlns:p14="http://schemas.microsoft.com/office/powerpoint/2010/main" val="3669803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matrix, not a formula </a:t>
            </a:r>
          </a:p>
        </p:txBody>
      </p:sp>
      <p:sp>
        <p:nvSpPr>
          <p:cNvPr id="4" name="Slide Number Placeholder 3"/>
          <p:cNvSpPr>
            <a:spLocks noGrp="1"/>
          </p:cNvSpPr>
          <p:nvPr>
            <p:ph type="sldNum" sz="quarter" idx="10"/>
          </p:nvPr>
        </p:nvSpPr>
        <p:spPr/>
        <p:txBody>
          <a:bodyPr/>
          <a:lstStyle/>
          <a:p>
            <a:fld id="{CB2225C5-C545-48D1-A371-75073334B0A0}" type="slidenum">
              <a:rPr lang="en-US" smtClean="0"/>
              <a:t>26</a:t>
            </a:fld>
            <a:endParaRPr lang="en-US" dirty="0"/>
          </a:p>
        </p:txBody>
      </p:sp>
    </p:spTree>
    <p:extLst>
      <p:ext uri="{BB962C8B-B14F-4D97-AF65-F5344CB8AC3E}">
        <p14:creationId xmlns:p14="http://schemas.microsoft.com/office/powerpoint/2010/main" val="2808096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27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Avoidance</a:t>
            </a:r>
          </a:p>
          <a:p>
            <a:pPr lvl="1"/>
            <a:r>
              <a:rPr lang="en-US" dirty="0"/>
              <a:t>+ Eliminating the source of the risk - The company can stop the risky activity.</a:t>
            </a:r>
          </a:p>
          <a:p>
            <a:pPr lvl="1"/>
            <a:r>
              <a:rPr lang="en-US" dirty="0"/>
              <a:t>+ Eliminating the exposure of assets to the risk - The company can move the asset.</a:t>
            </a:r>
          </a:p>
          <a:p>
            <a:r>
              <a:rPr lang="en-US" dirty="0"/>
              <a:t>- Transfer</a:t>
            </a:r>
          </a:p>
          <a:p>
            <a:r>
              <a:rPr lang="en-US" dirty="0"/>
              <a:t>You can transfer risk by shifting responsibility to another party.</a:t>
            </a:r>
          </a:p>
          <a:p>
            <a:pPr lvl="1"/>
            <a:r>
              <a:rPr lang="en-US" dirty="0"/>
              <a:t>+ Insurance - You purchase insurance to protect your company from a loss. </a:t>
            </a:r>
          </a:p>
          <a:p>
            <a:pPr lvl="1"/>
            <a:r>
              <a:rPr lang="en-US" dirty="0"/>
              <a:t>+ Outsourcing the activity. - Your company and the provider can agree on who assumes responsibility for security, backups, and availability.</a:t>
            </a:r>
          </a:p>
          <a:p>
            <a:r>
              <a:rPr lang="en-US" dirty="0"/>
              <a:t>- Mitigation</a:t>
            </a:r>
          </a:p>
          <a:p>
            <a:r>
              <a:rPr lang="en-US" dirty="0"/>
              <a:t>You reduce risk by reducing vulnerabilities, and risk mitigation is the primary strategy in this process. Risk mitigation is also known as reduction or treatment.</a:t>
            </a:r>
          </a:p>
          <a:p>
            <a:r>
              <a:rPr lang="en-US" dirty="0"/>
              <a:t>Some examples of mitigation steps are: alter the physical environment, change procedures, add fault tolerance, modify the technical environment, train employees.</a:t>
            </a:r>
          </a:p>
          <a:p>
            <a:r>
              <a:rPr lang="en-US" dirty="0"/>
              <a:t>Often the goal is not to eliminate the risk but instead, to make it too expensive for the attacker. Cryptography is one of the ways to increase the attacker’s cost.</a:t>
            </a:r>
          </a:p>
          <a:p>
            <a:r>
              <a:rPr lang="en-US" dirty="0"/>
              <a:t>- Acceptance</a:t>
            </a:r>
          </a:p>
          <a:p>
            <a:r>
              <a:rPr lang="en-US" dirty="0"/>
              <a:t>A company can evaluate a risk, understand the potential loss, and choose to accept it. This is commonly done when the cost of the control outweighs the potential loss.</a:t>
            </a:r>
          </a:p>
        </p:txBody>
      </p:sp>
      <p:sp>
        <p:nvSpPr>
          <p:cNvPr id="4" name="Slide Number Placeholder 3"/>
          <p:cNvSpPr>
            <a:spLocks noGrp="1"/>
          </p:cNvSpPr>
          <p:nvPr>
            <p:ph type="sldNum" sz="quarter" idx="10"/>
          </p:nvPr>
        </p:nvSpPr>
        <p:spPr/>
        <p:txBody>
          <a:bodyPr/>
          <a:lstStyle/>
          <a:p>
            <a:fld id="{CB2225C5-C545-48D1-A371-75073334B0A0}" type="slidenum">
              <a:rPr lang="en-US" smtClean="0"/>
              <a:t>28</a:t>
            </a:fld>
            <a:endParaRPr lang="en-US" dirty="0"/>
          </a:p>
        </p:txBody>
      </p:sp>
    </p:spTree>
    <p:extLst>
      <p:ext uri="{BB962C8B-B14F-4D97-AF65-F5344CB8AC3E}">
        <p14:creationId xmlns:p14="http://schemas.microsoft.com/office/powerpoint/2010/main" val="609435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Avoidance</a:t>
            </a:r>
          </a:p>
          <a:p>
            <a:pPr lvl="1"/>
            <a:r>
              <a:rPr lang="en-US" dirty="0"/>
              <a:t>+ Eliminating the source of the risk - The company can stop the risky activity.</a:t>
            </a:r>
          </a:p>
          <a:p>
            <a:pPr lvl="1"/>
            <a:r>
              <a:rPr lang="en-US" dirty="0"/>
              <a:t>+ Eliminating the exposure of assets to the risk - The company can move the asset.</a:t>
            </a:r>
          </a:p>
          <a:p>
            <a:r>
              <a:rPr lang="en-US" dirty="0"/>
              <a:t>- Transfer</a:t>
            </a:r>
          </a:p>
          <a:p>
            <a:r>
              <a:rPr lang="en-US" dirty="0"/>
              <a:t>You can transfer risk by shifting responsibility to another party.</a:t>
            </a:r>
          </a:p>
          <a:p>
            <a:pPr lvl="1"/>
            <a:r>
              <a:rPr lang="en-US" dirty="0"/>
              <a:t>+ Insurance - You purchase insurance to protect your company from a loss. </a:t>
            </a:r>
          </a:p>
          <a:p>
            <a:pPr lvl="1"/>
            <a:r>
              <a:rPr lang="en-US" dirty="0"/>
              <a:t>+ Outsourcing the activity. - Your company and the provider can agree on who assumes responsibility for security, backups, and availability.</a:t>
            </a:r>
          </a:p>
          <a:p>
            <a:r>
              <a:rPr lang="en-US" dirty="0"/>
              <a:t>- Mitigation</a:t>
            </a:r>
          </a:p>
          <a:p>
            <a:r>
              <a:rPr lang="en-US" dirty="0"/>
              <a:t>You reduce risk by reducing vulnerabilities, and risk mitigation is the primary strategy in this process. Risk mitigation is also known as reduction or treatment.</a:t>
            </a:r>
          </a:p>
          <a:p>
            <a:r>
              <a:rPr lang="en-US" dirty="0"/>
              <a:t>Some examples of mitigation steps are: alter the physical environment, change procedures, add fault tolerance, modify the technical environment, train employees.</a:t>
            </a:r>
          </a:p>
          <a:p>
            <a:r>
              <a:rPr lang="en-US" dirty="0"/>
              <a:t>Often the goal is not to eliminate the risk but instead, to make it too expensive for the attacker. Cryptography is one of the ways to increase the attacker’s cost.</a:t>
            </a:r>
          </a:p>
          <a:p>
            <a:r>
              <a:rPr lang="en-US" dirty="0"/>
              <a:t>- Acceptance</a:t>
            </a:r>
          </a:p>
          <a:p>
            <a:r>
              <a:rPr lang="en-US" dirty="0"/>
              <a:t>A company can evaluate a risk, understand the potential loss, and choose to accept it. This is commonly done when the cost of the control outweighs the potential loss.</a:t>
            </a:r>
          </a:p>
        </p:txBody>
      </p:sp>
      <p:sp>
        <p:nvSpPr>
          <p:cNvPr id="4" name="Slide Number Placeholder 3"/>
          <p:cNvSpPr>
            <a:spLocks noGrp="1"/>
          </p:cNvSpPr>
          <p:nvPr>
            <p:ph type="sldNum" sz="quarter" idx="10"/>
          </p:nvPr>
        </p:nvSpPr>
        <p:spPr/>
        <p:txBody>
          <a:bodyPr/>
          <a:lstStyle/>
          <a:p>
            <a:fld id="{CB2225C5-C545-48D1-A371-75073334B0A0}" type="slidenum">
              <a:rPr lang="en-US" smtClean="0"/>
              <a:t>29</a:t>
            </a:fld>
            <a:endParaRPr lang="en-US" dirty="0"/>
          </a:p>
        </p:txBody>
      </p:sp>
    </p:spTree>
    <p:extLst>
      <p:ext uri="{BB962C8B-B14F-4D97-AF65-F5344CB8AC3E}">
        <p14:creationId xmlns:p14="http://schemas.microsoft.com/office/powerpoint/2010/main" val="2418435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Mất mát xảy ra khi một mối đe dọa phơi bày một lỗ hổng</a:t>
            </a:r>
          </a:p>
          <a:p>
            <a:endParaRPr lang="vi-VN" dirty="0"/>
          </a:p>
          <a:p>
            <a:r>
              <a:rPr lang="vi-VN" dirty="0"/>
              <a:t>likelihood = possibility </a:t>
            </a:r>
            <a:endParaRPr lang="en-US" dirty="0"/>
          </a:p>
          <a:p>
            <a:endParaRPr lang="en-US" dirty="0"/>
          </a:p>
          <a:p>
            <a:endParaRPr lang="en-US" dirty="0"/>
          </a:p>
          <a:p>
            <a:r>
              <a:rPr lang="en-US" dirty="0"/>
              <a:t>- Both profitability and survivability must be considered when considering risks.</a:t>
            </a:r>
          </a:p>
          <a:p>
            <a:pPr lvl="1"/>
            <a:r>
              <a:rPr lang="en-US" dirty="0"/>
              <a:t>+ Profitability - The ability of a company to make a profit. Profitability is calculated as revenues minus costs.</a:t>
            </a:r>
          </a:p>
          <a:p>
            <a:pPr lvl="1"/>
            <a:r>
              <a:rPr lang="en-US" dirty="0"/>
              <a:t>+ Survivability - The ability of a company to survive loss due to a risk. Some losses such as fire can be disastrous and cause the business to fail.</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CBA</a:t>
            </a:r>
          </a:p>
          <a:p>
            <a:r>
              <a:rPr lang="en-US" dirty="0"/>
              <a:t>You perform a cost-benefit analysis (CBA) to help determine which controls or countermeasures to implement. If the benefits lớn hơn the costs, the control is often selected.</a:t>
            </a:r>
          </a:p>
          <a:p>
            <a:r>
              <a:rPr lang="en-US" dirty="0"/>
              <a:t>- Residual Risk</a:t>
            </a:r>
          </a:p>
          <a:p>
            <a:r>
              <a:rPr lang="en-US" dirty="0"/>
              <a:t>Residual risk is the risk that remains after you apply controls. It’s not feasible to eliminate all risks. Instead, you take steps to reduce the risk to an acceptable level. The risk that’s left is residual risk.</a:t>
            </a:r>
          </a:p>
          <a:p>
            <a:r>
              <a:rPr lang="en-US" dirty="0"/>
              <a:t>Risk = Threat x Vulnerability</a:t>
            </a:r>
          </a:p>
          <a:p>
            <a:r>
              <a:rPr lang="en-US" dirty="0"/>
              <a:t>Total Risk = Threat x Vulnerability x Asset Value</a:t>
            </a:r>
          </a:p>
          <a:p>
            <a:r>
              <a:rPr lang="en-US" dirty="0"/>
              <a:t>Residual Risk = Total Risk - Controls</a:t>
            </a:r>
          </a:p>
        </p:txBody>
      </p:sp>
      <p:sp>
        <p:nvSpPr>
          <p:cNvPr id="4" name="Slide Number Placeholder 3"/>
          <p:cNvSpPr>
            <a:spLocks noGrp="1"/>
          </p:cNvSpPr>
          <p:nvPr>
            <p:ph type="sldNum" sz="quarter" idx="10"/>
          </p:nvPr>
        </p:nvSpPr>
        <p:spPr/>
        <p:txBody>
          <a:bodyPr/>
          <a:lstStyle/>
          <a:p>
            <a:fld id="{CB2225C5-C545-48D1-A371-75073334B0A0}" type="slidenum">
              <a:rPr lang="en-US" smtClean="0"/>
              <a:t>30</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Residual risk  rủi ro còn lại </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31</a:t>
            </a:fld>
            <a:endParaRPr lang="en-US" dirty="0"/>
          </a:p>
        </p:txBody>
      </p:sp>
    </p:spTree>
    <p:extLst>
      <p:ext uri="{BB962C8B-B14F-4D97-AF65-F5344CB8AC3E}">
        <p14:creationId xmlns:p14="http://schemas.microsoft.com/office/powerpoint/2010/main" val="551861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tìm keywords trong đoạn</a:t>
            </a:r>
          </a:p>
        </p:txBody>
      </p:sp>
      <p:sp>
        <p:nvSpPr>
          <p:cNvPr id="4" name="Slide Number Placeholder 3"/>
          <p:cNvSpPr>
            <a:spLocks noGrp="1"/>
          </p:cNvSpPr>
          <p:nvPr>
            <p:ph type="sldNum" sz="quarter" idx="10"/>
          </p:nvPr>
        </p:nvSpPr>
        <p:spPr/>
        <p:txBody>
          <a:bodyPr/>
          <a:lstStyle/>
          <a:p>
            <a:fld id="{CB2225C5-C545-48D1-A371-75073334B0A0}" type="slidenum">
              <a:rPr lang="en-US" smtClean="0"/>
              <a:t>32</a:t>
            </a:fld>
            <a:endParaRPr lang="en-US" dirty="0"/>
          </a:p>
        </p:txBody>
      </p:sp>
    </p:spTree>
    <p:extLst>
      <p:ext uri="{BB962C8B-B14F-4D97-AF65-F5344CB8AC3E}">
        <p14:creationId xmlns:p14="http://schemas.microsoft.com/office/powerpoint/2010/main" val="15855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tác nhân nguy hại</a:t>
            </a:r>
          </a:p>
          <a:p>
            <a:endParaRPr lang="vi-VN"/>
          </a:p>
          <a:p>
            <a:r>
              <a:rPr lang="vi-VN"/>
              <a:t>exploit khai thác </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585695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Xác suất xảy ra - khả năng một mối đe dọa cụ thể sẽ khai thác thành công một lỗ hổng cụ thể</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136328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Rủi ro là khả năng một mối đe dọa cụ thể sẽ khai thác lỗ hổng gây hại cho một tổ chức.</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396945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bóc thăm giải thích sơ đồ </a:t>
            </a:r>
          </a:p>
          <a:p>
            <a:endParaRPr lang="en-US" dirty="0"/>
          </a:p>
          <a:p>
            <a:r>
              <a:rPr lang="en-US" dirty="0"/>
              <a:t>threat: mối đe doạ</a:t>
            </a:r>
          </a:p>
          <a:p>
            <a:r>
              <a:rPr lang="en-US" dirty="0"/>
              <a:t>exploit: khai thác</a:t>
            </a:r>
          </a:p>
          <a:p>
            <a:r>
              <a:rPr lang="en-US" dirty="0"/>
              <a:t>vulnerability: lỗ hổng</a:t>
            </a:r>
          </a:p>
          <a:p>
            <a:r>
              <a:rPr lang="en-US" dirty="0"/>
              <a:t>severity: mức độ nghiêm trọng</a:t>
            </a:r>
          </a:p>
          <a:p>
            <a:r>
              <a:rPr lang="en-US" dirty="0"/>
              <a:t>predisposing condition: điều kiên dự đoán </a:t>
            </a:r>
          </a:p>
          <a:p>
            <a:pPr algn="l" rtl="0"/>
            <a:br>
              <a:rPr lang="en-US" b="0" i="0" dirty="0">
                <a:solidFill>
                  <a:srgbClr val="BDC1C6"/>
                </a:solidFill>
                <a:effectLst/>
                <a:latin typeface="arial" panose="020B0604020202020204" pitchFamily="34" charset="0"/>
              </a:rPr>
            </a:br>
            <a:r>
              <a:rPr lang="en-US" b="0" i="0" dirty="0" err="1">
                <a:solidFill>
                  <a:srgbClr val="BDC1C6"/>
                </a:solidFill>
                <a:effectLst/>
                <a:latin typeface="arial" panose="020B0604020202020204" pitchFamily="34" charset="0"/>
              </a:rPr>
              <a:t>pərˈvāsivnəs</a:t>
            </a:r>
            <a:endParaRPr lang="en-US" b="0" i="0" dirty="0">
              <a:solidFill>
                <a:srgbClr val="BDC1C6"/>
              </a:solidFill>
              <a:effectLst/>
              <a:latin typeface="arial" panose="020B0604020202020204" pitchFamily="34" charset="0"/>
            </a:endParaRPr>
          </a:p>
          <a:p>
            <a:pPr algn="l"/>
            <a:r>
              <a:rPr lang="en-US" b="0" i="0" dirty="0" err="1">
                <a:solidFill>
                  <a:srgbClr val="BDC1C6"/>
                </a:solidFill>
                <a:effectLst/>
                <a:latin typeface="arial" panose="020B0604020202020204" pitchFamily="34" charset="0"/>
              </a:rPr>
              <a:t>sức</a:t>
            </a:r>
            <a:r>
              <a:rPr lang="en-US" b="0" i="0" dirty="0">
                <a:solidFill>
                  <a:srgbClr val="BDC1C6"/>
                </a:solidFill>
                <a:effectLst/>
                <a:latin typeface="arial" panose="020B0604020202020204" pitchFamily="34" charset="0"/>
              </a:rPr>
              <a:t> </a:t>
            </a:r>
            <a:r>
              <a:rPr lang="en-US" b="0" i="0" dirty="0" err="1">
                <a:solidFill>
                  <a:srgbClr val="BDC1C6"/>
                </a:solidFill>
                <a:effectLst/>
                <a:latin typeface="arial" panose="020B0604020202020204" pitchFamily="34" charset="0"/>
              </a:rPr>
              <a:t>lan</a:t>
            </a:r>
            <a:r>
              <a:rPr lang="en-US" b="0" i="0" dirty="0">
                <a:solidFill>
                  <a:srgbClr val="BDC1C6"/>
                </a:solidFill>
                <a:effectLst/>
                <a:latin typeface="arial" panose="020B0604020202020204" pitchFamily="34" charset="0"/>
              </a:rPr>
              <a:t> </a:t>
            </a:r>
            <a:r>
              <a:rPr lang="en-US" b="0" i="0" dirty="0" err="1">
                <a:solidFill>
                  <a:srgbClr val="BDC1C6"/>
                </a:solidFill>
                <a:effectLst/>
                <a:latin typeface="arial" panose="020B0604020202020204" pitchFamily="34" charset="0"/>
              </a:rPr>
              <a:t>tỏa</a:t>
            </a:r>
            <a:endParaRPr lang="en-US" b="0" i="0" dirty="0">
              <a:solidFill>
                <a:srgbClr val="BDC1C6"/>
              </a:solidFill>
              <a:effectLst/>
              <a:latin typeface="arial" panose="020B0604020202020204" pitchFamily="34" charset="0"/>
            </a:endParaRPr>
          </a:p>
          <a:p>
            <a:r>
              <a:rPr lang="en-US" dirty="0"/>
              <a:t>adverse bất lợi / tác hại</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1409445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tangible: hữu hình </a:t>
            </a:r>
          </a:p>
          <a:p>
            <a:endParaRPr lang="en-US" dirty="0"/>
          </a:p>
          <a:p>
            <a:r>
              <a:rPr lang="vi-VN" dirty="0"/>
              <a:t>Các chức năng và tài sản kinh doanh bị xâm phạm</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438629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countermeasure: biện pháp đối phó </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3726606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530ADB-D493-45AC-BF46-4260E59E8AA8}" type="datetime1">
              <a:rPr lang="en-US" smtClean="0"/>
              <a:t>5/13/2023</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6D506B-F4A2-437D-A3F4-660F616C6EDE}" type="datetime1">
              <a:rPr lang="en-US" smtClean="0"/>
              <a:t>5/13/2023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D62DC-3211-4391-89F3-166EE23EF44B}" type="datetime1">
              <a:rPr lang="en-US" smtClean="0"/>
              <a:t>5/13/2023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12B585-3541-47D9-8BBD-8B3377140B75}" type="datetime1">
              <a:rPr lang="en-US" smtClean="0"/>
              <a:t>5/13/2023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71F8B4-FB33-4F34-BFE4-2613DD4027CC}" type="datetime1">
              <a:rPr lang="en-US" smtClean="0"/>
              <a:t>5/13/2023</a:t>
            </a:fld>
            <a:endParaRPr lang="en-US" dirty="0"/>
          </a:p>
        </p:txBody>
      </p:sp>
      <p:sp>
        <p:nvSpPr>
          <p:cNvPr id="8" name="Footer Placeholder 7"/>
          <p:cNvSpPr>
            <a:spLocks noGrp="1"/>
          </p:cNvSpPr>
          <p:nvPr>
            <p:ph type="ftr" sz="quarter" idx="11"/>
          </p:nvPr>
        </p:nvSpPr>
        <p:spPr/>
        <p:txBody>
          <a:bodyPr/>
          <a:lstStyle/>
          <a:p>
            <a:r>
              <a:rPr lang="en-US" dirty="0"/>
              <a:t>http://fpt.edu.vn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998CD9-8ED9-4980-89A5-FE836181FD1A}" type="datetime1">
              <a:rPr lang="en-US" smtClean="0"/>
              <a:t>5/13/2023</a:t>
            </a:fld>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5/13/2023</a:t>
            </a:fld>
            <a:endParaRPr lang="en-US" dirty="0"/>
          </a:p>
        </p:txBody>
      </p:sp>
      <p:sp>
        <p:nvSpPr>
          <p:cNvPr id="3" name="Footer Placeholder 2"/>
          <p:cNvSpPr>
            <a:spLocks noGrp="1"/>
          </p:cNvSpPr>
          <p:nvPr>
            <p:ph type="ftr" sz="quarter" idx="11"/>
          </p:nvPr>
        </p:nvSpPr>
        <p:spPr/>
        <p:txBody>
          <a:bodyPr/>
          <a:lstStyle/>
          <a:p>
            <a:r>
              <a:rPr lang="en-US" dirty="0"/>
              <a:t>http://fpt.edu.vn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a:t>Click to edit Master title style</a:t>
            </a:r>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5/13/2023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a:t>Click to edit Master title style</a:t>
            </a:r>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5/13/2023</a:t>
            </a:fld>
            <a:endParaRPr lang="en-US" dirty="0"/>
          </a:p>
        </p:txBody>
      </p:sp>
      <p:sp>
        <p:nvSpPr>
          <p:cNvPr id="6" name="Footer Placeholder 5"/>
          <p:cNvSpPr>
            <a:spLocks noGrp="1"/>
          </p:cNvSpPr>
          <p:nvPr>
            <p:ph type="ftr" sz="quarter" idx="11"/>
          </p:nvPr>
        </p:nvSpPr>
        <p:spPr/>
        <p:txBody>
          <a:bodyPr/>
          <a:lstStyle/>
          <a:p>
            <a:r>
              <a:rPr lang="en-US" dirty="0"/>
              <a:t>http://fpt.edu.vn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F6F97-0478-4E11-BEB1-1B02135CEC51}" type="datetime1">
              <a:rPr lang="en-US" smtClean="0"/>
              <a:t>5/13/2023</a:t>
            </a:fld>
            <a:endParaRPr lang="en-US" dirty="0"/>
          </a:p>
        </p:txBody>
      </p:sp>
      <p:sp>
        <p:nvSpPr>
          <p:cNvPr id="5" name="Footer Placeholder 4"/>
          <p:cNvSpPr>
            <a:spLocks noGrp="1"/>
          </p:cNvSpPr>
          <p:nvPr>
            <p:ph type="ftr" sz="quarter" idx="11"/>
          </p:nvPr>
        </p:nvSpPr>
        <p:spPr/>
        <p:txBody>
          <a:bodyPr/>
          <a:lstStyle/>
          <a:p>
            <a:r>
              <a:rPr lang="en-US" dirty="0"/>
              <a:t>http://fpt.edu.vn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a:t>Click to edit Master title style</a:t>
            </a:r>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5/13/2023</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a:t>http://fpt.edu.vn </a:t>
            </a:r>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Risk Management Fundamentals</a:t>
            </a:r>
          </a:p>
        </p:txBody>
      </p:sp>
    </p:spTree>
    <p:extLst>
      <p:ext uri="{BB962C8B-B14F-4D97-AF65-F5344CB8AC3E}">
        <p14:creationId xmlns:p14="http://schemas.microsoft.com/office/powerpoint/2010/main" val="2140353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821575" y="560675"/>
            <a:ext cx="13167360" cy="1075198"/>
          </a:xfrm>
        </p:spPr>
        <p:txBody>
          <a:bodyPr/>
          <a:lstStyle/>
          <a:p>
            <a:r>
              <a:rPr lang="en-US" dirty="0">
                <a:solidFill>
                  <a:srgbClr val="00B0F0"/>
                </a:solidFill>
              </a:rPr>
              <a:t>Major Components of Risk to an IT Infrastructure</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66454" y="1317239"/>
            <a:ext cx="11097491" cy="60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0" y="7340025"/>
            <a:ext cx="10210800" cy="523220"/>
          </a:xfrm>
          <a:prstGeom prst="rect">
            <a:avLst/>
          </a:prstGeom>
          <a:noFill/>
        </p:spPr>
        <p:txBody>
          <a:bodyPr wrap="square" rtlCol="0">
            <a:spAutoFit/>
          </a:bodyPr>
          <a:lstStyle/>
          <a:p>
            <a:pPr algn="ctr"/>
            <a:r>
              <a:rPr lang="en-US" sz="2800" b="1" dirty="0"/>
              <a:t>The Seven Domains of a Typical IT Infrastructure</a:t>
            </a:r>
          </a:p>
        </p:txBody>
      </p:sp>
    </p:spTree>
    <p:extLst>
      <p:ext uri="{BB962C8B-B14F-4D97-AF65-F5344CB8AC3E}">
        <p14:creationId xmlns:p14="http://schemas.microsoft.com/office/powerpoint/2010/main" val="330166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92500" lnSpcReduction="20000"/>
          </a:bodyPr>
          <a:lstStyle/>
          <a:p>
            <a:endParaRPr lang="en-US" b="0" dirty="0"/>
          </a:p>
          <a:p>
            <a:r>
              <a:rPr lang="en-US" b="0" dirty="0">
                <a:solidFill>
                  <a:srgbClr val="00B0F0"/>
                </a:solidFill>
              </a:rPr>
              <a:t>User</a:t>
            </a:r>
            <a:r>
              <a:rPr lang="en-US" b="0" dirty="0"/>
              <a:t> domain - any user of our systems falls in this domain, whether inside or outside our organization</a:t>
            </a:r>
          </a:p>
          <a:p>
            <a:r>
              <a:rPr lang="en-US" b="0" dirty="0">
                <a:solidFill>
                  <a:srgbClr val="00B0F0"/>
                </a:solidFill>
              </a:rPr>
              <a:t>Workstation</a:t>
            </a:r>
            <a:r>
              <a:rPr lang="en-US" b="0" dirty="0"/>
              <a:t> domain - not just computers, but any device our users use</a:t>
            </a:r>
          </a:p>
          <a:p>
            <a:r>
              <a:rPr lang="en-US" b="0" dirty="0">
                <a:solidFill>
                  <a:srgbClr val="00B0F0"/>
                </a:solidFill>
              </a:rPr>
              <a:t>LAN</a:t>
            </a:r>
            <a:r>
              <a:rPr lang="en-US" b="0" dirty="0"/>
              <a:t> domain - each LAN and the devices that make a LAN work</a:t>
            </a:r>
          </a:p>
          <a:p>
            <a:r>
              <a:rPr lang="en-US" b="0" dirty="0">
                <a:solidFill>
                  <a:srgbClr val="00B0F0"/>
                </a:solidFill>
              </a:rPr>
              <a:t>WAN</a:t>
            </a:r>
            <a:r>
              <a:rPr lang="en-US" b="0" dirty="0"/>
              <a:t> domain - the system that links devices across long distances; typically this is the Internet which is used by most businesses</a:t>
            </a:r>
          </a:p>
          <a:p>
            <a:r>
              <a:rPr lang="en-US" b="0" dirty="0">
                <a:solidFill>
                  <a:srgbClr val="00B0F0"/>
                </a:solidFill>
              </a:rPr>
              <a:t>LAN-to-WAN</a:t>
            </a:r>
            <a:r>
              <a:rPr lang="en-US" b="0" dirty="0"/>
              <a:t> domain - the infrastructure and devices that connect our organization's LANs to the WAN system</a:t>
            </a:r>
          </a:p>
          <a:p>
            <a:r>
              <a:rPr lang="en-US" b="0" dirty="0">
                <a:solidFill>
                  <a:srgbClr val="00B0F0"/>
                </a:solidFill>
              </a:rPr>
              <a:t>Remote Access</a:t>
            </a:r>
            <a:r>
              <a:rPr lang="en-US" b="0" dirty="0"/>
              <a:t> domain - the technologies used by our mobile and remote users to connect to their customary resources; can include VPN solutions and encryption technology</a:t>
            </a:r>
          </a:p>
          <a:p>
            <a:r>
              <a:rPr lang="en-US" b="0" dirty="0">
                <a:solidFill>
                  <a:srgbClr val="00B0F0"/>
                </a:solidFill>
              </a:rPr>
              <a:t>System/Application</a:t>
            </a:r>
            <a:r>
              <a:rPr lang="en-US" b="0" dirty="0"/>
              <a:t> domain - technologies used to actually conduct business functions, as opposed to making connections of various types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525002"/>
            <a:ext cx="13167360" cy="998998"/>
          </a:xfrm>
        </p:spPr>
        <p:txBody>
          <a:bodyPr/>
          <a:lstStyle/>
          <a:p>
            <a:r>
              <a:rPr lang="en-US" dirty="0">
                <a:solidFill>
                  <a:srgbClr val="00B0F0"/>
                </a:solidFill>
              </a:rPr>
              <a:t>Seven Domains of a Typical IT Infrastructure</a:t>
            </a:r>
          </a:p>
        </p:txBody>
      </p:sp>
    </p:spTree>
    <p:extLst>
      <p:ext uri="{BB962C8B-B14F-4D97-AF65-F5344CB8AC3E}">
        <p14:creationId xmlns:p14="http://schemas.microsoft.com/office/powerpoint/2010/main" val="273724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Threat is any circumstance or event with the </a:t>
            </a:r>
            <a:r>
              <a:rPr lang="en-US" dirty="0"/>
              <a:t>potential to cause a loss</a:t>
            </a:r>
          </a:p>
          <a:p>
            <a:r>
              <a:rPr lang="en-US" b="0" dirty="0"/>
              <a:t>Vulnerability is a </a:t>
            </a:r>
            <a:r>
              <a:rPr lang="en-US" dirty="0"/>
              <a:t>weakness</a:t>
            </a:r>
          </a:p>
          <a:p>
            <a:r>
              <a:rPr lang="en-US" b="0" dirty="0"/>
              <a:t>The impact identifies the severity of the loss</a:t>
            </a:r>
          </a:p>
          <a:p>
            <a:r>
              <a:rPr lang="en-US" b="0" dirty="0"/>
              <a:t>Threats are attempts to exploit vulnerabilities that result in the loss of </a:t>
            </a:r>
            <a:r>
              <a:rPr lang="en-US" b="0" dirty="0">
                <a:solidFill>
                  <a:srgbClr val="00B0F0"/>
                </a:solidFill>
              </a:rPr>
              <a:t>confidentiality</a:t>
            </a:r>
            <a:r>
              <a:rPr lang="en-US" b="0" dirty="0"/>
              <a:t>, </a:t>
            </a:r>
            <a:r>
              <a:rPr lang="en-US" b="0" dirty="0">
                <a:solidFill>
                  <a:srgbClr val="00B0F0"/>
                </a:solidFill>
              </a:rPr>
              <a:t>integrity</a:t>
            </a:r>
            <a:r>
              <a:rPr lang="en-US" b="0" dirty="0"/>
              <a:t>, or </a:t>
            </a:r>
            <a:r>
              <a:rPr lang="en-US" b="0" dirty="0">
                <a:solidFill>
                  <a:srgbClr val="00B0F0"/>
                </a:solidFill>
              </a:rPr>
              <a:t>availability</a:t>
            </a:r>
            <a:r>
              <a:rPr lang="en-US" b="0" dirty="0"/>
              <a:t> of a business asset (The C-I-A triad).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Threats, Vulnerabilities and Impact</a:t>
            </a:r>
          </a:p>
        </p:txBody>
      </p:sp>
    </p:spTree>
    <p:extLst>
      <p:ext uri="{BB962C8B-B14F-4D97-AF65-F5344CB8AC3E}">
        <p14:creationId xmlns:p14="http://schemas.microsoft.com/office/powerpoint/2010/main" val="95381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The severity of a an attack's impact:</a:t>
            </a:r>
          </a:p>
          <a:p>
            <a:pPr lvl="1"/>
            <a:r>
              <a:rPr lang="en-US" i="1" dirty="0">
                <a:solidFill>
                  <a:srgbClr val="00B0F0"/>
                </a:solidFill>
              </a:rPr>
              <a:t>very low</a:t>
            </a:r>
            <a:r>
              <a:rPr lang="en-US" dirty="0"/>
              <a:t> - negligible adverse effect; the effects are small and not noticeable</a:t>
            </a:r>
          </a:p>
          <a:p>
            <a:pPr lvl="1"/>
            <a:r>
              <a:rPr lang="en-US" i="1" dirty="0">
                <a:solidFill>
                  <a:srgbClr val="00B0F0"/>
                </a:solidFill>
              </a:rPr>
              <a:t>low</a:t>
            </a:r>
            <a:r>
              <a:rPr lang="en-US" dirty="0"/>
              <a:t> - limited adverse effect; damage is minor and critical business functions are degraded</a:t>
            </a:r>
          </a:p>
          <a:p>
            <a:pPr lvl="1"/>
            <a:r>
              <a:rPr lang="en-US" i="1" dirty="0">
                <a:solidFill>
                  <a:srgbClr val="00B0F0"/>
                </a:solidFill>
              </a:rPr>
              <a:t>moderate</a:t>
            </a:r>
            <a:r>
              <a:rPr lang="en-US" dirty="0"/>
              <a:t> - serious adverse effect; damage may be significant and critical business functions are significantly degraded</a:t>
            </a:r>
          </a:p>
          <a:p>
            <a:pPr lvl="1"/>
            <a:r>
              <a:rPr lang="en-US" i="1" dirty="0">
                <a:solidFill>
                  <a:srgbClr val="00B0F0"/>
                </a:solidFill>
              </a:rPr>
              <a:t>high</a:t>
            </a:r>
            <a:r>
              <a:rPr lang="en-US" dirty="0"/>
              <a:t> - one severe or catastrophic effect; there may be major financial loss and and/or serious injury to staff</a:t>
            </a:r>
          </a:p>
          <a:p>
            <a:pPr lvl="1"/>
            <a:r>
              <a:rPr lang="en-US" i="1" dirty="0">
                <a:solidFill>
                  <a:srgbClr val="00B0F0"/>
                </a:solidFill>
              </a:rPr>
              <a:t>very high</a:t>
            </a:r>
            <a:r>
              <a:rPr lang="en-US" dirty="0"/>
              <a:t> - multiple severe or catastrophic effects; see above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Threats, Vulnerabilities and Impact (cont.)</a:t>
            </a:r>
          </a:p>
        </p:txBody>
      </p:sp>
    </p:spTree>
    <p:extLst>
      <p:ext uri="{BB962C8B-B14F-4D97-AF65-F5344CB8AC3E}">
        <p14:creationId xmlns:p14="http://schemas.microsoft.com/office/powerpoint/2010/main" val="300329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220202"/>
            <a:ext cx="13167360" cy="1075198"/>
          </a:xfrm>
        </p:spPr>
        <p:txBody>
          <a:bodyPr/>
          <a:lstStyle/>
          <a:p>
            <a:r>
              <a:rPr lang="en-US" dirty="0">
                <a:solidFill>
                  <a:srgbClr val="00B0F0"/>
                </a:solidFill>
              </a:rPr>
              <a:t>Risk Assessment Process Diagram</a:t>
            </a:r>
          </a:p>
        </p:txBody>
      </p:sp>
      <p:pic>
        <p:nvPicPr>
          <p:cNvPr id="8" name="Picture 7"/>
          <p:cNvPicPr>
            <a:picLocks noChangeAspect="1"/>
          </p:cNvPicPr>
          <p:nvPr/>
        </p:nvPicPr>
        <p:blipFill>
          <a:blip r:embed="rId3"/>
          <a:stretch>
            <a:fillRect/>
          </a:stretch>
        </p:blipFill>
        <p:spPr>
          <a:xfrm>
            <a:off x="1371600" y="1447800"/>
            <a:ext cx="12268200" cy="6172200"/>
          </a:xfrm>
          <a:prstGeom prst="rect">
            <a:avLst/>
          </a:prstGeom>
        </p:spPr>
      </p:pic>
    </p:spTree>
    <p:extLst>
      <p:ext uri="{BB962C8B-B14F-4D97-AF65-F5344CB8AC3E}">
        <p14:creationId xmlns:p14="http://schemas.microsoft.com/office/powerpoint/2010/main" val="66736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Risk Management is the practice of identifying, assessing, controlling, and mitigating risks.</a:t>
            </a:r>
          </a:p>
          <a:p>
            <a:r>
              <a:rPr lang="en-US" b="0" dirty="0"/>
              <a:t>Threats and vulnerabilities are key drivers of risk.</a:t>
            </a:r>
          </a:p>
          <a:p>
            <a:r>
              <a:rPr lang="en-US" b="0" dirty="0"/>
              <a:t>Identifying the threats and vulnerabilities - an important step.</a:t>
            </a:r>
          </a:p>
          <a:p>
            <a:r>
              <a:rPr lang="en-US" b="0" dirty="0"/>
              <a:t>Risk Management attempts to identify the risks</a:t>
            </a:r>
          </a:p>
          <a:p>
            <a:pPr marL="0" indent="0">
              <a:buNone/>
            </a:pPr>
            <a:r>
              <a:rPr lang="en-US" b="0" dirty="0"/>
              <a:t>that can be minimized and implement controls to do so.</a:t>
            </a:r>
          </a:p>
          <a:p>
            <a:r>
              <a:rPr lang="en-US" b="0" dirty="0"/>
              <a:t>Risk Management starts with a </a:t>
            </a:r>
            <a:r>
              <a:rPr lang="en-US" b="0" dirty="0">
                <a:solidFill>
                  <a:srgbClr val="00B0F0"/>
                </a:solidFill>
              </a:rPr>
              <a:t>Risk Assessment </a:t>
            </a:r>
            <a:r>
              <a:rPr lang="en-US" b="0" dirty="0"/>
              <a:t>(or </a:t>
            </a:r>
            <a:r>
              <a:rPr lang="en-US" b="0" dirty="0">
                <a:solidFill>
                  <a:srgbClr val="00B0F0"/>
                </a:solidFill>
              </a:rPr>
              <a:t>Risk Analysis</a:t>
            </a:r>
            <a:r>
              <a:rPr lang="en-US" b="0" dirty="0"/>
              <a:t>). </a:t>
            </a:r>
          </a:p>
          <a:p>
            <a:endParaRPr lang="en-US" b="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Risk Management</a:t>
            </a:r>
          </a:p>
        </p:txBody>
      </p:sp>
    </p:spTree>
    <p:extLst>
      <p:ext uri="{BB962C8B-B14F-4D97-AF65-F5344CB8AC3E}">
        <p14:creationId xmlns:p14="http://schemas.microsoft.com/office/powerpoint/2010/main" val="331744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20240"/>
            <a:ext cx="13167360" cy="5013960"/>
          </a:xfrm>
        </p:spPr>
        <p:txBody>
          <a:bodyPr>
            <a:normAutofit fontScale="85000" lnSpcReduction="20000"/>
          </a:bodyPr>
          <a:lstStyle/>
          <a:p>
            <a:r>
              <a:rPr lang="en-US" sz="3800" b="0" dirty="0"/>
              <a:t>Assessing risks</a:t>
            </a:r>
          </a:p>
          <a:p>
            <a:pPr lvl="1"/>
            <a:r>
              <a:rPr lang="en-US" sz="3800" dirty="0"/>
              <a:t>Identify assets, including IT assets</a:t>
            </a:r>
          </a:p>
          <a:p>
            <a:pPr lvl="1"/>
            <a:r>
              <a:rPr lang="en-US" sz="3800" dirty="0"/>
              <a:t>Identify and prioritize threats and vulnerabilities</a:t>
            </a:r>
          </a:p>
          <a:p>
            <a:pPr lvl="1"/>
            <a:r>
              <a:rPr lang="en-US" sz="3800" dirty="0"/>
              <a:t>Identify likelihood that each vulnerability will be successfully exploited by each threat: risks</a:t>
            </a:r>
          </a:p>
          <a:p>
            <a:pPr lvl="1"/>
            <a:r>
              <a:rPr lang="en-US" sz="3800" dirty="0"/>
              <a:t>Identify the impact of each risk</a:t>
            </a:r>
          </a:p>
          <a:p>
            <a:r>
              <a:rPr lang="en-US" sz="3800" b="0" dirty="0"/>
              <a:t>Identifying risks to manage</a:t>
            </a:r>
          </a:p>
          <a:p>
            <a:r>
              <a:rPr lang="en-US" sz="3800" b="0" dirty="0"/>
              <a:t>Selecting controls</a:t>
            </a:r>
          </a:p>
          <a:p>
            <a:r>
              <a:rPr lang="en-US" sz="3800" b="0" dirty="0"/>
              <a:t>Implementing and testing controls</a:t>
            </a:r>
          </a:p>
          <a:p>
            <a:r>
              <a:rPr lang="en-US" sz="3800" b="0" dirty="0"/>
              <a:t>Evaluating controls over time</a:t>
            </a:r>
          </a:p>
          <a:p>
            <a:endParaRPr lang="en-US" b="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Elements of Risk Management</a:t>
            </a:r>
          </a:p>
        </p:txBody>
      </p:sp>
    </p:spTree>
    <p:extLst>
      <p:ext uri="{BB962C8B-B14F-4D97-AF65-F5344CB8AC3E}">
        <p14:creationId xmlns:p14="http://schemas.microsoft.com/office/powerpoint/2010/main" val="107851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943600"/>
          </a:xfrm>
        </p:spPr>
        <p:txBody>
          <a:bodyPr>
            <a:normAutofit lnSpcReduction="10000"/>
          </a:bodyPr>
          <a:lstStyle/>
          <a:p>
            <a:r>
              <a:rPr lang="en-US" b="0" dirty="0"/>
              <a:t>Risk affects an organization’s survivability</a:t>
            </a:r>
          </a:p>
          <a:p>
            <a:r>
              <a:rPr lang="en-US" b="0" dirty="0"/>
              <a:t>Reasonableness</a:t>
            </a:r>
          </a:p>
          <a:p>
            <a:r>
              <a:rPr lang="en-US" b="0" dirty="0"/>
              <a:t>Balancing Risk and Cost</a:t>
            </a:r>
          </a:p>
          <a:p>
            <a:r>
              <a:rPr lang="en-US" b="0" dirty="0"/>
              <a:t>Role-Based Perceptions of Risk</a:t>
            </a:r>
          </a:p>
          <a:p>
            <a:pPr lvl="1"/>
            <a:r>
              <a:rPr lang="en-US" dirty="0"/>
              <a:t>Balancing security and usability</a:t>
            </a:r>
          </a:p>
          <a:p>
            <a:pPr lvl="1"/>
            <a:r>
              <a:rPr lang="en-US" dirty="0"/>
              <a:t>Different perceptions of risk, varying according to a person's role in the organization:</a:t>
            </a:r>
          </a:p>
          <a:p>
            <a:pPr lvl="2"/>
            <a:r>
              <a:rPr lang="en-US" sz="2600" dirty="0"/>
              <a:t>Management</a:t>
            </a:r>
          </a:p>
          <a:p>
            <a:pPr lvl="2"/>
            <a:r>
              <a:rPr lang="en-US" sz="2600" dirty="0"/>
              <a:t>System administrator</a:t>
            </a:r>
          </a:p>
          <a:p>
            <a:pPr lvl="2"/>
            <a:r>
              <a:rPr lang="en-US" sz="2600" dirty="0"/>
              <a:t>Tier 1 administrator</a:t>
            </a:r>
          </a:p>
          <a:p>
            <a:pPr lvl="2"/>
            <a:r>
              <a:rPr lang="en-US" sz="2600" dirty="0"/>
              <a:t>Developer</a:t>
            </a:r>
          </a:p>
          <a:p>
            <a:pPr lvl="2"/>
            <a:r>
              <a:rPr lang="en-US" sz="2600" dirty="0"/>
              <a:t>End user</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853440" y="152400"/>
            <a:ext cx="13167360" cy="1371600"/>
          </a:xfrm>
        </p:spPr>
        <p:txBody>
          <a:bodyPr>
            <a:normAutofit/>
          </a:bodyPr>
          <a:lstStyle/>
          <a:p>
            <a:r>
              <a:rPr lang="en-US" dirty="0">
                <a:solidFill>
                  <a:srgbClr val="00B0F0"/>
                </a:solidFill>
              </a:rPr>
              <a:t>Importance of Risk Management</a:t>
            </a:r>
            <a:br>
              <a:rPr lang="en-US" dirty="0">
                <a:solidFill>
                  <a:srgbClr val="00B0F0"/>
                </a:solidFill>
              </a:rPr>
            </a:br>
            <a:r>
              <a:rPr lang="en-US" dirty="0">
                <a:solidFill>
                  <a:srgbClr val="00B0F0"/>
                </a:solidFill>
              </a:rPr>
              <a:t>to the Organization</a:t>
            </a:r>
          </a:p>
        </p:txBody>
      </p:sp>
    </p:spTree>
    <p:extLst>
      <p:ext uri="{BB962C8B-B14F-4D97-AF65-F5344CB8AC3E}">
        <p14:creationId xmlns:p14="http://schemas.microsoft.com/office/powerpoint/2010/main" val="169043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11506200" cy="2286000"/>
          </a:xfrm>
        </p:spPr>
        <p:txBody>
          <a:bodyPr/>
          <a:lstStyle/>
          <a:p>
            <a:r>
              <a:rPr lang="en-US" dirty="0"/>
              <a:t>A simplified method of assigning a score to a threat:</a:t>
            </a:r>
          </a:p>
          <a:p>
            <a:pPr lvl="1"/>
            <a:r>
              <a:rPr lang="en-US" dirty="0"/>
              <a:t>Assigning the threat, a probability of occurring in percentage.</a:t>
            </a:r>
          </a:p>
          <a:p>
            <a:pPr lvl="1"/>
            <a:r>
              <a:rPr lang="en-US" dirty="0"/>
              <a:t>Assigning the asset a relative value on a scale of 1 to 100.</a:t>
            </a:r>
          </a:p>
          <a:p>
            <a:pPr lvl="1"/>
            <a:r>
              <a:rPr lang="en-US" dirty="0"/>
              <a:t>Multiplying the two values - getting a relative impact score.</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Balancing Risk and Cost</a:t>
            </a:r>
          </a:p>
        </p:txBody>
      </p:sp>
      <p:pic>
        <p:nvPicPr>
          <p:cNvPr id="2" name="Picture 1"/>
          <p:cNvPicPr>
            <a:picLocks noChangeAspect="1"/>
          </p:cNvPicPr>
          <p:nvPr/>
        </p:nvPicPr>
        <p:blipFill>
          <a:blip r:embed="rId3"/>
          <a:stretch>
            <a:fillRect/>
          </a:stretch>
        </p:blipFill>
        <p:spPr>
          <a:xfrm>
            <a:off x="914400" y="3733800"/>
            <a:ext cx="12954000" cy="3962400"/>
          </a:xfrm>
          <a:prstGeom prst="rect">
            <a:avLst/>
          </a:prstGeom>
          <a:ln>
            <a:solidFill>
              <a:srgbClr val="00B0F0"/>
            </a:solidFill>
          </a:ln>
        </p:spPr>
      </p:pic>
    </p:spTree>
    <p:extLst>
      <p:ext uri="{BB962C8B-B14F-4D97-AF65-F5344CB8AC3E}">
        <p14:creationId xmlns:p14="http://schemas.microsoft.com/office/powerpoint/2010/main" val="46429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Identify threats</a:t>
            </a:r>
          </a:p>
          <a:p>
            <a:r>
              <a:rPr lang="en-US" b="0" dirty="0"/>
              <a:t>Identify vulnerabilities</a:t>
            </a:r>
          </a:p>
          <a:p>
            <a:r>
              <a:rPr lang="en-US" b="0" dirty="0"/>
              <a:t>Estimate the likelihood of a threat exploiting a vulnerability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Identification Techniques</a:t>
            </a:r>
          </a:p>
        </p:txBody>
      </p:sp>
    </p:spTree>
    <p:extLst>
      <p:ext uri="{BB962C8B-B14F-4D97-AF65-F5344CB8AC3E}">
        <p14:creationId xmlns:p14="http://schemas.microsoft.com/office/powerpoint/2010/main" val="272814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Concepts associated with Risk Management</a:t>
            </a:r>
          </a:p>
          <a:p>
            <a:r>
              <a:rPr lang="en-US" b="0" dirty="0"/>
              <a:t>Components of Risk</a:t>
            </a:r>
          </a:p>
          <a:p>
            <a:r>
              <a:rPr lang="en-US" b="0" dirty="0"/>
              <a:t>Importance of Risk Management</a:t>
            </a:r>
          </a:p>
          <a:p>
            <a:r>
              <a:rPr lang="en-US" b="0" dirty="0"/>
              <a:t>Risk Identification</a:t>
            </a:r>
          </a:p>
          <a:p>
            <a:r>
              <a:rPr lang="en-US" b="0" dirty="0"/>
              <a:t>Risk Management Techniques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Loss of confidentiality</a:t>
            </a:r>
          </a:p>
          <a:p>
            <a:r>
              <a:rPr lang="en-US" b="0" dirty="0"/>
              <a:t>Loss of integrity</a:t>
            </a:r>
          </a:p>
          <a:p>
            <a:r>
              <a:rPr lang="en-US" b="0" dirty="0"/>
              <a:t>Loss of availability</a:t>
            </a:r>
          </a:p>
          <a:p>
            <a:r>
              <a:rPr lang="en-US" b="0" dirty="0"/>
              <a:t>External or internal</a:t>
            </a:r>
          </a:p>
          <a:p>
            <a:r>
              <a:rPr lang="en-US" b="0" dirty="0"/>
              <a:t>Natural or man-made</a:t>
            </a:r>
          </a:p>
          <a:p>
            <a:r>
              <a:rPr lang="en-US" b="0" dirty="0"/>
              <a:t>Intentional or accidental</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Threats</a:t>
            </a:r>
          </a:p>
        </p:txBody>
      </p:sp>
    </p:spTree>
    <p:extLst>
      <p:ext uri="{BB962C8B-B14F-4D97-AF65-F5344CB8AC3E}">
        <p14:creationId xmlns:p14="http://schemas.microsoft.com/office/powerpoint/2010/main" val="230468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072640"/>
            <a:ext cx="13167360" cy="4480560"/>
          </a:xfrm>
        </p:spPr>
        <p:txBody>
          <a:bodyPr/>
          <a:lstStyle/>
          <a:p>
            <a:r>
              <a:rPr lang="en-US" b="0" dirty="0"/>
              <a:t>An unauthorized employee trying to access data</a:t>
            </a:r>
          </a:p>
          <a:p>
            <a:r>
              <a:rPr lang="en-US" b="0" dirty="0"/>
              <a:t>Any type of malware</a:t>
            </a:r>
          </a:p>
          <a:p>
            <a:r>
              <a:rPr lang="en-US" b="0" dirty="0"/>
              <a:t>An attacker defacing a Web site</a:t>
            </a:r>
          </a:p>
          <a:p>
            <a:r>
              <a:rPr lang="en-US" b="0" dirty="0"/>
              <a:t>Any DoS or DDoS attack</a:t>
            </a:r>
          </a:p>
          <a:p>
            <a:r>
              <a:rPr lang="en-US" b="0" dirty="0"/>
              <a:t>An external attacker trying to access data</a:t>
            </a:r>
          </a:p>
          <a:p>
            <a:r>
              <a:rPr lang="en-US" b="0" dirty="0"/>
              <a:t>Any loss of data</a:t>
            </a:r>
          </a:p>
          <a:p>
            <a:r>
              <a:rPr lang="en-US" b="0" dirty="0"/>
              <a:t>Any loss of services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Examples</a:t>
            </a:r>
          </a:p>
        </p:txBody>
      </p:sp>
    </p:spTree>
    <p:extLst>
      <p:ext uri="{BB962C8B-B14F-4D97-AF65-F5344CB8AC3E}">
        <p14:creationId xmlns:p14="http://schemas.microsoft.com/office/powerpoint/2010/main" val="3476016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A social engineer tricking an employee into revealing a secret</a:t>
            </a:r>
          </a:p>
          <a:p>
            <a:r>
              <a:rPr lang="en-US" b="0" dirty="0"/>
              <a:t>Earthquakes, floods, or hurricanes</a:t>
            </a:r>
          </a:p>
          <a:p>
            <a:r>
              <a:rPr lang="en-US" b="0" dirty="0"/>
              <a:t>A lightning strike</a:t>
            </a:r>
          </a:p>
          <a:p>
            <a:r>
              <a:rPr lang="en-US" b="0" dirty="0"/>
              <a:t>Electrical, heating, or air conditioning outages</a:t>
            </a:r>
          </a:p>
          <a:p>
            <a:r>
              <a:rPr lang="en-US" b="0" dirty="0"/>
              <a:t>Fires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Threats: Examples (cont.)</a:t>
            </a:r>
          </a:p>
        </p:txBody>
      </p:sp>
    </p:spTree>
    <p:extLst>
      <p:ext uri="{BB962C8B-B14F-4D97-AF65-F5344CB8AC3E}">
        <p14:creationId xmlns:p14="http://schemas.microsoft.com/office/powerpoint/2010/main" val="232122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25040"/>
            <a:ext cx="13167360" cy="4480560"/>
          </a:xfrm>
        </p:spPr>
        <p:txBody>
          <a:bodyPr>
            <a:normAutofit/>
          </a:bodyPr>
          <a:lstStyle/>
          <a:p>
            <a:r>
              <a:rPr lang="en-US" dirty="0"/>
              <a:t>A short list of sources of information telling us about vulnerabilities and attacks against them:</a:t>
            </a:r>
          </a:p>
          <a:p>
            <a:pPr lvl="1"/>
            <a:r>
              <a:rPr lang="en-US" dirty="0"/>
              <a:t>Audits</a:t>
            </a:r>
          </a:p>
          <a:p>
            <a:pPr lvl="1"/>
            <a:r>
              <a:rPr lang="en-US" dirty="0"/>
              <a:t>Certification and accreditation records</a:t>
            </a:r>
          </a:p>
          <a:p>
            <a:pPr lvl="1"/>
            <a:r>
              <a:rPr lang="en-US" dirty="0"/>
              <a:t>System logs</a:t>
            </a:r>
          </a:p>
          <a:p>
            <a:pPr lvl="1"/>
            <a:r>
              <a:rPr lang="en-US" dirty="0"/>
              <a:t>Prior events</a:t>
            </a:r>
          </a:p>
          <a:p>
            <a:pPr lvl="1"/>
            <a:r>
              <a:rPr lang="en-US" dirty="0"/>
              <a:t>Trouble reports</a:t>
            </a:r>
          </a:p>
          <a:p>
            <a:pPr lvl="1"/>
            <a:r>
              <a:rPr lang="en-US" dirty="0"/>
              <a:t>Incident response team records</a:t>
            </a:r>
          </a:p>
          <a:p>
            <a:pPr marL="0" indent="0">
              <a:buNone/>
            </a:pPr>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Identifying Vulnerabilities</a:t>
            </a:r>
          </a:p>
        </p:txBody>
      </p:sp>
    </p:spTree>
    <p:extLst>
      <p:ext uri="{BB962C8B-B14F-4D97-AF65-F5344CB8AC3E}">
        <p14:creationId xmlns:p14="http://schemas.microsoft.com/office/powerpoint/2010/main" val="165976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686550"/>
          </a:xfrm>
        </p:spPr>
        <p:txBody>
          <a:bodyPr>
            <a:normAutofit fontScale="85000" lnSpcReduction="10000"/>
          </a:bodyPr>
          <a:lstStyle/>
          <a:p>
            <a:r>
              <a:rPr lang="en-US" b="0" dirty="0">
                <a:solidFill>
                  <a:srgbClr val="00B0F0"/>
                </a:solidFill>
              </a:rPr>
              <a:t>User</a:t>
            </a:r>
            <a:r>
              <a:rPr lang="en-US" b="0" dirty="0"/>
              <a:t> Domain - social engineering attacks begin with people, such as any of our system users</a:t>
            </a:r>
          </a:p>
          <a:p>
            <a:r>
              <a:rPr lang="en-US" b="0" dirty="0">
                <a:solidFill>
                  <a:srgbClr val="00B0F0"/>
                </a:solidFill>
              </a:rPr>
              <a:t>Workstation</a:t>
            </a:r>
            <a:r>
              <a:rPr lang="en-US" b="0" dirty="0"/>
              <a:t> Domain - computers that are not patched, and those whose antivirus or antimalware programs are not regularly updated are vulnerable </a:t>
            </a:r>
          </a:p>
          <a:p>
            <a:r>
              <a:rPr lang="en-US" b="0" dirty="0">
                <a:solidFill>
                  <a:srgbClr val="00B0F0"/>
                </a:solidFill>
              </a:rPr>
              <a:t>LAN</a:t>
            </a:r>
            <a:r>
              <a:rPr lang="en-US" b="0" dirty="0"/>
              <a:t> Domain - network data needs protection, typically with access controls as the first line of defense</a:t>
            </a:r>
          </a:p>
          <a:p>
            <a:r>
              <a:rPr lang="en-US" b="0" dirty="0">
                <a:solidFill>
                  <a:srgbClr val="00B0F0"/>
                </a:solidFill>
              </a:rPr>
              <a:t>WAN</a:t>
            </a:r>
            <a:r>
              <a:rPr lang="en-US" b="0" dirty="0"/>
              <a:t> Domain - this domain contains our public facing devices, such as our web servers, which are primary targets for attackers</a:t>
            </a:r>
          </a:p>
          <a:p>
            <a:r>
              <a:rPr lang="en-US" b="0" dirty="0">
                <a:solidFill>
                  <a:srgbClr val="00B0F0"/>
                </a:solidFill>
              </a:rPr>
              <a:t>LAN-to-WAN</a:t>
            </a:r>
            <a:r>
              <a:rPr lang="en-US" b="0" dirty="0"/>
              <a:t> Domain - this domain provides our users with access to the Internet, including all the dangers that lurk in it</a:t>
            </a:r>
          </a:p>
          <a:p>
            <a:r>
              <a:rPr lang="en-US" b="0" dirty="0">
                <a:solidFill>
                  <a:srgbClr val="00B0F0"/>
                </a:solidFill>
              </a:rPr>
              <a:t>Remote Access</a:t>
            </a:r>
            <a:r>
              <a:rPr lang="en-US" b="0" dirty="0"/>
              <a:t> Domain - remote users may be using their own equipment (e.g. storage media, smartphone, and personal computers), which may have been exposed to viruses and malware without the user knowing about it</a:t>
            </a:r>
          </a:p>
          <a:p>
            <a:r>
              <a:rPr lang="en-US" b="0" dirty="0">
                <a:solidFill>
                  <a:srgbClr val="00B0F0"/>
                </a:solidFill>
              </a:rPr>
              <a:t>System/Application</a:t>
            </a:r>
            <a:r>
              <a:rPr lang="en-US" b="0" dirty="0"/>
              <a:t> Domain - a common attack ploy is to inject SQL code into forms, web pages, and entry fields in programs that our users and customers are meant to use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1158240" y="-76200"/>
            <a:ext cx="13167360" cy="1371600"/>
          </a:xfrm>
        </p:spPr>
        <p:txBody>
          <a:bodyPr>
            <a:normAutofit/>
          </a:bodyPr>
          <a:lstStyle/>
          <a:p>
            <a:r>
              <a:rPr lang="en-US" sz="3600" dirty="0">
                <a:solidFill>
                  <a:srgbClr val="00B0F0"/>
                </a:solidFill>
              </a:rPr>
              <a:t>Using the Seven Domains of a Typical </a:t>
            </a:r>
            <a:br>
              <a:rPr lang="en-US" sz="3600" dirty="0">
                <a:solidFill>
                  <a:srgbClr val="00B0F0"/>
                </a:solidFill>
              </a:rPr>
            </a:br>
            <a:r>
              <a:rPr lang="en-US" sz="3600" dirty="0">
                <a:solidFill>
                  <a:srgbClr val="00B0F0"/>
                </a:solidFill>
              </a:rPr>
              <a:t>IT Infrastructure to Identify Weaknesses</a:t>
            </a:r>
          </a:p>
        </p:txBody>
      </p:sp>
    </p:spTree>
    <p:extLst>
      <p:ext uri="{BB962C8B-B14F-4D97-AF65-F5344CB8AC3E}">
        <p14:creationId xmlns:p14="http://schemas.microsoft.com/office/powerpoint/2010/main" val="1680008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2148840"/>
            <a:ext cx="12679680" cy="4480560"/>
          </a:xfrm>
        </p:spPr>
        <p:txBody>
          <a:bodyPr/>
          <a:lstStyle/>
          <a:p>
            <a:r>
              <a:rPr lang="en-US" b="0" dirty="0"/>
              <a:t>Threats are matched to existing vulnerabilities to determine the likelihood of a risk.</a:t>
            </a:r>
          </a:p>
          <a:p>
            <a:pPr marL="0" indent="0">
              <a:buNone/>
            </a:pPr>
            <a:r>
              <a:rPr lang="en-US" b="0" i="1" dirty="0"/>
              <a:t>	</a:t>
            </a:r>
            <a:r>
              <a:rPr lang="en-US" i="1" dirty="0"/>
              <a:t>Risk = Threat </a:t>
            </a:r>
            <a:r>
              <a:rPr lang="en-US" i="1" dirty="0">
                <a:sym typeface="Wingdings 2" panose="05020102010507070707" pitchFamily="18" charset="2"/>
              </a:rPr>
              <a:t></a:t>
            </a:r>
            <a:r>
              <a:rPr lang="en-US" i="1" dirty="0"/>
              <a:t> Vulnerability</a:t>
            </a:r>
            <a:r>
              <a:rPr lang="en-US" dirty="0"/>
              <a:t> </a:t>
            </a:r>
            <a:r>
              <a:rPr lang="en-US" b="0" dirty="0">
                <a:solidFill>
                  <a:srgbClr val="00B0F0"/>
                </a:solidFill>
              </a:rPr>
              <a:t>(*)</a:t>
            </a:r>
          </a:p>
          <a:p>
            <a:r>
              <a:rPr lang="en-US" b="0" dirty="0"/>
              <a:t>Threat and vulnerability often don’t have numerical values.</a:t>
            </a:r>
          </a:p>
          <a:p>
            <a:pPr marL="0" indent="0">
              <a:buNone/>
            </a:pPr>
            <a:r>
              <a:rPr lang="en-US" b="0" dirty="0">
                <a:solidFill>
                  <a:srgbClr val="00B0F0"/>
                </a:solidFill>
              </a:rPr>
              <a:t>(*)</a:t>
            </a:r>
            <a:r>
              <a:rPr lang="en-US" b="0" dirty="0"/>
              <a:t> is designed to show the </a:t>
            </a:r>
            <a:r>
              <a:rPr lang="en-US" b="0" dirty="0">
                <a:solidFill>
                  <a:srgbClr val="FF0000"/>
                </a:solidFill>
              </a:rPr>
              <a:t>relationship between the two</a:t>
            </a:r>
            <a:r>
              <a:rPr lang="en-US" b="0" dirty="0"/>
              <a:t>.</a:t>
            </a:r>
          </a:p>
          <a:p>
            <a:pPr marL="0" indent="0">
              <a:buNone/>
            </a:pPr>
            <a:r>
              <a:rPr lang="en-US" b="0" i="1" dirty="0"/>
              <a:t>	</a:t>
            </a:r>
            <a:r>
              <a:rPr lang="en-US" i="1" dirty="0"/>
              <a:t>Total Risk = Threat </a:t>
            </a:r>
            <a:r>
              <a:rPr lang="en-US" i="1" dirty="0">
                <a:sym typeface="Wingdings 2" panose="05020102010507070707" pitchFamily="18" charset="2"/>
              </a:rPr>
              <a:t></a:t>
            </a:r>
            <a:r>
              <a:rPr lang="en-US" i="1" dirty="0"/>
              <a:t> Vulnerability </a:t>
            </a:r>
            <a:r>
              <a:rPr lang="en-US" i="1" dirty="0">
                <a:sym typeface="Wingdings 2" panose="05020102010507070707" pitchFamily="18" charset="2"/>
              </a:rPr>
              <a:t></a:t>
            </a:r>
            <a:r>
              <a:rPr lang="en-US" i="1" dirty="0"/>
              <a:t> Asset Value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Pairing Threats with Vulnerabilities</a:t>
            </a:r>
          </a:p>
        </p:txBody>
      </p:sp>
    </p:spTree>
    <p:extLst>
      <p:ext uri="{BB962C8B-B14F-4D97-AF65-F5344CB8AC3E}">
        <p14:creationId xmlns:p14="http://schemas.microsoft.com/office/powerpoint/2010/main" val="413443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2000" y="457200"/>
            <a:ext cx="13167360" cy="1371600"/>
          </a:xfrm>
        </p:spPr>
        <p:txBody>
          <a:bodyPr>
            <a:normAutofit/>
          </a:bodyPr>
          <a:lstStyle/>
          <a:p>
            <a:r>
              <a:rPr lang="en-US" dirty="0">
                <a:solidFill>
                  <a:srgbClr val="00B0F0"/>
                </a:solidFill>
              </a:rPr>
              <a:t>Pairing Threats with Vulnerabilities (matrix)</a:t>
            </a:r>
          </a:p>
        </p:txBody>
      </p:sp>
      <p:pic>
        <p:nvPicPr>
          <p:cNvPr id="10" name="Picture 9">
            <a:extLst>
              <a:ext uri="{FF2B5EF4-FFF2-40B4-BE49-F238E27FC236}">
                <a16:creationId xmlns:a16="http://schemas.microsoft.com/office/drawing/2014/main" id="{CE9CC1A8-A3E5-FE4C-B7E5-5547AB70A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230" y="1625600"/>
            <a:ext cx="9740900" cy="6146800"/>
          </a:xfrm>
          <a:prstGeom prst="rect">
            <a:avLst/>
          </a:prstGeom>
        </p:spPr>
      </p:pic>
    </p:spTree>
    <p:extLst>
      <p:ext uri="{BB962C8B-B14F-4D97-AF65-F5344CB8AC3E}">
        <p14:creationId xmlns:p14="http://schemas.microsoft.com/office/powerpoint/2010/main" val="3343065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752600"/>
            <a:ext cx="13167360" cy="5431156"/>
          </a:xfrm>
        </p:spPr>
        <p:txBody>
          <a:bodyPr>
            <a:normAutofit/>
          </a:bodyPr>
          <a:lstStyle/>
          <a:p>
            <a:r>
              <a:rPr lang="en-US" dirty="0"/>
              <a:t>Major steps of Risk Management:</a:t>
            </a:r>
          </a:p>
          <a:p>
            <a:pPr lvl="1"/>
            <a:r>
              <a:rPr lang="en-US" dirty="0"/>
              <a:t>Identifying risks</a:t>
            </a:r>
          </a:p>
          <a:p>
            <a:pPr lvl="1"/>
            <a:r>
              <a:rPr lang="en-US" dirty="0"/>
              <a:t>Assessing risks</a:t>
            </a:r>
          </a:p>
          <a:p>
            <a:pPr lvl="1"/>
            <a:r>
              <a:rPr lang="en-US" dirty="0"/>
              <a:t>Determining which risks will be handled and which risks will accepted</a:t>
            </a:r>
          </a:p>
          <a:p>
            <a:pPr lvl="1"/>
            <a:r>
              <a:rPr lang="en-US" dirty="0"/>
              <a:t>Taking steps to reduce risk to an acceptable level.</a:t>
            </a:r>
          </a:p>
          <a:p>
            <a:r>
              <a:rPr lang="en-US" dirty="0"/>
              <a:t>Handling a risk:</a:t>
            </a:r>
          </a:p>
          <a:p>
            <a:pPr lvl="1"/>
            <a:r>
              <a:rPr lang="en-US" dirty="0"/>
              <a:t>Avoidance</a:t>
            </a:r>
          </a:p>
          <a:p>
            <a:pPr lvl="1"/>
            <a:r>
              <a:rPr lang="en-US" dirty="0"/>
              <a:t>Transference</a:t>
            </a:r>
          </a:p>
          <a:p>
            <a:pPr lvl="1"/>
            <a:r>
              <a:rPr lang="en-US" dirty="0"/>
              <a:t>Mitigation</a:t>
            </a:r>
          </a:p>
          <a:p>
            <a:pPr lvl="1"/>
            <a:r>
              <a:rPr lang="en-US" dirty="0"/>
              <a:t>Acceptance</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Risk Management Techniques</a:t>
            </a:r>
          </a:p>
        </p:txBody>
      </p:sp>
    </p:spTree>
    <p:extLst>
      <p:ext uri="{BB962C8B-B14F-4D97-AF65-F5344CB8AC3E}">
        <p14:creationId xmlns:p14="http://schemas.microsoft.com/office/powerpoint/2010/main" val="1675771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181600"/>
          </a:xfrm>
        </p:spPr>
        <p:txBody>
          <a:bodyPr>
            <a:normAutofit fontScale="92500" lnSpcReduction="20000"/>
          </a:bodyPr>
          <a:lstStyle/>
          <a:p>
            <a:r>
              <a:rPr lang="en-US" dirty="0"/>
              <a:t>Avoidance:</a:t>
            </a:r>
          </a:p>
          <a:p>
            <a:pPr lvl="1"/>
            <a:r>
              <a:rPr lang="en-US" dirty="0"/>
              <a:t>make every effort to avoid your vulnerabilities being exploited; make the attack less possible, make the threat less likely to occur; avoid risk by avoiding the activity associated with the risk, and by providing an active defense against it; the text calls this a </a:t>
            </a:r>
            <a:r>
              <a:rPr lang="en-US" i="1" dirty="0">
                <a:solidFill>
                  <a:srgbClr val="00B0F0"/>
                </a:solidFill>
              </a:rPr>
              <a:t>business</a:t>
            </a:r>
            <a:r>
              <a:rPr lang="en-US" dirty="0"/>
              <a:t> decision</a:t>
            </a:r>
          </a:p>
          <a:p>
            <a:r>
              <a:rPr lang="en-US" dirty="0">
                <a:solidFill>
                  <a:srgbClr val="FF0000"/>
                </a:solidFill>
              </a:rPr>
              <a:t>Transference</a:t>
            </a:r>
            <a:r>
              <a:rPr lang="en-US" dirty="0"/>
              <a:t>:</a:t>
            </a:r>
          </a:p>
          <a:p>
            <a:pPr lvl="1"/>
            <a:r>
              <a:rPr lang="en-US" dirty="0"/>
              <a:t>in general, letting someone else worry about it. In the ITIL model, this is included in the definition of a service: "</a:t>
            </a:r>
            <a:r>
              <a:rPr lang="en-US" i="1" dirty="0">
                <a:solidFill>
                  <a:srgbClr val="00B0F0"/>
                </a:solidFill>
              </a:rPr>
              <a:t>A service is a means of delivering value to customers by facilitating outcomes customers want to achieve without the ownership of specific costs and risks</a:t>
            </a:r>
            <a:r>
              <a:rPr lang="en-US" dirty="0"/>
              <a:t>“. A reader might misunderstand this statement, thinking that the customer does not pay anything. That is not the case. An IT service provider would assume the costs and risks of an operation in return for the customer's payment for the service. This can be done in-house or by outsourcing.</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Techniques </a:t>
            </a:r>
            <a:br>
              <a:rPr lang="en-US" dirty="0">
                <a:solidFill>
                  <a:srgbClr val="00B0F0"/>
                </a:solidFill>
              </a:rPr>
            </a:br>
            <a:r>
              <a:rPr lang="en-US" dirty="0">
                <a:solidFill>
                  <a:srgbClr val="00B0F0"/>
                </a:solidFill>
              </a:rPr>
              <a:t>(cont.)</a:t>
            </a:r>
          </a:p>
        </p:txBody>
      </p:sp>
    </p:spTree>
    <p:extLst>
      <p:ext uri="{BB962C8B-B14F-4D97-AF65-F5344CB8AC3E}">
        <p14:creationId xmlns:p14="http://schemas.microsoft.com/office/powerpoint/2010/main" val="1950983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60244"/>
            <a:ext cx="13167360" cy="5431156"/>
          </a:xfrm>
        </p:spPr>
        <p:txBody>
          <a:bodyPr>
            <a:normAutofit lnSpcReduction="10000"/>
          </a:bodyPr>
          <a:lstStyle/>
          <a:p>
            <a:r>
              <a:rPr lang="en-US" dirty="0"/>
              <a:t>Mitigation:</a:t>
            </a:r>
          </a:p>
          <a:p>
            <a:pPr lvl="1"/>
            <a:r>
              <a:rPr lang="en-US" dirty="0"/>
              <a:t>this method seeks to reduce the </a:t>
            </a:r>
            <a:r>
              <a:rPr lang="en-US" i="1" dirty="0">
                <a:solidFill>
                  <a:srgbClr val="00B0F0"/>
                </a:solidFill>
              </a:rPr>
              <a:t>effects</a:t>
            </a:r>
            <a:r>
              <a:rPr lang="en-US" dirty="0"/>
              <a:t> of an attack, to minimize and contain the damage that an attack can do; Incident Response plans, Business Continuity plans, and Disaster Recovery plans are all part of a mitigation plan</a:t>
            </a:r>
          </a:p>
          <a:p>
            <a:r>
              <a:rPr lang="en-US" dirty="0"/>
              <a:t>Acceptance:</a:t>
            </a:r>
          </a:p>
          <a:p>
            <a:pPr lvl="1"/>
            <a:r>
              <a:rPr lang="en-US" dirty="0"/>
              <a:t>this counterintuitive idea makes sense if the cost of an incident is minimal, and the cost of each of the other methods is too high to accept; the basic idea here is that it costs less just to let it happen in some cases, and to clean up afterward; this can also be the case when the risk cannot be managed other than to be aware of it; the text says this is either a </a:t>
            </a:r>
            <a:r>
              <a:rPr lang="en-US" i="1" dirty="0">
                <a:solidFill>
                  <a:srgbClr val="00B0F0"/>
                </a:solidFill>
              </a:rPr>
              <a:t>business</a:t>
            </a:r>
            <a:r>
              <a:rPr lang="en-US" dirty="0"/>
              <a:t> or a </a:t>
            </a:r>
            <a:r>
              <a:rPr lang="en-US" i="1" dirty="0">
                <a:solidFill>
                  <a:srgbClr val="00B0F0"/>
                </a:solidFill>
              </a:rPr>
              <a:t>technology</a:t>
            </a:r>
            <a:r>
              <a:rPr lang="en-US" dirty="0"/>
              <a:t> decision</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1005840" y="152400"/>
            <a:ext cx="13167360" cy="1371600"/>
          </a:xfrm>
        </p:spPr>
        <p:txBody>
          <a:bodyPr>
            <a:normAutofit/>
          </a:bodyPr>
          <a:lstStyle/>
          <a:p>
            <a:r>
              <a:rPr lang="en-US" dirty="0">
                <a:solidFill>
                  <a:srgbClr val="00B0F0"/>
                </a:solidFill>
              </a:rPr>
              <a:t>Risk Management Techniques </a:t>
            </a:r>
            <a:br>
              <a:rPr lang="en-US" dirty="0">
                <a:solidFill>
                  <a:srgbClr val="00B0F0"/>
                </a:solidFill>
              </a:rPr>
            </a:br>
            <a:r>
              <a:rPr lang="en-US" dirty="0">
                <a:solidFill>
                  <a:srgbClr val="00B0F0"/>
                </a:solidFill>
              </a:rPr>
              <a:t>(cont.)</a:t>
            </a:r>
          </a:p>
        </p:txBody>
      </p:sp>
    </p:spTree>
    <p:extLst>
      <p:ext uri="{BB962C8B-B14F-4D97-AF65-F5344CB8AC3E}">
        <p14:creationId xmlns:p14="http://schemas.microsoft.com/office/powerpoint/2010/main" val="31465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a:t>Risk is the likelihood that a loss will occur</a:t>
            </a:r>
          </a:p>
          <a:p>
            <a:r>
              <a:rPr lang="en-US" b="0" dirty="0"/>
              <a:t>Losses occur when a threat exposes a vulnerability</a:t>
            </a:r>
          </a:p>
          <a:p>
            <a:r>
              <a:rPr lang="en-US" b="0" dirty="0"/>
              <a:t>Major vs. minor risks</a:t>
            </a:r>
          </a:p>
          <a:p>
            <a:r>
              <a:rPr lang="en-US" b="0" dirty="0"/>
              <a:t>Profitability vs. survivability</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What Is Risk?</a:t>
            </a:r>
          </a:p>
        </p:txBody>
      </p:sp>
    </p:spTree>
    <p:extLst>
      <p:ext uri="{BB962C8B-B14F-4D97-AF65-F5344CB8AC3E}">
        <p14:creationId xmlns:p14="http://schemas.microsoft.com/office/powerpoint/2010/main" val="138800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524000"/>
            <a:ext cx="13167360" cy="5943600"/>
          </a:xfrm>
        </p:spPr>
        <p:txBody>
          <a:bodyPr>
            <a:normAutofit fontScale="92500" lnSpcReduction="10000"/>
          </a:bodyPr>
          <a:lstStyle/>
          <a:p>
            <a:r>
              <a:rPr lang="en-US" dirty="0"/>
              <a:t>Performing a CBA to help determine which controls or countermeasures to implement.</a:t>
            </a:r>
          </a:p>
          <a:p>
            <a:r>
              <a:rPr lang="en-US" dirty="0"/>
              <a:t>A CBA starts by gathering data to identify the costs of the controls:</a:t>
            </a:r>
          </a:p>
          <a:p>
            <a:pPr lvl="1"/>
            <a:r>
              <a:rPr lang="en-US" i="1" dirty="0">
                <a:solidFill>
                  <a:srgbClr val="00B0F0"/>
                </a:solidFill>
              </a:rPr>
              <a:t>Cost of the control</a:t>
            </a:r>
            <a:r>
              <a:rPr lang="en-US" dirty="0"/>
              <a:t> - This includes the purchase costs plus the operational costs over the lifetime of the control.</a:t>
            </a:r>
          </a:p>
          <a:p>
            <a:pPr lvl="1"/>
            <a:r>
              <a:rPr lang="en-US" i="1" dirty="0">
                <a:solidFill>
                  <a:srgbClr val="00B0F0"/>
                </a:solidFill>
              </a:rPr>
              <a:t>Projected benefits</a:t>
            </a:r>
            <a:r>
              <a:rPr lang="en-US" dirty="0"/>
              <a:t> - This includes the potential benefits gained from implementing the control. You identify these benefits by examining the costs of the loss and how much the loss will be reduced if the control is implemented.</a:t>
            </a:r>
          </a:p>
          <a:p>
            <a:r>
              <a:rPr lang="en-US" dirty="0"/>
              <a:t>Some of the hidden costs may be:</a:t>
            </a:r>
          </a:p>
          <a:p>
            <a:pPr lvl="1"/>
            <a:r>
              <a:rPr lang="en-US" dirty="0"/>
              <a:t>Costs to train employees</a:t>
            </a:r>
          </a:p>
          <a:p>
            <a:pPr lvl="1"/>
            <a:r>
              <a:rPr lang="en-US" dirty="0"/>
              <a:t>Costs for ongoing maintenance</a:t>
            </a:r>
          </a:p>
          <a:p>
            <a:pPr lvl="1"/>
            <a:r>
              <a:rPr lang="en-US" dirty="0"/>
              <a:t>Software and hardware renewal costs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220202"/>
            <a:ext cx="13167360" cy="998998"/>
          </a:xfrm>
        </p:spPr>
        <p:txBody>
          <a:bodyPr>
            <a:normAutofit/>
          </a:bodyPr>
          <a:lstStyle/>
          <a:p>
            <a:r>
              <a:rPr lang="en-US" dirty="0">
                <a:solidFill>
                  <a:srgbClr val="00B0F0"/>
                </a:solidFill>
              </a:rPr>
              <a:t>Cost-Benefit Analysis (CBA)</a:t>
            </a:r>
          </a:p>
        </p:txBody>
      </p:sp>
    </p:spTree>
    <p:extLst>
      <p:ext uri="{BB962C8B-B14F-4D97-AF65-F5344CB8AC3E}">
        <p14:creationId xmlns:p14="http://schemas.microsoft.com/office/powerpoint/2010/main" val="2232096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1920240"/>
            <a:ext cx="12832080" cy="5431156"/>
          </a:xfrm>
        </p:spPr>
        <p:txBody>
          <a:bodyPr>
            <a:normAutofit/>
          </a:bodyPr>
          <a:lstStyle/>
          <a:p>
            <a:r>
              <a:rPr lang="en-US" b="0" dirty="0"/>
              <a:t>Residual risk - the risk that remains after applying controls.</a:t>
            </a:r>
          </a:p>
          <a:p>
            <a:r>
              <a:rPr lang="en-US" b="0" dirty="0"/>
              <a:t>Taking steps to reduce the risk to an acceptable level:</a:t>
            </a:r>
          </a:p>
          <a:p>
            <a:pPr lvl="1"/>
            <a:r>
              <a:rPr lang="en-US" b="1" dirty="0"/>
              <a:t>The risk that’s left is residual risk</a:t>
            </a:r>
            <a:r>
              <a:rPr lang="en-US" dirty="0"/>
              <a:t>.</a:t>
            </a:r>
          </a:p>
          <a:p>
            <a:r>
              <a:rPr lang="en-US" b="0" dirty="0"/>
              <a:t>Residual Risk = Total Risk </a:t>
            </a:r>
            <a:r>
              <a:rPr lang="en-US" b="0" dirty="0">
                <a:sym typeface="Wingdings 2" panose="05020102010507070707" pitchFamily="18" charset="2"/>
              </a:rPr>
              <a:t></a:t>
            </a:r>
            <a:r>
              <a:rPr lang="en-US" b="0" dirty="0"/>
              <a:t> Controls </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Residual Risk</a:t>
            </a:r>
          </a:p>
        </p:txBody>
      </p:sp>
    </p:spTree>
    <p:extLst>
      <p:ext uri="{BB962C8B-B14F-4D97-AF65-F5344CB8AC3E}">
        <p14:creationId xmlns:p14="http://schemas.microsoft.com/office/powerpoint/2010/main" val="2972132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4920" y="1920240"/>
            <a:ext cx="12832080" cy="5431156"/>
          </a:xfrm>
        </p:spPr>
        <p:txBody>
          <a:bodyPr>
            <a:normAutofit fontScale="85000" lnSpcReduction="10000"/>
          </a:bodyPr>
          <a:lstStyle/>
          <a:p>
            <a:r>
              <a:rPr lang="en-US" b="0" dirty="0"/>
              <a:t>Risks occur when threats exploit vulnerabilities, resulting in a loss. </a:t>
            </a:r>
          </a:p>
          <a:p>
            <a:r>
              <a:rPr lang="en-US" b="0" dirty="0"/>
              <a:t>The loss can compromise business functions and business assets. </a:t>
            </a:r>
          </a:p>
          <a:p>
            <a:r>
              <a:rPr lang="en-US" b="0" dirty="0"/>
              <a:t>Losses also drive business costs. </a:t>
            </a:r>
          </a:p>
          <a:p>
            <a:r>
              <a:rPr lang="en-US" b="0" dirty="0"/>
              <a:t>Risk management helps a company identify risks that need to be reduced. </a:t>
            </a:r>
          </a:p>
          <a:p>
            <a:r>
              <a:rPr lang="en-US" b="0" dirty="0"/>
              <a:t>The first steps in risk management are to identify threats and vulnerabilities. </a:t>
            </a:r>
          </a:p>
          <a:p>
            <a:r>
              <a:rPr lang="en-US" b="0" dirty="0"/>
              <a:t>These can then be paired to helpdetermine the severity of the risk.</a:t>
            </a:r>
          </a:p>
          <a:p>
            <a:r>
              <a:rPr lang="en-US" b="0" dirty="0"/>
              <a:t>You can manage risks by choosing one of four techniques: A risk can be avoided, shared or transferred, mitigated, or accepted. </a:t>
            </a:r>
          </a:p>
          <a:p>
            <a:r>
              <a:rPr lang="en-US" b="0" dirty="0"/>
              <a:t>The primary risk management technique is risk mitigation. </a:t>
            </a:r>
          </a:p>
          <a:p>
            <a:r>
              <a:rPr lang="en-US" b="0" dirty="0"/>
              <a:t>Risk mitigation is also known as risk reduction or risk treatment.</a:t>
            </a:r>
          </a:p>
          <a:p>
            <a:r>
              <a:rPr lang="en-US" b="0" dirty="0"/>
              <a:t>You reduce vulnerabilities by implementing controls.</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Chapter 1 - Summary</a:t>
            </a:r>
          </a:p>
        </p:txBody>
      </p:sp>
    </p:spTree>
    <p:extLst>
      <p:ext uri="{BB962C8B-B14F-4D97-AF65-F5344CB8AC3E}">
        <p14:creationId xmlns:p14="http://schemas.microsoft.com/office/powerpoint/2010/main" val="27602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dirty="0">
                <a:solidFill>
                  <a:srgbClr val="00B0F0"/>
                </a:solidFill>
              </a:rPr>
              <a:t>Asset</a:t>
            </a:r>
            <a:r>
              <a:rPr lang="en-US" b="0" dirty="0"/>
              <a:t> - information, property, people or anything else that we care about</a:t>
            </a:r>
          </a:p>
          <a:p>
            <a:r>
              <a:rPr lang="en-US" b="0" dirty="0">
                <a:solidFill>
                  <a:srgbClr val="00B0F0"/>
                </a:solidFill>
              </a:rPr>
              <a:t>Threat</a:t>
            </a:r>
            <a:r>
              <a:rPr lang="en-US" b="0" dirty="0"/>
              <a:t> - a </a:t>
            </a:r>
            <a:r>
              <a:rPr lang="en-US" dirty="0"/>
              <a:t>potential</a:t>
            </a:r>
            <a:r>
              <a:rPr lang="en-US" b="0" dirty="0"/>
              <a:t> form of loss or damage; many threats are only potential threats, but we plan for them because they might happen</a:t>
            </a:r>
          </a:p>
          <a:p>
            <a:r>
              <a:rPr lang="en-US" b="0" dirty="0">
                <a:solidFill>
                  <a:srgbClr val="00B0F0"/>
                </a:solidFill>
              </a:rPr>
              <a:t>Threat agent</a:t>
            </a:r>
            <a:r>
              <a:rPr lang="en-US" b="0" dirty="0"/>
              <a:t> - a vector for the threat, a way for the threat to occur; could be a person, an event, or a program running an attack</a:t>
            </a:r>
          </a:p>
          <a:p>
            <a:r>
              <a:rPr lang="en-US" b="0" dirty="0">
                <a:solidFill>
                  <a:srgbClr val="00B0F0"/>
                </a:solidFill>
              </a:rPr>
              <a:t>Vulnerability</a:t>
            </a:r>
            <a:r>
              <a:rPr lang="en-US" b="0" dirty="0"/>
              <a:t> - a weak spot where an attack is more likely to succeed</a:t>
            </a:r>
          </a:p>
          <a:p>
            <a:r>
              <a:rPr lang="en-US" b="0" dirty="0">
                <a:solidFill>
                  <a:srgbClr val="00B0F0"/>
                </a:solidFill>
              </a:rPr>
              <a:t>Exploit</a:t>
            </a:r>
            <a:r>
              <a:rPr lang="en-US" b="0" dirty="0"/>
              <a:t> - a method of attack</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Basic Concepts</a:t>
            </a:r>
          </a:p>
        </p:txBody>
      </p:sp>
    </p:spTree>
    <p:extLst>
      <p:ext uri="{BB962C8B-B14F-4D97-AF65-F5344CB8AC3E}">
        <p14:creationId xmlns:p14="http://schemas.microsoft.com/office/powerpoint/2010/main" val="303729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dirty="0">
                <a:solidFill>
                  <a:srgbClr val="00B0F0"/>
                </a:solidFill>
              </a:rPr>
              <a:t>Incident</a:t>
            </a:r>
            <a:r>
              <a:rPr lang="en-US" b="0" dirty="0"/>
              <a:t> - a threat that has actually become a reality, an event that is or has caused loss to our organization</a:t>
            </a:r>
          </a:p>
          <a:p>
            <a:r>
              <a:rPr lang="en-US" b="0" dirty="0">
                <a:solidFill>
                  <a:srgbClr val="00B0F0"/>
                </a:solidFill>
              </a:rPr>
              <a:t>Probability of occurrence</a:t>
            </a:r>
            <a:r>
              <a:rPr lang="en-US" b="0" dirty="0"/>
              <a:t> - the odds that a particular threat will exploit a particular vulnerability successfully</a:t>
            </a:r>
          </a:p>
          <a:p>
            <a:r>
              <a:rPr lang="en-US" b="0" dirty="0">
                <a:solidFill>
                  <a:srgbClr val="00B0F0"/>
                </a:solidFill>
              </a:rPr>
              <a:t>Impact</a:t>
            </a:r>
            <a:r>
              <a:rPr lang="en-US" b="0" dirty="0"/>
              <a:t> - the kind (e.g. money, productivity, customer confidence) and scale (usually expressed in dollars) of loss that an occurrence would have on an organization; a high score here means we should concentrate some of our limited budget on protecting a particular asset</a:t>
            </a:r>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Basic Concepts (cont.)</a:t>
            </a:r>
          </a:p>
        </p:txBody>
      </p:sp>
    </p:spTree>
    <p:extLst>
      <p:ext uri="{BB962C8B-B14F-4D97-AF65-F5344CB8AC3E}">
        <p14:creationId xmlns:p14="http://schemas.microsoft.com/office/powerpoint/2010/main" val="297194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0" dirty="0">
                <a:solidFill>
                  <a:srgbClr val="00B0F0"/>
                </a:solidFill>
              </a:rPr>
              <a:t>Risk</a:t>
            </a:r>
            <a:r>
              <a:rPr lang="en-US" b="0" dirty="0"/>
              <a:t> - A more formal definition of risk uses some of the terms above: </a:t>
            </a:r>
            <a:r>
              <a:rPr lang="en-US" b="0" i="1" dirty="0"/>
              <a:t>Risk</a:t>
            </a:r>
            <a:r>
              <a:rPr lang="en-US" b="0" dirty="0"/>
              <a:t> is the probability that a particular threat will exploit a vulnerability causing harm to an organization.</a:t>
            </a:r>
          </a:p>
          <a:p>
            <a:r>
              <a:rPr lang="en-US" b="0" dirty="0">
                <a:solidFill>
                  <a:srgbClr val="00B0F0"/>
                </a:solidFill>
              </a:rPr>
              <a:t>Control</a:t>
            </a:r>
            <a:r>
              <a:rPr lang="en-US" b="0" dirty="0"/>
              <a:t> - A process that we put in place to reduce the impact and/or probability of a risk</a:t>
            </a:r>
          </a:p>
          <a:p>
            <a:r>
              <a:rPr lang="en-US" b="0" dirty="0">
                <a:solidFill>
                  <a:srgbClr val="00B0F0"/>
                </a:solidFill>
              </a:rPr>
              <a:t>Policy</a:t>
            </a:r>
            <a:r>
              <a:rPr lang="en-US" b="0" dirty="0"/>
              <a:t> </a:t>
            </a:r>
          </a:p>
          <a:p>
            <a:pPr lvl="1"/>
            <a:r>
              <a:rPr lang="en-US" dirty="0"/>
              <a:t>a plan that influences decisions; </a:t>
            </a:r>
          </a:p>
          <a:p>
            <a:pPr lvl="1"/>
            <a:r>
              <a:rPr lang="en-US" dirty="0"/>
              <a:t>a guiding principle for decisions and actions;</a:t>
            </a:r>
          </a:p>
          <a:p>
            <a:pPr lvl="1"/>
            <a:r>
              <a:rPr lang="en-US" dirty="0"/>
              <a:t>a set of rules about what actions are acceptable and what actions are unacceptable</a:t>
            </a:r>
          </a:p>
          <a:p>
            <a:endParaRPr lang="en-US" b="0"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Basic Concepts (cont.)</a:t>
            </a:r>
          </a:p>
        </p:txBody>
      </p:sp>
    </p:spTree>
    <p:extLst>
      <p:ext uri="{BB962C8B-B14F-4D97-AF65-F5344CB8AC3E}">
        <p14:creationId xmlns:p14="http://schemas.microsoft.com/office/powerpoint/2010/main" val="333854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220202"/>
            <a:ext cx="13167360" cy="915177"/>
          </a:xfrm>
        </p:spPr>
        <p:txBody>
          <a:bodyPr>
            <a:normAutofit/>
          </a:bodyPr>
          <a:lstStyle/>
          <a:p>
            <a:r>
              <a:rPr lang="en-US" dirty="0">
                <a:solidFill>
                  <a:srgbClr val="00B0F0"/>
                </a:solidFill>
              </a:rPr>
              <a:t> Generic Risk Model with Key Risk Factors</a:t>
            </a:r>
          </a:p>
        </p:txBody>
      </p:sp>
      <p:pic>
        <p:nvPicPr>
          <p:cNvPr id="1027" name="Picture 2" descr="NIST chart showing application of  terms associated with risk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440" y="1219200"/>
            <a:ext cx="1252236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158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295400"/>
            <a:ext cx="13167360" cy="6172200"/>
          </a:xfrm>
        </p:spPr>
        <p:txBody>
          <a:bodyPr>
            <a:normAutofit fontScale="92500" lnSpcReduction="10000"/>
          </a:bodyPr>
          <a:lstStyle/>
          <a:p>
            <a:r>
              <a:rPr lang="en-US" dirty="0"/>
              <a:t>Two value types: </a:t>
            </a:r>
          </a:p>
          <a:p>
            <a:pPr lvl="1"/>
            <a:r>
              <a:rPr lang="en-US" i="1" dirty="0">
                <a:solidFill>
                  <a:srgbClr val="00B0F0"/>
                </a:solidFill>
              </a:rPr>
              <a:t>tangible</a:t>
            </a:r>
            <a:r>
              <a:rPr lang="en-US" dirty="0"/>
              <a:t> - usually expressed as a dollar (or other currency) value, the amount of income that assets produce over a specific time are tangible; values are generally tangible if you can associate a specific cost to their loss;</a:t>
            </a:r>
          </a:p>
          <a:p>
            <a:pPr lvl="1"/>
            <a:r>
              <a:rPr lang="en-US" i="1" dirty="0">
                <a:solidFill>
                  <a:srgbClr val="00B0F0"/>
                </a:solidFill>
              </a:rPr>
              <a:t>intangible</a:t>
            </a:r>
            <a:r>
              <a:rPr lang="en-US" dirty="0"/>
              <a:t> - there is a value to having a good reputation, to having happy customers, to having employees who are proud to work for you, but each of these is hard to assign an actual profit or loss value. We recognize that they exist, but we are not sure of their worth. Organizations seem to either put faith in these values and cultivate them, or pay no attention to such things and pursue only tangible rewards.</a:t>
            </a:r>
          </a:p>
          <a:p>
            <a:r>
              <a:rPr lang="en-US" dirty="0"/>
              <a:t>Assets themselves can be classified as </a:t>
            </a:r>
          </a:p>
          <a:p>
            <a:pPr lvl="1"/>
            <a:r>
              <a:rPr lang="en-US" i="1" dirty="0">
                <a:solidFill>
                  <a:srgbClr val="00B0F0"/>
                </a:solidFill>
              </a:rPr>
              <a:t>tangible</a:t>
            </a:r>
            <a:r>
              <a:rPr lang="en-US" dirty="0"/>
              <a:t> (physical assets, including data and intellectual property). or </a:t>
            </a:r>
          </a:p>
          <a:p>
            <a:pPr lvl="1"/>
            <a:r>
              <a:rPr lang="en-US" i="1" dirty="0">
                <a:solidFill>
                  <a:srgbClr val="00B0F0"/>
                </a:solidFill>
              </a:rPr>
              <a:t>intangible</a:t>
            </a:r>
            <a:r>
              <a:rPr lang="en-US" dirty="0"/>
              <a:t> (reputation, service ratings, customer loyalty, service to prestigious customers). </a:t>
            </a:r>
          </a:p>
          <a:p>
            <a:pPr lvl="1"/>
            <a:r>
              <a:rPr lang="en-US" dirty="0"/>
              <a:t>Assets of both types can have values of both types.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p:txBody>
          <a:bodyPr/>
          <a:lstStyle/>
          <a:p>
            <a:r>
              <a:rPr lang="en-US" dirty="0">
                <a:solidFill>
                  <a:srgbClr val="00B0F0"/>
                </a:solidFill>
              </a:rPr>
              <a:t>Compromised Business Functions and Assets</a:t>
            </a:r>
          </a:p>
        </p:txBody>
      </p:sp>
    </p:spTree>
    <p:extLst>
      <p:ext uri="{BB962C8B-B14F-4D97-AF65-F5344CB8AC3E}">
        <p14:creationId xmlns:p14="http://schemas.microsoft.com/office/powerpoint/2010/main" val="146302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447800"/>
            <a:ext cx="13167360" cy="6324600"/>
          </a:xfrm>
        </p:spPr>
        <p:txBody>
          <a:bodyPr>
            <a:normAutofit fontScale="92500" lnSpcReduction="20000"/>
          </a:bodyPr>
          <a:lstStyle/>
          <a:p>
            <a:r>
              <a:rPr lang="en-US" b="0" dirty="0"/>
              <a:t>After risks are identified, steps can be taken to reduce or manage the risk:</a:t>
            </a:r>
          </a:p>
          <a:p>
            <a:pPr lvl="1"/>
            <a:r>
              <a:rPr lang="en-US" dirty="0"/>
              <a:t>Risks are often managed by implementing </a:t>
            </a:r>
            <a:r>
              <a:rPr lang="en-US" i="1" dirty="0">
                <a:solidFill>
                  <a:srgbClr val="00B0F0"/>
                </a:solidFill>
              </a:rPr>
              <a:t>countermeasures</a:t>
            </a:r>
            <a:r>
              <a:rPr lang="en-US" dirty="0"/>
              <a:t> or </a:t>
            </a:r>
            <a:r>
              <a:rPr lang="en-US" i="1" dirty="0">
                <a:solidFill>
                  <a:srgbClr val="00B0F0"/>
                </a:solidFill>
              </a:rPr>
              <a:t>controls</a:t>
            </a:r>
            <a:r>
              <a:rPr lang="en-US" dirty="0"/>
              <a:t>. </a:t>
            </a:r>
          </a:p>
          <a:p>
            <a:pPr lvl="1"/>
            <a:r>
              <a:rPr lang="en-US" dirty="0"/>
              <a:t>The costs of managing risk need to be considered in total business costs.</a:t>
            </a:r>
          </a:p>
          <a:p>
            <a:r>
              <a:rPr lang="en-US" b="0" dirty="0">
                <a:solidFill>
                  <a:srgbClr val="00B0F0"/>
                </a:solidFill>
              </a:rPr>
              <a:t>Profitability</a:t>
            </a:r>
            <a:r>
              <a:rPr lang="en-US" b="0" dirty="0"/>
              <a:t> - revenues minus costs.</a:t>
            </a:r>
          </a:p>
          <a:p>
            <a:r>
              <a:rPr lang="en-US" b="0" dirty="0">
                <a:solidFill>
                  <a:srgbClr val="00B0F0"/>
                </a:solidFill>
              </a:rPr>
              <a:t>Survivability</a:t>
            </a:r>
            <a:r>
              <a:rPr lang="en-US" b="0" dirty="0"/>
              <a:t> - The ability of a company to survive loss due to a risk.</a:t>
            </a:r>
          </a:p>
          <a:p>
            <a:r>
              <a:rPr lang="en-US" b="0" dirty="0">
                <a:solidFill>
                  <a:srgbClr val="00B0F0"/>
                </a:solidFill>
              </a:rPr>
              <a:t>Out-of-pocket-cost</a:t>
            </a:r>
            <a:r>
              <a:rPr lang="en-US" b="0" dirty="0"/>
              <a:t> - the cost to reduce a risk with a particular control</a:t>
            </a:r>
          </a:p>
          <a:p>
            <a:r>
              <a:rPr lang="en-US" b="0" dirty="0">
                <a:solidFill>
                  <a:srgbClr val="00B0F0"/>
                </a:solidFill>
              </a:rPr>
              <a:t>Lost opportunity cost</a:t>
            </a:r>
            <a:r>
              <a:rPr lang="en-US" b="0" dirty="0"/>
              <a:t> - Money spent to reduce risks can’t be spent elsewhere. </a:t>
            </a:r>
          </a:p>
          <a:p>
            <a:r>
              <a:rPr lang="en-US" b="0" dirty="0">
                <a:solidFill>
                  <a:srgbClr val="00B0F0"/>
                </a:solidFill>
              </a:rPr>
              <a:t>Future cost</a:t>
            </a:r>
            <a:r>
              <a:rPr lang="en-US" b="0" dirty="0"/>
              <a:t> - the cost to maintain the control over time, which may come from licensing, subscription, or maintenance of a system</a:t>
            </a:r>
          </a:p>
          <a:p>
            <a:r>
              <a:rPr lang="en-US" b="0" dirty="0">
                <a:solidFill>
                  <a:srgbClr val="00B0F0"/>
                </a:solidFill>
              </a:rPr>
              <a:t>Client/stakeholder confidence </a:t>
            </a:r>
            <a:r>
              <a:rPr lang="en-US" b="0" dirty="0"/>
              <a:t>- think of this as related to customer good will, which can be lost if our organization has a documented loss due to an attack</a:t>
            </a:r>
          </a:p>
          <a:p>
            <a:endParaRPr lang="en-US" dirty="0"/>
          </a:p>
        </p:txBody>
      </p:sp>
      <p:sp>
        <p:nvSpPr>
          <p:cNvPr id="4" name="Footer Placeholder 3"/>
          <p:cNvSpPr>
            <a:spLocks noGrp="1"/>
          </p:cNvSpPr>
          <p:nvPr>
            <p:ph type="ftr" sz="quarter" idx="11"/>
          </p:nvPr>
        </p:nvSpPr>
        <p:spPr/>
        <p:txBody>
          <a:bodyPr/>
          <a:lstStyle/>
          <a:p>
            <a:r>
              <a:rPr lang="en-US" dirty="0"/>
              <a:t>http://fpt.edu.vn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5/13/2023</a:t>
            </a:fld>
            <a:endParaRPr lang="en-US" dirty="0"/>
          </a:p>
        </p:txBody>
      </p:sp>
      <p:sp>
        <p:nvSpPr>
          <p:cNvPr id="7" name="Title 6"/>
          <p:cNvSpPr>
            <a:spLocks noGrp="1"/>
          </p:cNvSpPr>
          <p:nvPr>
            <p:ph type="title"/>
          </p:nvPr>
        </p:nvSpPr>
        <p:spPr>
          <a:xfrm>
            <a:off x="762000" y="220202"/>
            <a:ext cx="13167360" cy="998998"/>
          </a:xfrm>
        </p:spPr>
        <p:txBody>
          <a:bodyPr/>
          <a:lstStyle/>
          <a:p>
            <a:r>
              <a:rPr lang="en-US" dirty="0">
                <a:solidFill>
                  <a:srgbClr val="00B0F0"/>
                </a:solidFill>
              </a:rPr>
              <a:t>Driver of Business Costs</a:t>
            </a:r>
          </a:p>
        </p:txBody>
      </p:sp>
    </p:spTree>
    <p:extLst>
      <p:ext uri="{BB962C8B-B14F-4D97-AF65-F5344CB8AC3E}">
        <p14:creationId xmlns:p14="http://schemas.microsoft.com/office/powerpoint/2010/main" val="246832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1341</TotalTime>
  <Words>4733</Words>
  <Application>Microsoft Office PowerPoint</Application>
  <PresentationFormat>Custom</PresentationFormat>
  <Paragraphs>482</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vt:lpstr>
      <vt:lpstr>Calibri</vt:lpstr>
      <vt:lpstr>Tahoma</vt:lpstr>
      <vt:lpstr>Office Theme</vt:lpstr>
      <vt:lpstr>Risk Management Fundamentals</vt:lpstr>
      <vt:lpstr>Objectives</vt:lpstr>
      <vt:lpstr>What Is Risk?</vt:lpstr>
      <vt:lpstr>Basic Concepts</vt:lpstr>
      <vt:lpstr>Basic Concepts (cont.)</vt:lpstr>
      <vt:lpstr>Basic Concepts (cont.)</vt:lpstr>
      <vt:lpstr> Generic Risk Model with Key Risk Factors</vt:lpstr>
      <vt:lpstr>Compromised Business Functions and Assets</vt:lpstr>
      <vt:lpstr>Driver of Business Costs</vt:lpstr>
      <vt:lpstr>Major Components of Risk to an IT Infrastructure</vt:lpstr>
      <vt:lpstr>Seven Domains of a Typical IT Infrastructure</vt:lpstr>
      <vt:lpstr>Threats, Vulnerabilities and Impact</vt:lpstr>
      <vt:lpstr>Threats, Vulnerabilities and Impact (cont.)</vt:lpstr>
      <vt:lpstr>Risk Assessment Process Diagram</vt:lpstr>
      <vt:lpstr>Risk Management</vt:lpstr>
      <vt:lpstr>Elements of Risk Management</vt:lpstr>
      <vt:lpstr>Importance of Risk Management to the Organization</vt:lpstr>
      <vt:lpstr>Balancing Risk and Cost</vt:lpstr>
      <vt:lpstr>Risk Identification Techniques</vt:lpstr>
      <vt:lpstr>Identifying Threats</vt:lpstr>
      <vt:lpstr>Threats: Examples</vt:lpstr>
      <vt:lpstr>Threats: Examples (cont.)</vt:lpstr>
      <vt:lpstr>Identifying Vulnerabilities</vt:lpstr>
      <vt:lpstr>Using the Seven Domains of a Typical  IT Infrastructure to Identify Weaknesses</vt:lpstr>
      <vt:lpstr>Pairing Threats with Vulnerabilities</vt:lpstr>
      <vt:lpstr>Pairing Threats with Vulnerabilities (matrix)</vt:lpstr>
      <vt:lpstr>Risk Management Techniques</vt:lpstr>
      <vt:lpstr>Risk Management Techniques  (cont.)</vt:lpstr>
      <vt:lpstr>Risk Management Techniques  (cont.)</vt:lpstr>
      <vt:lpstr>Cost-Benefit Analysis (CBA)</vt:lpstr>
      <vt:lpstr>Residual Risk</vt:lpstr>
      <vt:lpstr>Chapter 1 -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Admin</cp:lastModifiedBy>
  <cp:revision>76</cp:revision>
  <dcterms:created xsi:type="dcterms:W3CDTF">2006-08-16T00:00:00Z</dcterms:created>
  <dcterms:modified xsi:type="dcterms:W3CDTF">2023-05-13T18:26:09Z</dcterms:modified>
</cp:coreProperties>
</file>