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1" r:id="rId4"/>
    <p:sldId id="263" r:id="rId5"/>
    <p:sldId id="272" r:id="rId6"/>
    <p:sldId id="266" r:id="rId7"/>
    <p:sldId id="267" r:id="rId8"/>
    <p:sldId id="269" r:id="rId9"/>
    <p:sldId id="278" r:id="rId10"/>
    <p:sldId id="279" r:id="rId11"/>
    <p:sldId id="271" r:id="rId12"/>
    <p:sldId id="280" r:id="rId13"/>
    <p:sldId id="281" r:id="rId14"/>
    <p:sldId id="273" r:id="rId15"/>
    <p:sldId id="274" r:id="rId16"/>
    <p:sldId id="275" r:id="rId17"/>
    <p:sldId id="276" r:id="rId18"/>
    <p:sldId id="277" r:id="rId19"/>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69281" autoAdjust="0"/>
  </p:normalViewPr>
  <p:slideViewPr>
    <p:cSldViewPr>
      <p:cViewPr>
        <p:scale>
          <a:sx n="50" d="100"/>
          <a:sy n="50" d="100"/>
        </p:scale>
        <p:origin x="1742" y="-77"/>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5/24/2023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risk assessment allows you to prioritize the risks. You manage the high-priority risks and accept the low-priority risks.</a:t>
            </a:r>
          </a:p>
          <a:p>
            <a:r>
              <a:rPr lang="en-US" dirty="0"/>
              <a:t>- The risk assessment also helps you identify the best methods to control the risks. This helps ensure the controls you purchase provide the best benefits.</a:t>
            </a:r>
          </a:p>
          <a:p>
            <a:r>
              <a:rPr lang="en-US" dirty="0"/>
              <a:t>There are two primary methods used to create a risk assessment, quantitative and qualitative.</a:t>
            </a:r>
          </a:p>
          <a:p>
            <a:r>
              <a:rPr lang="en-US" dirty="0"/>
              <a:t>- Quantitative:</a:t>
            </a:r>
          </a:p>
          <a:p>
            <a:r>
              <a:rPr lang="en-US" dirty="0"/>
              <a:t>You can use a quantitative method with predefined formulas.</a:t>
            </a:r>
          </a:p>
          <a:p>
            <a:r>
              <a:rPr lang="en-US" dirty="0"/>
              <a:t>For example, you can calculate annual loss expectancy (ALE) by multiplying annual rate of occurrence (ARO) times single loss expectancy (SLE). This is expressed as ALE = ARO x SLE.</a:t>
            </a:r>
          </a:p>
          <a:p>
            <a:r>
              <a:rPr lang="en-US" dirty="0"/>
              <a:t>Qualitative:</a:t>
            </a:r>
          </a:p>
          <a:p>
            <a:r>
              <a:rPr lang="en-US" dirty="0"/>
              <a:t>- It uses values or words assigned to the probability of a risk occurring and the impact of a risk if it occurs.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Probability: the likelihood that a threat will exploit a vulnerability. The risk occurs when a threat exploits a vulnerability. You can use a scale to define the probability that a risk will occur.</a:t>
            </a:r>
          </a:p>
          <a:p>
            <a:r>
              <a:rPr lang="en-US" dirty="0"/>
              <a:t>- Impact: the negative result if a risk occurs. Impact is used to identify the magnitude of a risk. The risk results in some type of loss. </a:t>
            </a:r>
          </a:p>
          <a:p>
            <a:r>
              <a:rPr lang="en-US" dirty="0"/>
              <a:t>Risk level = Probability x Impact</a:t>
            </a:r>
          </a:p>
          <a:p>
            <a:r>
              <a:rPr lang="en-US" dirty="0"/>
              <a:t>- Scale: One company may use three values of Low, Medium, and High. Another company may use five values of Slight, Slightly Moderate,</a:t>
            </a:r>
          </a:p>
          <a:p>
            <a:r>
              <a:rPr lang="en-US" dirty="0"/>
              <a:t>Moderate, Moderately Severe, and Severe.</a:t>
            </a:r>
          </a:p>
          <a:p>
            <a:r>
              <a:rPr lang="en-US" dirty="0"/>
              <a:t>Example [book - table 5-1, 5-2]</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a:p>
        </p:txBody>
      </p:sp>
    </p:spTree>
    <p:extLst>
      <p:ext uri="{BB962C8B-B14F-4D97-AF65-F5344CB8AC3E}">
        <p14:creationId xmlns:p14="http://schemas.microsoft.com/office/powerpoint/2010/main" val="142983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a:p>
        </p:txBody>
      </p:sp>
    </p:spTree>
    <p:extLst>
      <p:ext uri="{BB962C8B-B14F-4D97-AF65-F5344CB8AC3E}">
        <p14:creationId xmlns:p14="http://schemas.microsoft.com/office/powerpoint/2010/main" val="79923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that is commonly used to perform a qualitative assessment is the Delphi Method. This can be used to gather data and help create or identify a consensus.</a:t>
            </a:r>
          </a:p>
          <a:p>
            <a:r>
              <a:rPr lang="en-US" dirty="0"/>
              <a:t>A primary benefit of the Delphi Method is that it allows individuals to freely share their opinions without pressure. Instead of all the participants talking through an issue in a meeting, responses are gathered independently.</a:t>
            </a:r>
          </a:p>
          <a:p>
            <a:r>
              <a:rPr lang="en-US" dirty="0"/>
              <a:t>- Identify a problem - This can be a single IT system or a group of servers. The problem should be within the knowledge of experts you’ll add to the team.</a:t>
            </a:r>
          </a:p>
          <a:p>
            <a:r>
              <a:rPr lang="en-US" dirty="0"/>
              <a:t>- Gather input from experts - Send the problem to the group of experts and ask them to respond. If you have an idea of the causes, you can then ask them to identify the probability and risk.</a:t>
            </a:r>
          </a:p>
          <a:p>
            <a:r>
              <a:rPr lang="en-US" dirty="0"/>
              <a:t>- Collate the responses -  The responses will be in different forms for different phases. They could be a prioritized list of risks. Or they could be a list of controls to mitigate the risk.</a:t>
            </a:r>
          </a:p>
          <a:p>
            <a:r>
              <a:rPr lang="en-US" dirty="0"/>
              <a:t>- Share the results - Ask for a list of controls to mitigate the risk. You can then ask the team to identify the effectiveness of the different controls for specific risks.</a:t>
            </a:r>
          </a:p>
          <a:p>
            <a:r>
              <a:rPr lang="en-US" dirty="0"/>
              <a:t>- Repeat as necessary - Repeat the process until all the data is gathered.</a:t>
            </a:r>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Quantitative analysis:</a:t>
            </a:r>
          </a:p>
          <a:p>
            <a:r>
              <a:rPr lang="en-US" dirty="0"/>
              <a:t>Objective</a:t>
            </a:r>
          </a:p>
          <a:p>
            <a:r>
              <a:rPr lang="en-US" dirty="0"/>
              <a:t>Uses numeric values such as dollar amounts</a:t>
            </a:r>
          </a:p>
          <a:p>
            <a:r>
              <a:rPr lang="en-US" dirty="0"/>
              <a:t>More time consuming</a:t>
            </a:r>
          </a:p>
          <a:p>
            <a:r>
              <a:rPr lang="en-US" dirty="0"/>
              <a:t>Requires access to a significant amount of historical data</a:t>
            </a:r>
          </a:p>
          <a:p>
            <a:r>
              <a:rPr lang="en-US" dirty="0"/>
              <a:t>Data not always easy to obtain</a:t>
            </a:r>
          </a:p>
          <a:p>
            <a:r>
              <a:rPr lang="en-US" dirty="0"/>
              <a:t>Based on SLE, ARO, and ALE formulas</a:t>
            </a:r>
          </a:p>
          <a:p>
            <a:r>
              <a:rPr lang="en-US" dirty="0"/>
              <a:t>Shows clear losses and savings with dollar values</a:t>
            </a:r>
          </a:p>
          <a:p>
            <a:r>
              <a:rPr lang="en-US" dirty="0"/>
              <a:t>Data can easily be used in a CBA</a:t>
            </a:r>
          </a:p>
          <a:p>
            <a:endParaRPr lang="en-US" dirty="0"/>
          </a:p>
          <a:p>
            <a:r>
              <a:rPr lang="en-US" dirty="0"/>
              <a:t>- Qualitative analysis:</a:t>
            </a:r>
          </a:p>
          <a:p>
            <a:r>
              <a:rPr lang="en-US" dirty="0"/>
              <a:t>Subjective</a:t>
            </a:r>
          </a:p>
          <a:p>
            <a:r>
              <a:rPr lang="en-US" dirty="0"/>
              <a:t>Based on opinions of experts</a:t>
            </a:r>
          </a:p>
          <a:p>
            <a:r>
              <a:rPr lang="en-US" dirty="0"/>
              <a:t>Can be done quicker at a lower cost than quantitative analysis</a:t>
            </a:r>
          </a:p>
          <a:p>
            <a:r>
              <a:rPr lang="en-US" dirty="0"/>
              <a:t>Uses word values such as Low, Medium, and High</a:t>
            </a:r>
          </a:p>
          <a:p>
            <a:r>
              <a:rPr lang="en-US" dirty="0"/>
              <a:t>Requires a definition of scales used in the RA</a:t>
            </a:r>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Dependent on the type of assessment you choose.</a:t>
            </a:r>
          </a:p>
          <a:p>
            <a:r>
              <a:rPr lang="en-US" dirty="0"/>
              <a:t>Using a static process to evaluate a moving target. The RA is a point-in-time assessment, the RA is a static process. However, security is not static. Risks can and do change. Attackers and attacks are constantly changing.</a:t>
            </a:r>
          </a:p>
          <a:p>
            <a:r>
              <a:rPr lang="en-US" dirty="0"/>
              <a:t>Attackers then learn new methods of attack. Security experts modify the controls, or implement new controls. The battle continues daily. If your RA was completed in March, but a vulnerability is announced in June that affects your system, the validity of the assessment is affected.</a:t>
            </a:r>
          </a:p>
          <a:p>
            <a:r>
              <a:rPr lang="en-US" dirty="0"/>
              <a:t>Tip: One way to stay informed of vulnerabilities is to subscribe to alerts from the US-Computer Emergency Readiness Team (US-CERT). You can sign up to receive e-mails and alerts from the US-CERT team at https://forms.us-cert.gov/maillists</a:t>
            </a:r>
          </a:p>
          <a:p>
            <a:r>
              <a:rPr lang="en-US" dirty="0"/>
              <a:t>- Availability of data and resources.</a:t>
            </a:r>
          </a:p>
          <a:p>
            <a:r>
              <a:rPr lang="en-US" dirty="0"/>
              <a:t>Availability challenges are present in two primary areas. One relates to the availability of resources. The other relates to the availability of data. Both are important to address early in the process of the RA. Without the availability of the right personnel and the right data, the RA becomes much more difficult to complete.</a:t>
            </a:r>
          </a:p>
          <a:p>
            <a:r>
              <a:rPr lang="en-US" dirty="0"/>
              <a:t>Tip: If you have access to historical data, you may still decide to perform a qualitative risk assessment.</a:t>
            </a:r>
          </a:p>
          <a:p>
            <a:r>
              <a:rPr lang="en-US" dirty="0"/>
              <a:t>- Data consistency.</a:t>
            </a:r>
          </a:p>
          <a:p>
            <a:r>
              <a:rPr lang="en-US" dirty="0"/>
              <a:t>Data consistency refers to the accuracy of data. Several issues can affect data consistency. These include:</a:t>
            </a:r>
          </a:p>
          <a:p>
            <a:r>
              <a:rPr lang="en-US" dirty="0"/>
              <a:t>• Differences in data format - Data format can affect how data is used, manipulated, and interpreted.</a:t>
            </a:r>
          </a:p>
          <a:p>
            <a:r>
              <a:rPr lang="en-US" dirty="0"/>
              <a:t>• Changes in data collection - A change from manual data collection to automated data collection. Changes in data collection can also affect the accuracy of data.</a:t>
            </a:r>
          </a:p>
          <a:p>
            <a:r>
              <a:rPr lang="en-US" dirty="0"/>
              <a:t>• Changes in the business</a:t>
            </a:r>
          </a:p>
          <a:p>
            <a:r>
              <a:rPr lang="en-US" dirty="0"/>
              <a:t>- Estimating impact effects.</a:t>
            </a:r>
          </a:p>
          <a:p>
            <a:r>
              <a:rPr lang="en-US" dirty="0"/>
              <a:t>The potential impact of any risk is difficult to estimate. The most important thing to realize is that this is an estimate. If you could accurately predict exactly what will happen in the future, you probably wouldn’t be working in the IT field.</a:t>
            </a:r>
          </a:p>
          <a:p>
            <a:r>
              <a:rPr lang="en-US" dirty="0"/>
              <a:t>- Providing results that support resource allocation and risk acceptance.</a:t>
            </a:r>
          </a:p>
          <a:p>
            <a:r>
              <a:rPr lang="en-US" dirty="0"/>
              <a:t>The results of an RA need to be useful. A proper balance between profitability and survivability must constantly be considered. Two important points to consider are:</a:t>
            </a:r>
          </a:p>
          <a:p>
            <a:r>
              <a:rPr lang="en-US" dirty="0"/>
              <a:t>• Resource allocation - Security will be allocated a finite percentage of resources. This is important to keep in mind when performing the risk assessment. Any recommendations need to be realistic. They need to consider the culture of the business and the actual potential for the recommendations to be accepted.</a:t>
            </a:r>
          </a:p>
          <a:p>
            <a:r>
              <a:rPr lang="en-US" dirty="0"/>
              <a:t>• Risk acceptance - Some organizations are willing to accept more risks than others. There are two sides to accepting more risk:</a:t>
            </a:r>
          </a:p>
          <a:p>
            <a:r>
              <a:rPr lang="en-US" dirty="0"/>
              <a:t>+ The greater the risk, the greater the rewards.</a:t>
            </a:r>
          </a:p>
          <a:p>
            <a:r>
              <a:rPr lang="en-US" dirty="0"/>
              <a:t>+ Bigger risks present larger potential losses.</a:t>
            </a:r>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Start with clear goals and a defined scope: Ensure that you know what you want to achieve with the assessment. A risk assessment should include a scope statement. The scope statement helps keep the assessment on track and prevents scope creep.</a:t>
            </a:r>
          </a:p>
          <a:p>
            <a:r>
              <a:rPr lang="en-US" dirty="0"/>
              <a:t>- Ensure senior management support: Senior management needs to be committed to the RA. Without support, the RA loses value. When RA teams realize the RA isn’t valued, they put less time and effort into it. An assessment without senior management support is almost doomed from the outset.</a:t>
            </a:r>
          </a:p>
          <a:p>
            <a:r>
              <a:rPr lang="en-US" dirty="0"/>
              <a:t>- Build a strong RA team: The value of the RA is based on the competence and expertise of the RA team. Team members should have expertise in the system. For example, imagine that you are using a qualitative analysis. If you are gathering data from personnel who aren’t experts, their opinions aren’t as valuable. Team members should also understand the methodology used for the RA.</a:t>
            </a:r>
          </a:p>
          <a:p>
            <a:r>
              <a:rPr lang="en-US" dirty="0"/>
              <a:t>- Repeat the RA regularly: Threats, risks, and vulnerabilities are constantly evolving. An RA should be repeated on a regular basis. Some federal agencies require RAs to be repeated at least every three years. Many organizations create a risk assessment policy. The policy identifies what the organization is expected to do on a recurring basis. It can also be used to define generic goals for any risk assessments.</a:t>
            </a:r>
          </a:p>
          <a:p>
            <a:r>
              <a:rPr lang="en-US" dirty="0"/>
              <a:t>- Define a methodology to use: If you consistently use the same methodology, people become better at it. For example, your company could decide to use qualitative risk assessments on a regular basis. If this is the case, you should also define scales that should be used. When assessments are done the same way, they are easier to accomplish and tend to provide higher quality results.</a:t>
            </a:r>
          </a:p>
          <a:p>
            <a:r>
              <a:rPr lang="en-US" dirty="0"/>
              <a:t>- Provide a report of clear risks and clear recommendations: Every risk assessment should end with a report that identifies the findings. These findings should be clearly stated. It’s important to ensure that the risks are clearly defined. It’s even more important to ensure that recommendations are clear. The whole purpose of the RA is ultimately to mitigate risks with recommended controls. If the recommendations aren’t clear, the report loses a significant amount of value.</a:t>
            </a:r>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risk assessment (RA), also referred to as "risk analysis," is a process used to identify and evaluate risks. Risks are then quantified based on their importance or impact severity. These risks are then prioritized.</a:t>
            </a:r>
          </a:p>
          <a:p>
            <a:r>
              <a:rPr lang="en-US" dirty="0"/>
              <a:t>Risk assessments are a major part of an overall risk management program. They help identify which risks are most important. A major difference between a risk assessment and a risk management program is that the risk assessment is created at a moment in time, while a risk management program is a continuous process.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RA is used to help identify which safeguards (controls) to implement. A control may reduce a vulnerability or it may reduce the impact from a threat. Either way, the risk is reduced. If you spend too much money on security, you affect the profit and health of the company. An RA can help you determine where to draw the line.</a:t>
            </a:r>
          </a:p>
          <a:p>
            <a:r>
              <a:rPr lang="en-US" dirty="0"/>
              <a:t>Without an RA, it becomes difficult to determine which systems should be protected.</a:t>
            </a:r>
          </a:p>
          <a:p>
            <a:r>
              <a:rPr lang="en-US" dirty="0"/>
              <a:t>- When evaluating risk - Risk assessments are a part of the overall risk management process. Risk assessments are useful any time risk management</a:t>
            </a:r>
          </a:p>
          <a:p>
            <a:r>
              <a:rPr lang="en-US" dirty="0"/>
              <a:t>is being used. This is especially true if the risks need to be prioritized.</a:t>
            </a:r>
          </a:p>
          <a:p>
            <a:r>
              <a:rPr lang="en-US" dirty="0"/>
              <a:t>- When evaluating a control - You can use an RA to evaluate the usefulness of a control. Management can’t approve all controls. They will approve some controls and not others. An RA helps management decide which controls to adopt.</a:t>
            </a:r>
          </a:p>
          <a:p>
            <a:r>
              <a:rPr lang="en-US" dirty="0"/>
              <a:t>- Periodically after a control has been implemented - An RA is a point-in-time document. However, risks don’t stand still. Attackers are constantly upgrading their techniques and tactics. You should schedule RAs on a regular basis after a control has been implemented. The goal is to determine if the control is still useful.</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Support decision making - The RA prioritizes risks. This helps decision makers determine which risks should be reduced. As a reminder, not all risks have to be reduced. Risks can be avoided, transferred, mitigated, or accepted. High-priority risks should be mitigated. Lower priority risks may be accepted.</a:t>
            </a:r>
          </a:p>
          <a:p>
            <a:r>
              <a:rPr lang="en-US" dirty="0"/>
              <a:t>- Evaluate control effectiveness - You implement controls to reduce a risk. The RA gives insight into how effective specific controls will be for specific risks. An RA involves many steps. It isn’t a task that you can complete in a single sitting, a single day, or even a single week. When done properly, it involves the input of several key players.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Identify scope: the scope identifies the boundary of the RA. The scope of the RA helps to keep the RA on track. There’s no right or wrong choice for what’s included in the scope. Management can decide to include or exclude anything. The most important point is to make a choice.</a:t>
            </a:r>
          </a:p>
          <a:p>
            <a:r>
              <a:rPr lang="en-US" dirty="0"/>
              <a:t>Example [book - 116]</a:t>
            </a:r>
          </a:p>
          <a:p>
            <a:r>
              <a:rPr lang="en-US" dirty="0"/>
              <a:t>- Identify critical areas: helps the RA team focus only on what’s important. You should focus on areas that are most critical to the business. Although it certainly makes sense to include only critical areas, the RA team may not understand what is critical to management. The team should stay focused on what management considers important.</a:t>
            </a:r>
          </a:p>
          <a:p>
            <a:r>
              <a:rPr lang="en-US" dirty="0"/>
              <a:t>Example [book - 117]</a:t>
            </a:r>
          </a:p>
          <a:p>
            <a:r>
              <a:rPr lang="en-US" dirty="0"/>
              <a:t>- Identify team: risk assessment team personnel should not be the same people who are responsible for correcting deficiencies. This helps avoid a conflict of interest.</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Quantitative: It uses numbers such as actual dollar values. A quantitative RA requires a significant amount of data. Gathering this data often takes time. If the data is available, this type of RA becomes a simple math problem with the use of formulas.</a:t>
            </a:r>
          </a:p>
          <a:p>
            <a:r>
              <a:rPr lang="en-US" dirty="0"/>
              <a:t>- Qualitative: It uses relative values based on opinions from experts. Experts provide their input on the probability and impact of a risk. A qualitative RA can be completed rather quickly.</a:t>
            </a:r>
          </a:p>
          <a:p>
            <a:r>
              <a:rPr lang="en-US" dirty="0"/>
              <a:t>Reference: (ISC)2 - Systems Security Certified Practitioner (SSCP) and Certified Information Systems Security Professional (CISSP)</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SLE: The total loss expected from a single incident. An incident occurs when a threat exploits a vulnerability. The loss is expressed as a dollar value such as $5,000. It includes the value of hardware, software, and data.</a:t>
            </a:r>
          </a:p>
          <a:p>
            <a:r>
              <a:rPr lang="en-US" dirty="0"/>
              <a:t>- ARO: The number of times an incident is expected to occur in a year. If an incident occurred once a month in the past year, the ARO</a:t>
            </a:r>
          </a:p>
          <a:p>
            <a:r>
              <a:rPr lang="en-US" dirty="0"/>
              <a:t>is 12. Assuming nothing changes, it’s likely that it will occur 12 times next year.</a:t>
            </a:r>
          </a:p>
          <a:p>
            <a:r>
              <a:rPr lang="en-US" dirty="0"/>
              <a:t>- ALE: The expected loss for a year. ALE is calculated by multiplying SLE x ARO. Because SLE is a given in a dollar value, ALE is given as a dollar value. For example, if the SLE is $5,000 and the ARO is 12, the ALE is $60,000.</a:t>
            </a:r>
          </a:p>
          <a:p>
            <a:r>
              <a:rPr lang="en-US" dirty="0"/>
              <a:t>Example [book - 119]</a:t>
            </a:r>
          </a:p>
          <a:p>
            <a:r>
              <a:rPr lang="en-US" dirty="0"/>
              <a:t>- Benefits:</a:t>
            </a:r>
          </a:p>
          <a:p>
            <a:r>
              <a:rPr lang="en-US" dirty="0"/>
              <a:t>+ It becomes a simple math problem. This is especially true if you use tools that automate the assessment.</a:t>
            </a:r>
          </a:p>
          <a:p>
            <a:r>
              <a:rPr lang="en-US" dirty="0"/>
              <a:t>+ It provides a CBA (Cost-Benefit Analysis).</a:t>
            </a:r>
          </a:p>
          <a:p>
            <a:r>
              <a:rPr lang="en-US" dirty="0"/>
              <a:t>+ Management is often familiar with quantitative assessment terminology. Because of this, it becomes easy for management to grasp the details of the assessment and its recommendations.</a:t>
            </a:r>
          </a:p>
          <a:p>
            <a:r>
              <a:rPr lang="en-US" dirty="0"/>
              <a:t>+ The formulas use verifiable and objective measurements.</a:t>
            </a:r>
          </a:p>
          <a:p>
            <a:r>
              <a:rPr lang="en-US" dirty="0"/>
              <a:t>- Limitations</a:t>
            </a:r>
          </a:p>
          <a:p>
            <a:r>
              <a:rPr lang="en-US" dirty="0"/>
              <a:t>+ Accurate data isn't always available. This is especially true when identifying ARO reductions. The accuracy of these estimates can be difficult to verify.</a:t>
            </a:r>
          </a:p>
          <a:p>
            <a:r>
              <a:rPr lang="en-US" dirty="0"/>
              <a:t>+ Limitation is ensuring that people use the control as expected. You may need to create policies requiring the use of the control. Additionally, you may need to include training to reinforce the importance of the control.</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a:p>
        </p:txBody>
      </p:sp>
    </p:spTree>
    <p:extLst>
      <p:ext uri="{BB962C8B-B14F-4D97-AF65-F5344CB8AC3E}">
        <p14:creationId xmlns:p14="http://schemas.microsoft.com/office/powerpoint/2010/main" val="195463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a:p>
        </p:txBody>
      </p:sp>
    </p:spTree>
    <p:extLst>
      <p:ext uri="{BB962C8B-B14F-4D97-AF65-F5344CB8AC3E}">
        <p14:creationId xmlns:p14="http://schemas.microsoft.com/office/powerpoint/2010/main" val="2987495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5/24/2023</a:t>
            </a:fld>
            <a:endParaRPr lang="en-US"/>
          </a:p>
        </p:txBody>
      </p:sp>
      <p:sp>
        <p:nvSpPr>
          <p:cNvPr id="5" name="Footer Placeholder 4"/>
          <p:cNvSpPr>
            <a:spLocks noGrp="1"/>
          </p:cNvSpPr>
          <p:nvPr>
            <p:ph type="ftr" sz="quarter" idx="11"/>
          </p:nvPr>
        </p:nvSpPr>
        <p:spPr/>
        <p:txBody>
          <a:bodyPr/>
          <a:lstStyle>
            <a:lvl1pPr>
              <a:defRPr u="sng"/>
            </a:lvl1p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5/24/2023</a:t>
            </a:fld>
            <a:endParaRPr lang="en-US"/>
          </a:p>
        </p:txBody>
      </p:sp>
      <p:sp>
        <p:nvSpPr>
          <p:cNvPr id="5" name="Footer Placeholder 4"/>
          <p:cNvSpPr>
            <a:spLocks noGrp="1"/>
          </p:cNvSpPr>
          <p:nvPr>
            <p:ph type="ftr" sz="quarter" idx="11"/>
          </p:nvPr>
        </p:nvSpPr>
        <p:spPr/>
        <p:txBody>
          <a:body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5/24/2023</a:t>
            </a:fld>
            <a:endParaRPr lang="en-US"/>
          </a:p>
        </p:txBody>
      </p:sp>
      <p:sp>
        <p:nvSpPr>
          <p:cNvPr id="5" name="Footer Placeholder 4"/>
          <p:cNvSpPr>
            <a:spLocks noGrp="1"/>
          </p:cNvSpPr>
          <p:nvPr>
            <p:ph type="ftr" sz="quarter" idx="11"/>
          </p:nvPr>
        </p:nvSpPr>
        <p:spPr/>
        <p:txBody>
          <a:body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5/24/2023</a:t>
            </a:fld>
            <a:endParaRPr lang="en-US"/>
          </a:p>
        </p:txBody>
      </p:sp>
      <p:sp>
        <p:nvSpPr>
          <p:cNvPr id="6" name="Footer Placeholder 5"/>
          <p:cNvSpPr>
            <a:spLocks noGrp="1"/>
          </p:cNvSpPr>
          <p:nvPr>
            <p:ph type="ftr" sz="quarter" idx="11"/>
          </p:nvPr>
        </p:nvSpPr>
        <p:spPr/>
        <p:txBody>
          <a:bodyPr/>
          <a:lstStyle/>
          <a:p>
            <a:r>
              <a:rPr lang="en-US"/>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5/24/2023</a:t>
            </a:fld>
            <a:endParaRPr lang="en-US"/>
          </a:p>
        </p:txBody>
      </p:sp>
      <p:sp>
        <p:nvSpPr>
          <p:cNvPr id="8" name="Footer Placeholder 7"/>
          <p:cNvSpPr>
            <a:spLocks noGrp="1"/>
          </p:cNvSpPr>
          <p:nvPr>
            <p:ph type="ftr" sz="quarter" idx="11"/>
          </p:nvPr>
        </p:nvSpPr>
        <p:spPr/>
        <p:txBody>
          <a:bodyPr/>
          <a:lstStyle/>
          <a:p>
            <a:r>
              <a:rPr lang="en-US"/>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5/24/2023</a:t>
            </a:fld>
            <a:endParaRPr lang="en-US"/>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5/24/2023</a:t>
            </a:fld>
            <a:endParaRPr lang="en-US"/>
          </a:p>
        </p:txBody>
      </p:sp>
      <p:sp>
        <p:nvSpPr>
          <p:cNvPr id="3" name="Footer Placeholder 2"/>
          <p:cNvSpPr>
            <a:spLocks noGrp="1"/>
          </p:cNvSpPr>
          <p:nvPr>
            <p:ph type="ftr" sz="quarter" idx="11"/>
          </p:nvPr>
        </p:nvSpPr>
        <p:spPr/>
        <p:txBody>
          <a:bodyPr/>
          <a:lstStyle/>
          <a:p>
            <a:r>
              <a:rPr lang="en-US"/>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5/24/2023</a:t>
            </a:fld>
            <a:endParaRPr lang="en-US"/>
          </a:p>
        </p:txBody>
      </p:sp>
      <p:sp>
        <p:nvSpPr>
          <p:cNvPr id="6" name="Footer Placeholder 5"/>
          <p:cNvSpPr>
            <a:spLocks noGrp="1"/>
          </p:cNvSpPr>
          <p:nvPr>
            <p:ph type="ftr" sz="quarter" idx="11"/>
          </p:nvPr>
        </p:nvSpPr>
        <p:spPr/>
        <p:txBody>
          <a:bodyPr/>
          <a:lstStyle/>
          <a:p>
            <a:r>
              <a:rPr lang="en-US"/>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5/24/2023</a:t>
            </a:fld>
            <a:endParaRPr lang="en-US"/>
          </a:p>
        </p:txBody>
      </p:sp>
      <p:sp>
        <p:nvSpPr>
          <p:cNvPr id="6" name="Footer Placeholder 5"/>
          <p:cNvSpPr>
            <a:spLocks noGrp="1"/>
          </p:cNvSpPr>
          <p:nvPr>
            <p:ph type="ftr" sz="quarter" idx="11"/>
          </p:nvPr>
        </p:nvSpPr>
        <p:spPr/>
        <p:txBody>
          <a:bodyPr/>
          <a:lstStyle/>
          <a:p>
            <a:r>
              <a:rPr lang="en-US"/>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5/24/2023</a:t>
            </a:fld>
            <a:endParaRPr lang="en-US"/>
          </a:p>
        </p:txBody>
      </p:sp>
      <p:sp>
        <p:nvSpPr>
          <p:cNvPr id="5" name="Footer Placeholder 4"/>
          <p:cNvSpPr>
            <a:spLocks noGrp="1"/>
          </p:cNvSpPr>
          <p:nvPr>
            <p:ph type="ftr" sz="quarter" idx="11"/>
          </p:nvPr>
        </p:nvSpPr>
        <p:spPr/>
        <p:txBody>
          <a:bodyPr/>
          <a:lstStyle/>
          <a:p>
            <a:r>
              <a:rPr lang="en-US"/>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5/24/2023</a:t>
            </a:fld>
            <a:endParaRPr lang="en-US"/>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Defining Risk Assessment Approaches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a:bodyPr>
          <a:lstStyle/>
          <a:p>
            <a:r>
              <a:rPr lang="en-US" dirty="0"/>
              <a:t>The ALE identifies the (annualized) level of risk for the asset:</a:t>
            </a:r>
          </a:p>
          <a:p>
            <a:pPr lvl="1"/>
            <a:r>
              <a:rPr lang="en-US" dirty="0"/>
              <a:t>the asset’s current residual risk</a:t>
            </a:r>
          </a:p>
          <a:p>
            <a:pPr lvl="1"/>
            <a:r>
              <a:rPr lang="en-US" dirty="0"/>
              <a:t>ALE = </a:t>
            </a:r>
            <a:r>
              <a:rPr lang="en-US" i="1" dirty="0">
                <a:solidFill>
                  <a:srgbClr val="00B0F0"/>
                </a:solidFill>
              </a:rPr>
              <a:t>Residual Risk </a:t>
            </a:r>
            <a:r>
              <a:rPr lang="en-US" dirty="0"/>
              <a:t>(per year)</a:t>
            </a:r>
          </a:p>
          <a:p>
            <a:r>
              <a:rPr lang="en-US" dirty="0"/>
              <a:t>Control gap:</a:t>
            </a:r>
          </a:p>
          <a:p>
            <a:pPr lvl="1"/>
            <a:r>
              <a:rPr lang="en-US" dirty="0"/>
              <a:t>the gap in the controls that allows exposure of the asset:</a:t>
            </a:r>
          </a:p>
          <a:p>
            <a:pPr lvl="2"/>
            <a:r>
              <a:rPr lang="en-US" dirty="0"/>
              <a:t>Control Gap = ALE / AV</a:t>
            </a:r>
          </a:p>
          <a:p>
            <a:r>
              <a:rPr lang="en-US" dirty="0"/>
              <a:t>Benefits of Safeguard:</a:t>
            </a:r>
          </a:p>
          <a:p>
            <a:pPr lvl="1"/>
            <a:r>
              <a:rPr lang="en-US" i="1" dirty="0">
                <a:solidFill>
                  <a:srgbClr val="00B0F0"/>
                </a:solidFill>
              </a:rPr>
              <a:t>Realized savings</a:t>
            </a:r>
            <a:r>
              <a:rPr lang="en-US" dirty="0"/>
              <a:t> = Current ALE – ALE with control – </a:t>
            </a:r>
            <a:r>
              <a:rPr lang="en-US" i="1" dirty="0">
                <a:solidFill>
                  <a:srgbClr val="00B0F0"/>
                </a:solidFill>
              </a:rPr>
              <a:t>Safeguard value</a:t>
            </a:r>
            <a:endParaRPr lang="en-US" dirty="0"/>
          </a:p>
          <a:p>
            <a:r>
              <a:rPr lang="en-US" dirty="0"/>
              <a:t>Identifying cost-effective countermeasures:</a:t>
            </a:r>
          </a:p>
          <a:p>
            <a:pPr lvl="1"/>
            <a:r>
              <a:rPr lang="en-US" dirty="0"/>
              <a:t>the greatest resulting value from this cost/benefit formula</a:t>
            </a:r>
          </a:p>
          <a:p>
            <a:r>
              <a:rPr lang="en-US" dirty="0"/>
              <a:t>A biggest limitation of quantitative analysis is that accurate data isn’t always available.</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2438400" y="152400"/>
            <a:ext cx="9906000" cy="914400"/>
          </a:xfrm>
        </p:spPr>
        <p:txBody>
          <a:bodyPr>
            <a:normAutofit/>
          </a:bodyPr>
          <a:lstStyle/>
          <a:p>
            <a:r>
              <a:rPr lang="en-US" dirty="0">
                <a:solidFill>
                  <a:srgbClr val="00B0F0"/>
                </a:solidFill>
              </a:rPr>
              <a:t>Benefits vs. Limitations</a:t>
            </a:r>
          </a:p>
        </p:txBody>
      </p:sp>
    </p:spTree>
    <p:extLst>
      <p:ext uri="{BB962C8B-B14F-4D97-AF65-F5344CB8AC3E}">
        <p14:creationId xmlns:p14="http://schemas.microsoft.com/office/powerpoint/2010/main" val="224895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07844"/>
            <a:ext cx="13167360" cy="5431156"/>
          </a:xfrm>
        </p:spPr>
        <p:txBody>
          <a:bodyPr/>
          <a:lstStyle/>
          <a:p>
            <a:r>
              <a:rPr lang="en-US" dirty="0"/>
              <a:t>Probability:</a:t>
            </a:r>
          </a:p>
          <a:p>
            <a:pPr lvl="1"/>
            <a:r>
              <a:rPr lang="en-US" dirty="0"/>
              <a:t>The likelihood that a threat will exploit a vulnerability.</a:t>
            </a:r>
          </a:p>
          <a:p>
            <a:r>
              <a:rPr lang="en-US" dirty="0"/>
              <a:t>Impact:</a:t>
            </a:r>
          </a:p>
          <a:p>
            <a:pPr lvl="1"/>
            <a:r>
              <a:rPr lang="en-US" dirty="0"/>
              <a:t>The negative result if a risk occurs.</a:t>
            </a:r>
          </a:p>
          <a:p>
            <a:pPr lvl="1"/>
            <a:r>
              <a:rPr lang="en-US" dirty="0"/>
              <a:t>Risk Level = Probability </a:t>
            </a:r>
            <a:r>
              <a:rPr lang="en-US" dirty="0">
                <a:sym typeface="Wingdings 2" panose="05020102010507070707" pitchFamily="18" charset="2"/>
              </a:rPr>
              <a:t></a:t>
            </a:r>
            <a:r>
              <a:rPr lang="en-US" dirty="0"/>
              <a:t> Impact</a:t>
            </a:r>
          </a:p>
          <a:p>
            <a:r>
              <a:rPr lang="en-US" dirty="0"/>
              <a:t>Defining the scale:</a:t>
            </a:r>
          </a:p>
          <a:p>
            <a:pPr lvl="1"/>
            <a:r>
              <a:rPr lang="en-US" dirty="0"/>
              <a:t>Tables 5-1 and 5-2 show a way to define the scales in an RA.</a:t>
            </a:r>
          </a:p>
          <a:p>
            <a:pPr lvl="1"/>
            <a:r>
              <a:rPr lang="en-US" dirty="0"/>
              <a:t>based on current known threats and vulnerabilities, as well as current controls.</a:t>
            </a:r>
          </a:p>
          <a:p>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1676400" y="372602"/>
            <a:ext cx="12252960" cy="1075198"/>
          </a:xfrm>
        </p:spPr>
        <p:txBody>
          <a:bodyPr>
            <a:normAutofit/>
          </a:bodyPr>
          <a:lstStyle/>
          <a:p>
            <a:r>
              <a:rPr lang="en-US" dirty="0">
                <a:solidFill>
                  <a:srgbClr val="00B0F0"/>
                </a:solidFill>
              </a:rPr>
              <a:t>Qualitative Risk Assessments</a:t>
            </a:r>
          </a:p>
        </p:txBody>
      </p:sp>
    </p:spTree>
    <p:extLst>
      <p:ext uri="{BB962C8B-B14F-4D97-AF65-F5344CB8AC3E}">
        <p14:creationId xmlns:p14="http://schemas.microsoft.com/office/powerpoint/2010/main" val="223209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fontScale="92500" lnSpcReduction="10000"/>
          </a:bodyPr>
          <a:lstStyle/>
          <a:p>
            <a:r>
              <a:rPr lang="en-US" dirty="0"/>
              <a:t>Identifying which risks are most important:</a:t>
            </a:r>
          </a:p>
          <a:p>
            <a:pPr lvl="1"/>
            <a:r>
              <a:rPr lang="en-US" dirty="0"/>
              <a:t>by assigning probability and impact values to known risks.</a:t>
            </a:r>
          </a:p>
          <a:p>
            <a:pPr lvl="1"/>
            <a:r>
              <a:rPr lang="en-US" dirty="0"/>
              <a:t>Table 5-3 shows a way for determining risks.</a:t>
            </a:r>
          </a:p>
          <a:p>
            <a:r>
              <a:rPr lang="en-US" dirty="0"/>
              <a:t>The risk categories:</a:t>
            </a:r>
          </a:p>
          <a:p>
            <a:pPr lvl="1"/>
            <a:r>
              <a:rPr lang="en-US" i="1" dirty="0" err="1">
                <a:solidFill>
                  <a:srgbClr val="00B0F0"/>
                </a:solidFill>
              </a:rPr>
              <a:t>DoS</a:t>
            </a:r>
            <a:r>
              <a:rPr lang="en-US" i="1" dirty="0">
                <a:solidFill>
                  <a:srgbClr val="00B0F0"/>
                </a:solidFill>
              </a:rPr>
              <a:t> attack </a:t>
            </a:r>
            <a:r>
              <a:rPr lang="en-US" dirty="0"/>
              <a:t>- any denial of service (</a:t>
            </a:r>
            <a:r>
              <a:rPr lang="en-US" dirty="0" err="1"/>
              <a:t>DoS</a:t>
            </a:r>
            <a:r>
              <a:rPr lang="en-US" dirty="0"/>
              <a:t>) or distributed </a:t>
            </a:r>
            <a:r>
              <a:rPr lang="en-US" dirty="0" err="1"/>
              <a:t>DoS</a:t>
            </a:r>
            <a:r>
              <a:rPr lang="en-US" dirty="0"/>
              <a:t> (DDoS) attack that results in an outage</a:t>
            </a:r>
          </a:p>
          <a:p>
            <a:pPr lvl="1"/>
            <a:r>
              <a:rPr lang="en-US" i="1" dirty="0">
                <a:solidFill>
                  <a:srgbClr val="00B0F0"/>
                </a:solidFill>
              </a:rPr>
              <a:t>Web defacing</a:t>
            </a:r>
            <a:r>
              <a:rPr lang="en-US" dirty="0"/>
              <a:t> - modification of the Web site by unauthorized parties</a:t>
            </a:r>
          </a:p>
          <a:p>
            <a:pPr lvl="1"/>
            <a:r>
              <a:rPr lang="en-US" i="1" dirty="0">
                <a:solidFill>
                  <a:srgbClr val="00B0F0"/>
                </a:solidFill>
              </a:rPr>
              <a:t>Loss of data from unauthorized access</a:t>
            </a:r>
            <a:r>
              <a:rPr lang="en-US" dirty="0"/>
              <a:t> - any loss of confidentiality</a:t>
            </a:r>
          </a:p>
          <a:p>
            <a:pPr lvl="1"/>
            <a:r>
              <a:rPr lang="en-US" i="1" dirty="0">
                <a:solidFill>
                  <a:srgbClr val="00B0F0"/>
                </a:solidFill>
              </a:rPr>
              <a:t>Loss of Web site data due to hardware failure</a:t>
            </a:r>
            <a:r>
              <a:rPr lang="en-US" dirty="0"/>
              <a:t> - the loss of any Web site data</a:t>
            </a:r>
          </a:p>
          <a:p>
            <a:pPr lvl="2"/>
            <a:r>
              <a:rPr lang="en-US" dirty="0"/>
              <a:t>The Web site is protected in a demilitarized zone (DMZ). It also has antivirus (AV) software installed.</a:t>
            </a:r>
          </a:p>
          <a:p>
            <a:r>
              <a:rPr lang="en-US" dirty="0"/>
              <a:t>Conducting the surveys: </a:t>
            </a:r>
          </a:p>
          <a:p>
            <a:pPr lvl="1"/>
            <a:r>
              <a:rPr lang="en-US" dirty="0"/>
              <a:t>via the filled out independently, by interviewing experts, or within a meeting but without discussion.</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2438400" y="152400"/>
            <a:ext cx="11734800" cy="914400"/>
          </a:xfrm>
        </p:spPr>
        <p:txBody>
          <a:bodyPr>
            <a:normAutofit/>
          </a:bodyPr>
          <a:lstStyle/>
          <a:p>
            <a:r>
              <a:rPr lang="en-US" dirty="0">
                <a:solidFill>
                  <a:srgbClr val="00B0F0"/>
                </a:solidFill>
              </a:rPr>
              <a:t>Prioritizing the Risk</a:t>
            </a:r>
          </a:p>
        </p:txBody>
      </p:sp>
    </p:spTree>
    <p:extLst>
      <p:ext uri="{BB962C8B-B14F-4D97-AF65-F5344CB8AC3E}">
        <p14:creationId xmlns:p14="http://schemas.microsoft.com/office/powerpoint/2010/main" val="347788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13639800" cy="6596332"/>
          </a:xfrm>
        </p:spPr>
        <p:txBody>
          <a:bodyPr>
            <a:normAutofit lnSpcReduction="10000"/>
          </a:bodyPr>
          <a:lstStyle/>
          <a:p>
            <a:r>
              <a:rPr lang="en-US" dirty="0"/>
              <a:t>Evaluating the Effectiveness of Controls</a:t>
            </a:r>
          </a:p>
          <a:p>
            <a:pPr lvl="1"/>
            <a:r>
              <a:rPr lang="en-US" dirty="0"/>
              <a:t>determining which controls to apply for high-impact risks. Table 5-4 shows:</a:t>
            </a:r>
          </a:p>
          <a:p>
            <a:pPr lvl="2"/>
            <a:r>
              <a:rPr lang="en-US" i="1" dirty="0" err="1">
                <a:solidFill>
                  <a:srgbClr val="00B0F0"/>
                </a:solidFill>
              </a:rPr>
              <a:t>DoS</a:t>
            </a:r>
            <a:r>
              <a:rPr lang="en-US" i="1" dirty="0">
                <a:solidFill>
                  <a:srgbClr val="00B0F0"/>
                </a:solidFill>
              </a:rPr>
              <a:t> attack</a:t>
            </a:r>
            <a:r>
              <a:rPr lang="en-US" dirty="0"/>
              <a:t> - protect with DMZ and/or IDS; </a:t>
            </a:r>
            <a:r>
              <a:rPr lang="en-US" i="1" dirty="0">
                <a:solidFill>
                  <a:srgbClr val="00B0F0"/>
                </a:solidFill>
              </a:rPr>
              <a:t>Web defacing</a:t>
            </a:r>
            <a:r>
              <a:rPr lang="en-US" dirty="0"/>
              <a:t> - protect with DMZ; </a:t>
            </a:r>
            <a:r>
              <a:rPr lang="en-US" i="1" dirty="0">
                <a:solidFill>
                  <a:srgbClr val="00B0F0"/>
                </a:solidFill>
              </a:rPr>
              <a:t>Loss of Web site data due to hardware failure</a:t>
            </a:r>
            <a:r>
              <a:rPr lang="en-US" dirty="0"/>
              <a:t> - protect with RAID and backup plan.</a:t>
            </a:r>
          </a:p>
          <a:p>
            <a:r>
              <a:rPr lang="en-US" dirty="0"/>
              <a:t>Benefits:</a:t>
            </a:r>
          </a:p>
          <a:p>
            <a:pPr lvl="1"/>
            <a:r>
              <a:rPr lang="en-US" dirty="0"/>
              <a:t>Uses the opinions of the experts</a:t>
            </a:r>
          </a:p>
          <a:p>
            <a:pPr lvl="1"/>
            <a:r>
              <a:rPr lang="en-US" dirty="0"/>
              <a:t>Is easy to complete</a:t>
            </a:r>
          </a:p>
          <a:p>
            <a:pPr lvl="1"/>
            <a:r>
              <a:rPr lang="en-US" dirty="0"/>
              <a:t>Uses words that are easy to express and understand</a:t>
            </a:r>
          </a:p>
          <a:p>
            <a:r>
              <a:rPr lang="en-US" dirty="0"/>
              <a:t>Limitations:</a:t>
            </a:r>
          </a:p>
          <a:p>
            <a:pPr lvl="1"/>
            <a:r>
              <a:rPr lang="en-US" i="1" dirty="0">
                <a:solidFill>
                  <a:srgbClr val="00B0F0"/>
                </a:solidFill>
              </a:rPr>
              <a:t>subjective</a:t>
            </a:r>
            <a:r>
              <a:rPr lang="en-US" dirty="0"/>
              <a:t> - the analysis and results are based on opinions more than facts</a:t>
            </a:r>
          </a:p>
          <a:p>
            <a:pPr lvl="1"/>
            <a:r>
              <a:rPr lang="en-US" i="1" dirty="0">
                <a:solidFill>
                  <a:srgbClr val="00B0F0"/>
                </a:solidFill>
              </a:rPr>
              <a:t>based on expertise of the experts</a:t>
            </a:r>
            <a:r>
              <a:rPr lang="en-US" dirty="0"/>
              <a:t> </a:t>
            </a:r>
          </a:p>
          <a:p>
            <a:pPr lvl="1"/>
            <a:r>
              <a:rPr lang="en-US" i="1" dirty="0">
                <a:solidFill>
                  <a:srgbClr val="00B0F0"/>
                </a:solidFill>
              </a:rPr>
              <a:t>no CBA</a:t>
            </a:r>
            <a:r>
              <a:rPr lang="en-US" dirty="0"/>
              <a:t> and </a:t>
            </a:r>
            <a:r>
              <a:rPr lang="en-US" i="1" dirty="0">
                <a:solidFill>
                  <a:srgbClr val="00B0F0"/>
                </a:solidFill>
              </a:rPr>
              <a:t>no real standards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2438400" y="152400"/>
            <a:ext cx="11734800" cy="914400"/>
          </a:xfrm>
        </p:spPr>
        <p:txBody>
          <a:bodyPr>
            <a:normAutofit/>
          </a:bodyPr>
          <a:lstStyle/>
          <a:p>
            <a:r>
              <a:rPr lang="en-US" dirty="0">
                <a:solidFill>
                  <a:srgbClr val="00B0F0"/>
                </a:solidFill>
              </a:rPr>
              <a:t>Benefits vs. Limitations</a:t>
            </a:r>
          </a:p>
        </p:txBody>
      </p:sp>
    </p:spTree>
    <p:extLst>
      <p:ext uri="{BB962C8B-B14F-4D97-AF65-F5344CB8AC3E}">
        <p14:creationId xmlns:p14="http://schemas.microsoft.com/office/powerpoint/2010/main" val="152643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715000"/>
          </a:xfrm>
        </p:spPr>
        <p:txBody>
          <a:bodyPr>
            <a:normAutofit lnSpcReduction="10000"/>
          </a:bodyPr>
          <a:lstStyle/>
          <a:p>
            <a:r>
              <a:rPr lang="en-US" dirty="0"/>
              <a:t>Identifying a problem:</a:t>
            </a:r>
          </a:p>
          <a:p>
            <a:pPr lvl="1"/>
            <a:r>
              <a:rPr lang="en-US" dirty="0"/>
              <a:t>should be within the knowledge of experts added to the team.</a:t>
            </a:r>
          </a:p>
          <a:p>
            <a:r>
              <a:rPr lang="en-US" dirty="0"/>
              <a:t>Gathering input from experts:</a:t>
            </a:r>
          </a:p>
          <a:p>
            <a:pPr lvl="1"/>
            <a:r>
              <a:rPr lang="en-US" dirty="0"/>
              <a:t>sending the problem to the group of experts and ask them to respond.</a:t>
            </a:r>
          </a:p>
          <a:p>
            <a:r>
              <a:rPr lang="en-US" dirty="0"/>
              <a:t>Collating the responses:</a:t>
            </a:r>
          </a:p>
          <a:p>
            <a:pPr lvl="1"/>
            <a:r>
              <a:rPr lang="en-US" dirty="0"/>
              <a:t>the responses will be in different forms for different phases.</a:t>
            </a:r>
          </a:p>
          <a:p>
            <a:r>
              <a:rPr lang="en-US" dirty="0"/>
              <a:t>Sharing the results:</a:t>
            </a:r>
          </a:p>
          <a:p>
            <a:pPr lvl="1"/>
            <a:r>
              <a:rPr lang="en-US" dirty="0"/>
              <a:t>After collating a list of risks, asking the team to identify the probability and impact of each risk.</a:t>
            </a:r>
          </a:p>
          <a:p>
            <a:r>
              <a:rPr lang="en-US" dirty="0"/>
              <a:t>Repeating as necessary:</a:t>
            </a:r>
          </a:p>
          <a:p>
            <a:pPr lvl="1"/>
            <a:r>
              <a:rPr lang="en-US" dirty="0"/>
              <a:t>Repeating the process until all the data is gathered</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762000" y="448802"/>
            <a:ext cx="13167360" cy="1151398"/>
          </a:xfrm>
        </p:spPr>
        <p:txBody>
          <a:bodyPr>
            <a:normAutofit/>
          </a:bodyPr>
          <a:lstStyle/>
          <a:p>
            <a:r>
              <a:rPr lang="en-US" dirty="0">
                <a:solidFill>
                  <a:srgbClr val="00B0F0"/>
                </a:solidFill>
              </a:rPr>
              <a:t>The Delphi Method</a:t>
            </a:r>
          </a:p>
        </p:txBody>
      </p:sp>
    </p:spTree>
    <p:extLst>
      <p:ext uri="{BB962C8B-B14F-4D97-AF65-F5344CB8AC3E}">
        <p14:creationId xmlns:p14="http://schemas.microsoft.com/office/powerpoint/2010/main" val="242602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336280" cy="5431156"/>
          </a:xfrm>
          <a:solidFill>
            <a:schemeClr val="accent5">
              <a:lumMod val="20000"/>
              <a:lumOff val="80000"/>
            </a:schemeClr>
          </a:solidFill>
          <a:ln>
            <a:solidFill>
              <a:srgbClr val="00B0F0"/>
            </a:solidFill>
          </a:ln>
        </p:spPr>
        <p:txBody>
          <a:bodyPr>
            <a:normAutofit lnSpcReduction="10000"/>
          </a:bodyPr>
          <a:lstStyle/>
          <a:p>
            <a:r>
              <a:rPr lang="en-US" dirty="0"/>
              <a:t>Quantitative analysis:</a:t>
            </a:r>
          </a:p>
          <a:p>
            <a:pPr lvl="1"/>
            <a:r>
              <a:rPr lang="en-US" dirty="0"/>
              <a:t>Objective</a:t>
            </a:r>
          </a:p>
          <a:p>
            <a:pPr lvl="1"/>
            <a:r>
              <a:rPr lang="en-US" dirty="0"/>
              <a:t>Uses numeric values such as dollar amounts</a:t>
            </a:r>
          </a:p>
          <a:p>
            <a:pPr lvl="1"/>
            <a:r>
              <a:rPr lang="en-US" dirty="0"/>
              <a:t>More time consuming</a:t>
            </a:r>
          </a:p>
          <a:p>
            <a:pPr lvl="1"/>
            <a:r>
              <a:rPr lang="en-US" dirty="0"/>
              <a:t>Requires access to a significant amount of historical data</a:t>
            </a:r>
          </a:p>
          <a:p>
            <a:pPr lvl="1"/>
            <a:r>
              <a:rPr lang="en-US" dirty="0"/>
              <a:t>Data not always easy to obtain</a:t>
            </a:r>
          </a:p>
          <a:p>
            <a:pPr lvl="1"/>
            <a:r>
              <a:rPr lang="en-US" dirty="0"/>
              <a:t>Based on SLE, ARO, and ALE formulas</a:t>
            </a:r>
          </a:p>
          <a:p>
            <a:pPr lvl="1"/>
            <a:r>
              <a:rPr lang="en-US" dirty="0"/>
              <a:t>Shows clear losses and savings with dollar values</a:t>
            </a:r>
          </a:p>
          <a:p>
            <a:pPr lvl="1"/>
            <a:r>
              <a:rPr lang="en-US" dirty="0"/>
              <a:t>Data can easily be used in a CBA</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762000" y="525002"/>
            <a:ext cx="13167360" cy="998998"/>
          </a:xfrm>
        </p:spPr>
        <p:txBody>
          <a:bodyPr>
            <a:normAutofit/>
          </a:bodyPr>
          <a:lstStyle/>
          <a:p>
            <a:r>
              <a:rPr lang="en-US" dirty="0">
                <a:solidFill>
                  <a:srgbClr val="00B0F0"/>
                </a:solidFill>
              </a:rPr>
              <a:t>Quantitative vs. Qualitative Risk Assessments</a:t>
            </a:r>
          </a:p>
        </p:txBody>
      </p:sp>
      <p:sp>
        <p:nvSpPr>
          <p:cNvPr id="8" name="Content Placeholder 2"/>
          <p:cNvSpPr txBox="1">
            <a:spLocks/>
          </p:cNvSpPr>
          <p:nvPr/>
        </p:nvSpPr>
        <p:spPr>
          <a:xfrm>
            <a:off x="8763000" y="2036444"/>
            <a:ext cx="5562600" cy="5431156"/>
          </a:xfrm>
          <a:prstGeom prst="rect">
            <a:avLst/>
          </a:prstGeom>
          <a:solidFill>
            <a:schemeClr val="accent6">
              <a:lumMod val="20000"/>
              <a:lumOff val="80000"/>
            </a:schemeClr>
          </a:solidFill>
          <a:ln>
            <a:solidFill>
              <a:schemeClr val="accent5">
                <a:lumMod val="20000"/>
                <a:lumOff val="80000"/>
              </a:schemeClr>
            </a:solidFill>
          </a:ln>
        </p:spPr>
        <p:txBody>
          <a:bodyPr vert="horz" lIns="130622" tIns="65311" rIns="130622" bIns="65311" rtlCol="0">
            <a:normAutofit/>
          </a:bodyPr>
          <a:lst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r>
              <a:rPr lang="en-US" dirty="0"/>
              <a:t>Qualitative analysis:</a:t>
            </a:r>
          </a:p>
          <a:p>
            <a:pPr lvl="1"/>
            <a:r>
              <a:rPr lang="en-US" dirty="0"/>
              <a:t>Subjective</a:t>
            </a:r>
          </a:p>
          <a:p>
            <a:pPr lvl="1"/>
            <a:r>
              <a:rPr lang="en-US" dirty="0"/>
              <a:t>Based on opinions of experts</a:t>
            </a:r>
          </a:p>
          <a:p>
            <a:pPr lvl="1"/>
            <a:r>
              <a:rPr lang="en-US" dirty="0"/>
              <a:t>Can be done quicker at a lower cost than quantitative analysis</a:t>
            </a:r>
          </a:p>
          <a:p>
            <a:pPr lvl="1"/>
            <a:r>
              <a:rPr lang="en-US" dirty="0"/>
              <a:t>Uses word values such as Low, Medium, and High</a:t>
            </a:r>
          </a:p>
          <a:p>
            <a:pPr lvl="1"/>
            <a:r>
              <a:rPr lang="en-US" dirty="0"/>
              <a:t>Requires a definition of scales used in the RA</a:t>
            </a:r>
          </a:p>
        </p:txBody>
      </p:sp>
    </p:spTree>
    <p:extLst>
      <p:ext uri="{BB962C8B-B14F-4D97-AF65-F5344CB8AC3E}">
        <p14:creationId xmlns:p14="http://schemas.microsoft.com/office/powerpoint/2010/main" val="166055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371600"/>
            <a:ext cx="10424160" cy="6096000"/>
          </a:xfrm>
        </p:spPr>
        <p:txBody>
          <a:bodyPr>
            <a:normAutofit fontScale="92500" lnSpcReduction="20000"/>
          </a:bodyPr>
          <a:lstStyle/>
          <a:p>
            <a:r>
              <a:rPr lang="en-US" dirty="0"/>
              <a:t>Introduction</a:t>
            </a:r>
          </a:p>
          <a:p>
            <a:pPr lvl="1"/>
            <a:r>
              <a:rPr lang="en-US" dirty="0"/>
              <a:t>provides the purpose and scope of the risk assessment.</a:t>
            </a:r>
          </a:p>
          <a:p>
            <a:r>
              <a:rPr lang="en-US" dirty="0"/>
              <a:t>Risk Assessment approach</a:t>
            </a:r>
          </a:p>
          <a:p>
            <a:pPr lvl="1"/>
            <a:r>
              <a:rPr lang="en-US" dirty="0"/>
              <a:t>identifies the approach used to complete the RA.</a:t>
            </a:r>
          </a:p>
          <a:p>
            <a:r>
              <a:rPr lang="en-US" dirty="0"/>
              <a:t>System characterization</a:t>
            </a:r>
          </a:p>
          <a:p>
            <a:pPr lvl="1"/>
            <a:r>
              <a:rPr lang="en-US" dirty="0"/>
              <a:t>provides more details on the system.</a:t>
            </a:r>
          </a:p>
          <a:p>
            <a:r>
              <a:rPr lang="en-US" dirty="0"/>
              <a:t>Threat statement</a:t>
            </a:r>
          </a:p>
          <a:p>
            <a:pPr lvl="1"/>
            <a:r>
              <a:rPr lang="en-US" dirty="0"/>
              <a:t>lists potential threats, threat sources, and threat actions.</a:t>
            </a:r>
          </a:p>
          <a:p>
            <a:r>
              <a:rPr lang="en-US" dirty="0"/>
              <a:t>Risk assessment results</a:t>
            </a:r>
          </a:p>
          <a:p>
            <a:pPr lvl="1"/>
            <a:r>
              <a:rPr lang="en-US" dirty="0"/>
              <a:t>can be listed as vulnerability/threat pairs representing a risk.</a:t>
            </a:r>
          </a:p>
          <a:p>
            <a:r>
              <a:rPr lang="en-US" dirty="0"/>
              <a:t>Control recommendations</a:t>
            </a:r>
          </a:p>
          <a:p>
            <a:pPr lvl="1"/>
            <a:r>
              <a:rPr lang="en-US" dirty="0"/>
              <a:t>A list of recommended safeguards or controls is provided.</a:t>
            </a:r>
          </a:p>
          <a:p>
            <a:r>
              <a:rPr lang="en-US" dirty="0"/>
              <a:t>Summary</a:t>
            </a:r>
          </a:p>
          <a:p>
            <a:pPr lvl="1"/>
            <a:r>
              <a:rPr lang="en-US" dirty="0"/>
              <a:t>can be in one or more tables that summarize the results.</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762000" y="220202"/>
            <a:ext cx="13167360" cy="1075198"/>
          </a:xfrm>
        </p:spPr>
        <p:txBody>
          <a:bodyPr>
            <a:normAutofit/>
          </a:bodyPr>
          <a:lstStyle/>
          <a:p>
            <a:r>
              <a:rPr lang="en-US" dirty="0">
                <a:solidFill>
                  <a:srgbClr val="00B0F0"/>
                </a:solidFill>
              </a:rPr>
              <a:t>Risk Assessment Outline</a:t>
            </a:r>
          </a:p>
        </p:txBody>
      </p:sp>
    </p:spTree>
    <p:extLst>
      <p:ext uri="{BB962C8B-B14F-4D97-AF65-F5344CB8AC3E}">
        <p14:creationId xmlns:p14="http://schemas.microsoft.com/office/powerpoint/2010/main" val="295363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599"/>
            <a:ext cx="13167360" cy="6400801"/>
          </a:xfrm>
        </p:spPr>
        <p:txBody>
          <a:bodyPr>
            <a:normAutofit fontScale="85000" lnSpcReduction="10000"/>
          </a:bodyPr>
          <a:lstStyle/>
          <a:p>
            <a:r>
              <a:rPr lang="en-US" dirty="0"/>
              <a:t>Using a static process to evaluate a moving target:</a:t>
            </a:r>
          </a:p>
          <a:p>
            <a:pPr lvl="1"/>
            <a:r>
              <a:rPr lang="en-US" dirty="0"/>
              <a:t>The RA is a static process evaluating the system against known risks at a specific time.</a:t>
            </a:r>
          </a:p>
          <a:p>
            <a:r>
              <a:rPr lang="en-US" dirty="0"/>
              <a:t>Availability of data and resources</a:t>
            </a:r>
          </a:p>
          <a:p>
            <a:r>
              <a:rPr lang="en-US" dirty="0"/>
              <a:t>Data consistency:</a:t>
            </a:r>
          </a:p>
          <a:p>
            <a:pPr lvl="1"/>
            <a:r>
              <a:rPr lang="en-US" dirty="0"/>
              <a:t>Differences in data format</a:t>
            </a:r>
          </a:p>
          <a:p>
            <a:pPr lvl="1"/>
            <a:r>
              <a:rPr lang="en-US" dirty="0"/>
              <a:t>Changes in data collection</a:t>
            </a:r>
          </a:p>
          <a:p>
            <a:pPr lvl="1"/>
            <a:r>
              <a:rPr lang="en-US" dirty="0"/>
              <a:t>Changes in the business</a:t>
            </a:r>
          </a:p>
          <a:p>
            <a:r>
              <a:rPr lang="en-US" dirty="0"/>
              <a:t>Estimating impact effects:</a:t>
            </a:r>
          </a:p>
          <a:p>
            <a:pPr lvl="1"/>
            <a:r>
              <a:rPr lang="en-US" dirty="0"/>
              <a:t>The most important thing is to accurately predict exactly what will happen in the future.</a:t>
            </a:r>
          </a:p>
          <a:p>
            <a:r>
              <a:rPr lang="en-US" dirty="0"/>
              <a:t>Providing results that support resource allocation and risk acceptance:</a:t>
            </a:r>
          </a:p>
          <a:p>
            <a:pPr lvl="1"/>
            <a:r>
              <a:rPr lang="en-US" dirty="0"/>
              <a:t>Resource allocation</a:t>
            </a:r>
          </a:p>
          <a:p>
            <a:pPr lvl="1"/>
            <a:r>
              <a:rPr lang="en-US" dirty="0"/>
              <a:t>Risk acceptance:</a:t>
            </a:r>
          </a:p>
          <a:p>
            <a:pPr lvl="2"/>
            <a:r>
              <a:rPr lang="en-US" dirty="0"/>
              <a:t>The greater the risk, the greater the rewards.</a:t>
            </a:r>
          </a:p>
          <a:p>
            <a:pPr lvl="2"/>
            <a:r>
              <a:rPr lang="en-US" dirty="0"/>
              <a:t>Bigger risks present larger potential losses.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762000" y="220202"/>
            <a:ext cx="13167360" cy="998998"/>
          </a:xfrm>
        </p:spPr>
        <p:txBody>
          <a:bodyPr>
            <a:normAutofit/>
          </a:bodyPr>
          <a:lstStyle/>
          <a:p>
            <a:r>
              <a:rPr lang="en-US" dirty="0">
                <a:solidFill>
                  <a:srgbClr val="00B0F0"/>
                </a:solidFill>
              </a:rPr>
              <a:t>Risk Assessment Challenges</a:t>
            </a:r>
          </a:p>
        </p:txBody>
      </p:sp>
    </p:spTree>
    <p:extLst>
      <p:ext uri="{BB962C8B-B14F-4D97-AF65-F5344CB8AC3E}">
        <p14:creationId xmlns:p14="http://schemas.microsoft.com/office/powerpoint/2010/main" val="343027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3136880" cy="6248400"/>
          </a:xfrm>
        </p:spPr>
        <p:txBody>
          <a:bodyPr>
            <a:normAutofit fontScale="92500" lnSpcReduction="10000"/>
          </a:bodyPr>
          <a:lstStyle/>
          <a:p>
            <a:r>
              <a:rPr lang="en-US" dirty="0"/>
              <a:t>Starting with clear goals and a defined scope:</a:t>
            </a:r>
          </a:p>
          <a:p>
            <a:pPr lvl="1"/>
            <a:r>
              <a:rPr lang="en-US" dirty="0"/>
              <a:t>The RA should include a scope statement to keep the assessment on track and prevents scope creep.</a:t>
            </a:r>
          </a:p>
          <a:p>
            <a:r>
              <a:rPr lang="en-US" dirty="0"/>
              <a:t>Ensuring senior management support:</a:t>
            </a:r>
          </a:p>
          <a:p>
            <a:pPr lvl="1"/>
            <a:r>
              <a:rPr lang="en-US" dirty="0"/>
              <a:t>Senior management needs to be committed to the RA.</a:t>
            </a:r>
          </a:p>
          <a:p>
            <a:r>
              <a:rPr lang="en-US" dirty="0"/>
              <a:t>Building a strong RA team:</a:t>
            </a:r>
          </a:p>
          <a:p>
            <a:pPr lvl="1"/>
            <a:r>
              <a:rPr lang="en-US" dirty="0"/>
              <a:t>The value of the RA is based on the competence &amp; expertise of the RA team.</a:t>
            </a:r>
          </a:p>
          <a:p>
            <a:r>
              <a:rPr lang="en-US" dirty="0"/>
              <a:t>Repeating the RA regularly:</a:t>
            </a:r>
          </a:p>
          <a:p>
            <a:pPr lvl="1"/>
            <a:r>
              <a:rPr lang="en-US" dirty="0"/>
              <a:t>as threats, risks, and vulnerabilities are constantly evolving.</a:t>
            </a:r>
          </a:p>
          <a:p>
            <a:r>
              <a:rPr lang="en-US" dirty="0"/>
              <a:t>Defining a methodology to use:</a:t>
            </a:r>
          </a:p>
          <a:p>
            <a:pPr lvl="1"/>
            <a:r>
              <a:rPr lang="en-US" dirty="0"/>
              <a:t>Assessments are easier to accomplish and tend to provide higher quality results.</a:t>
            </a:r>
          </a:p>
          <a:p>
            <a:r>
              <a:rPr lang="en-US" dirty="0"/>
              <a:t>Providing a report of clear risks and clear recommendations:</a:t>
            </a:r>
          </a:p>
          <a:p>
            <a:pPr lvl="1"/>
            <a:r>
              <a:rPr lang="en-US" dirty="0"/>
              <a:t>otherwise, the report loses a significant amount of value.</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1981200" y="304800"/>
            <a:ext cx="11948160" cy="914400"/>
          </a:xfrm>
        </p:spPr>
        <p:txBody>
          <a:bodyPr>
            <a:normAutofit/>
          </a:bodyPr>
          <a:lstStyle/>
          <a:p>
            <a:r>
              <a:rPr lang="en-US" dirty="0">
                <a:solidFill>
                  <a:srgbClr val="00B0F0"/>
                </a:solidFill>
              </a:rPr>
              <a:t>Best Practices for Risk Assessment</a:t>
            </a:r>
          </a:p>
        </p:txBody>
      </p:sp>
    </p:spTree>
    <p:extLst>
      <p:ext uri="{BB962C8B-B14F-4D97-AF65-F5344CB8AC3E}">
        <p14:creationId xmlns:p14="http://schemas.microsoft.com/office/powerpoint/2010/main" val="349915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Understanding Risk Assessment</a:t>
            </a:r>
          </a:p>
          <a:p>
            <a:r>
              <a:rPr lang="en-US" dirty="0"/>
              <a:t>Components of Risk Assessment</a:t>
            </a:r>
          </a:p>
          <a:p>
            <a:r>
              <a:rPr lang="en-US" dirty="0"/>
              <a:t>Types of Risk Assessment</a:t>
            </a:r>
          </a:p>
          <a:p>
            <a:r>
              <a:rPr lang="en-US" dirty="0"/>
              <a:t>Challenges in Risk Assessment</a:t>
            </a:r>
          </a:p>
          <a:p>
            <a:r>
              <a:rPr lang="en-US" dirty="0"/>
              <a:t>Best practices</a:t>
            </a:r>
          </a:p>
          <a:p>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Risk Assessment (RA), also referred to as “</a:t>
            </a:r>
            <a:r>
              <a:rPr lang="en-US" i="1" dirty="0">
                <a:solidFill>
                  <a:srgbClr val="00B0F0"/>
                </a:solidFill>
              </a:rPr>
              <a:t>Risk Analysis</a:t>
            </a:r>
            <a:r>
              <a:rPr lang="en-US" dirty="0"/>
              <a:t>” – a process used to identify and evaluate risks</a:t>
            </a:r>
          </a:p>
          <a:p>
            <a:r>
              <a:rPr lang="en-US" dirty="0"/>
              <a:t>Quantified </a:t>
            </a:r>
            <a:r>
              <a:rPr lang="en-US" b="0" dirty="0"/>
              <a:t>based on the importance or impact severity of risk</a:t>
            </a:r>
          </a:p>
          <a:p>
            <a:r>
              <a:rPr lang="en-US" dirty="0"/>
              <a:t>Major part of an overall risk management program</a:t>
            </a:r>
          </a:p>
          <a:p>
            <a:r>
              <a:rPr lang="en-US" dirty="0"/>
              <a:t>Risk Assessment vs. Risk Management</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p:txBody>
          <a:bodyPr/>
          <a:lstStyle/>
          <a:p>
            <a:r>
              <a:rPr lang="en-US" dirty="0">
                <a:solidFill>
                  <a:srgbClr val="00B0F0"/>
                </a:solidFill>
              </a:rPr>
              <a:t>Understanding Risk Assessment</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Helps maintain a proper balance between two goals: profitability and survivability</a:t>
            </a:r>
          </a:p>
          <a:p>
            <a:r>
              <a:rPr lang="en-US" dirty="0"/>
              <a:t>RA should be completed:</a:t>
            </a:r>
          </a:p>
          <a:p>
            <a:pPr lvl="1"/>
            <a:r>
              <a:rPr lang="en-US" dirty="0"/>
              <a:t>When evaluating risk</a:t>
            </a:r>
          </a:p>
          <a:p>
            <a:pPr lvl="1"/>
            <a:r>
              <a:rPr lang="en-US" dirty="0"/>
              <a:t>When evaluating a control</a:t>
            </a:r>
          </a:p>
          <a:p>
            <a:pPr lvl="1"/>
            <a:r>
              <a:rPr lang="en-US" dirty="0"/>
              <a:t>Periodically after a control has been implemented</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p:txBody>
          <a:bodyPr>
            <a:normAutofit/>
          </a:bodyPr>
          <a:lstStyle/>
          <a:p>
            <a:r>
              <a:rPr lang="en-US" dirty="0">
                <a:solidFill>
                  <a:srgbClr val="00B0F0"/>
                </a:solidFill>
              </a:rPr>
              <a:t>Importance of Risk Assessments</a:t>
            </a:r>
          </a:p>
        </p:txBody>
      </p:sp>
    </p:spTree>
    <p:extLst>
      <p:ext uri="{BB962C8B-B14F-4D97-AF65-F5344CB8AC3E}">
        <p14:creationId xmlns:p14="http://schemas.microsoft.com/office/powerpoint/2010/main" val="9538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Support decision making</a:t>
            </a:r>
          </a:p>
          <a:p>
            <a:r>
              <a:rPr lang="en-US" dirty="0"/>
              <a:t>Evaluate control effectiveness</a:t>
            </a:r>
          </a:p>
          <a:p>
            <a:r>
              <a:rPr lang="en-US" dirty="0"/>
              <a:t>Risk Assessment Steps:</a:t>
            </a:r>
          </a:p>
          <a:p>
            <a:pPr lvl="1"/>
            <a:r>
              <a:rPr lang="en-US" dirty="0"/>
              <a:t>Identifying threats and vulnerabilities</a:t>
            </a:r>
          </a:p>
          <a:p>
            <a:pPr lvl="1"/>
            <a:r>
              <a:rPr lang="en-US" dirty="0"/>
              <a:t>Identifying the likelihood that a risk will occur</a:t>
            </a:r>
          </a:p>
          <a:p>
            <a:pPr lvl="1"/>
            <a:r>
              <a:rPr lang="en-US" dirty="0"/>
              <a:t>Identifying asset values</a:t>
            </a:r>
          </a:p>
          <a:p>
            <a:pPr lvl="1"/>
            <a:r>
              <a:rPr lang="en-US" dirty="0"/>
              <a:t>Determining the impact of a risk</a:t>
            </a:r>
          </a:p>
          <a:p>
            <a:pPr lvl="1"/>
            <a:r>
              <a:rPr lang="en-US" dirty="0"/>
              <a:t>Determining the usefulness of a safeguard or control</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p:txBody>
          <a:bodyPr/>
          <a:lstStyle/>
          <a:p>
            <a:r>
              <a:rPr lang="en-US" dirty="0">
                <a:solidFill>
                  <a:srgbClr val="00B0F0"/>
                </a:solidFill>
              </a:rPr>
              <a:t>Purpose of a Risk Assessment</a:t>
            </a:r>
          </a:p>
        </p:txBody>
      </p:sp>
    </p:spTree>
    <p:extLst>
      <p:ext uri="{BB962C8B-B14F-4D97-AF65-F5344CB8AC3E}">
        <p14:creationId xmlns:p14="http://schemas.microsoft.com/office/powerpoint/2010/main" val="278777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547360"/>
          </a:xfrm>
        </p:spPr>
        <p:txBody>
          <a:bodyPr>
            <a:normAutofit fontScale="92500"/>
          </a:bodyPr>
          <a:lstStyle/>
          <a:p>
            <a:r>
              <a:rPr lang="en-US" dirty="0"/>
              <a:t>Identifying scope:</a:t>
            </a:r>
          </a:p>
          <a:p>
            <a:pPr lvl="1"/>
            <a:r>
              <a:rPr lang="en-US" dirty="0"/>
              <a:t>The scope identifies the boundary of the RA. The scope of the RA also helps to keep the RA on track.</a:t>
            </a:r>
          </a:p>
          <a:p>
            <a:r>
              <a:rPr lang="en-US" dirty="0"/>
              <a:t>Identify critical areas:</a:t>
            </a:r>
          </a:p>
          <a:p>
            <a:pPr lvl="1"/>
            <a:r>
              <a:rPr lang="en-US" dirty="0"/>
              <a:t>The RA also identifies </a:t>
            </a:r>
            <a:r>
              <a:rPr lang="en-US" i="1" dirty="0">
                <a:solidFill>
                  <a:srgbClr val="00B0F0"/>
                </a:solidFill>
              </a:rPr>
              <a:t>critical areas</a:t>
            </a:r>
            <a:r>
              <a:rPr lang="en-US" dirty="0"/>
              <a:t> that should be included:</a:t>
            </a:r>
          </a:p>
          <a:p>
            <a:pPr lvl="2"/>
            <a:r>
              <a:rPr lang="en-US" dirty="0"/>
              <a:t>Web server - Address all elements of the Web server.</a:t>
            </a:r>
          </a:p>
          <a:p>
            <a:pPr lvl="2"/>
            <a:r>
              <a:rPr lang="en-US" dirty="0"/>
              <a:t>Database server - The database server hosts about 20 databases.</a:t>
            </a:r>
          </a:p>
          <a:p>
            <a:pPr lvl="2"/>
            <a:r>
              <a:rPr lang="en-US" dirty="0"/>
              <a:t>Internal firewall - It controls all traffic to and from the internal network.</a:t>
            </a:r>
          </a:p>
          <a:p>
            <a:r>
              <a:rPr lang="en-US" dirty="0"/>
              <a:t>Identifying team members:</a:t>
            </a:r>
          </a:p>
          <a:p>
            <a:pPr lvl="1"/>
            <a:r>
              <a:rPr lang="en-US" dirty="0"/>
              <a:t>In order to avoid a conflict of interest Risk Assessment team personnel should not be the same people who are responsible for correcting deficiencies. </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Critical Components of a Risk Assessment</a:t>
            </a:r>
          </a:p>
        </p:txBody>
      </p:sp>
    </p:spTree>
    <p:extLst>
      <p:ext uri="{BB962C8B-B14F-4D97-AF65-F5344CB8AC3E}">
        <p14:creationId xmlns:p14="http://schemas.microsoft.com/office/powerpoint/2010/main" val="272814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5431156"/>
          </a:xfrm>
        </p:spPr>
        <p:txBody>
          <a:bodyPr>
            <a:normAutofit/>
          </a:bodyPr>
          <a:lstStyle/>
          <a:p>
            <a:r>
              <a:rPr lang="en-US" dirty="0">
                <a:solidFill>
                  <a:srgbClr val="00B0F0"/>
                </a:solidFill>
              </a:rPr>
              <a:t>Quantitative</a:t>
            </a:r>
            <a:r>
              <a:rPr lang="en-US" dirty="0"/>
              <a:t>:</a:t>
            </a:r>
          </a:p>
          <a:p>
            <a:pPr lvl="1"/>
            <a:r>
              <a:rPr lang="en-US" dirty="0"/>
              <a:t>This is an </a:t>
            </a:r>
            <a:r>
              <a:rPr lang="en-US" i="1" dirty="0">
                <a:solidFill>
                  <a:srgbClr val="00B0F0"/>
                </a:solidFill>
              </a:rPr>
              <a:t>objective</a:t>
            </a:r>
            <a:r>
              <a:rPr lang="en-US" dirty="0"/>
              <a:t> method. </a:t>
            </a:r>
          </a:p>
          <a:p>
            <a:pPr lvl="1"/>
            <a:r>
              <a:rPr lang="en-US" dirty="0"/>
              <a:t>It uses numbers such as actual dollar values,</a:t>
            </a:r>
          </a:p>
          <a:p>
            <a:pPr lvl="1"/>
            <a:r>
              <a:rPr lang="en-US" dirty="0"/>
              <a:t>requires a significant amount of data. </a:t>
            </a:r>
          </a:p>
          <a:p>
            <a:pPr lvl="1"/>
            <a:r>
              <a:rPr lang="en-US" dirty="0"/>
              <a:t>Gathering this data often takes time,</a:t>
            </a:r>
          </a:p>
          <a:p>
            <a:pPr lvl="1"/>
            <a:r>
              <a:rPr lang="en-US" dirty="0"/>
              <a:t>a simple math problem with the use of formulas. </a:t>
            </a:r>
          </a:p>
          <a:p>
            <a:r>
              <a:rPr lang="en-US" dirty="0">
                <a:solidFill>
                  <a:srgbClr val="00B0F0"/>
                </a:solidFill>
              </a:rPr>
              <a:t>Qualitative</a:t>
            </a:r>
            <a:r>
              <a:rPr lang="en-US" dirty="0"/>
              <a:t>:</a:t>
            </a:r>
          </a:p>
          <a:p>
            <a:pPr lvl="1"/>
            <a:r>
              <a:rPr lang="en-US" dirty="0"/>
              <a:t>This is a </a:t>
            </a:r>
            <a:r>
              <a:rPr lang="en-US" i="1" dirty="0">
                <a:solidFill>
                  <a:srgbClr val="00B0F0"/>
                </a:solidFill>
              </a:rPr>
              <a:t>subjective</a:t>
            </a:r>
            <a:r>
              <a:rPr lang="en-US" dirty="0"/>
              <a:t> method. </a:t>
            </a:r>
          </a:p>
          <a:p>
            <a:pPr lvl="1"/>
            <a:r>
              <a:rPr lang="en-US" dirty="0"/>
              <a:t>It uses relative values based on opinions from experts.</a:t>
            </a:r>
          </a:p>
          <a:p>
            <a:pPr lvl="1"/>
            <a:r>
              <a:rPr lang="en-US" dirty="0"/>
              <a:t>Experts provide their input on the probability and impact of a risk.</a:t>
            </a:r>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p:txBody>
          <a:bodyPr>
            <a:normAutofit/>
          </a:bodyPr>
          <a:lstStyle/>
          <a:p>
            <a:r>
              <a:rPr lang="en-US" dirty="0">
                <a:solidFill>
                  <a:srgbClr val="00B0F0"/>
                </a:solidFill>
              </a:rPr>
              <a:t>Types of Risk Assessments</a:t>
            </a:r>
          </a:p>
        </p:txBody>
      </p:sp>
    </p:spTree>
    <p:extLst>
      <p:ext uri="{BB962C8B-B14F-4D97-AF65-F5344CB8AC3E}">
        <p14:creationId xmlns:p14="http://schemas.microsoft.com/office/powerpoint/2010/main" val="347601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 y="1219200"/>
            <a:ext cx="13441680" cy="6324600"/>
          </a:xfrm>
        </p:spPr>
        <p:txBody>
          <a:bodyPr>
            <a:normAutofit/>
          </a:bodyPr>
          <a:lstStyle/>
          <a:p>
            <a:r>
              <a:rPr lang="en-US" dirty="0"/>
              <a:t>Single loss expectancy (</a:t>
            </a:r>
            <a:r>
              <a:rPr lang="en-US" dirty="0">
                <a:solidFill>
                  <a:srgbClr val="00B0F0"/>
                </a:solidFill>
              </a:rPr>
              <a:t>SLE</a:t>
            </a:r>
            <a:r>
              <a:rPr lang="en-US" dirty="0"/>
              <a:t>):</a:t>
            </a:r>
          </a:p>
          <a:p>
            <a:pPr lvl="1"/>
            <a:r>
              <a:rPr lang="en-US" dirty="0"/>
              <a:t>The total loss expected from a single incident, expressed in a dollar value.</a:t>
            </a:r>
          </a:p>
          <a:p>
            <a:pPr lvl="1"/>
            <a:r>
              <a:rPr lang="en-US" dirty="0"/>
              <a:t>Knowing the </a:t>
            </a:r>
            <a:r>
              <a:rPr lang="en-US" i="1" dirty="0">
                <a:solidFill>
                  <a:srgbClr val="00B0F0"/>
                </a:solidFill>
              </a:rPr>
              <a:t>asset value</a:t>
            </a:r>
            <a:r>
              <a:rPr lang="en-US" dirty="0"/>
              <a:t> </a:t>
            </a:r>
            <a:r>
              <a:rPr lang="en-US" dirty="0">
                <a:solidFill>
                  <a:srgbClr val="00B0F0"/>
                </a:solidFill>
              </a:rPr>
              <a:t>AV</a:t>
            </a:r>
            <a:r>
              <a:rPr lang="en-US" dirty="0"/>
              <a:t> (in $), and the </a:t>
            </a:r>
            <a:r>
              <a:rPr lang="en-US" i="1" dirty="0">
                <a:solidFill>
                  <a:srgbClr val="00B0F0"/>
                </a:solidFill>
              </a:rPr>
              <a:t>exposure factor</a:t>
            </a:r>
            <a:r>
              <a:rPr lang="en-US" dirty="0"/>
              <a:t> </a:t>
            </a:r>
            <a:r>
              <a:rPr lang="en-US" dirty="0">
                <a:solidFill>
                  <a:srgbClr val="00B0F0"/>
                </a:solidFill>
              </a:rPr>
              <a:t>EF</a:t>
            </a:r>
            <a:r>
              <a:rPr lang="en-US" dirty="0"/>
              <a:t> (in %): </a:t>
            </a:r>
          </a:p>
          <a:p>
            <a:pPr lvl="2"/>
            <a:r>
              <a:rPr lang="en-US" dirty="0"/>
              <a:t>SLE = AV </a:t>
            </a:r>
            <a:r>
              <a:rPr lang="en-US" dirty="0">
                <a:sym typeface="Wingdings 2" panose="05020102010507070707" pitchFamily="18" charset="2"/>
              </a:rPr>
              <a:t> EF</a:t>
            </a:r>
            <a:endParaRPr lang="en-US" dirty="0"/>
          </a:p>
          <a:p>
            <a:r>
              <a:rPr lang="en-US" dirty="0"/>
              <a:t>Annual rate of occurrence (</a:t>
            </a:r>
            <a:r>
              <a:rPr lang="en-US" dirty="0">
                <a:solidFill>
                  <a:srgbClr val="00B0F0"/>
                </a:solidFill>
              </a:rPr>
              <a:t>ARO</a:t>
            </a:r>
            <a:r>
              <a:rPr lang="en-US" dirty="0"/>
              <a:t>):</a:t>
            </a:r>
          </a:p>
          <a:p>
            <a:pPr lvl="1"/>
            <a:r>
              <a:rPr lang="en-US" dirty="0"/>
              <a:t>The number of times an incident is expected to occur in a year: if the threat is likely to occur</a:t>
            </a:r>
          </a:p>
          <a:p>
            <a:pPr lvl="2"/>
            <a:r>
              <a:rPr lang="en-US" dirty="0"/>
              <a:t>once every 8 years, the ARO is 1/8 or 0.125; once every 20 years, the ARO is 1/20 or 0.05; every month (12 times per year), the ARO is 12. </a:t>
            </a:r>
          </a:p>
          <a:p>
            <a:r>
              <a:rPr lang="en-US" dirty="0"/>
              <a:t>Annual loss expectancy (</a:t>
            </a:r>
            <a:r>
              <a:rPr lang="en-US" dirty="0">
                <a:solidFill>
                  <a:srgbClr val="00B0F0"/>
                </a:solidFill>
              </a:rPr>
              <a:t>ALE</a:t>
            </a:r>
            <a:r>
              <a:rPr lang="en-US" dirty="0"/>
              <a:t>):</a:t>
            </a:r>
            <a:endParaRPr lang="en-US" b="0" dirty="0"/>
          </a:p>
          <a:p>
            <a:pPr lvl="1"/>
            <a:r>
              <a:rPr lang="en-US" dirty="0"/>
              <a:t>The expected loss for a year, used to establish the annual security budget:</a:t>
            </a:r>
          </a:p>
          <a:p>
            <a:pPr lvl="2"/>
            <a:r>
              <a:rPr lang="en-US" dirty="0"/>
              <a:t>ALE = SLE </a:t>
            </a:r>
            <a:r>
              <a:rPr lang="en-US" dirty="0">
                <a:sym typeface="Wingdings 2" panose="05020102010507070707" pitchFamily="18" charset="2"/>
              </a:rPr>
              <a:t> ARO</a:t>
            </a:r>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1005840" y="152400"/>
            <a:ext cx="13167360" cy="914400"/>
          </a:xfrm>
        </p:spPr>
        <p:txBody>
          <a:bodyPr>
            <a:normAutofit/>
          </a:bodyPr>
          <a:lstStyle/>
          <a:p>
            <a:r>
              <a:rPr lang="en-US" dirty="0">
                <a:solidFill>
                  <a:srgbClr val="00B0F0"/>
                </a:solidFill>
              </a:rPr>
              <a:t>Quantitative Risk Assessments</a:t>
            </a:r>
          </a:p>
        </p:txBody>
      </p:sp>
    </p:spTree>
    <p:extLst>
      <p:ext uri="{BB962C8B-B14F-4D97-AF65-F5344CB8AC3E}">
        <p14:creationId xmlns:p14="http://schemas.microsoft.com/office/powerpoint/2010/main" val="168000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13639800" cy="6705600"/>
          </a:xfrm>
        </p:spPr>
        <p:txBody>
          <a:bodyPr>
            <a:normAutofit fontScale="92500"/>
          </a:bodyPr>
          <a:lstStyle/>
          <a:p>
            <a:r>
              <a:rPr lang="en-US" dirty="0"/>
              <a:t>Safeguard value:</a:t>
            </a:r>
          </a:p>
          <a:p>
            <a:pPr lvl="1"/>
            <a:r>
              <a:rPr lang="en-US" dirty="0"/>
              <a:t>This is the cost of a control. Controls are used to mitigate risk.</a:t>
            </a:r>
          </a:p>
          <a:p>
            <a:r>
              <a:rPr lang="en-US" dirty="0"/>
              <a:t>Scenario:</a:t>
            </a:r>
          </a:p>
          <a:p>
            <a:pPr lvl="1"/>
            <a:r>
              <a:rPr lang="en-US" dirty="0"/>
              <a:t>A company issues laptop computers to employees. The value of each laptop is $2,000. This includes the hardware, software, and data. About 100 laptops are being used at any time. In the past two years, the company has lost an average of one laptop per quarter. These laptops were stolen when systems were left unattended.</a:t>
            </a:r>
          </a:p>
          <a:p>
            <a:pPr lvl="1"/>
            <a:r>
              <a:rPr lang="en-US" dirty="0"/>
              <a:t>the SLE is $2,000. One laptop is lost each quarter resulting in an ARO of 4. The ALE is calculated as $2,000 </a:t>
            </a:r>
            <a:r>
              <a:rPr lang="en-US" dirty="0">
                <a:sym typeface="Wingdings 2" panose="05020102010507070707" pitchFamily="18" charset="2"/>
              </a:rPr>
              <a:t></a:t>
            </a:r>
            <a:r>
              <a:rPr lang="en-US" dirty="0"/>
              <a:t> 4 = $8,000.</a:t>
            </a:r>
          </a:p>
          <a:p>
            <a:pPr lvl="1"/>
            <a:r>
              <a:rPr lang="en-US" dirty="0"/>
              <a:t>ARO with control = 1; ALE with control = $2,000</a:t>
            </a:r>
          </a:p>
          <a:p>
            <a:pPr lvl="1"/>
            <a:r>
              <a:rPr lang="en-US" i="1" dirty="0">
                <a:solidFill>
                  <a:srgbClr val="00B0F0"/>
                </a:solidFill>
              </a:rPr>
              <a:t>Savings with control</a:t>
            </a:r>
            <a:r>
              <a:rPr lang="en-US" dirty="0"/>
              <a:t> = $6,000 (Current ALE of $8,000 – ALE with control of $2,000)</a:t>
            </a:r>
          </a:p>
          <a:p>
            <a:pPr lvl="1"/>
            <a:r>
              <a:rPr lang="en-US" i="1" dirty="0">
                <a:solidFill>
                  <a:srgbClr val="00B0F0"/>
                </a:solidFill>
              </a:rPr>
              <a:t>Safeguard value</a:t>
            </a:r>
            <a:r>
              <a:rPr lang="en-US" dirty="0"/>
              <a:t> (cost of control) = $10 </a:t>
            </a:r>
            <a:r>
              <a:rPr lang="en-US" dirty="0">
                <a:sym typeface="Wingdings 2" panose="05020102010507070707" pitchFamily="18" charset="2"/>
              </a:rPr>
              <a:t></a:t>
            </a:r>
            <a:r>
              <a:rPr lang="en-US" dirty="0"/>
              <a:t> 100 = $1,000</a:t>
            </a:r>
          </a:p>
          <a:p>
            <a:pPr lvl="1"/>
            <a:r>
              <a:rPr lang="en-US" i="1" dirty="0">
                <a:solidFill>
                  <a:srgbClr val="00B0F0"/>
                </a:solidFill>
              </a:rPr>
              <a:t>Realized savings</a:t>
            </a:r>
            <a:r>
              <a:rPr lang="en-US" dirty="0"/>
              <a:t> = Savings with control $6,000 - Safeguard value $1,000 = $5,000</a:t>
            </a:r>
          </a:p>
          <a:p>
            <a:endParaRPr lang="en-US" dirty="0"/>
          </a:p>
        </p:txBody>
      </p:sp>
      <p:sp>
        <p:nvSpPr>
          <p:cNvPr id="4" name="Footer Placeholder 3"/>
          <p:cNvSpPr>
            <a:spLocks noGrp="1"/>
          </p:cNvSpPr>
          <p:nvPr>
            <p:ph type="ftr" sz="quarter" idx="11"/>
          </p:nvPr>
        </p:nvSpPr>
        <p:spPr/>
        <p:txBody>
          <a:bodyPr/>
          <a:lstStyle/>
          <a:p>
            <a:r>
              <a:rPr lang="en-US"/>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Date Placeholder 5"/>
          <p:cNvSpPr>
            <a:spLocks noGrp="1"/>
          </p:cNvSpPr>
          <p:nvPr>
            <p:ph type="dt" sz="half" idx="10"/>
          </p:nvPr>
        </p:nvSpPr>
        <p:spPr/>
        <p:txBody>
          <a:bodyPr/>
          <a:lstStyle/>
          <a:p>
            <a:fld id="{28D336CE-D510-4C1A-8307-86EBAC55F30B}" type="datetime1">
              <a:rPr lang="en-US" smtClean="0"/>
              <a:t>5/24/2023</a:t>
            </a:fld>
            <a:endParaRPr lang="en-US"/>
          </a:p>
        </p:txBody>
      </p:sp>
      <p:sp>
        <p:nvSpPr>
          <p:cNvPr id="7" name="Title 6"/>
          <p:cNvSpPr>
            <a:spLocks noGrp="1"/>
          </p:cNvSpPr>
          <p:nvPr>
            <p:ph type="title"/>
          </p:nvPr>
        </p:nvSpPr>
        <p:spPr>
          <a:xfrm>
            <a:off x="1005840" y="228600"/>
            <a:ext cx="13167360" cy="914400"/>
          </a:xfrm>
        </p:spPr>
        <p:txBody>
          <a:bodyPr>
            <a:normAutofit/>
          </a:bodyPr>
          <a:lstStyle/>
          <a:p>
            <a:r>
              <a:rPr lang="en-US" dirty="0">
                <a:solidFill>
                  <a:srgbClr val="00B0F0"/>
                </a:solidFill>
              </a:rPr>
              <a:t>A Scenario</a:t>
            </a:r>
          </a:p>
        </p:txBody>
      </p:sp>
    </p:spTree>
    <p:extLst>
      <p:ext uri="{BB962C8B-B14F-4D97-AF65-F5344CB8AC3E}">
        <p14:creationId xmlns:p14="http://schemas.microsoft.com/office/powerpoint/2010/main" val="198780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4269</Words>
  <Application>Microsoft Office PowerPoint</Application>
  <PresentationFormat>Custom</PresentationFormat>
  <Paragraphs>346</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Tahoma</vt:lpstr>
      <vt:lpstr>Office Theme</vt:lpstr>
      <vt:lpstr>Defining Risk Assessment Approaches</vt:lpstr>
      <vt:lpstr>Objectives</vt:lpstr>
      <vt:lpstr>Understanding Risk Assessment</vt:lpstr>
      <vt:lpstr>Importance of Risk Assessments</vt:lpstr>
      <vt:lpstr>Purpose of a Risk Assessment</vt:lpstr>
      <vt:lpstr>Critical Components of a Risk Assessment</vt:lpstr>
      <vt:lpstr>Types of Risk Assessments</vt:lpstr>
      <vt:lpstr>Quantitative Risk Assessments</vt:lpstr>
      <vt:lpstr>A Scenario</vt:lpstr>
      <vt:lpstr>Benefits vs. Limitations</vt:lpstr>
      <vt:lpstr>Qualitative Risk Assessments</vt:lpstr>
      <vt:lpstr>Prioritizing the Risk</vt:lpstr>
      <vt:lpstr>Benefits vs. Limitations</vt:lpstr>
      <vt:lpstr>The Delphi Method</vt:lpstr>
      <vt:lpstr>Quantitative vs. Qualitative Risk Assessments</vt:lpstr>
      <vt:lpstr>Risk Assessment Outline</vt:lpstr>
      <vt:lpstr>Risk Assessment Challenges</vt:lpstr>
      <vt:lpstr>Best Practices for Risk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Nguyên</cp:lastModifiedBy>
  <cp:revision>57</cp:revision>
  <dcterms:created xsi:type="dcterms:W3CDTF">2006-08-16T00:00:00Z</dcterms:created>
  <dcterms:modified xsi:type="dcterms:W3CDTF">2023-05-24T02:37:33Z</dcterms:modified>
</cp:coreProperties>
</file>