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6"/>
  </p:notesMasterIdLst>
  <p:sldIdLst>
    <p:sldId id="256" r:id="rId2"/>
    <p:sldId id="304" r:id="rId3"/>
    <p:sldId id="361" r:id="rId4"/>
    <p:sldId id="323" r:id="rId5"/>
    <p:sldId id="260" r:id="rId6"/>
    <p:sldId id="326" r:id="rId7"/>
    <p:sldId id="339" r:id="rId8"/>
    <p:sldId id="261" r:id="rId9"/>
    <p:sldId id="262" r:id="rId10"/>
    <p:sldId id="263" r:id="rId11"/>
    <p:sldId id="327" r:id="rId12"/>
    <p:sldId id="264" r:id="rId13"/>
    <p:sldId id="331" r:id="rId14"/>
    <p:sldId id="330" r:id="rId15"/>
    <p:sldId id="307" r:id="rId16"/>
    <p:sldId id="362" r:id="rId17"/>
    <p:sldId id="363" r:id="rId18"/>
    <p:sldId id="333" r:id="rId19"/>
    <p:sldId id="334" r:id="rId20"/>
    <p:sldId id="269" r:id="rId21"/>
    <p:sldId id="337" r:id="rId22"/>
    <p:sldId id="270" r:id="rId23"/>
    <p:sldId id="342" r:id="rId24"/>
    <p:sldId id="344" r:id="rId25"/>
    <p:sldId id="366" r:id="rId26"/>
    <p:sldId id="346" r:id="rId27"/>
    <p:sldId id="364" r:id="rId28"/>
    <p:sldId id="377" r:id="rId29"/>
    <p:sldId id="365" r:id="rId30"/>
    <p:sldId id="347" r:id="rId31"/>
    <p:sldId id="367" r:id="rId32"/>
    <p:sldId id="368" r:id="rId33"/>
    <p:sldId id="371" r:id="rId34"/>
    <p:sldId id="369" r:id="rId35"/>
    <p:sldId id="386" r:id="rId36"/>
    <p:sldId id="258" r:id="rId37"/>
    <p:sldId id="372" r:id="rId38"/>
    <p:sldId id="376" r:id="rId39"/>
    <p:sldId id="370" r:id="rId40"/>
    <p:sldId id="374" r:id="rId41"/>
    <p:sldId id="383" r:id="rId42"/>
    <p:sldId id="379" r:id="rId43"/>
    <p:sldId id="378" r:id="rId44"/>
    <p:sldId id="375" r:id="rId45"/>
    <p:sldId id="380" r:id="rId46"/>
    <p:sldId id="387" r:id="rId47"/>
    <p:sldId id="388" r:id="rId48"/>
    <p:sldId id="384" r:id="rId49"/>
    <p:sldId id="403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381" r:id="rId64"/>
    <p:sldId id="38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EE8B-A047-4E9B-A9E2-CB8D920F992A}" type="datetimeFigureOut">
              <a:rPr lang="en-US" smtClean="0"/>
              <a:t>10/05/2021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CB639-5BFC-4B74-B6FA-58DC1199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7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9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23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5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5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4E6-F84F-45D8-9AF7-6AA8DCBE30DC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8E4D-1AB9-4945-9379-5855284A44B9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9672-1ACA-46EF-8651-9DE0DFE1CD49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F1637-012D-4836-BFBC-5ED895524854}" type="datetime1">
              <a:rPr lang="en-US" altLang="ko-KR" smtClean="0"/>
              <a:t>10/05/2021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vinhdp@fpt.edu.vn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E071-8A2E-4307-BC4B-870FDF7C66DE}" type="slidenum">
              <a:rPr lang="ar-SA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0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 marL="306000" indent="-306000">
              <a:buFont typeface="Wingdings" panose="05000000000000000000" pitchFamily="2" charset="2"/>
              <a:buChar char="q"/>
              <a:defRPr sz="2800">
                <a:latin typeface="Ancuu" pitchFamily="2" charset="0"/>
              </a:defRPr>
            </a:lvl1pPr>
            <a:lvl2pPr marL="630000" indent="-306000">
              <a:buFont typeface="Wingdings" panose="05000000000000000000" pitchFamily="2" charset="2"/>
              <a:buChar char="q"/>
              <a:defRPr sz="2400">
                <a:latin typeface="Ancuu" pitchFamily="2" charset="0"/>
              </a:defRPr>
            </a:lvl2pPr>
            <a:lvl3pPr marL="900000" indent="-270000">
              <a:buFont typeface="Wingdings" panose="05000000000000000000" pitchFamily="2" charset="2"/>
              <a:buChar char="q"/>
              <a:defRPr/>
            </a:lvl3pPr>
            <a:lvl4pPr marL="1242000" indent="-234000">
              <a:buFont typeface="Wingdings" panose="05000000000000000000" pitchFamily="2" charset="2"/>
              <a:buChar char="q"/>
              <a:defRPr/>
            </a:lvl4pPr>
            <a:lvl5pPr marL="1602000" indent="-2340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D996-B186-4B70-A96D-CBB4F8B42589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F962-C67D-40EE-AB18-3C04DF3BF738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6A44-8BF4-423C-908F-2AD5FBEE7B3A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A22-9492-4A9F-A999-5EBBA8D02835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A23-884B-4FEE-8737-72843EADE488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5FD3-D059-40A4-B592-5982EFA14607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169670B3-8A41-46F4-A2AD-5FA2DA51538B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3ADB-5CFA-49C8-A61F-D257E47A61F2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D04C29-7E41-44A0-ABE3-08F103C0C297}" type="datetime1">
              <a:rPr lang="en-US" smtClean="0"/>
              <a:t>10/05/2021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10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  <p:sldLayoutId id="214748373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uncwil.edu/sga/election.gif&amp;imgrefurl=http://www.uncwil.edu/sga/&amp;h=178&amp;w=178&amp;prev=/images?q%3Delection%26start%3D80%26svnum%3D10%26hl%3Den%26lr%3D%26ie%3DUTF-8%26oe%3DUTF-8%26sa%3D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6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0E10329-2024-477C-AB3C-5338BA4D1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6B81-D773-463B-B0BA-08C90CA4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96C8-DC73-444F-A97B-13ED41870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3904867" cy="161419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1">
                    <a:alpha val="75000"/>
                  </a:schemeClr>
                </a:solidFill>
              </a:rPr>
              <a:t>Logic is a science of the necessary laws of thought ...  </a:t>
            </a:r>
          </a:p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(Kant, 1785)</a:t>
            </a:r>
          </a:p>
          <a:p>
            <a:endParaRPr lang="en-US" sz="7200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8194" name="Picture 2" descr="Image result for logic icon">
            <a:extLst>
              <a:ext uri="{FF2B5EF4-FFF2-40B4-BE49-F238E27FC236}">
                <a16:creationId xmlns:a16="http://schemas.microsoft.com/office/drawing/2014/main" id="{16EB922A-DF00-4441-BEE2-B06493DC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08" y="1005830"/>
            <a:ext cx="2918461" cy="29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D666-B3B5-4532-A3CF-E7988112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5B05A-6684-4F5F-8CBA-20C4A221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7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114" y="1603626"/>
            <a:ext cx="7360918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p ∧ q</a:t>
            </a:r>
            <a:r>
              <a:rPr lang="en-US" dirty="0">
                <a:solidFill>
                  <a:schemeClr val="tx1"/>
                </a:solidFill>
              </a:rPr>
              <a:t>: the </a:t>
            </a:r>
            <a:r>
              <a:rPr lang="en-US" dirty="0">
                <a:solidFill>
                  <a:srgbClr val="C00000"/>
                </a:solidFill>
              </a:rPr>
              <a:t>conjunction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p and q Read: p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q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“</a:t>
            </a:r>
            <a:r>
              <a:rPr lang="en-US" sz="2000" b="1" dirty="0">
                <a:solidFill>
                  <a:schemeClr val="bg1"/>
                </a:solidFill>
              </a:rPr>
              <a:t>p and q” is true if p = T, q = T      and “p and q” is false otherwise</a:t>
            </a:r>
          </a:p>
          <a:p>
            <a:pPr marL="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162" y="531027"/>
            <a:ext cx="9338310" cy="1143000"/>
          </a:xfrm>
        </p:spPr>
        <p:txBody>
          <a:bodyPr>
            <a:normAutofit/>
          </a:bodyPr>
          <a:lstStyle/>
          <a:p>
            <a:r>
              <a:rPr lang="en-US" b="1" dirty="0"/>
              <a:t>conjunction</a:t>
            </a:r>
            <a:r>
              <a:rPr lang="en-US" dirty="0"/>
              <a:t> of propositions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61475"/>
              </p:ext>
            </p:extLst>
          </p:nvPr>
        </p:nvGraphicFramePr>
        <p:xfrm>
          <a:off x="3366220" y="3718374"/>
          <a:ext cx="311768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∧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4418" y="4743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395944" y="4096940"/>
            <a:ext cx="1840168" cy="646331"/>
            <a:chOff x="5943600" y="3276600"/>
            <a:chExt cx="1840168" cy="646331"/>
          </a:xfrm>
        </p:grpSpPr>
        <p:sp>
          <p:nvSpPr>
            <p:cNvPr id="14" name="Right Brace 13"/>
            <p:cNvSpPr/>
            <p:nvPr/>
          </p:nvSpPr>
          <p:spPr>
            <a:xfrm>
              <a:off x="5943600" y="3424177"/>
              <a:ext cx="533400" cy="381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276600"/>
              <a:ext cx="13067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TRUE</a:t>
              </a:r>
              <a:r>
                <a:rPr lang="en-US" dirty="0"/>
                <a:t> case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A9597E-F71E-42CA-914F-BF13E7D2CB9D}"/>
              </a:ext>
            </a:extLst>
          </p:cNvPr>
          <p:cNvGrpSpPr/>
          <p:nvPr/>
        </p:nvGrpSpPr>
        <p:grpSpPr>
          <a:xfrm>
            <a:off x="411816" y="531027"/>
            <a:ext cx="914400" cy="1323439"/>
            <a:chOff x="411816" y="531027"/>
            <a:chExt cx="914400" cy="1323439"/>
          </a:xfrm>
          <a:noFill/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8F0CA9-514C-4952-8478-9149FE7748CD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938168-961D-4425-A5FC-C9C3C99B94D0}"/>
                </a:ext>
              </a:extLst>
            </p:cNvPr>
            <p:cNvSpPr txBox="1"/>
            <p:nvPr/>
          </p:nvSpPr>
          <p:spPr>
            <a:xfrm>
              <a:off x="461692" y="531027"/>
              <a:ext cx="803425" cy="13234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Symbol" panose="05050102010706020507" pitchFamily="18" charset="2"/>
                </a:rPr>
                <a:t></a:t>
              </a:r>
              <a:endParaRPr lang="en-US" sz="8000" b="1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EF2B4-22E5-473B-9EE0-DA64C3A9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20C30C-C1FC-4F88-9973-AC1A985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4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736" y="513926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303" y="1777409"/>
            <a:ext cx="7024745" cy="363448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 is young (y)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strong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(s).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chemeClr val="tx1"/>
                </a:solidFill>
              </a:rPr>
              <a:t>In symbols: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</a:p>
          <a:p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I know (k)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but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I say nothing (s).</a:t>
            </a:r>
            <a:endParaRPr lang="en-US" sz="1600" dirty="0">
              <a:solidFill>
                <a:schemeClr val="tx1"/>
              </a:solidFill>
              <a:sym typeface="Symbol"/>
            </a:endParaRPr>
          </a:p>
          <a:p>
            <a:pPr marL="68580" indent="0"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In symbols: </a:t>
            </a:r>
            <a:r>
              <a:rPr lang="en-US" dirty="0">
                <a:solidFill>
                  <a:schemeClr val="tx1"/>
                </a:solidFill>
                <a:sym typeface="Symbol"/>
              </a:rPr>
              <a:t>		k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</a:p>
          <a:p>
            <a:pPr marL="68580" indent="0">
              <a:buNone/>
            </a:pPr>
            <a:endParaRPr lang="en-US" dirty="0">
              <a:sym typeface="Symbo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16EAB8-9C88-499B-8747-4DE94BF80F39}"/>
              </a:ext>
            </a:extLst>
          </p:cNvPr>
          <p:cNvGrpSpPr/>
          <p:nvPr/>
        </p:nvGrpSpPr>
        <p:grpSpPr>
          <a:xfrm>
            <a:off x="411816" y="531027"/>
            <a:ext cx="914400" cy="1323439"/>
            <a:chOff x="411816" y="531027"/>
            <a:chExt cx="914400" cy="1323439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37B6CF-2ABE-4732-8B4D-B1A8C9CA7C69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3EA4E3-68A8-4C3E-849C-8A5F03D410FC}"/>
                </a:ext>
              </a:extLst>
            </p:cNvPr>
            <p:cNvSpPr txBox="1"/>
            <p:nvPr/>
          </p:nvSpPr>
          <p:spPr>
            <a:xfrm>
              <a:off x="461692" y="531027"/>
              <a:ext cx="803425" cy="13234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Symbol" panose="05050102010706020507" pitchFamily="18" charset="2"/>
                </a:rPr>
                <a:t></a:t>
              </a:r>
              <a:endParaRPr lang="en-US" sz="8000" b="1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6D4BB-1526-4E20-B987-13C5FE0A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7500F-79E7-4EAA-B203-B0B6614B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7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683" y="1845277"/>
            <a:ext cx="6777317" cy="3508977"/>
          </a:xfrm>
        </p:spPr>
        <p:txBody>
          <a:bodyPr>
            <a:noAutofit/>
          </a:bodyPr>
          <a:lstStyle/>
          <a:p>
            <a:r>
              <a:rPr lang="en-US" sz="2400" dirty="0"/>
              <a:t> 	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dirty="0" err="1">
                <a:solidFill>
                  <a:srgbClr val="C00000"/>
                </a:solidFill>
                <a:sym typeface="Symbol"/>
              </a:rPr>
              <a:t></a:t>
            </a:r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sz="2400" dirty="0">
                <a:solidFill>
                  <a:schemeClr val="tx1"/>
                </a:solidFill>
              </a:rPr>
              <a:t>: the </a:t>
            </a:r>
            <a:r>
              <a:rPr lang="en-US" sz="2400" dirty="0">
                <a:solidFill>
                  <a:srgbClr val="C00000"/>
                </a:solidFill>
              </a:rPr>
              <a:t>disjunction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of p and q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Read: p </a:t>
            </a:r>
            <a:r>
              <a:rPr lang="en-US" sz="2400" dirty="0">
                <a:solidFill>
                  <a:srgbClr val="C0000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b="1" dirty="0" err="1">
                <a:solidFill>
                  <a:schemeClr val="bg1"/>
                </a:solidFill>
              </a:rPr>
              <a:t>rue</a:t>
            </a:r>
            <a:r>
              <a:rPr lang="en-US" b="1" dirty="0">
                <a:solidFill>
                  <a:schemeClr val="bg1"/>
                </a:solidFill>
              </a:rPr>
              <a:t> if p = T, q = T </a:t>
            </a:r>
          </a:p>
          <a:p>
            <a:pPr marL="685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      and “p and q” is false otherwise</a:t>
            </a:r>
          </a:p>
          <a:p>
            <a:endParaRPr lang="en-US" sz="2400" dirty="0"/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473" y="422258"/>
            <a:ext cx="8563534" cy="1143000"/>
          </a:xfrm>
        </p:spPr>
        <p:txBody>
          <a:bodyPr>
            <a:normAutofit/>
          </a:bodyPr>
          <a:lstStyle/>
          <a:p>
            <a:r>
              <a:rPr lang="en-US" b="1" dirty="0"/>
              <a:t>disjunction</a:t>
            </a:r>
            <a:r>
              <a:rPr lang="en-US" dirty="0"/>
              <a:t> of propositions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51619"/>
              </p:ext>
            </p:extLst>
          </p:nvPr>
        </p:nvGraphicFramePr>
        <p:xfrm>
          <a:off x="4229990" y="3373120"/>
          <a:ext cx="355383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ym typeface="Symbol"/>
                        </a:rPr>
                        <a:t></a:t>
                      </a:r>
                      <a:r>
                        <a:rPr lang="en-US" sz="2400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4418" y="4743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85255" y="3732862"/>
            <a:ext cx="1958790" cy="646331"/>
            <a:chOff x="5943600" y="3276600"/>
            <a:chExt cx="1958790" cy="646331"/>
          </a:xfrm>
        </p:grpSpPr>
        <p:sp>
          <p:nvSpPr>
            <p:cNvPr id="14" name="Right Brace 13"/>
            <p:cNvSpPr/>
            <p:nvPr/>
          </p:nvSpPr>
          <p:spPr>
            <a:xfrm>
              <a:off x="5943600" y="3424177"/>
              <a:ext cx="533400" cy="381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276600"/>
              <a:ext cx="14253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b="1" dirty="0"/>
                <a:t>FALSE</a:t>
              </a:r>
              <a:r>
                <a:rPr lang="en-US" dirty="0"/>
                <a:t> case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134418" y="4436011"/>
            <a:ext cx="1477923" cy="15486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9" idx="3"/>
          </p:cNvCxnSpPr>
          <p:nvPr/>
        </p:nvCxnSpPr>
        <p:spPr>
          <a:xfrm flipV="1">
            <a:off x="3102691" y="4697463"/>
            <a:ext cx="2612529" cy="4598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8071A7-A825-4771-8209-A0773408F9F0}"/>
              </a:ext>
            </a:extLst>
          </p:cNvPr>
          <p:cNvSpPr txBox="1"/>
          <p:nvPr/>
        </p:nvSpPr>
        <p:spPr>
          <a:xfrm>
            <a:off x="1595547" y="4131871"/>
            <a:ext cx="15071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p: 3 &gt;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49F66-6A47-4CD9-A901-178F1406FE9C}"/>
              </a:ext>
            </a:extLst>
          </p:cNvPr>
          <p:cNvSpPr txBox="1"/>
          <p:nvPr/>
        </p:nvSpPr>
        <p:spPr>
          <a:xfrm>
            <a:off x="1595547" y="4895737"/>
            <a:ext cx="15071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q: 1 &gt;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F59E68-ECCB-4B16-89E4-95B19E0529F7}"/>
              </a:ext>
            </a:extLst>
          </p:cNvPr>
          <p:cNvCxnSpPr>
            <a:cxnSpLocks/>
          </p:cNvCxnSpPr>
          <p:nvPr/>
        </p:nvCxnSpPr>
        <p:spPr>
          <a:xfrm flipV="1">
            <a:off x="4869717" y="4612802"/>
            <a:ext cx="2091153" cy="10189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828623-3F85-495E-A043-9FEAE904407D}"/>
              </a:ext>
            </a:extLst>
          </p:cNvPr>
          <p:cNvSpPr txBox="1"/>
          <p:nvPr/>
        </p:nvSpPr>
        <p:spPr>
          <a:xfrm>
            <a:off x="1595547" y="5659120"/>
            <a:ext cx="340830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p</a:t>
            </a:r>
            <a:r>
              <a:rPr lang="en-US" sz="2800" dirty="0" err="1">
                <a:solidFill>
                  <a:srgbClr val="C00000"/>
                </a:solidFill>
                <a:sym typeface="Symbol"/>
              </a:rPr>
              <a:t></a:t>
            </a:r>
            <a:r>
              <a:rPr lang="en-US" sz="2800" dirty="0" err="1"/>
              <a:t>q</a:t>
            </a:r>
            <a:r>
              <a:rPr lang="en-US" sz="2800" dirty="0"/>
              <a:t>: 3 &gt; 2 or 1 &gt;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F22CAF-1AF9-4FB2-B30E-E9E7E63EF734}"/>
              </a:ext>
            </a:extLst>
          </p:cNvPr>
          <p:cNvGrpSpPr/>
          <p:nvPr/>
        </p:nvGrpSpPr>
        <p:grpSpPr>
          <a:xfrm>
            <a:off x="681147" y="586575"/>
            <a:ext cx="914400" cy="1169551"/>
            <a:chOff x="411816" y="725337"/>
            <a:chExt cx="914400" cy="1169551"/>
          </a:xfrm>
          <a:noFill/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72116-0FC9-41D8-99EA-0FC86B9B44D6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39E78-D33C-47E8-A94C-2A9D64FD4530}"/>
                </a:ext>
              </a:extLst>
            </p:cNvPr>
            <p:cNvSpPr txBox="1"/>
            <p:nvPr/>
          </p:nvSpPr>
          <p:spPr>
            <a:xfrm>
              <a:off x="495982" y="725337"/>
              <a:ext cx="726481" cy="116955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0" b="1" dirty="0">
                  <a:sym typeface="Symbol" panose="05050102010706020507" pitchFamily="18" charset="2"/>
                </a:rPr>
                <a:t></a:t>
              </a:r>
              <a:endParaRPr lang="en-US" sz="7000" b="1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D4090-5BE9-4542-AD41-0AE20BE7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D3B0F1-06EA-4C07-9B93-61F5DAD3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99" y="517412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Exclusive 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07" y="1566973"/>
            <a:ext cx="6777317" cy="35089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Nickname: XOR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Symbol: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</a:t>
            </a:r>
          </a:p>
          <a:p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00886"/>
              </p:ext>
            </p:extLst>
          </p:nvPr>
        </p:nvGraphicFramePr>
        <p:xfrm>
          <a:off x="4608422" y="3005027"/>
          <a:ext cx="3276600" cy="230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>
                          <a:sym typeface="Symbol"/>
                        </a:rPr>
                        <a:t></a:t>
                      </a:r>
                      <a:r>
                        <a:rPr lang="en-US" sz="2400" baseline="0" dirty="0"/>
                        <a:t>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795596" y="4770402"/>
            <a:ext cx="3568131" cy="611096"/>
            <a:chOff x="4800600" y="4572000"/>
            <a:chExt cx="3568131" cy="762000"/>
          </a:xfrm>
        </p:grpSpPr>
        <p:sp>
          <p:nvSpPr>
            <p:cNvPr id="5" name="Right Brace 4"/>
            <p:cNvSpPr/>
            <p:nvPr/>
          </p:nvSpPr>
          <p:spPr>
            <a:xfrm>
              <a:off x="4800600" y="4572000"/>
              <a:ext cx="609600" cy="762000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0030" y="4626788"/>
              <a:ext cx="2978701" cy="65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DIFERENT FROM </a:t>
              </a:r>
              <a:r>
                <a:rPr lang="en-US" sz="2800" b="1" dirty="0">
                  <a:solidFill>
                    <a:srgbClr val="002060"/>
                  </a:solidFill>
                  <a:sym typeface="Symbol" panose="05050102010706020507" pitchFamily="18" charset="2"/>
                </a:rPr>
                <a:t></a:t>
              </a:r>
              <a:endParaRPr lang="en-US" sz="28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81BB6-1169-4B71-BBE3-BF21066E6357}"/>
              </a:ext>
            </a:extLst>
          </p:cNvPr>
          <p:cNvSpPr txBox="1"/>
          <p:nvPr/>
        </p:nvSpPr>
        <p:spPr>
          <a:xfrm>
            <a:off x="541469" y="412612"/>
            <a:ext cx="1130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ym typeface="Symbol" panose="05050102010706020507" pitchFamily="18" charset="2"/>
              </a:rPr>
              <a:t></a:t>
            </a:r>
            <a:endParaRPr lang="en-US" sz="9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C345C7-282B-4A74-B9D5-E29B993B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FDA3A24-50C8-4659-8894-63DF0988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9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58" y="877748"/>
            <a:ext cx="5770902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Natural language is </a:t>
            </a:r>
            <a:r>
              <a:rPr lang="en-US" dirty="0"/>
              <a:t>AMBIGUOUS </a:t>
            </a:r>
            <a:r>
              <a:rPr lang="en-US" sz="2200" dirty="0"/>
              <a:t>//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178" y="1800303"/>
            <a:ext cx="8567205" cy="3508977"/>
          </a:xfrm>
          <a:ln>
            <a:noFill/>
          </a:ln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Sack Mourinho </a:t>
            </a:r>
            <a:r>
              <a:rPr lang="en-US" dirty="0">
                <a:solidFill>
                  <a:srgbClr val="C00000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</a:rPr>
              <a:t>I will kill my cat </a:t>
            </a:r>
            <a:r>
              <a:rPr lang="en-US" dirty="0"/>
              <a:t>	</a:t>
            </a:r>
            <a:r>
              <a:rPr lang="en-US" sz="4000" dirty="0">
                <a:solidFill>
                  <a:srgbClr val="FF0000"/>
                </a:solidFill>
                <a:sym typeface="Symbol"/>
              </a:rPr>
              <a:t></a:t>
            </a:r>
          </a:p>
          <a:p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Lunch includes soup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OR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salad</a:t>
            </a:r>
            <a:r>
              <a:rPr lang="en-US" dirty="0">
                <a:sym typeface="Symbol"/>
              </a:rPr>
              <a:t>   		</a:t>
            </a:r>
            <a:r>
              <a:rPr lang="en-US" sz="4400" b="1" dirty="0">
                <a:solidFill>
                  <a:srgbClr val="0000FF"/>
                </a:solidFill>
                <a:sym typeface="Symbol"/>
              </a:rPr>
              <a:t>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  <a:sym typeface="Symbol"/>
            </a:endParaRPr>
          </a:p>
          <a:p>
            <a:endParaRPr lang="en-US" b="1" dirty="0">
              <a:solidFill>
                <a:srgbClr val="0000FF"/>
              </a:solidFill>
              <a:sym typeface="Symbol"/>
            </a:endParaRP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50143"/>
              </p:ext>
            </p:extLst>
          </p:nvPr>
        </p:nvGraphicFramePr>
        <p:xfrm>
          <a:off x="2951181" y="3554792"/>
          <a:ext cx="3276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0" dirty="0"/>
                        <a:t> OR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T</a:t>
                      </a:r>
                      <a:endParaRPr lang="en-US" sz="5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T</a:t>
                      </a:r>
                      <a:endParaRPr lang="en-US" sz="5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?</a:t>
                      </a:r>
                      <a:endParaRPr lang="en-US" sz="5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triped Right Arrow 4"/>
          <p:cNvSpPr/>
          <p:nvPr/>
        </p:nvSpPr>
        <p:spPr>
          <a:xfrm>
            <a:off x="6007561" y="5244256"/>
            <a:ext cx="609600" cy="865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6288" y="5251036"/>
            <a:ext cx="3401893" cy="830997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 </a:t>
            </a:r>
            <a:r>
              <a:rPr lang="en-US" sz="2400" dirty="0"/>
              <a:t>: p or q </a:t>
            </a:r>
          </a:p>
          <a:p>
            <a:r>
              <a:rPr lang="en-US" sz="2400" dirty="0">
                <a:solidFill>
                  <a:srgbClr val="FF0000"/>
                </a:solidFill>
                <a:sym typeface="Symbol"/>
              </a:rPr>
              <a:t> : </a:t>
            </a:r>
            <a:r>
              <a:rPr lang="en-US" sz="2400" dirty="0">
                <a:sym typeface="Symbol"/>
              </a:rPr>
              <a:t>p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/>
              <a:t>or q </a:t>
            </a:r>
            <a:r>
              <a:rPr lang="en-US" sz="2400" b="1" dirty="0">
                <a:solidFill>
                  <a:srgbClr val="FF0000"/>
                </a:solidFill>
              </a:rPr>
              <a:t>but not both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38715C-2A9D-4186-94C4-1A747FD5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ECB59-350A-4FB4-830B-25F32AFD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803" y="1674511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p → q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Read: if p, then q</a:t>
            </a:r>
          </a:p>
          <a:p>
            <a:r>
              <a:rPr lang="en-US" dirty="0">
                <a:solidFill>
                  <a:schemeClr val="tx1"/>
                </a:solidFill>
              </a:rPr>
              <a:t> Nickname: </a:t>
            </a:r>
            <a:r>
              <a:rPr lang="en-US" dirty="0">
                <a:solidFill>
                  <a:srgbClr val="0000FF"/>
                </a:solidFill>
              </a:rPr>
              <a:t>implication</a:t>
            </a:r>
          </a:p>
          <a:p>
            <a:r>
              <a:rPr lang="en-US" b="1" dirty="0">
                <a:solidFill>
                  <a:srgbClr val="C00000"/>
                </a:solidFill>
              </a:rPr>
              <a:t> Ex.</a:t>
            </a:r>
            <a:r>
              <a:rPr lang="en-US" sz="1800" dirty="0"/>
              <a:t> </a:t>
            </a:r>
            <a:r>
              <a:rPr lang="en-US" sz="2000" b="1" dirty="0">
                <a:solidFill>
                  <a:schemeClr val="bg1"/>
                </a:solidFill>
              </a:rPr>
              <a:t>” is false otherwise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663" y="531511"/>
            <a:ext cx="8563534" cy="1143000"/>
          </a:xfrm>
        </p:spPr>
        <p:txBody>
          <a:bodyPr>
            <a:normAutofit/>
          </a:bodyPr>
          <a:lstStyle/>
          <a:p>
            <a:r>
              <a:rPr lang="en-US" dirty="0"/>
              <a:t>conditional statement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20735" y="2112987"/>
            <a:ext cx="6419609" cy="1601724"/>
            <a:chOff x="1371600" y="4113276"/>
            <a:chExt cx="6419609" cy="1601724"/>
          </a:xfrm>
        </p:grpSpPr>
        <p:sp>
          <p:nvSpPr>
            <p:cNvPr id="12" name="TextBox 11"/>
            <p:cNvSpPr txBox="1"/>
            <p:nvPr/>
          </p:nvSpPr>
          <p:spPr>
            <a:xfrm>
              <a:off x="3002513" y="4514671"/>
              <a:ext cx="30564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ym typeface="Symbol"/>
                </a:rPr>
                <a:t>p </a:t>
              </a:r>
              <a:r>
                <a:rPr lang="en-US" sz="7200" b="1" dirty="0">
                  <a:sym typeface="Wingdings" panose="05000000000000000000" pitchFamily="2" charset="2"/>
                </a:rPr>
                <a:t></a:t>
              </a:r>
              <a:r>
                <a:rPr lang="en-US" sz="7200" dirty="0">
                  <a:sym typeface="Symbol"/>
                </a:rPr>
                <a:t> q</a:t>
              </a:r>
              <a:endParaRPr lang="en-US" sz="7200" dirty="0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5429009" y="4113276"/>
              <a:ext cx="2362200" cy="612648"/>
            </a:xfrm>
            <a:prstGeom prst="wedgeEllipseCallout">
              <a:avLst>
                <a:gd name="adj1" fmla="val -44353"/>
                <a:gd name="adj2" fmla="val 81393"/>
              </a:avLst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consequent</a:t>
              </a: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1371600" y="4113276"/>
              <a:ext cx="2362200" cy="612648"/>
            </a:xfrm>
            <a:prstGeom prst="wedgeEllipseCallout">
              <a:avLst>
                <a:gd name="adj1" fmla="val 31597"/>
                <a:gd name="adj2" fmla="val 77614"/>
              </a:avLst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antecedent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14091"/>
              </p:ext>
            </p:extLst>
          </p:nvPr>
        </p:nvGraphicFramePr>
        <p:xfrm>
          <a:off x="2583854" y="4275946"/>
          <a:ext cx="720022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 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US" sz="3200" dirty="0"/>
                        <a:t> h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sunny.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hot.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If</a:t>
                      </a:r>
                      <a:r>
                        <a:rPr lang="en-US" sz="2400" dirty="0"/>
                        <a:t> it is sunny,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then</a:t>
                      </a:r>
                      <a:r>
                        <a:rPr lang="en-US" sz="2400" dirty="0"/>
                        <a:t> it is hot.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278E4-AEB0-43CD-8C8F-017C0B9CA110}"/>
              </a:ext>
            </a:extLst>
          </p:cNvPr>
          <p:cNvGrpSpPr/>
          <p:nvPr/>
        </p:nvGrpSpPr>
        <p:grpSpPr>
          <a:xfrm>
            <a:off x="442633" y="741387"/>
            <a:ext cx="1371600" cy="1371600"/>
            <a:chOff x="486480" y="741387"/>
            <a:chExt cx="1371600" cy="1371600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226E23-F93E-4F3E-BDB3-3A27200F970A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818EF1-F74D-4E9F-BA69-6F03527480C2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3D8CA-82B2-4377-86A2-11B6F96F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BE42D-3472-43DC-A230-1A6CDFFB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3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6365-F738-4B6F-ACE2-84EC6D2E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2235793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If I have wings, then I can fly.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If my duck has wings, it can fly.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B2F1A-0B9E-43C2-82F5-08A2A3F1CFD0}"/>
              </a:ext>
            </a:extLst>
          </p:cNvPr>
          <p:cNvSpPr txBox="1"/>
          <p:nvPr/>
        </p:nvSpPr>
        <p:spPr>
          <a:xfrm>
            <a:off x="7669530" y="2560320"/>
            <a:ext cx="2210862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 </a:t>
            </a:r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 F	T</a:t>
            </a:r>
          </a:p>
          <a:p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T  T		T</a:t>
            </a:r>
          </a:p>
          <a:p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F  T	T</a:t>
            </a:r>
          </a:p>
          <a:p>
            <a:r>
              <a:rPr lang="en-US" sz="2800" dirty="0">
                <a:solidFill>
                  <a:srgbClr val="C00000"/>
                </a:solidFill>
                <a:sym typeface="Euclid Symbol" panose="05050102010706020507" pitchFamily="18" charset="2"/>
              </a:rPr>
              <a:t>T  F</a:t>
            </a:r>
            <a:r>
              <a:rPr lang="en-US" sz="2800" dirty="0">
                <a:solidFill>
                  <a:srgbClr val="0000FF"/>
                </a:solidFill>
                <a:sym typeface="Euclid Symbol" panose="05050102010706020507" pitchFamily="18" charset="2"/>
              </a:rPr>
              <a:t>	</a:t>
            </a:r>
            <a:r>
              <a:rPr lang="en-US" sz="2800" dirty="0">
                <a:solidFill>
                  <a:srgbClr val="C00000"/>
                </a:solidFill>
                <a:sym typeface="Euclid Symbol" panose="05050102010706020507" pitchFamily="18" charset="2"/>
              </a:rPr>
              <a:t>F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9F388B-A1A1-45F4-95A1-DE92BC9846B1}"/>
              </a:ext>
            </a:extLst>
          </p:cNvPr>
          <p:cNvGrpSpPr/>
          <p:nvPr/>
        </p:nvGrpSpPr>
        <p:grpSpPr>
          <a:xfrm>
            <a:off x="9880392" y="3729871"/>
            <a:ext cx="1750715" cy="646331"/>
            <a:chOff x="6031231" y="4687669"/>
            <a:chExt cx="1750715" cy="646331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27D5C67C-6315-452A-AB07-16E66D88A9C2}"/>
                </a:ext>
              </a:extLst>
            </p:cNvPr>
            <p:cNvSpPr/>
            <p:nvPr/>
          </p:nvSpPr>
          <p:spPr>
            <a:xfrm>
              <a:off x="6031231" y="4691743"/>
              <a:ext cx="517942" cy="609600"/>
            </a:xfrm>
            <a:prstGeom prst="rightBrac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1862AD-1A05-431F-827D-70162CCE4BFE}"/>
                </a:ext>
              </a:extLst>
            </p:cNvPr>
            <p:cNvSpPr txBox="1"/>
            <p:nvPr/>
          </p:nvSpPr>
          <p:spPr>
            <a:xfrm>
              <a:off x="6549173" y="4687669"/>
              <a:ext cx="123277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dirty="0"/>
                <a:t>FALSE case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2C26CE-1893-48DC-8A94-1A6438E541E9}"/>
              </a:ext>
            </a:extLst>
          </p:cNvPr>
          <p:cNvSpPr txBox="1"/>
          <p:nvPr/>
        </p:nvSpPr>
        <p:spPr>
          <a:xfrm>
            <a:off x="2594610" y="4763007"/>
            <a:ext cx="665759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useful way to </a:t>
            </a:r>
            <a:r>
              <a:rPr lang="en-US" sz="2400" dirty="0">
                <a:solidFill>
                  <a:srgbClr val="0000FF"/>
                </a:solidFill>
              </a:rPr>
              <a:t>understand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think of an </a:t>
            </a:r>
            <a:r>
              <a:rPr lang="en-US" sz="2400" dirty="0">
                <a:solidFill>
                  <a:srgbClr val="C00000"/>
                </a:solidFill>
              </a:rPr>
              <a:t>obligation</a:t>
            </a:r>
            <a:r>
              <a:rPr lang="en-US" sz="2400" dirty="0">
                <a:solidFill>
                  <a:schemeClr val="tx1"/>
                </a:solidFill>
              </a:rPr>
              <a:t> or a </a:t>
            </a:r>
            <a:r>
              <a:rPr lang="en-US" sz="2400" dirty="0">
                <a:solidFill>
                  <a:srgbClr val="C00000"/>
                </a:solidFill>
              </a:rPr>
              <a:t>contract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DC561-B926-4C7B-8805-C4B4F710AB9D}"/>
              </a:ext>
            </a:extLst>
          </p:cNvPr>
          <p:cNvSpPr txBox="1"/>
          <p:nvPr/>
        </p:nvSpPr>
        <p:spPr>
          <a:xfrm>
            <a:off x="6096000" y="2321168"/>
            <a:ext cx="704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sym typeface="Wingdings" panose="05000000000000000000" pitchFamily="2" charset="2"/>
              </a:rPr>
              <a:t>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E2BD7-B29D-452D-BF21-424FCECA094E}"/>
              </a:ext>
            </a:extLst>
          </p:cNvPr>
          <p:cNvSpPr txBox="1"/>
          <p:nvPr/>
        </p:nvSpPr>
        <p:spPr>
          <a:xfrm>
            <a:off x="6882765" y="3542087"/>
            <a:ext cx="704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sym typeface="Wingdings" panose="05000000000000000000" pitchFamily="2" charset="2"/>
              </a:rPr>
              <a:t>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6EB22-A110-48FA-96C6-33BFF7487B15}"/>
              </a:ext>
            </a:extLst>
          </p:cNvPr>
          <p:cNvSpPr txBox="1"/>
          <p:nvPr/>
        </p:nvSpPr>
        <p:spPr>
          <a:xfrm>
            <a:off x="-1945759" y="5179353"/>
            <a:ext cx="45719" cy="4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 descr="Image result for idea icon">
            <a:extLst>
              <a:ext uri="{FF2B5EF4-FFF2-40B4-BE49-F238E27FC236}">
                <a16:creationId xmlns:a16="http://schemas.microsoft.com/office/drawing/2014/main" id="{0C215A87-3C24-48BA-ADE4-0FC28470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99" y="4662788"/>
            <a:ext cx="1033130" cy="10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A280F3C-8B7F-44F9-9A3D-BC9443E8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77" y="852691"/>
            <a:ext cx="6025348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A2D89-19E4-4935-B56D-2EA7D28392F7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E07D4D-4858-475F-B6E6-0C0F7D0004C4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0141F7-F70B-403C-B40C-A7152800587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E12B38-4A98-4DC2-ACD3-2BC740128DD1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D3D8C1-41EC-47F7-9BA5-3E092D2E8C23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2E9945-CC39-4A3F-90C5-474F4FAC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10FF01-4CE8-4CD7-BC70-B601EC9D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6C1E-804F-40F3-96C6-954BFAC7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77" y="852691"/>
            <a:ext cx="6025348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8FDF-CFFE-4C74-A2D8-C975CC43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Suppose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Euclid Symbol" panose="05050102010706020507" pitchFamily="18" charset="2"/>
              </a:rPr>
              <a:t> r is false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, find the value of each of these propositions: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r  p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(</a:t>
            </a:r>
            <a:r>
              <a:rPr lang="en-US" dirty="0">
                <a:solidFill>
                  <a:schemeClr val="tx1"/>
                </a:solidFill>
              </a:rPr>
              <a:t>p)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r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p  r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(r)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0E6A4-B852-490F-86E3-2735C6C4D777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928871-3919-416D-A73B-6DF344A36178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631B20-1655-4C54-965E-A2FE75592B9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C78FE-7DCB-4C6D-B73C-0D2E4FBDF1CE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20B03-B011-445B-BA67-63EAF71A1B88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31B3D7-3761-471C-AE29-D2A2C77D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CB99CE-F0C3-4A11-BCAB-3627C114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8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13004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Fifty shades in natural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344" y="2112206"/>
            <a:ext cx="11029615" cy="3634486"/>
          </a:xfrm>
        </p:spPr>
        <p:txBody>
          <a:bodyPr>
            <a:normAutofit/>
          </a:bodyPr>
          <a:lstStyle/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dirty="0">
                <a:solidFill>
                  <a:schemeClr val="tx1"/>
                </a:solidFill>
              </a:rPr>
              <a:t> r 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only if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  <a:sym typeface="Symbol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 is </a:t>
            </a:r>
            <a:r>
              <a:rPr lang="en-US" dirty="0">
                <a:solidFill>
                  <a:srgbClr val="0000FF"/>
                </a:solidFill>
              </a:rPr>
              <a:t>necessary</a:t>
            </a:r>
            <a:r>
              <a:rPr lang="en-US" dirty="0">
                <a:solidFill>
                  <a:schemeClr val="tx1"/>
                </a:solidFill>
              </a:rPr>
              <a:t> for p 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 is </a:t>
            </a:r>
            <a:r>
              <a:rPr lang="en-US" dirty="0">
                <a:solidFill>
                  <a:srgbClr val="0000FF"/>
                </a:solidFill>
              </a:rPr>
              <a:t>sufficient</a:t>
            </a:r>
            <a:r>
              <a:rPr lang="en-US" dirty="0">
                <a:solidFill>
                  <a:schemeClr val="tx1"/>
                </a:solidFill>
              </a:rPr>
              <a:t> for 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8371" y="3649931"/>
            <a:ext cx="308990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00FF"/>
                </a:solidFill>
              </a:rPr>
              <a:t>p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b="1" dirty="0">
                <a:sym typeface="Wingdings" panose="05000000000000000000" pitchFamily="2" charset="2"/>
              </a:rPr>
              <a:t></a:t>
            </a:r>
            <a:r>
              <a:rPr lang="en-US" sz="8000" dirty="0">
                <a:solidFill>
                  <a:schemeClr val="bg1"/>
                </a:solidFill>
                <a:sym typeface="Symbol"/>
              </a:rPr>
              <a:t> </a:t>
            </a:r>
            <a:r>
              <a:rPr lang="en-US" sz="8000" dirty="0">
                <a:solidFill>
                  <a:srgbClr val="C00000"/>
                </a:solidFill>
                <a:sym typeface="Symbol"/>
              </a:rPr>
              <a:t>r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4606290" y="2039189"/>
            <a:ext cx="2699552" cy="1341478"/>
          </a:xfrm>
          <a:prstGeom prst="wedgeEllipseCallout">
            <a:avLst>
              <a:gd name="adj1" fmla="val 15716"/>
              <a:gd name="adj2" fmla="val 9627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Sufficient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8570428" y="2039189"/>
            <a:ext cx="2903220" cy="1323438"/>
          </a:xfrm>
          <a:prstGeom prst="wedgeEllipseCallout">
            <a:avLst>
              <a:gd name="adj1" fmla="val -42757"/>
              <a:gd name="adj2" fmla="val 9953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necessary </a:t>
            </a:r>
            <a:r>
              <a:rPr lang="en-US" sz="2800" dirty="0">
                <a:solidFill>
                  <a:schemeClr val="tx1"/>
                </a:solidFill>
              </a:rPr>
              <a:t>condition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B43F96-6579-4847-91A4-71ADD4F7BB96}"/>
              </a:ext>
            </a:extLst>
          </p:cNvPr>
          <p:cNvGrpSpPr/>
          <p:nvPr/>
        </p:nvGrpSpPr>
        <p:grpSpPr>
          <a:xfrm>
            <a:off x="537377" y="3277329"/>
            <a:ext cx="1371600" cy="1371600"/>
            <a:chOff x="486480" y="741387"/>
            <a:chExt cx="1371600" cy="1371600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F07011-D8E7-42F4-8BB7-E73BD96DF391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6AD5E-9FC5-4521-8D93-D91FFBCB0713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ECBC-11D6-4F24-8F18-74A16EF1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0CB0-461C-484C-9BD4-489CC2CC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6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4EC5F6-85CD-4B8A-AAB8-A0D833D5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66" y="5373303"/>
            <a:ext cx="784154" cy="797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096" y="741387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Rewrite the statements in form </a:t>
            </a:r>
            <a:r>
              <a:rPr lang="en-US" sz="3200" dirty="0">
                <a:solidFill>
                  <a:srgbClr val="0000FF"/>
                </a:solidFill>
              </a:rPr>
              <a:t>If ___, then ___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8E7F61-5900-43AC-9E74-84C1472B7421}"/>
              </a:ext>
            </a:extLst>
          </p:cNvPr>
          <p:cNvSpPr txBox="1">
            <a:spLocks/>
          </p:cNvSpPr>
          <p:nvPr/>
        </p:nvSpPr>
        <p:spPr>
          <a:xfrm>
            <a:off x="2179096" y="1884387"/>
            <a:ext cx="7833807" cy="4286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ncuu" pitchFamily="2" charset="0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ncuu" pitchFamily="2" charset="0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get tenure as a professor, it is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sufficient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be world famous.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sym typeface="Wingdings" pitchFamily="2" charset="2"/>
              </a:rPr>
              <a:t> </a:t>
            </a:r>
            <a:r>
              <a:rPr lang="en-US" sz="240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If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you are world famous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then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you will get tenure as a professor.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411480" indent="-34290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It is </a:t>
            </a:r>
            <a:r>
              <a:rPr lang="en-US" sz="2400" dirty="0">
                <a:solidFill>
                  <a:srgbClr val="C00000"/>
                </a:solidFill>
              </a:rPr>
              <a:t>necessary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have a valid password to log on to the server. </a:t>
            </a:r>
          </a:p>
          <a:p>
            <a:pPr marL="411480" indent="-342900">
              <a:buFont typeface="Wingdings" panose="05000000000000000000" pitchFamily="2" charset="2"/>
              <a:buChar char="è"/>
            </a:pP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If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you log on to the server, </a:t>
            </a:r>
            <a:r>
              <a:rPr lang="en-US" sz="240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then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you have a valid password.</a:t>
            </a:r>
          </a:p>
          <a:p>
            <a:pPr marL="6858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tx1"/>
                </a:solidFill>
              </a:rPr>
              <a:t>Studying is </a:t>
            </a:r>
            <a:r>
              <a:rPr lang="en-US" sz="2400" dirty="0">
                <a:solidFill>
                  <a:srgbClr val="C00000"/>
                </a:solidFill>
              </a:rPr>
              <a:t>sufficient</a:t>
            </a:r>
            <a:r>
              <a:rPr lang="en-US" sz="2400" dirty="0">
                <a:solidFill>
                  <a:schemeClr val="tx1"/>
                </a:solidFill>
              </a:rPr>
              <a:t> for passing.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 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B5A5D3-ADDB-4075-B04A-EEE5008BBB94}"/>
              </a:ext>
            </a:extLst>
          </p:cNvPr>
          <p:cNvGrpSpPr/>
          <p:nvPr/>
        </p:nvGrpSpPr>
        <p:grpSpPr>
          <a:xfrm>
            <a:off x="590079" y="741387"/>
            <a:ext cx="1371600" cy="1371600"/>
            <a:chOff x="486480" y="741387"/>
            <a:chExt cx="1371600" cy="1371600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DBA678-74C1-40DC-B0D0-508C894F5CD3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C87496-F95B-49B8-A81C-FA730D828E03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C7894-2CEB-41E4-A474-1590914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701FF-680B-4890-AAFD-08669C2E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420" y="923136"/>
            <a:ext cx="8128468" cy="1188720"/>
          </a:xfrm>
        </p:spPr>
        <p:txBody>
          <a:bodyPr/>
          <a:lstStyle/>
          <a:p>
            <a:r>
              <a:rPr lang="en-US" dirty="0"/>
              <a:t>Why study this chapter?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123286"/>
            <a:ext cx="10140148" cy="36344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Remove ambiguity of human languages.</a:t>
            </a:r>
          </a:p>
          <a:p>
            <a:r>
              <a:rPr lang="en-US" dirty="0">
                <a:solidFill>
                  <a:schemeClr val="tx1"/>
                </a:solidFill>
              </a:rPr>
              <a:t> Basis of all mathematical reasoning, and of all automated reasoning.</a:t>
            </a:r>
          </a:p>
          <a:p>
            <a:r>
              <a:rPr lang="en-US" dirty="0">
                <a:solidFill>
                  <a:schemeClr val="tx1"/>
                </a:solidFill>
              </a:rPr>
              <a:t> Important in design of computing machines.</a:t>
            </a:r>
          </a:p>
          <a:p>
            <a:r>
              <a:rPr lang="en-US" dirty="0">
                <a:solidFill>
                  <a:schemeClr val="tx1"/>
                </a:solidFill>
              </a:rPr>
              <a:t> Ubiquitous in computer science.</a:t>
            </a:r>
          </a:p>
        </p:txBody>
      </p:sp>
      <p:pic>
        <p:nvPicPr>
          <p:cNvPr id="10242" name="Picture 2" descr="Image result for why icon">
            <a:extLst>
              <a:ext uri="{FF2B5EF4-FFF2-40B4-BE49-F238E27FC236}">
                <a16:creationId xmlns:a16="http://schemas.microsoft.com/office/drawing/2014/main" id="{164EDFD7-4EFC-44D2-86AE-FEEDA170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9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E1264-836F-4915-B88D-A5EAD886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11992-E197-4DCB-82EA-DA1EDFE9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70" y="502339"/>
            <a:ext cx="8805360" cy="1143000"/>
          </a:xfrm>
        </p:spPr>
        <p:txBody>
          <a:bodyPr>
            <a:normAutofit/>
          </a:bodyPr>
          <a:lstStyle/>
          <a:p>
            <a:r>
              <a:rPr lang="en-US" dirty="0"/>
              <a:t>Biconditional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488" y="1862768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p </a:t>
            </a:r>
            <a:r>
              <a:rPr lang="en-US" sz="3200" dirty="0">
                <a:solidFill>
                  <a:srgbClr val="C00000"/>
                </a:solidFill>
                <a:sym typeface="Symbol"/>
              </a:rPr>
              <a:t> q</a:t>
            </a:r>
            <a:r>
              <a:rPr lang="en-US" sz="3200" dirty="0">
                <a:solidFill>
                  <a:schemeClr val="tx1"/>
                </a:solidFill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Symbol"/>
              </a:rPr>
              <a:t>Read: 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if and only if </a:t>
            </a:r>
            <a:r>
              <a:rPr lang="en-US" dirty="0">
                <a:solidFill>
                  <a:schemeClr val="tx1"/>
                </a:solidFill>
                <a:sym typeface="Symbol"/>
              </a:rPr>
              <a:t>q</a:t>
            </a:r>
            <a:r>
              <a:rPr lang="en-US" dirty="0">
                <a:sym typeface="Symbol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17628"/>
              </p:ext>
            </p:extLst>
          </p:nvPr>
        </p:nvGraphicFramePr>
        <p:xfrm>
          <a:off x="7529999" y="1978366"/>
          <a:ext cx="244679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ym typeface="Symbol"/>
                        </a:rPr>
                        <a:t> q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181761" y="4137778"/>
            <a:ext cx="1752600" cy="762000"/>
          </a:xfrm>
          <a:prstGeom prst="leftRightArrow">
            <a:avLst>
              <a:gd name="adj1" fmla="val 50000"/>
              <a:gd name="adj2" fmla="val 46000"/>
            </a:avLst>
          </a:prstGeom>
          <a:solidFill>
            <a:srgbClr val="C000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56C597-ED8F-4FE2-8387-574E0B3ACAF0}"/>
              </a:ext>
            </a:extLst>
          </p:cNvPr>
          <p:cNvGrpSpPr/>
          <p:nvPr/>
        </p:nvGrpSpPr>
        <p:grpSpPr>
          <a:xfrm>
            <a:off x="1394311" y="3690387"/>
            <a:ext cx="1927475" cy="1879614"/>
            <a:chOff x="1603772" y="4381500"/>
            <a:chExt cx="1927475" cy="1879614"/>
          </a:xfrm>
        </p:grpSpPr>
        <p:pic>
          <p:nvPicPr>
            <p:cNvPr id="7" name="Picture 15" descr="electi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772" y="4381500"/>
              <a:ext cx="1752600" cy="1752600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45080" y="5737894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2016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043" y="3707898"/>
            <a:ext cx="2310627" cy="174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86283-E7F8-42A0-BE9A-F31C2036979B}"/>
              </a:ext>
            </a:extLst>
          </p:cNvPr>
          <p:cNvSpPr txBox="1"/>
          <p:nvPr/>
        </p:nvSpPr>
        <p:spPr>
          <a:xfrm>
            <a:off x="8298352" y="4492783"/>
            <a:ext cx="2446797" cy="1077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shape is called a square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if and only if</a:t>
            </a:r>
          </a:p>
          <a:p>
            <a:pPr algn="ctr"/>
            <a:r>
              <a:rPr lang="en-US" sz="1600" dirty="0"/>
              <a:t>it has 4 right angles.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0EF722-2AD1-4162-8439-2F1089A00BFC}"/>
              </a:ext>
            </a:extLst>
          </p:cNvPr>
          <p:cNvGrpSpPr/>
          <p:nvPr/>
        </p:nvGrpSpPr>
        <p:grpSpPr>
          <a:xfrm>
            <a:off x="420670" y="724168"/>
            <a:ext cx="1402225" cy="1446550"/>
            <a:chOff x="451041" y="724167"/>
            <a:chExt cx="1402225" cy="14465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D4C694-35C3-4B5E-A142-3D4E90C02E97}"/>
                </a:ext>
              </a:extLst>
            </p:cNvPr>
            <p:cNvSpPr/>
            <p:nvPr/>
          </p:nvSpPr>
          <p:spPr>
            <a:xfrm>
              <a:off x="451041" y="761643"/>
              <a:ext cx="1371600" cy="13716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b="1" dirty="0">
                  <a:solidFill>
                    <a:schemeClr val="tx1"/>
                  </a:solidFill>
                  <a:sym typeface="Wingdings 3" panose="05040102010807070707" pitchFamily="18" charset="2"/>
                </a:rPr>
                <a:t> </a:t>
              </a:r>
              <a:endParaRPr lang="en-US" sz="7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9EE807-61C2-4506-BD01-505200A6D602}"/>
                </a:ext>
              </a:extLst>
            </p:cNvPr>
            <p:cNvSpPr txBox="1"/>
            <p:nvPr/>
          </p:nvSpPr>
          <p:spPr>
            <a:xfrm>
              <a:off x="579978" y="785723"/>
              <a:ext cx="8034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 3" panose="05040102010807070707" pitchFamily="18" charset="2"/>
                </a:rPr>
                <a:t>  </a:t>
              </a:r>
              <a:endParaRPr lang="en-US" sz="8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F45CEC-A520-4FCC-B58E-A48A91557629}"/>
                </a:ext>
              </a:extLst>
            </p:cNvPr>
            <p:cNvSpPr txBox="1"/>
            <p:nvPr/>
          </p:nvSpPr>
          <p:spPr>
            <a:xfrm>
              <a:off x="472760" y="724167"/>
              <a:ext cx="138050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ym typeface="Wingdings" panose="05000000000000000000" pitchFamily="2" charset="2"/>
                </a:rPr>
                <a:t></a:t>
              </a:r>
              <a:endParaRPr lang="en-US" sz="88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19712D-930B-425E-8AE1-09D969995B17}"/>
              </a:ext>
            </a:extLst>
          </p:cNvPr>
          <p:cNvCxnSpPr/>
          <p:nvPr/>
        </p:nvCxnSpPr>
        <p:spPr>
          <a:xfrm flipH="1" flipV="1">
            <a:off x="9406890" y="3707898"/>
            <a:ext cx="569906" cy="78488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4C82-ABCF-431E-BA38-A8B1DC9C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3BA6E3-461A-4BA1-B6FA-D7313D6F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6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is AMBIGUOUS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125" y="2276803"/>
            <a:ext cx="717924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Rarely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used in common language.</a:t>
            </a:r>
          </a:p>
          <a:p>
            <a:pPr marL="68580" indent="0"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0000FF"/>
                </a:solidFill>
              </a:rPr>
              <a:t>Catch me </a:t>
            </a:r>
            <a:r>
              <a:rPr lang="en-US" sz="2100" dirty="0">
                <a:solidFill>
                  <a:srgbClr val="C00000"/>
                </a:solidFill>
              </a:rPr>
              <a:t>if </a:t>
            </a:r>
            <a:r>
              <a:rPr lang="en-US" sz="2100" dirty="0">
                <a:solidFill>
                  <a:srgbClr val="0000FF"/>
                </a:solidFill>
              </a:rPr>
              <a:t>you can  </a:t>
            </a:r>
            <a:r>
              <a:rPr lang="en-US" sz="2100" dirty="0"/>
              <a:t>		// </a:t>
            </a:r>
            <a:r>
              <a:rPr lang="en-US" sz="2100" dirty="0">
                <a:solidFill>
                  <a:srgbClr val="C00000"/>
                </a:solidFill>
              </a:rPr>
              <a:t>if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/>
                </a:solidFill>
              </a:rPr>
              <a:t>= if and only if </a:t>
            </a:r>
            <a:endParaRPr lang="en-US" sz="2100" dirty="0">
              <a:solidFill>
                <a:schemeClr val="tx1"/>
              </a:solidFill>
              <a:sym typeface="Wingdings" pitchFamily="2" charset="2"/>
            </a:endParaRPr>
          </a:p>
          <a:p>
            <a:pPr marL="68580" indent="0">
              <a:buNone/>
            </a:pPr>
            <a:endParaRPr lang="en-US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In math &amp; logic,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p → q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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p </a:t>
            </a:r>
            <a:r>
              <a:rPr lang="en-US" dirty="0">
                <a:solidFill>
                  <a:srgbClr val="C00000"/>
                </a:solidFill>
                <a:sym typeface="Euclid Symbol" panose="05050102010706020507" pitchFamily="18" charset="2"/>
              </a:rPr>
              <a:t>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q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8EE9E-510A-4E3C-AF05-0234108D9457}"/>
              </a:ext>
            </a:extLst>
          </p:cNvPr>
          <p:cNvGrpSpPr/>
          <p:nvPr/>
        </p:nvGrpSpPr>
        <p:grpSpPr>
          <a:xfrm>
            <a:off x="1392220" y="2705725"/>
            <a:ext cx="1402225" cy="1446550"/>
            <a:chOff x="451041" y="724167"/>
            <a:chExt cx="1402225" cy="14465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B912A3-0B12-47A3-B5EE-8DA43FACC250}"/>
                </a:ext>
              </a:extLst>
            </p:cNvPr>
            <p:cNvSpPr/>
            <p:nvPr/>
          </p:nvSpPr>
          <p:spPr>
            <a:xfrm>
              <a:off x="451041" y="761643"/>
              <a:ext cx="1371600" cy="13716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b="1" dirty="0">
                  <a:solidFill>
                    <a:schemeClr val="tx1"/>
                  </a:solidFill>
                  <a:sym typeface="Wingdings 3" panose="05040102010807070707" pitchFamily="18" charset="2"/>
                </a:rPr>
                <a:t> </a:t>
              </a:r>
              <a:endParaRPr lang="en-US" sz="7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C886EC-E9F7-4BDA-B001-0987DE4BA3C8}"/>
                </a:ext>
              </a:extLst>
            </p:cNvPr>
            <p:cNvSpPr txBox="1"/>
            <p:nvPr/>
          </p:nvSpPr>
          <p:spPr>
            <a:xfrm>
              <a:off x="579978" y="785723"/>
              <a:ext cx="8034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 3" panose="05040102010807070707" pitchFamily="18" charset="2"/>
                </a:rPr>
                <a:t>  </a:t>
              </a:r>
              <a:endParaRPr lang="en-US" sz="8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B2D39D-4F06-4475-8402-D94398B19199}"/>
                </a:ext>
              </a:extLst>
            </p:cNvPr>
            <p:cNvSpPr txBox="1"/>
            <p:nvPr/>
          </p:nvSpPr>
          <p:spPr>
            <a:xfrm>
              <a:off x="472760" y="724167"/>
              <a:ext cx="138050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ym typeface="Wingdings" panose="05000000000000000000" pitchFamily="2" charset="2"/>
                </a:rPr>
                <a:t></a:t>
              </a:r>
              <a:endParaRPr lang="en-US" sz="880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AAA6A-2815-438C-98A5-1473C058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3E128-BFE6-4429-A534-1F440264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8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90" y="954558"/>
            <a:ext cx="9090654" cy="1143000"/>
          </a:xfrm>
        </p:spPr>
        <p:txBody>
          <a:bodyPr>
            <a:noAutofit/>
          </a:bodyPr>
          <a:lstStyle/>
          <a:p>
            <a:r>
              <a:rPr lang="en-US" sz="8000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6" y="2097285"/>
            <a:ext cx="74566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(1) In parentheses from inner to outer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(2)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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(3)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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(4)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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(5)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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1A546-7B7E-4F44-A8B5-C3368D83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2" y="954558"/>
            <a:ext cx="1268394" cy="1143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D4C6BE-0D39-4E3F-BDAD-FBABD70A36B1}"/>
              </a:ext>
            </a:extLst>
          </p:cNvPr>
          <p:cNvSpPr txBox="1"/>
          <p:nvPr/>
        </p:nvSpPr>
        <p:spPr>
          <a:xfrm>
            <a:off x="2784657" y="5221541"/>
            <a:ext cx="7492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sz="4400" dirty="0" err="1">
                <a:solidFill>
                  <a:srgbClr val="C00000"/>
                </a:solidFill>
                <a:sym typeface="Symbol" panose="05050102010706020507" pitchFamily="18" charset="2"/>
              </a:rPr>
              <a:t>pqr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4400" dirty="0">
                <a:sym typeface="Symbol" panose="05050102010706020507" pitchFamily="18" charset="2"/>
              </a:rPr>
              <a:t>means 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(p)(</a:t>
            </a:r>
            <a:r>
              <a:rPr lang="en-US" sz="4400" dirty="0" err="1">
                <a:solidFill>
                  <a:srgbClr val="C00000"/>
                </a:solidFill>
                <a:sym typeface="Symbol" panose="05050102010706020507" pitchFamily="18" charset="2"/>
              </a:rPr>
              <a:t>qr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en-US" sz="4400" dirty="0">
                <a:sym typeface="Symbol" panose="05050102010706020507" pitchFamily="18" charset="2"/>
              </a:rPr>
              <a:t> 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25DB0-347B-44B4-9CB5-582A73FE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62A4C-A9C0-4221-952C-FC332F07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48310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Logical equivalences -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651" y="1762760"/>
            <a:ext cx="11029615" cy="4466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a, b, c: real numbers 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		</a:t>
            </a:r>
            <a:r>
              <a:rPr lang="en-US" sz="3200" dirty="0">
                <a:solidFill>
                  <a:srgbClr val="C00000"/>
                </a:solidFill>
              </a:rPr>
              <a:t>a + b = b + a </a:t>
            </a:r>
            <a:r>
              <a:rPr lang="en-US" sz="3200" dirty="0">
                <a:solidFill>
                  <a:srgbClr val="0000FF"/>
                </a:solidFill>
              </a:rPr>
              <a:t>				</a:t>
            </a:r>
            <a:r>
              <a:rPr lang="en-US" dirty="0">
                <a:solidFill>
                  <a:schemeClr val="tx1"/>
                </a:solidFill>
              </a:rPr>
              <a:t>// commutative law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		</a:t>
            </a:r>
            <a:r>
              <a:rPr lang="en-US" sz="3200" dirty="0">
                <a:solidFill>
                  <a:srgbClr val="C00000"/>
                </a:solidFill>
              </a:rPr>
              <a:t>a(b + c) = ab + ac </a:t>
            </a:r>
            <a:r>
              <a:rPr lang="en-US" sz="3200" dirty="0"/>
              <a:t>		</a:t>
            </a:r>
            <a:r>
              <a:rPr lang="en-US" dirty="0"/>
              <a:t>// </a:t>
            </a:r>
            <a:r>
              <a:rPr lang="en-US" dirty="0">
                <a:solidFill>
                  <a:schemeClr val="tx1"/>
                </a:solidFill>
              </a:rPr>
              <a:t>distributive law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r, s, t: propositions</a:t>
            </a:r>
          </a:p>
          <a:p>
            <a:pPr marL="68580" indent="0">
              <a:buNone/>
            </a:pPr>
            <a:r>
              <a:rPr lang="en-US" sz="3200" dirty="0"/>
              <a:t> 		</a:t>
            </a:r>
            <a:r>
              <a:rPr lang="en-US" sz="3200" dirty="0">
                <a:solidFill>
                  <a:srgbClr val="002060"/>
                </a:solidFill>
              </a:rPr>
              <a:t>r </a:t>
            </a: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 s  </a:t>
            </a:r>
            <a:r>
              <a:rPr lang="en-US" sz="3200" dirty="0">
                <a:solidFill>
                  <a:srgbClr val="002060"/>
                </a:solidFill>
              </a:rPr>
              <a:t>s </a:t>
            </a: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 r 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 		r(s  t)  </a:t>
            </a:r>
            <a:r>
              <a:rPr lang="en-US" sz="3200" dirty="0" err="1">
                <a:solidFill>
                  <a:srgbClr val="002060"/>
                </a:solidFill>
                <a:sym typeface="Symbol" panose="05050102010706020507" pitchFamily="18" charset="2"/>
              </a:rPr>
              <a:t>rs</a:t>
            </a: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  </a:t>
            </a:r>
            <a:r>
              <a:rPr lang="en-US" sz="3200" dirty="0" err="1">
                <a:solidFill>
                  <a:srgbClr val="002060"/>
                </a:solidFill>
                <a:sym typeface="Symbol" panose="05050102010706020507" pitchFamily="18" charset="2"/>
              </a:rPr>
              <a:t>rt</a:t>
            </a: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4AACA-1792-48BF-9D2A-2CDFA871C09B}"/>
              </a:ext>
            </a:extLst>
          </p:cNvPr>
          <p:cNvSpPr txBox="1"/>
          <p:nvPr/>
        </p:nvSpPr>
        <p:spPr>
          <a:xfrm>
            <a:off x="630539" y="4413597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sym typeface="Webdings" panose="05030102010509060703" pitchFamily="18" charset="2"/>
              </a:rPr>
              <a:t></a:t>
            </a:r>
            <a:endParaRPr lang="en-US" sz="96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9FF47-C89A-41F6-A429-800539AD452A}"/>
              </a:ext>
            </a:extLst>
          </p:cNvPr>
          <p:cNvSpPr txBox="1"/>
          <p:nvPr/>
        </p:nvSpPr>
        <p:spPr>
          <a:xfrm>
            <a:off x="830915" y="2460685"/>
            <a:ext cx="1015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63D3-4C21-457E-88CF-5D677939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7C76-5FD4-412E-A0A4-F1A66BA2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60" y="537123"/>
            <a:ext cx="7024744" cy="1143000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943" y="2065021"/>
            <a:ext cx="8130987" cy="3508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He is young and strong </a:t>
            </a:r>
            <a:r>
              <a:rPr lang="en-US" dirty="0">
                <a:sym typeface="Symbol" panose="05050102010706020507" pitchFamily="18" charset="2"/>
              </a:rPr>
              <a:t> He is strong and young. 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 Commutative laws: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p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q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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p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,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p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q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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p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  </a:t>
            </a:r>
            <a:endParaRPr lang="en-US" sz="3600" dirty="0">
              <a:solidFill>
                <a:srgbClr val="FF0000"/>
              </a:solidFill>
              <a:sym typeface="Symbol"/>
            </a:endParaRPr>
          </a:p>
          <a:p>
            <a:pPr marL="640080" indent="-571500" algn="ctr"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FF0000"/>
              </a:solidFill>
              <a:sym typeface="Symbo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9F2892-01B8-4652-907C-7965D932EDC6}"/>
              </a:ext>
            </a:extLst>
          </p:cNvPr>
          <p:cNvGrpSpPr/>
          <p:nvPr/>
        </p:nvGrpSpPr>
        <p:grpSpPr>
          <a:xfrm>
            <a:off x="532953" y="712679"/>
            <a:ext cx="960120" cy="1056472"/>
            <a:chOff x="532953" y="712679"/>
            <a:chExt cx="960120" cy="10564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44D54B-0424-488D-99F8-27B151204A9C}"/>
                </a:ext>
              </a:extLst>
            </p:cNvPr>
            <p:cNvSpPr/>
            <p:nvPr/>
          </p:nvSpPr>
          <p:spPr>
            <a:xfrm>
              <a:off x="578673" y="8547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D26F52-0B91-4ED7-A1B3-FBBAA7E88B2E}"/>
                </a:ext>
              </a:extLst>
            </p:cNvPr>
            <p:cNvSpPr txBox="1"/>
            <p:nvPr/>
          </p:nvSpPr>
          <p:spPr>
            <a:xfrm>
              <a:off x="532953" y="712679"/>
              <a:ext cx="7986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ym typeface="Symbol" panose="05050102010706020507" pitchFamily="18" charset="2"/>
                </a:rPr>
                <a:t></a:t>
              </a:r>
              <a:endParaRPr lang="en-US" sz="600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541365-A505-478E-963A-5929DE14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11486B-FF3E-4D60-9514-37151BF9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2884-1C20-4875-852E-1B71907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12" y="622146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9D71-03AE-44D0-A181-17CADDC1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82" y="2237994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  T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p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p  F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  p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</a:rPr>
              <a:t>p) ≡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67D5E-3CE9-4C2F-A24F-BA30F6A0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84D6D-AE7C-4817-8F08-84537963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401" y="411480"/>
            <a:ext cx="6882598" cy="118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sym typeface="Symbol"/>
              </a:rPr>
              <a:t>(p  q) </a:t>
            </a:r>
            <a:r>
              <a:rPr lang="en-US" sz="3600" dirty="0"/>
              <a:t>vs </a:t>
            </a:r>
            <a:r>
              <a:rPr lang="en-US" sz="3600" dirty="0">
                <a:solidFill>
                  <a:srgbClr val="0000FF"/>
                </a:solidFill>
                <a:sym typeface="Symbol"/>
              </a:rPr>
              <a:t>p  q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689121"/>
              </p:ext>
            </p:extLst>
          </p:nvPr>
        </p:nvGraphicFramePr>
        <p:xfrm>
          <a:off x="2910838" y="2590800"/>
          <a:ext cx="637032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Symbol"/>
                        </a:rPr>
                        <a:t> (p  q)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Symbol"/>
                        </a:rPr>
                        <a:t>p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Symbol"/>
                        </a:rPr>
                        <a:t>q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Symbol"/>
                        </a:rPr>
                        <a:t>p  q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131926" y="4876800"/>
            <a:ext cx="3619500" cy="750332"/>
            <a:chOff x="3657600" y="4876800"/>
            <a:chExt cx="3619500" cy="750332"/>
          </a:xfrm>
        </p:grpSpPr>
        <p:sp>
          <p:nvSpPr>
            <p:cNvPr id="5" name="TextBox 4"/>
            <p:cNvSpPr txBox="1"/>
            <p:nvPr/>
          </p:nvSpPr>
          <p:spPr>
            <a:xfrm>
              <a:off x="3657600" y="5257800"/>
              <a:ext cx="361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THESE TRUE VALUES AGREE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3733800" y="4876800"/>
              <a:ext cx="12192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953000" y="4876800"/>
              <a:ext cx="16764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865226" y="3082726"/>
            <a:ext cx="3745375" cy="1770925"/>
            <a:chOff x="3341225" y="3082725"/>
            <a:chExt cx="3745375" cy="1770925"/>
          </a:xfrm>
        </p:grpSpPr>
        <p:sp>
          <p:nvSpPr>
            <p:cNvPr id="10" name="Rectangle 9"/>
            <p:cNvSpPr/>
            <p:nvPr/>
          </p:nvSpPr>
          <p:spPr>
            <a:xfrm>
              <a:off x="3341225" y="3101050"/>
              <a:ext cx="533400" cy="1752600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082725"/>
              <a:ext cx="533400" cy="1752600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AF4046-6693-4CE3-A82C-13F530F00AE7}"/>
              </a:ext>
            </a:extLst>
          </p:cNvPr>
          <p:cNvGrpSpPr/>
          <p:nvPr/>
        </p:nvGrpSpPr>
        <p:grpSpPr>
          <a:xfrm>
            <a:off x="590103" y="712679"/>
            <a:ext cx="960120" cy="1056472"/>
            <a:chOff x="532953" y="712679"/>
            <a:chExt cx="960120" cy="10564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6389C5-2CBF-4124-89FA-5CDC72D9210D}"/>
                </a:ext>
              </a:extLst>
            </p:cNvPr>
            <p:cNvSpPr/>
            <p:nvPr/>
          </p:nvSpPr>
          <p:spPr>
            <a:xfrm>
              <a:off x="578673" y="8547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DBFEF6-54F6-4F11-A0BD-5947AF4D39DF}"/>
                </a:ext>
              </a:extLst>
            </p:cNvPr>
            <p:cNvSpPr txBox="1"/>
            <p:nvPr/>
          </p:nvSpPr>
          <p:spPr>
            <a:xfrm>
              <a:off x="532953" y="712679"/>
              <a:ext cx="7986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ym typeface="Symbol" panose="05050102010706020507" pitchFamily="18" charset="2"/>
                </a:rPr>
                <a:t></a:t>
              </a:r>
              <a:endParaRPr lang="en-US" sz="600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B1E2A-D4C0-48E9-9DFE-2C690B07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1A24-AED6-47C1-BC46-4CD30D0F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A842-A975-4779-A7E0-8856D4C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>
                <a:latin typeface="Consolas" panose="020B0609020204030204" pitchFamily="49" charset="0"/>
              </a:rPr>
              <a:t>De </a:t>
            </a:r>
            <a:r>
              <a:rPr lang="en-US" sz="5500" dirty="0" err="1">
                <a:latin typeface="Consolas" panose="020B0609020204030204" pitchFamily="49" charset="0"/>
              </a:rPr>
              <a:t>morgan’s</a:t>
            </a:r>
            <a:r>
              <a:rPr lang="en-US" sz="5500" dirty="0">
                <a:latin typeface="Consolas" panose="020B0609020204030204" pitchFamily="49" charset="0"/>
              </a:rPr>
              <a:t> laws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DAF0-98DE-4BBC-B7C3-F0D42DE1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13" y="2612798"/>
            <a:ext cx="11029615" cy="3634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BB9F1E-797D-458E-81D5-649970BDD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08554"/>
              </p:ext>
            </p:extLst>
          </p:nvPr>
        </p:nvGraphicFramePr>
        <p:xfrm>
          <a:off x="1165543" y="2505710"/>
          <a:ext cx="2892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241200" progId="Equation.DSMT4">
                  <p:embed/>
                </p:oleObj>
              </mc:Choice>
              <mc:Fallback>
                <p:oleObj name="Equation" r:id="rId2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5543" y="2505710"/>
                        <a:ext cx="28924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28534DD-8D6D-4811-8AC7-2DF81A1C2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36989"/>
              </p:ext>
            </p:extLst>
          </p:nvPr>
        </p:nvGraphicFramePr>
        <p:xfrm>
          <a:off x="1165542" y="3681158"/>
          <a:ext cx="2892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BB9F1E-797D-458E-81D5-649970BDD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5542" y="3681158"/>
                        <a:ext cx="28924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6A873-BC52-460F-9707-CF20C48AA9C6}"/>
                  </a:ext>
                </a:extLst>
              </p:cNvPr>
              <p:cNvSpPr txBox="1"/>
              <p:nvPr/>
            </p:nvSpPr>
            <p:spPr>
              <a:xfrm>
                <a:off x="4366670" y="2335215"/>
                <a:ext cx="6981154" cy="28623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Ex. </a:t>
                </a:r>
                <a:r>
                  <a:rPr lang="en-US" sz="2800" dirty="0"/>
                  <a:t>Find the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negation</a:t>
                </a:r>
                <a:r>
                  <a:rPr lang="en-US" sz="2800" dirty="0"/>
                  <a:t> of the statement </a:t>
                </a:r>
              </a:p>
              <a:p>
                <a:r>
                  <a:rPr lang="en-US" sz="2800" i="1" dirty="0">
                    <a:solidFill>
                      <a:srgbClr val="0000FF"/>
                    </a:solidFill>
                  </a:rPr>
                  <a:t>Bob knows Python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and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Java</a:t>
                </a:r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--------------------------------------------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	In symbols: P </a:t>
                </a:r>
                <a:r>
                  <a:rPr lang="en-US" sz="20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</a:t>
                </a:r>
                <a:r>
                  <a:rPr lang="en-US" sz="2000" dirty="0">
                    <a:sym typeface="Symbol" panose="05050102010706020507" pitchFamily="18" charset="2"/>
                  </a:rPr>
                  <a:t> J</a:t>
                </a:r>
              </a:p>
              <a:p>
                <a:r>
                  <a:rPr lang="en-US" sz="2000" dirty="0">
                    <a:sym typeface="Symbol" panose="05050102010706020507" pitchFamily="18" charset="2"/>
                  </a:rPr>
                  <a:t>	Apply De Morgan law: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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J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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000" dirty="0">
                    <a:latin typeface="Ancuu" pitchFamily="2" charset="0"/>
                    <a:sym typeface="Symbol" panose="05050102010706020507" pitchFamily="18" charset="2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Ancuu" pitchFamily="2" charset="0"/>
                    <a:sym typeface="Symbol" panose="05050102010706020507" pitchFamily="18" charset="2"/>
                  </a:rPr>
                  <a:t></a:t>
                </a:r>
                <a:r>
                  <a:rPr lang="en-US" sz="2000" dirty="0">
                    <a:latin typeface="Ancuu" pitchFamily="2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J</m:t>
                        </m:r>
                      </m:e>
                    </m:acc>
                  </m:oMath>
                </a14:m>
                <a:endParaRPr lang="en-US" sz="2000" dirty="0">
                  <a:latin typeface="Ancuu" pitchFamily="2" charset="0"/>
                  <a:sym typeface="Wingdings" panose="05000000000000000000" pitchFamily="2" charset="2"/>
                </a:endParaRPr>
              </a:p>
              <a:p>
                <a:r>
                  <a:rPr lang="en-US" sz="2800" i="1" dirty="0">
                    <a:sym typeface="Wingdings" panose="05000000000000000000" pitchFamily="2" charset="2"/>
                  </a:rPr>
                  <a:t>--------------------------------------------</a:t>
                </a:r>
              </a:p>
              <a:p>
                <a:r>
                  <a:rPr lang="en-US" sz="2800" i="1" dirty="0">
                    <a:sym typeface="Wingdings" panose="05000000000000000000" pitchFamily="2" charset="2"/>
                  </a:rPr>
                  <a:t> </a:t>
                </a:r>
                <a:r>
                  <a:rPr lang="en-US" sz="2800" i="1" dirty="0"/>
                  <a:t>Bob does not know Python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or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i="1" dirty="0"/>
                  <a:t>Java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6A873-BC52-460F-9707-CF20C48AA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70" y="2335215"/>
                <a:ext cx="6981154" cy="2862322"/>
              </a:xfrm>
              <a:prstGeom prst="rect">
                <a:avLst/>
              </a:prstGeom>
              <a:blipFill>
                <a:blip r:embed="rId7"/>
                <a:stretch>
                  <a:fillRect l="-1655" t="-1907" r="-2962" b="-466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77A4D95-8299-413F-9FAD-224A33CC1911}"/>
              </a:ext>
            </a:extLst>
          </p:cNvPr>
          <p:cNvGrpSpPr/>
          <p:nvPr/>
        </p:nvGrpSpPr>
        <p:grpSpPr>
          <a:xfrm>
            <a:off x="8630565" y="741446"/>
            <a:ext cx="2717259" cy="1371600"/>
            <a:chOff x="5105400" y="2568235"/>
            <a:chExt cx="2717259" cy="1371600"/>
          </a:xfrm>
        </p:grpSpPr>
        <p:pic>
          <p:nvPicPr>
            <p:cNvPr id="8" name="Picture 7" descr="DeMorgan">
              <a:extLst>
                <a:ext uri="{FF2B5EF4-FFF2-40B4-BE49-F238E27FC236}">
                  <a16:creationId xmlns:a16="http://schemas.microsoft.com/office/drawing/2014/main" id="{30169D96-95E0-4743-B81B-2C63332AA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05400" y="2568235"/>
              <a:ext cx="112712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330481B-9A40-4F41-8FB4-4B6A32BF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525" y="3293503"/>
              <a:ext cx="1590134" cy="6463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800" dirty="0">
                  <a:ea typeface="Gulim" pitchFamily="34" charset="-127"/>
                </a:rPr>
                <a:t>A. De Morgan</a:t>
              </a:r>
              <a:br>
                <a:rPr lang="en-US" altLang="ko-KR" sz="1800" dirty="0">
                  <a:ea typeface="Gulim" pitchFamily="34" charset="-127"/>
                </a:rPr>
              </a:br>
              <a:r>
                <a:rPr lang="en-US" altLang="ko-KR" sz="1800" dirty="0">
                  <a:ea typeface="Gulim" pitchFamily="34" charset="-127"/>
                </a:rPr>
                <a:t>(1806-1871)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FEE8CAB-F1CB-49FF-8A3E-38E335D5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AFCF7A-F358-4601-936A-6C762BBB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8068-DB6E-471A-814E-3BBBB20C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>
                <a:latin typeface="Consolas" panose="020B0609020204030204" pitchFamily="49" charset="0"/>
              </a:rPr>
              <a:t>De </a:t>
            </a:r>
            <a:r>
              <a:rPr lang="en-US" sz="5500" dirty="0" err="1">
                <a:latin typeface="Consolas" panose="020B0609020204030204" pitchFamily="49" charset="0"/>
              </a:rPr>
              <a:t>morgan’s</a:t>
            </a:r>
            <a:r>
              <a:rPr lang="en-US" sz="5500" dirty="0">
                <a:latin typeface="Consolas" panose="020B0609020204030204" pitchFamily="49" charset="0"/>
              </a:rPr>
              <a:t> laws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DE79-0233-46EA-8FAA-4A14F9E3B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790" y="1611757"/>
            <a:ext cx="9805740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Write the negation of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−1 &lt; x ≤ 4.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 	 −1 &lt; x ≤ 4  means −1 &lt; x 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x ≤ 4.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Its </a:t>
            </a:r>
            <a:r>
              <a:rPr lang="en-US" dirty="0">
                <a:solidFill>
                  <a:srgbClr val="0000FF"/>
                </a:solidFill>
              </a:rPr>
              <a:t>negation</a:t>
            </a:r>
            <a:r>
              <a:rPr lang="en-US" dirty="0">
                <a:solidFill>
                  <a:schemeClr val="tx1"/>
                </a:solidFill>
              </a:rPr>
              <a:t> is 	−1 ≮ x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chemeClr val="tx1"/>
                </a:solidFill>
                <a:latin typeface="Euclid" panose="02020503060505020303" pitchFamily="18" charset="0"/>
                <a:sym typeface="Euclid Math Two" panose="02050601010101010101" pitchFamily="18" charset="2"/>
              </a:rPr>
              <a:t></a:t>
            </a:r>
            <a:r>
              <a:rPr lang="en-US" dirty="0">
                <a:solidFill>
                  <a:schemeClr val="tx1"/>
                </a:solidFill>
              </a:rPr>
              <a:t> 4, which is eq. to				−1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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chemeClr val="tx1"/>
                </a:solidFill>
                <a:latin typeface="Euclid" panose="02020503060505020303" pitchFamily="18" charset="0"/>
                <a:sym typeface="Euclid Math Two" panose="02050601010101010101" pitchFamily="18" charset="2"/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4.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9ADDD-3A72-40AA-A337-1DAF35CA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0" y="2002572"/>
            <a:ext cx="1133475" cy="11525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B44509F-0F00-4DEA-A0E0-1D25F9FB9B55}"/>
              </a:ext>
            </a:extLst>
          </p:cNvPr>
          <p:cNvGrpSpPr/>
          <p:nvPr/>
        </p:nvGrpSpPr>
        <p:grpSpPr>
          <a:xfrm>
            <a:off x="1316438" y="5246243"/>
            <a:ext cx="8270668" cy="956562"/>
            <a:chOff x="989062" y="4485704"/>
            <a:chExt cx="8270668" cy="956562"/>
          </a:xfrm>
        </p:grpSpPr>
        <p:pic>
          <p:nvPicPr>
            <p:cNvPr id="13316" name="Picture 4" descr="Image result for caution icon">
              <a:extLst>
                <a:ext uri="{FF2B5EF4-FFF2-40B4-BE49-F238E27FC236}">
                  <a16:creationId xmlns:a16="http://schemas.microsoft.com/office/drawing/2014/main" id="{7F6973DB-B106-4507-BFDB-ECB26BEB7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62" y="4485704"/>
              <a:ext cx="1083661" cy="95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77DE7-A773-44C6-BD8C-A15584F404E1}"/>
                </a:ext>
              </a:extLst>
            </p:cNvPr>
            <p:cNvSpPr txBox="1"/>
            <p:nvPr/>
          </p:nvSpPr>
          <p:spPr>
            <a:xfrm>
              <a:off x="2480310" y="4816176"/>
              <a:ext cx="6779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The negation is not −1 ≮ x and x</a:t>
              </a:r>
              <a:r>
                <a:rPr lang="en-US" sz="2800" dirty="0">
                  <a:sym typeface="Symbol" panose="05050102010706020507" pitchFamily="18" charset="2"/>
                </a:rPr>
                <a:t></a:t>
              </a:r>
              <a:r>
                <a:rPr lang="en-US" sz="2800" dirty="0">
                  <a:latin typeface="Euclid" panose="02020503060505020303" pitchFamily="18" charset="0"/>
                  <a:sym typeface="Euclid Math Two" panose="02050601010101010101" pitchFamily="18" charset="2"/>
                </a:rPr>
                <a:t> </a:t>
              </a:r>
              <a:r>
                <a:rPr lang="en-US" sz="2800" dirty="0"/>
                <a:t>4. 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CF9A03F-F5BD-44F9-9E0B-EF6D7B4A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19" y="4787184"/>
            <a:ext cx="5852161" cy="7425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289C-9D4B-4132-9F38-8CFA0A2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698B-3282-46A9-B154-4C192AF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5B3B-B733-4DDD-8636-B9610926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887" y="873066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40D8-0E37-4419-AA6E-F56424F5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27" y="2243179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q  </a:t>
            </a: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</a:t>
            </a:r>
          </a:p>
          <a:p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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(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q)  p</a:t>
            </a:r>
            <a:endParaRPr lang="en-US" dirty="0">
              <a:solidFill>
                <a:schemeClr val="tx1"/>
              </a:solidFill>
              <a:sym typeface="Euclid 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q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p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q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B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E41D04-09B7-407F-BEFF-060B74B4789F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BD46D4-473E-4C31-98D2-AD24EFE4E90C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51BCA4-1FF0-4AB4-B7E9-DCC7BB19A650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35101-3639-4D4C-AF65-83A4224942CC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70B0E4-8B7C-4346-8D50-DE47E59B95CE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A0F8E-669F-439E-88C1-BB12EF2E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02A9C-41F9-4587-9CCC-2DC936DA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2D31-AA15-484F-A001-DE486363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982" y="702156"/>
            <a:ext cx="11029616" cy="1188720"/>
          </a:xfrm>
        </p:spPr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4EB3-D386-4542-A88E-2EB3D5CE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Apply</a:t>
            </a:r>
            <a:r>
              <a:rPr lang="en-US" dirty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propositional logic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mathematical thinking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Verify</a:t>
            </a:r>
            <a:r>
              <a:rPr lang="en-US" dirty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equivalence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two propositions.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Find 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negation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a compound proposition. 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Translate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between English sentences and logical expressions.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</a:t>
            </a:r>
            <a:r>
              <a:rPr lang="en-US" dirty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rules of inference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produce a valid argument.</a:t>
            </a:r>
          </a:p>
        </p:txBody>
      </p:sp>
      <p:pic>
        <p:nvPicPr>
          <p:cNvPr id="11268" name="Picture 4" descr="Image result for objective icon">
            <a:extLst>
              <a:ext uri="{FF2B5EF4-FFF2-40B4-BE49-F238E27FC236}">
                <a16:creationId xmlns:a16="http://schemas.microsoft.com/office/drawing/2014/main" id="{6C4F2534-F8BB-461B-AC8D-1837E9DF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599694"/>
            <a:ext cx="1741170" cy="174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8BBCC-1DCD-4207-B3F7-CD1E4AA8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84135-75AE-4EC5-A315-D274051C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803" y="2046626"/>
            <a:ext cx="9011097" cy="35089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 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(q  r)  (</a:t>
            </a:r>
            <a:r>
              <a:rPr lang="en-US" sz="4000" dirty="0">
                <a:solidFill>
                  <a:schemeClr val="tx1"/>
                </a:solidFill>
              </a:rPr>
              <a:t>p 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 q)(p  r)</a:t>
            </a:r>
          </a:p>
          <a:p>
            <a:pPr marL="0" indent="0">
              <a:buNone/>
            </a:pPr>
            <a:endParaRPr lang="en-US" sz="4000" dirty="0">
              <a:sym typeface="Symbo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>
                <a:sym typeface="Symbol"/>
              </a:rPr>
              <a:t>  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(q  r)  (</a:t>
            </a:r>
            <a:r>
              <a:rPr lang="en-US" sz="4000" dirty="0">
                <a:solidFill>
                  <a:schemeClr val="tx1"/>
                </a:solidFill>
              </a:rPr>
              <a:t>p 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 q)(p  r)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50" y="426388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/>
              <a:t>Distributive laws </a:t>
            </a:r>
          </a:p>
        </p:txBody>
      </p:sp>
      <p:pic>
        <p:nvPicPr>
          <p:cNvPr id="20482" name="Picture 2" descr="Image result for curved arrow">
            <a:extLst>
              <a:ext uri="{FF2B5EF4-FFF2-40B4-BE49-F238E27FC236}">
                <a16:creationId xmlns:a16="http://schemas.microsoft.com/office/drawing/2014/main" id="{BABC8846-19EB-440D-87E1-60F63293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5597">
            <a:off x="2514599" y="2012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urved arrow">
            <a:extLst>
              <a:ext uri="{FF2B5EF4-FFF2-40B4-BE49-F238E27FC236}">
                <a16:creationId xmlns:a16="http://schemas.microsoft.com/office/drawing/2014/main" id="{AD71845E-0D97-41A7-B43B-CB1DA504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5597">
            <a:off x="2503787" y="1407842"/>
            <a:ext cx="1914362" cy="202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6259C-5AB1-446B-A340-0FC99DDD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7404-04D7-4FA8-98F2-2794499D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0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976-6285-4607-B204-28A4AA54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59" y="684758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Important equivalences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4ACB-CCF3-47FE-ABE2-43EB80C0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45" y="2103348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De Morgan laws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A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B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97723E-53CC-4FA5-B6D3-0CBA4D71D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07132"/>
              </p:ext>
            </p:extLst>
          </p:nvPr>
        </p:nvGraphicFramePr>
        <p:xfrm>
          <a:off x="4238666" y="2103348"/>
          <a:ext cx="2502217" cy="142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533160" progId="Equation.DSMT4">
                  <p:embed/>
                </p:oleObj>
              </mc:Choice>
              <mc:Fallback>
                <p:oleObj name="Equation" r:id="rId2" imgW="939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8666" y="2103348"/>
                        <a:ext cx="2502217" cy="1420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86A50F-C431-426B-99F9-FA824EC80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72543"/>
              </p:ext>
            </p:extLst>
          </p:nvPr>
        </p:nvGraphicFramePr>
        <p:xfrm>
          <a:off x="1207463" y="4672395"/>
          <a:ext cx="111601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266400" progId="Equation.DSMT4">
                  <p:embed/>
                </p:oleObj>
              </mc:Choice>
              <mc:Fallback>
                <p:oleObj name="Equation" r:id="rId4" imgW="41904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F97723E-53CC-4FA5-B6D3-0CBA4D71D6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7463" y="4672395"/>
                        <a:ext cx="1116012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CEF20A-ED62-4088-8187-3932F13F8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2" y="1017498"/>
            <a:ext cx="1218567" cy="1270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C0EF49-F7DE-4D37-80AB-BF1EFE55064F}"/>
              </a:ext>
            </a:extLst>
          </p:cNvPr>
          <p:cNvSpPr txBox="1"/>
          <p:nvPr/>
        </p:nvSpPr>
        <p:spPr>
          <a:xfrm>
            <a:off x="5748581" y="3922713"/>
            <a:ext cx="52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proposition equivalent to </a:t>
            </a:r>
            <a:r>
              <a:rPr lang="en-US" sz="2400" dirty="0">
                <a:sym typeface="Euclid Symbol" panose="05050102010706020507" pitchFamily="18" charset="2"/>
              </a:rPr>
              <a:t>p  q </a:t>
            </a:r>
            <a:r>
              <a:rPr lang="en-US" sz="2400" dirty="0">
                <a:sym typeface="Symbol" panose="05050102010706020507" pitchFamily="18" charset="2"/>
              </a:rPr>
              <a:t>using only p, q, </a:t>
            </a:r>
            <a:r>
              <a:rPr lang="en-US" sz="2400" dirty="0">
                <a:sym typeface="Symbol"/>
              </a:rPr>
              <a:t>, and </a:t>
            </a:r>
            <a:r>
              <a:rPr lang="en-US" sz="2400" dirty="0">
                <a:sym typeface="Symbol" panose="05050102010706020507" pitchFamily="18" charset="2"/>
              </a:rPr>
              <a:t>.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57C3B7-55F5-440B-A5FD-28001A6CD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885" y="4253588"/>
            <a:ext cx="938696" cy="954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90D547-C922-44DB-8355-5C5A7FCFC658}"/>
              </a:ext>
            </a:extLst>
          </p:cNvPr>
          <p:cNvSpPr txBox="1"/>
          <p:nvPr/>
        </p:nvSpPr>
        <p:spPr>
          <a:xfrm>
            <a:off x="5748581" y="4867181"/>
            <a:ext cx="527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a proposition equivalent to </a:t>
            </a:r>
          </a:p>
          <a:p>
            <a:r>
              <a:rPr lang="en-US" sz="2400" dirty="0">
                <a:sym typeface="Euclid Symbol" panose="05050102010706020507" pitchFamily="18" charset="2"/>
              </a:rPr>
              <a:t>(p  q)</a:t>
            </a:r>
            <a:r>
              <a:rPr lang="en-US" sz="2400" dirty="0">
                <a:sym typeface="Symbol"/>
              </a:rPr>
              <a:t>(</a:t>
            </a:r>
            <a:r>
              <a:rPr lang="en-US" sz="2400" dirty="0">
                <a:sym typeface="Symbol" panose="05050102010706020507" pitchFamily="18" charset="2"/>
              </a:rPr>
              <a:t></a:t>
            </a:r>
            <a:r>
              <a:rPr lang="en-US" sz="2400" dirty="0">
                <a:sym typeface="Euclid Symbol" panose="05050102010706020507" pitchFamily="18" charset="2"/>
              </a:rPr>
              <a:t>p  q</a:t>
            </a:r>
            <a:r>
              <a:rPr lang="en-US" sz="2400" dirty="0">
                <a:sym typeface="Symbol"/>
              </a:rPr>
              <a:t>). </a:t>
            </a:r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E423-3A99-4173-B69E-F5BDB8BE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F45A-EBAE-4413-8E12-BB555FBC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C5EE-DF38-436B-8CB0-D22C7EB3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093" y="553566"/>
            <a:ext cx="8642818" cy="1188720"/>
          </a:xfrm>
        </p:spPr>
        <p:txBody>
          <a:bodyPr/>
          <a:lstStyle/>
          <a:p>
            <a:r>
              <a:rPr lang="en-US" dirty="0"/>
              <a:t>Predicates. quantifiers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8900-C79E-4179-840E-55D9F2DC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3" y="2249424"/>
            <a:ext cx="9248608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4 is a prime. 			// proposition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x is a prime. 			// not a proposition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	x is a prime </a:t>
            </a:r>
            <a:r>
              <a:rPr lang="en-US" i="1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predicate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Let </a:t>
            </a:r>
            <a:r>
              <a:rPr lang="en-US" dirty="0">
                <a:solidFill>
                  <a:srgbClr val="C00000"/>
                </a:solidFill>
              </a:rPr>
              <a:t>P(x)</a:t>
            </a:r>
            <a:r>
              <a:rPr lang="en-US" dirty="0">
                <a:solidFill>
                  <a:schemeClr val="tx1"/>
                </a:solidFill>
              </a:rPr>
              <a:t> be the statement </a:t>
            </a:r>
            <a:r>
              <a:rPr lang="en-US" i="1" dirty="0">
                <a:solidFill>
                  <a:srgbClr val="C00000"/>
                </a:solidFill>
              </a:rPr>
              <a:t>x is a prime</a:t>
            </a:r>
            <a:r>
              <a:rPr lang="en-US" i="1" dirty="0">
                <a:solidFill>
                  <a:schemeClr val="tx1"/>
                </a:solidFill>
              </a:rPr>
              <a:t>. 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P(3): 3 is a prime	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194D3-8C36-4A9D-870A-2F49EED9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637548"/>
            <a:ext cx="1533525" cy="15621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CC52-CA59-4647-B612-015719AC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192E-BA04-40EA-B60E-0ED4EE14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E9D3-4E50-4475-8B3B-F9815BFA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004" y="865034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69E0-6CBF-466E-91DF-9092DFDB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57" y="2056227"/>
            <a:ext cx="11029615" cy="36344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Let Q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be the statement that </a:t>
            </a:r>
            <a:r>
              <a:rPr lang="en-US" i="1" dirty="0">
                <a:solidFill>
                  <a:srgbClr val="C00000"/>
                </a:solidFill>
              </a:rPr>
              <a:t>the word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i="1" dirty="0">
                <a:solidFill>
                  <a:srgbClr val="C00000"/>
                </a:solidFill>
              </a:rPr>
              <a:t> contains the letter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. </a:t>
            </a:r>
            <a:r>
              <a:rPr lang="en-US" dirty="0">
                <a:solidFill>
                  <a:schemeClr val="tx1"/>
                </a:solidFill>
              </a:rPr>
              <a:t>Find the truth value of each of these statements: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Q(false)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Q(true)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Q(happy)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CA89BC-060A-42DA-8282-C2FDBAC1A8C7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2FCB38-7F7C-43D8-92A9-8193C826F36C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016B02-3327-46E2-BDC1-D708D007762A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2FED8-C827-4634-BECC-260AC7E49EF3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AFA3C5-E238-4077-971C-AA522E104297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A0F7-87AD-4F25-B247-404AC293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9934-867C-45CD-A9A2-A7BFE803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93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7891-11AB-40D9-87C1-A003596E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51534"/>
            <a:ext cx="8597098" cy="1188720"/>
          </a:xfrm>
        </p:spPr>
        <p:txBody>
          <a:bodyPr/>
          <a:lstStyle/>
          <a:p>
            <a:r>
              <a:rPr lang="en-US" dirty="0"/>
              <a:t>Predicates. quantifiers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0BAD-5543-41FA-B7F5-80CCEF75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u="sng" dirty="0">
                <a:solidFill>
                  <a:srgbClr val="C00000"/>
                </a:solidFill>
              </a:rPr>
              <a:t>Some</a:t>
            </a:r>
            <a:r>
              <a:rPr lang="en-US" dirty="0"/>
              <a:t> </a:t>
            </a:r>
            <a:r>
              <a:rPr lang="en-US" u="sng" dirty="0">
                <a:solidFill>
                  <a:srgbClr val="0000FF"/>
                </a:solidFill>
              </a:rPr>
              <a:t>integers</a:t>
            </a:r>
            <a:r>
              <a:rPr lang="en-US" u="sng" dirty="0">
                <a:solidFill>
                  <a:schemeClr val="tx1"/>
                </a:solidFill>
              </a:rPr>
              <a:t> are primes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In symbols:  </a:t>
            </a:r>
            <a:r>
              <a:rPr 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</a:t>
            </a:r>
            <a:r>
              <a:rPr lang="en-US" sz="3600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sz="3600" dirty="0" err="1">
                <a:solidFill>
                  <a:schemeClr val="tx1"/>
                </a:solidFill>
              </a:rPr>
              <a:t>P</a:t>
            </a:r>
            <a:r>
              <a:rPr lang="en-US" sz="3600" dirty="0">
                <a:solidFill>
                  <a:schemeClr val="tx1"/>
                </a:solidFill>
              </a:rPr>
              <a:t>(x)</a:t>
            </a:r>
            <a:r>
              <a:rPr lang="en-US" sz="3600" dirty="0"/>
              <a:t>		</a:t>
            </a:r>
            <a:r>
              <a:rPr lang="en-US" sz="2400" dirty="0">
                <a:solidFill>
                  <a:schemeClr val="tx1"/>
                </a:solidFill>
              </a:rPr>
              <a:t>// P(x): integer x is prime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2BF11-00BC-43ED-ADE0-1F607C5A2C38}"/>
              </a:ext>
            </a:extLst>
          </p:cNvPr>
          <p:cNvSpPr txBox="1"/>
          <p:nvPr/>
        </p:nvSpPr>
        <p:spPr>
          <a:xfrm>
            <a:off x="891540" y="3244334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quantifier	predicate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F60C4-099C-4BC4-86EF-7B22525C4566}"/>
              </a:ext>
            </a:extLst>
          </p:cNvPr>
          <p:cNvCxnSpPr>
            <a:cxnSpLocks/>
          </p:cNvCxnSpPr>
          <p:nvPr/>
        </p:nvCxnSpPr>
        <p:spPr>
          <a:xfrm>
            <a:off x="1771650" y="3700534"/>
            <a:ext cx="1097280" cy="5399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7914CB-02E7-40A8-8C4F-B841ACCCCBD6}"/>
              </a:ext>
            </a:extLst>
          </p:cNvPr>
          <p:cNvCxnSpPr/>
          <p:nvPr/>
        </p:nvCxnSpPr>
        <p:spPr>
          <a:xfrm flipH="1">
            <a:off x="3440430" y="3705999"/>
            <a:ext cx="160020" cy="52360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EA5D22E-A4A3-4081-9AE3-62304164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637548"/>
            <a:ext cx="1533525" cy="1562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8DED35-2EBD-4AD6-BA4E-72F6302913A8}"/>
              </a:ext>
            </a:extLst>
          </p:cNvPr>
          <p:cNvCxnSpPr/>
          <p:nvPr/>
        </p:nvCxnSpPr>
        <p:spPr>
          <a:xfrm>
            <a:off x="1554480" y="2857500"/>
            <a:ext cx="217170" cy="4800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79917-4017-47DD-BA2E-07A69EF39DF7}"/>
              </a:ext>
            </a:extLst>
          </p:cNvPr>
          <p:cNvCxnSpPr/>
          <p:nvPr/>
        </p:nvCxnSpPr>
        <p:spPr>
          <a:xfrm flipH="1">
            <a:off x="3440430" y="2857500"/>
            <a:ext cx="274320" cy="4686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45F1-4ADC-493F-B842-0165CB00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A949-3079-4F6F-8252-F1CFE7A8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94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E73F-3AF5-410D-9ECA-60F3B692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37" y="281434"/>
            <a:ext cx="6642568" cy="1188720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0DA9C9-762B-4F12-ABCF-3593E488E0A3}"/>
              </a:ext>
            </a:extLst>
          </p:cNvPr>
          <p:cNvSpPr/>
          <p:nvPr/>
        </p:nvSpPr>
        <p:spPr>
          <a:xfrm>
            <a:off x="3154680" y="324612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A146D-8C64-46F0-AF61-E6165DBFE5BC}"/>
              </a:ext>
            </a:extLst>
          </p:cNvPr>
          <p:cNvSpPr txBox="1"/>
          <p:nvPr/>
        </p:nvSpPr>
        <p:spPr>
          <a:xfrm>
            <a:off x="3336804" y="334937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Symbol" panose="05050102010706020507" pitchFamily="18" charset="2"/>
              </a:rPr>
              <a:t></a:t>
            </a:r>
            <a:endParaRPr lang="en-US" sz="40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940F84-CDE0-4161-8099-4288C80C8176}"/>
              </a:ext>
            </a:extLst>
          </p:cNvPr>
          <p:cNvSpPr/>
          <p:nvPr/>
        </p:nvSpPr>
        <p:spPr>
          <a:xfrm>
            <a:off x="7947660" y="328422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63A9-C77D-4CBC-A9F9-F08F13F7C916}"/>
              </a:ext>
            </a:extLst>
          </p:cNvPr>
          <p:cNvSpPr txBox="1"/>
          <p:nvPr/>
        </p:nvSpPr>
        <p:spPr>
          <a:xfrm>
            <a:off x="8129784" y="33874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Symbol" panose="05050102010706020507" pitchFamily="18" charset="2"/>
              </a:rPr>
              <a:t></a:t>
            </a:r>
            <a:endParaRPr lang="en-US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1E13A-CF24-4A27-BDB6-3F7C4C146692}"/>
              </a:ext>
            </a:extLst>
          </p:cNvPr>
          <p:cNvSpPr txBox="1"/>
          <p:nvPr/>
        </p:nvSpPr>
        <p:spPr>
          <a:xfrm>
            <a:off x="4863931" y="1756261"/>
            <a:ext cx="24641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Every </a:t>
            </a:r>
          </a:p>
          <a:p>
            <a:pPr algn="ctr"/>
            <a:r>
              <a:rPr lang="en-US" sz="2800" dirty="0"/>
              <a:t>Some</a:t>
            </a:r>
          </a:p>
          <a:p>
            <a:pPr algn="ctr"/>
            <a:r>
              <a:rPr lang="en-US" sz="2800" dirty="0"/>
              <a:t>There </a:t>
            </a:r>
            <a:r>
              <a:rPr lang="en-US" sz="2800" dirty="0">
                <a:solidFill>
                  <a:srgbClr val="C00000"/>
                </a:solidFill>
              </a:rPr>
              <a:t>exists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There is/are 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All</a:t>
            </a:r>
          </a:p>
          <a:p>
            <a:pPr algn="ctr"/>
            <a:r>
              <a:rPr lang="en-US" sz="2800" dirty="0"/>
              <a:t>Few </a:t>
            </a:r>
          </a:p>
          <a:p>
            <a:pPr algn="ctr"/>
            <a:r>
              <a:rPr lang="en-US" sz="2800" dirty="0"/>
              <a:t>Each </a:t>
            </a:r>
          </a:p>
          <a:p>
            <a:pPr algn="ctr"/>
            <a:r>
              <a:rPr lang="en-US" sz="2800" dirty="0"/>
              <a:t>Any </a:t>
            </a:r>
          </a:p>
          <a:p>
            <a:pPr algn="ctr"/>
            <a:r>
              <a:rPr lang="en-US" sz="2800" dirty="0"/>
              <a:t>None</a:t>
            </a:r>
          </a:p>
          <a:p>
            <a:pPr algn="ctr"/>
            <a:r>
              <a:rPr lang="en-US" sz="2800" dirty="0"/>
              <a:t>Many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D8B17B-7621-4F22-8DF5-5B2069A7CAF6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069080" y="3703320"/>
            <a:ext cx="1760220" cy="12573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844D1B-999D-419C-B88B-7EB8E0A81D15}"/>
              </a:ext>
            </a:extLst>
          </p:cNvPr>
          <p:cNvCxnSpPr>
            <a:cxnSpLocks/>
          </p:cNvCxnSpPr>
          <p:nvPr/>
        </p:nvCxnSpPr>
        <p:spPr>
          <a:xfrm>
            <a:off x="6807393" y="3063240"/>
            <a:ext cx="1140267" cy="525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470A7A-6CC4-4092-A903-C14F834517CD}"/>
              </a:ext>
            </a:extLst>
          </p:cNvPr>
          <p:cNvCxnSpPr/>
          <p:nvPr/>
        </p:nvCxnSpPr>
        <p:spPr>
          <a:xfrm>
            <a:off x="6377940" y="3429000"/>
            <a:ext cx="1569720" cy="160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CE786C-4FA3-482F-97E8-1DDFCDD64442}"/>
              </a:ext>
            </a:extLst>
          </p:cNvPr>
          <p:cNvCxnSpPr>
            <a:cxnSpLocks/>
          </p:cNvCxnSpPr>
          <p:nvPr/>
        </p:nvCxnSpPr>
        <p:spPr>
          <a:xfrm>
            <a:off x="6624151" y="2533839"/>
            <a:ext cx="1323509" cy="1055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E9F333-1AC0-48E0-86E3-2D9517EE8A6F}"/>
              </a:ext>
            </a:extLst>
          </p:cNvPr>
          <p:cNvCxnSpPr>
            <a:cxnSpLocks/>
          </p:cNvCxnSpPr>
          <p:nvPr/>
        </p:nvCxnSpPr>
        <p:spPr>
          <a:xfrm flipH="1">
            <a:off x="4069080" y="2103404"/>
            <a:ext cx="1417320" cy="160372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BF64F-F99F-46A8-A320-1DDFF53EEDB4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069080" y="3703320"/>
            <a:ext cx="1477096" cy="85725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20EA93-3604-4EEF-A91E-2891A855D26F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069080" y="3703320"/>
            <a:ext cx="1629494" cy="127201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352D2A-52C0-401F-A533-61DB7FBE875C}"/>
              </a:ext>
            </a:extLst>
          </p:cNvPr>
          <p:cNvCxnSpPr>
            <a:cxnSpLocks/>
          </p:cNvCxnSpPr>
          <p:nvPr/>
        </p:nvCxnSpPr>
        <p:spPr>
          <a:xfrm flipV="1">
            <a:off x="6541911" y="3589020"/>
            <a:ext cx="1405749" cy="222885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FA762-E070-4E7E-916D-2DA87CC6F08B}"/>
              </a:ext>
            </a:extLst>
          </p:cNvPr>
          <p:cNvCxnSpPr>
            <a:cxnSpLocks/>
          </p:cNvCxnSpPr>
          <p:nvPr/>
        </p:nvCxnSpPr>
        <p:spPr>
          <a:xfrm flipV="1">
            <a:off x="6448893" y="3589020"/>
            <a:ext cx="1498767" cy="6096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455B3E-63A1-47FD-AC11-2A3565914834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069080" y="3703320"/>
            <a:ext cx="1518558" cy="17256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86CCFE8-149F-4AE9-883F-4E014F021B6D}"/>
              </a:ext>
            </a:extLst>
          </p:cNvPr>
          <p:cNvSpPr txBox="1"/>
          <p:nvPr/>
        </p:nvSpPr>
        <p:spPr>
          <a:xfrm>
            <a:off x="3014065" y="4272993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Universal</a:t>
            </a:r>
          </a:p>
          <a:p>
            <a:r>
              <a:rPr lang="en-US" dirty="0">
                <a:solidFill>
                  <a:srgbClr val="C00000"/>
                </a:solidFill>
              </a:rPr>
              <a:t>quantifier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99C13F-DFF3-4127-BAC1-384D06B6CD60}"/>
              </a:ext>
            </a:extLst>
          </p:cNvPr>
          <p:cNvSpPr txBox="1"/>
          <p:nvPr/>
        </p:nvSpPr>
        <p:spPr>
          <a:xfrm>
            <a:off x="7913538" y="4240143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Existential </a:t>
            </a:r>
          </a:p>
          <a:p>
            <a:r>
              <a:rPr lang="en-US" dirty="0">
                <a:solidFill>
                  <a:srgbClr val="C00000"/>
                </a:solidFill>
              </a:rPr>
              <a:t>quantifier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94381-51EC-41D3-998A-1EC0A6F9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0D7A-02F1-4390-A690-126B827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F069-7AF9-434C-9CE2-7B4DB14D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3" y="2606050"/>
            <a:ext cx="9682948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rgbClr val="C00000"/>
                </a:solidFill>
              </a:rPr>
              <a:t>Q(x, y) </a:t>
            </a:r>
            <a:r>
              <a:rPr lang="en-US" dirty="0">
                <a:solidFill>
                  <a:schemeClr val="tx1"/>
                </a:solidFill>
              </a:rPr>
              <a:t>be the statement </a:t>
            </a:r>
            <a:r>
              <a:rPr lang="en-US" dirty="0">
                <a:solidFill>
                  <a:srgbClr val="C00000"/>
                </a:solidFill>
              </a:rPr>
              <a:t>x + y = </a:t>
            </a:r>
            <a:r>
              <a:rPr lang="en-US" dirty="0" err="1">
                <a:solidFill>
                  <a:srgbClr val="C00000"/>
                </a:solidFill>
              </a:rPr>
              <a:t>xy</a:t>
            </a:r>
            <a:r>
              <a:rPr lang="en-US" dirty="0">
                <a:solidFill>
                  <a:schemeClr val="tx1"/>
                </a:solidFill>
              </a:rPr>
              <a:t>, where x 	and y real numbers.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 the truth value of each of these statements: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Q(2, 1)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Q(3, 1)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yQ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(0, y)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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xQ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(x, 3)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9682C1-C8A2-4D41-BC88-EB9DB0C57E14}"/>
              </a:ext>
            </a:extLst>
          </p:cNvPr>
          <p:cNvSpPr txBox="1">
            <a:spLocks/>
          </p:cNvSpPr>
          <p:nvPr/>
        </p:nvSpPr>
        <p:spPr>
          <a:xfrm>
            <a:off x="1944004" y="865034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Quiz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7B92BF-1735-46E7-A19E-FA8E6CCF41E6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3C488A-DAD2-4EC4-B2E1-3768E4E839AD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2929C1-B384-4949-B952-8EE53872B77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82F52-9A24-430F-8D91-4931E0270134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D44D8-9777-4E6B-A070-1300B9E7DB81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43B91E-6C88-421E-9EDF-794F4DE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0FC3-60AC-4F70-BB1E-F76483D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25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8CBA-C1C8-45FF-BE10-C220FC3C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32" y="564996"/>
            <a:ext cx="6368248" cy="1188720"/>
          </a:xfrm>
        </p:spPr>
        <p:txBody>
          <a:bodyPr/>
          <a:lstStyle/>
          <a:p>
            <a:r>
              <a:rPr lang="en-US" dirty="0"/>
              <a:t>Translating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DB5D-2958-41EA-BE2D-563CB47F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22" y="2255520"/>
            <a:ext cx="10208728" cy="3634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sz="3500" dirty="0">
                <a:solidFill>
                  <a:srgbClr val="C00000"/>
                </a:solidFill>
              </a:rPr>
              <a:t>L(x, y) </a:t>
            </a:r>
            <a:r>
              <a:rPr lang="en-US" dirty="0">
                <a:solidFill>
                  <a:schemeClr val="tx1"/>
                </a:solidFill>
              </a:rPr>
              <a:t>be the statement that </a:t>
            </a:r>
            <a:r>
              <a:rPr lang="en-US" sz="3500" dirty="0">
                <a:solidFill>
                  <a:srgbClr val="C00000"/>
                </a:solidFill>
              </a:rPr>
              <a:t>x loves y</a:t>
            </a:r>
            <a:r>
              <a:rPr lang="en-US" dirty="0">
                <a:solidFill>
                  <a:schemeClr val="tx1"/>
                </a:solidFill>
              </a:rPr>
              <a:t>, where the domain for both x and y consists of all people in the world. Use the given predicate and quantifiers to express each of these sentences.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Nam loves Minh.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L(Nam, Minh)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trike="sngStrike" dirty="0">
                <a:solidFill>
                  <a:schemeClr val="tx1"/>
                </a:solidFill>
              </a:rPr>
              <a:t>L(Minh, Nam)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There is someone whom Tom loves.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	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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(Tom, y)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151E6D-840F-4FFE-8851-B79AB6BD0729}"/>
              </a:ext>
            </a:extLst>
          </p:cNvPr>
          <p:cNvGrpSpPr/>
          <p:nvPr/>
        </p:nvGrpSpPr>
        <p:grpSpPr>
          <a:xfrm>
            <a:off x="581192" y="702156"/>
            <a:ext cx="1469544" cy="1469544"/>
            <a:chOff x="581192" y="702156"/>
            <a:chExt cx="1469544" cy="1469544"/>
          </a:xfrm>
        </p:grpSpPr>
        <p:pic>
          <p:nvPicPr>
            <p:cNvPr id="7170" name="Picture 2" descr="Image result for translate icon">
              <a:extLst>
                <a:ext uri="{FF2B5EF4-FFF2-40B4-BE49-F238E27FC236}">
                  <a16:creationId xmlns:a16="http://schemas.microsoft.com/office/drawing/2014/main" id="{3FF94589-497E-491C-8929-DA95E29B6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92" y="702156"/>
              <a:ext cx="1469544" cy="146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40DFAF-8717-4FE6-A1BB-5C4FB88646EE}"/>
                </a:ext>
              </a:extLst>
            </p:cNvPr>
            <p:cNvSpPr txBox="1"/>
            <p:nvPr/>
          </p:nvSpPr>
          <p:spPr>
            <a:xfrm>
              <a:off x="765810" y="152511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AB2B1-8844-44EB-88D4-21A47E080E27}"/>
                </a:ext>
              </a:extLst>
            </p:cNvPr>
            <p:cNvSpPr txBox="1"/>
            <p:nvPr/>
          </p:nvSpPr>
          <p:spPr>
            <a:xfrm>
              <a:off x="1421130" y="785976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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C1DD12-63AA-4571-9502-BDC2E1B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F88EF6-5A6F-45F3-B237-53781997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DB5D-2958-41EA-BE2D-563CB47F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" y="1967724"/>
            <a:ext cx="10208728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sz="3500" dirty="0">
                <a:solidFill>
                  <a:srgbClr val="C00000"/>
                </a:solidFill>
              </a:rPr>
              <a:t>L(x, y) </a:t>
            </a:r>
            <a:r>
              <a:rPr lang="en-US" dirty="0">
                <a:solidFill>
                  <a:schemeClr val="tx1"/>
                </a:solidFill>
              </a:rPr>
              <a:t>be the statement that </a:t>
            </a:r>
            <a:r>
              <a:rPr lang="en-US" sz="3500" dirty="0">
                <a:solidFill>
                  <a:srgbClr val="C00000"/>
                </a:solidFill>
              </a:rPr>
              <a:t>x loves y</a:t>
            </a:r>
            <a:r>
              <a:rPr lang="en-US" dirty="0">
                <a:solidFill>
                  <a:schemeClr val="tx1"/>
                </a:solidFill>
              </a:rPr>
              <a:t>, where the domain for both x and y consists of all people in the world. Express each of these sentences. </a:t>
            </a:r>
          </a:p>
          <a:p>
            <a:pPr marL="630000" lvl="2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tx1"/>
                </a:solidFill>
              </a:rPr>
              <a:t>Everybody loves Alex. </a:t>
            </a:r>
          </a:p>
          <a:p>
            <a:pPr marL="6300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Everybody loves somebody.</a:t>
            </a:r>
          </a:p>
          <a:p>
            <a:pPr marL="6300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There is somebody whom everybody loves.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151E6D-840F-4FFE-8851-B79AB6BD0729}"/>
              </a:ext>
            </a:extLst>
          </p:cNvPr>
          <p:cNvGrpSpPr/>
          <p:nvPr/>
        </p:nvGrpSpPr>
        <p:grpSpPr>
          <a:xfrm>
            <a:off x="581192" y="702156"/>
            <a:ext cx="1469544" cy="1469544"/>
            <a:chOff x="581192" y="702156"/>
            <a:chExt cx="1469544" cy="1469544"/>
          </a:xfrm>
        </p:grpSpPr>
        <p:pic>
          <p:nvPicPr>
            <p:cNvPr id="7170" name="Picture 2" descr="Image result for translate icon">
              <a:extLst>
                <a:ext uri="{FF2B5EF4-FFF2-40B4-BE49-F238E27FC236}">
                  <a16:creationId xmlns:a16="http://schemas.microsoft.com/office/drawing/2014/main" id="{3FF94589-497E-491C-8929-DA95E29B6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92" y="702156"/>
              <a:ext cx="1469544" cy="146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40DFAF-8717-4FE6-A1BB-5C4FB88646EE}"/>
                </a:ext>
              </a:extLst>
            </p:cNvPr>
            <p:cNvSpPr txBox="1"/>
            <p:nvPr/>
          </p:nvSpPr>
          <p:spPr>
            <a:xfrm>
              <a:off x="765810" y="152511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AB2B1-8844-44EB-88D4-21A47E080E27}"/>
                </a:ext>
              </a:extLst>
            </p:cNvPr>
            <p:cNvSpPr txBox="1"/>
            <p:nvPr/>
          </p:nvSpPr>
          <p:spPr>
            <a:xfrm>
              <a:off x="1421130" y="785976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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4C40F04-37B7-4C5E-B0AC-90B7F9F6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969625"/>
            <a:ext cx="1133475" cy="11525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5101222-3156-4A13-BDC0-89E0E543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36" y="618336"/>
            <a:ext cx="6368248" cy="1188720"/>
          </a:xfrm>
        </p:spPr>
        <p:txBody>
          <a:bodyPr/>
          <a:lstStyle/>
          <a:p>
            <a:r>
              <a:rPr lang="en-US" dirty="0"/>
              <a:t>Translating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CB563-B213-435C-858A-09B11BCB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CF368-A105-43E3-9BEC-8504438D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87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42A4-A25B-4502-90AD-4FEA0A43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12" y="3942103"/>
            <a:ext cx="611170" cy="623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1F573-2DEB-47EA-92F3-24ED5EB9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12" y="652704"/>
            <a:ext cx="6882598" cy="1188720"/>
          </a:xfrm>
        </p:spPr>
        <p:txBody>
          <a:bodyPr/>
          <a:lstStyle/>
          <a:p>
            <a:r>
              <a:rPr lang="en-US" dirty="0"/>
              <a:t>Negating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3CC9-8650-4D2E-9835-1D802D563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21" y="1998907"/>
            <a:ext cx="7459281" cy="3634486"/>
          </a:xfrm>
        </p:spPr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Express the negations of these propositions using quantifiers, and in English.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Every student in this class likes mathematics.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		Some students in this class do not like 				 	mathematics.</a:t>
            </a:r>
          </a:p>
          <a:p>
            <a:pPr marL="3240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All students in this class have passed calculus.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6DE62E-D407-40BF-B56E-55CF67AF814D}"/>
              </a:ext>
            </a:extLst>
          </p:cNvPr>
          <p:cNvSpPr/>
          <p:nvPr/>
        </p:nvSpPr>
        <p:spPr>
          <a:xfrm>
            <a:off x="452327" y="1073874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</a:t>
            </a:r>
            <a:endParaRPr lang="en-US" sz="7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EC1E1-F0FC-4126-9AE6-7632D496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961" y="4565496"/>
            <a:ext cx="613088" cy="62339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C8DE4D-7C1A-462F-9B8E-97BF7A9F4B2B}"/>
              </a:ext>
            </a:extLst>
          </p:cNvPr>
          <p:cNvSpPr/>
          <p:nvPr/>
        </p:nvSpPr>
        <p:spPr>
          <a:xfrm>
            <a:off x="8176437" y="1079177"/>
            <a:ext cx="3150163" cy="17915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C7F05B4-7F80-41F2-92BC-F575CD7BE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56823"/>
              </p:ext>
            </p:extLst>
          </p:nvPr>
        </p:nvGraphicFramePr>
        <p:xfrm>
          <a:off x="8347543" y="1282140"/>
          <a:ext cx="2631613" cy="143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558720" progId="Equation.DSMT4">
                  <p:embed/>
                </p:oleObj>
              </mc:Choice>
              <mc:Fallback>
                <p:oleObj name="Equation" r:id="rId4" imgW="1396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47543" y="1282140"/>
                        <a:ext cx="2631613" cy="143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AB542D-0C4F-4A01-A5FC-6A0395DC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84BC7-4943-4FF6-BB70-7696BA73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vinhdp@fpt.edu.vn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232" y="509718"/>
            <a:ext cx="8278508" cy="118872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pitchFamily="34" charset="-127"/>
              </a:rPr>
              <a:t>Foundations of Logic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0" y="2054212"/>
            <a:ext cx="11029615" cy="3634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Propositional logic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Operators 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Equivalence rules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Predicate logic</a:t>
            </a:r>
          </a:p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ea typeface="Gulim" pitchFamily="34" charset="-127"/>
              </a:rPr>
              <a:t> Rules of Inference</a:t>
            </a:r>
            <a:endParaRPr lang="en-US" altLang="ko-KR" dirty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47469-365B-4DBD-8F35-9704EB433713}"/>
              </a:ext>
            </a:extLst>
          </p:cNvPr>
          <p:cNvSpPr txBox="1"/>
          <p:nvPr/>
        </p:nvSpPr>
        <p:spPr>
          <a:xfrm>
            <a:off x="5505923" y="2884627"/>
            <a:ext cx="529542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Design of digital electronic circuits.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Express conditions in programs.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Query to databases &amp; search engines.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6387A-1D1C-46FB-B1C2-917D263CD74E}"/>
              </a:ext>
            </a:extLst>
          </p:cNvPr>
          <p:cNvSpPr txBox="1"/>
          <p:nvPr/>
        </p:nvSpPr>
        <p:spPr>
          <a:xfrm>
            <a:off x="5502827" y="4061703"/>
            <a:ext cx="538996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C00000"/>
                </a:solidFill>
                <a:ea typeface="Gulim" pitchFamily="34" charset="-127"/>
              </a:rPr>
              <a:t>Express and manipulate statements in mathematics and computer science.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45BD9-80A1-4C4F-9E80-D143A72AC3A3}"/>
              </a:ext>
            </a:extLst>
          </p:cNvPr>
          <p:cNvSpPr txBox="1"/>
          <p:nvPr/>
        </p:nvSpPr>
        <p:spPr>
          <a:xfrm>
            <a:off x="5502826" y="4829029"/>
            <a:ext cx="4495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Produce valid arguments. </a:t>
            </a:r>
          </a:p>
        </p:txBody>
      </p:sp>
      <p:pic>
        <p:nvPicPr>
          <p:cNvPr id="12290" name="Picture 2" descr="Image result for icon for base">
            <a:extLst>
              <a:ext uri="{FF2B5EF4-FFF2-40B4-BE49-F238E27FC236}">
                <a16:creationId xmlns:a16="http://schemas.microsoft.com/office/drawing/2014/main" id="{A2DD1589-20BB-45EE-9F78-0E7C8310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9" y="736218"/>
            <a:ext cx="1401191" cy="14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A3957-2C3A-4F69-B437-BE003A49F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32" y="2559842"/>
            <a:ext cx="813521" cy="720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83FFB8-8A9D-4993-8E2B-7A72753B0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263" y="3253775"/>
            <a:ext cx="832660" cy="807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92B800-F2D2-4EC0-8367-36F025C36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402" y="4050499"/>
            <a:ext cx="775510" cy="789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FDCB19-F41F-4DED-91F2-FD7112B02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0593" y="4819779"/>
            <a:ext cx="845139" cy="7574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71BEB-A353-4856-AD39-2FDB78BB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98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EAF4-7575-43CF-AF69-782B2AE7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72" y="551080"/>
            <a:ext cx="7465528" cy="1188720"/>
          </a:xfrm>
        </p:spPr>
        <p:txBody>
          <a:bodyPr/>
          <a:lstStyle/>
          <a:p>
            <a:r>
              <a:rPr lang="en-US" dirty="0"/>
              <a:t>Rules of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B0E2-75FE-4403-8896-329C8808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22" y="2178159"/>
            <a:ext cx="11029615" cy="36344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Laws of thought</a:t>
            </a:r>
          </a:p>
          <a:p>
            <a:r>
              <a:rPr lang="en-US" dirty="0">
                <a:solidFill>
                  <a:schemeClr val="tx1"/>
                </a:solidFill>
              </a:rPr>
              <a:t> Rules for producing valid arguments</a:t>
            </a:r>
          </a:p>
          <a:p>
            <a:r>
              <a:rPr lang="en-US" dirty="0">
                <a:solidFill>
                  <a:schemeClr val="tx1"/>
                </a:solidFill>
              </a:rPr>
              <a:t> Rules for avoiding fallacies</a:t>
            </a:r>
          </a:p>
          <a:p>
            <a:r>
              <a:rPr lang="en-US" dirty="0">
                <a:solidFill>
                  <a:schemeClr val="tx1"/>
                </a:solidFill>
              </a:rPr>
              <a:t> Rules for making draws from a hypothesis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59ECB9-71F7-466F-B200-965D7F49C326}"/>
              </a:ext>
            </a:extLst>
          </p:cNvPr>
          <p:cNvGrpSpPr/>
          <p:nvPr/>
        </p:nvGrpSpPr>
        <p:grpSpPr>
          <a:xfrm>
            <a:off x="581192" y="942186"/>
            <a:ext cx="914400" cy="914400"/>
            <a:chOff x="581192" y="942186"/>
            <a:chExt cx="914400" cy="91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DA31A67-588C-4A55-81BF-EFD24B09EDF5}"/>
                </a:ext>
              </a:extLst>
            </p:cNvPr>
            <p:cNvSpPr/>
            <p:nvPr/>
          </p:nvSpPr>
          <p:spPr>
            <a:xfrm>
              <a:off x="581192" y="942186"/>
              <a:ext cx="914400" cy="9144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F37D81-150B-4EC8-8922-D1CCA64E46E0}"/>
                </a:ext>
              </a:extLst>
            </p:cNvPr>
            <p:cNvCxnSpPr>
              <a:cxnSpLocks/>
            </p:cNvCxnSpPr>
            <p:nvPr/>
          </p:nvCxnSpPr>
          <p:spPr>
            <a:xfrm>
              <a:off x="683193" y="1392882"/>
              <a:ext cx="710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569247-6C58-41BE-AAB8-48ED0EDD16C1}"/>
                </a:ext>
              </a:extLst>
            </p:cNvPr>
            <p:cNvSpPr txBox="1"/>
            <p:nvPr/>
          </p:nvSpPr>
          <p:spPr>
            <a:xfrm>
              <a:off x="663068" y="954523"/>
              <a:ext cx="6848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P</a:t>
              </a:r>
            </a:p>
            <a:p>
              <a:pPr algn="ctr"/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/>
                <a:t>Q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42A4-2AF3-424B-8F0F-E34DDBFA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A15C22-2E4D-4DA6-870E-ECB4FF61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65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02AE-FBA6-4E23-BDB6-08F740E7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9980128" cy="1188720"/>
          </a:xfrm>
        </p:spPr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CFE02E-D09C-4924-AA35-300AB64C4B21}"/>
              </a:ext>
            </a:extLst>
          </p:cNvPr>
          <p:cNvSpPr/>
          <p:nvPr/>
        </p:nvSpPr>
        <p:spPr>
          <a:xfrm>
            <a:off x="5375682" y="2265219"/>
            <a:ext cx="3726635" cy="3645307"/>
          </a:xfrm>
          <a:prstGeom prst="ellipse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775193-AA7B-46DD-8CE8-966BB1D03069}"/>
              </a:ext>
            </a:extLst>
          </p:cNvPr>
          <p:cNvCxnSpPr>
            <a:cxnSpLocks/>
          </p:cNvCxnSpPr>
          <p:nvPr/>
        </p:nvCxnSpPr>
        <p:spPr>
          <a:xfrm>
            <a:off x="5901689" y="4569153"/>
            <a:ext cx="30594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2E62C7-28CF-457E-B191-C3771183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89" y="2642445"/>
            <a:ext cx="3174837" cy="1803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D57957-41A5-492F-9CEB-66092164D1DA}"/>
              </a:ext>
            </a:extLst>
          </p:cNvPr>
          <p:cNvSpPr txBox="1"/>
          <p:nvPr/>
        </p:nvSpPr>
        <p:spPr>
          <a:xfrm>
            <a:off x="5827799" y="4605959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 </a:t>
            </a:r>
            <a:r>
              <a:rPr lang="en-US" sz="3600" b="1" dirty="0">
                <a:solidFill>
                  <a:srgbClr val="C00000"/>
                </a:solidFill>
              </a:rPr>
              <a:t>conclusion</a:t>
            </a:r>
          </a:p>
        </p:txBody>
      </p:sp>
      <p:pic>
        <p:nvPicPr>
          <p:cNvPr id="17410" name="Picture 2" descr="Image result for curve arrow">
            <a:extLst>
              <a:ext uri="{FF2B5EF4-FFF2-40B4-BE49-F238E27FC236}">
                <a16:creationId xmlns:a16="http://schemas.microsoft.com/office/drawing/2014/main" id="{34922E67-96EC-490B-95F3-298B3FE79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30904" y="3528482"/>
            <a:ext cx="1638917" cy="15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F7E2E4-B441-4529-A2A3-2B9DC402C7A9}"/>
              </a:ext>
            </a:extLst>
          </p:cNvPr>
          <p:cNvSpPr txBox="1"/>
          <p:nvPr/>
        </p:nvSpPr>
        <p:spPr>
          <a:xfrm>
            <a:off x="546568" y="2994553"/>
            <a:ext cx="455087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</a:p>
          <a:p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‘premises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  <a:sym typeface="Wingdings" panose="05000000000000000000" pitchFamily="2" charset="2"/>
              </a:rPr>
              <a:t> conclusion’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sz="2600" dirty="0">
                <a:sym typeface="Wingdings" panose="05000000000000000000" pitchFamily="2" charset="2"/>
              </a:rPr>
              <a:t>is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always true</a:t>
            </a:r>
            <a:r>
              <a:rPr lang="en-US" sz="2600" dirty="0">
                <a:sym typeface="Wingdings" panose="05000000000000000000" pitchFamily="2" charset="2"/>
              </a:rPr>
              <a:t>, we have a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valid argument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20961-1EF6-4A42-AF6C-2E9C06791305}"/>
              </a:ext>
            </a:extLst>
          </p:cNvPr>
          <p:cNvSpPr txBox="1"/>
          <p:nvPr/>
        </p:nvSpPr>
        <p:spPr>
          <a:xfrm>
            <a:off x="6035040" y="601642"/>
            <a:ext cx="5007586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onsolas" panose="020B0609020204030204" pitchFamily="49" charset="0"/>
              </a:rPr>
              <a:t>If apes are intelligent, then apes can solve puzzles. 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Apes can solve puzzles. 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Therefore, apes are intelligent.</a:t>
            </a: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A50485AB-8E43-4784-B62C-FD03F221F2B6}"/>
              </a:ext>
            </a:extLst>
          </p:cNvPr>
          <p:cNvSpPr/>
          <p:nvPr/>
        </p:nvSpPr>
        <p:spPr>
          <a:xfrm>
            <a:off x="4799416" y="1173256"/>
            <a:ext cx="833439" cy="814251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0F63-C2BB-4DA3-9893-ED105F39A2AF}"/>
              </a:ext>
            </a:extLst>
          </p:cNvPr>
          <p:cNvSpPr txBox="1"/>
          <p:nvPr/>
        </p:nvSpPr>
        <p:spPr>
          <a:xfrm>
            <a:off x="4687081" y="198750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</a:t>
            </a:r>
          </a:p>
          <a:p>
            <a:r>
              <a:rPr lang="en-US" dirty="0"/>
              <a:t>argument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A345-2B0F-4D61-8F9E-97ACFA4E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2056D-2850-4ED9-8928-024BB1C4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1D56-151F-4794-B015-4716CB9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80" y="597579"/>
            <a:ext cx="7458537" cy="1188720"/>
          </a:xfrm>
        </p:spPr>
        <p:txBody>
          <a:bodyPr/>
          <a:lstStyle/>
          <a:p>
            <a:r>
              <a:rPr lang="en-US" dirty="0"/>
              <a:t>Modus pones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3393-CEC3-4A3B-9FD8-8EA34DD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12" y="2157419"/>
            <a:ext cx="9194653" cy="3634486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  <a:sym typeface="Wingdings" panose="05000000000000000000" pitchFamily="2" charset="2"/>
              </a:rPr>
              <a:t> If A, then B.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  <a:sym typeface="Wingdings" panose="05000000000000000000" pitchFamily="2" charset="2"/>
              </a:rPr>
              <a:t> A.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  <a:sym typeface="Wingdings" panose="05000000000000000000" pitchFamily="2" charset="2"/>
              </a:rPr>
              <a:t> Therefore, 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8BCF6A-E763-4D2A-A45F-43CBC960D5E8}"/>
              </a:ext>
            </a:extLst>
          </p:cNvPr>
          <p:cNvGrpSpPr/>
          <p:nvPr/>
        </p:nvGrpSpPr>
        <p:grpSpPr>
          <a:xfrm>
            <a:off x="752642" y="837681"/>
            <a:ext cx="1148679" cy="1163035"/>
            <a:chOff x="3166110" y="2503170"/>
            <a:chExt cx="1148679" cy="116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8AEF5-B25C-466E-A657-294F0C827D19}"/>
                </a:ext>
              </a:extLst>
            </p:cNvPr>
            <p:cNvSpPr/>
            <p:nvPr/>
          </p:nvSpPr>
          <p:spPr>
            <a:xfrm>
              <a:off x="3166110" y="2503170"/>
              <a:ext cx="1148679" cy="11630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83FA85-C62D-4481-B95C-0CF993423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64684" y="3178612"/>
              <a:ext cx="9743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BAE6F0-3045-4666-8E96-8D6B628387A1}"/>
                </a:ext>
              </a:extLst>
            </p:cNvPr>
            <p:cNvSpPr txBox="1"/>
            <p:nvPr/>
          </p:nvSpPr>
          <p:spPr>
            <a:xfrm>
              <a:off x="3335265" y="2532281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 </a:t>
              </a:r>
              <a:r>
                <a:rPr lang="en-US" b="1" dirty="0">
                  <a:sym typeface="Wingdings" panose="05000000000000000000" pitchFamily="2" charset="2"/>
                </a:rPr>
                <a:t> B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3D599E-6495-45A5-B975-8105C0CF18C7}"/>
                </a:ext>
              </a:extLst>
            </p:cNvPr>
            <p:cNvSpPr txBox="1"/>
            <p:nvPr/>
          </p:nvSpPr>
          <p:spPr>
            <a:xfrm>
              <a:off x="3369149" y="316474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ym typeface="Symbol" panose="05050102010706020507" pitchFamily="18" charset="2"/>
                </a:rPr>
                <a:t></a:t>
              </a:r>
              <a:r>
                <a:rPr lang="en-US" b="1" dirty="0"/>
                <a:t>B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</p:grp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09A1BC-8E93-493E-B6C3-D5033CB34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30253"/>
              </p:ext>
            </p:extLst>
          </p:nvPr>
        </p:nvGraphicFramePr>
        <p:xfrm>
          <a:off x="4555498" y="2264571"/>
          <a:ext cx="3619527" cy="232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1282680" progId="Equation.DSMT4">
                  <p:embed/>
                </p:oleObj>
              </mc:Choice>
              <mc:Fallback>
                <p:oleObj name="Equation" r:id="rId2" imgW="199368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5498" y="2264571"/>
                        <a:ext cx="3619527" cy="232885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FE9F4-FACE-4D08-813D-2FB0CE37196D}"/>
              </a:ext>
            </a:extLst>
          </p:cNvPr>
          <p:cNvGrpSpPr/>
          <p:nvPr/>
        </p:nvGrpSpPr>
        <p:grpSpPr>
          <a:xfrm>
            <a:off x="8256450" y="2197769"/>
            <a:ext cx="2646045" cy="2550686"/>
            <a:chOff x="7059371" y="5254406"/>
            <a:chExt cx="2646045" cy="25506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0F5C70-7606-4D24-AC78-C1B4C752B3EF}"/>
                </a:ext>
              </a:extLst>
            </p:cNvPr>
            <p:cNvSpPr/>
            <p:nvPr/>
          </p:nvSpPr>
          <p:spPr>
            <a:xfrm>
              <a:off x="7059371" y="5254406"/>
              <a:ext cx="2646045" cy="255068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E881B5-512C-424C-87B1-7A364241D0CD}"/>
                </a:ext>
              </a:extLst>
            </p:cNvPr>
            <p:cNvSpPr txBox="1"/>
            <p:nvPr/>
          </p:nvSpPr>
          <p:spPr>
            <a:xfrm>
              <a:off x="7237578" y="5576293"/>
              <a:ext cx="228963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Valid argument with false conclusion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654FF-20B7-4BFC-9A94-1FC12952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BBB859-27D3-4744-86F1-6F2E1F6A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1D56-151F-4794-B015-4716CB9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80" y="597579"/>
            <a:ext cx="7458537" cy="1188720"/>
          </a:xfrm>
        </p:spPr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3393-CEC3-4A3B-9FD8-8EA34DD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81" y="2319986"/>
            <a:ext cx="9194653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 If A, then B.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B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 Therefore,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8BCF6A-E763-4D2A-A45F-43CBC960D5E8}"/>
              </a:ext>
            </a:extLst>
          </p:cNvPr>
          <p:cNvGrpSpPr/>
          <p:nvPr/>
        </p:nvGrpSpPr>
        <p:grpSpPr>
          <a:xfrm>
            <a:off x="752642" y="837681"/>
            <a:ext cx="1148679" cy="1163035"/>
            <a:chOff x="3166110" y="2503170"/>
            <a:chExt cx="1148679" cy="116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8AEF5-B25C-466E-A657-294F0C827D19}"/>
                </a:ext>
              </a:extLst>
            </p:cNvPr>
            <p:cNvSpPr/>
            <p:nvPr/>
          </p:nvSpPr>
          <p:spPr>
            <a:xfrm>
              <a:off x="3166110" y="2503170"/>
              <a:ext cx="1148679" cy="11630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83FA85-C62D-4481-B95C-0CF993423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64684" y="3178612"/>
              <a:ext cx="9743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BAE6F0-3045-4666-8E96-8D6B628387A1}"/>
                </a:ext>
              </a:extLst>
            </p:cNvPr>
            <p:cNvSpPr txBox="1"/>
            <p:nvPr/>
          </p:nvSpPr>
          <p:spPr>
            <a:xfrm>
              <a:off x="3335265" y="2532281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 </a:t>
              </a:r>
              <a:r>
                <a:rPr lang="en-US" b="1" dirty="0">
                  <a:sym typeface="Wingdings" panose="05000000000000000000" pitchFamily="2" charset="2"/>
                </a:rPr>
                <a:t> B</a:t>
              </a:r>
            </a:p>
            <a:p>
              <a:r>
                <a:rPr lang="en-US" b="1" dirty="0">
                  <a:sym typeface="Symbol" panose="05050102010706020507" pitchFamily="18" charset="2"/>
                </a:rPr>
                <a:t>B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3D599E-6495-45A5-B975-8105C0CF18C7}"/>
                </a:ext>
              </a:extLst>
            </p:cNvPr>
            <p:cNvSpPr txBox="1"/>
            <p:nvPr/>
          </p:nvSpPr>
          <p:spPr>
            <a:xfrm>
              <a:off x="3369149" y="316474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ym typeface="Symbol" panose="05050102010706020507" pitchFamily="18" charset="2"/>
                </a:rPr>
                <a:t>A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24AF1F-7B75-41D3-BA05-B00C57A59FB3}"/>
              </a:ext>
            </a:extLst>
          </p:cNvPr>
          <p:cNvSpPr txBox="1"/>
          <p:nvPr/>
        </p:nvSpPr>
        <p:spPr>
          <a:xfrm>
            <a:off x="4213352" y="4424360"/>
            <a:ext cx="725093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If logic is </a:t>
            </a:r>
            <a:r>
              <a:rPr lang="en-US" sz="2200" u="sng" dirty="0">
                <a:solidFill>
                  <a:srgbClr val="C00000"/>
                </a:solidFill>
                <a:latin typeface="Consolas" panose="020B0609020204030204" pitchFamily="49" charset="0"/>
              </a:rPr>
              <a:t>easy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, then I am a </a:t>
            </a:r>
            <a:r>
              <a:rPr lang="en-US" sz="2200" u="sng" dirty="0">
                <a:solidFill>
                  <a:srgbClr val="C00000"/>
                </a:solidFill>
                <a:latin typeface="Consolas" panose="020B0609020204030204" pitchFamily="49" charset="0"/>
              </a:rPr>
              <a:t>monkey’s uncle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I am </a:t>
            </a:r>
            <a:r>
              <a:rPr lang="en-US" sz="2200" u="sng" dirty="0">
                <a:solidFill>
                  <a:srgbClr val="C00000"/>
                </a:solidFill>
                <a:latin typeface="Consolas" panose="020B0609020204030204" pitchFamily="49" charset="0"/>
              </a:rPr>
              <a:t>not a monkey’s uncle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Therefore, logic is </a:t>
            </a:r>
            <a:r>
              <a:rPr lang="en-US" sz="2200" u="sng" dirty="0">
                <a:solidFill>
                  <a:srgbClr val="C00000"/>
                </a:solidFill>
                <a:latin typeface="Consolas" panose="020B0609020204030204" pitchFamily="49" charset="0"/>
              </a:rPr>
              <a:t>not easy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4FFB-BC2D-42F5-B049-0F31BA8DC134}"/>
              </a:ext>
            </a:extLst>
          </p:cNvPr>
          <p:cNvSpPr txBox="1"/>
          <p:nvPr/>
        </p:nvSpPr>
        <p:spPr>
          <a:xfrm>
            <a:off x="4213352" y="2105569"/>
            <a:ext cx="6507988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If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a triangle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, then the sum of its interior angles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180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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 sum of the interior angles of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not 180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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Therefore,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not a triangle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84D9-6E12-4EE7-BE8C-03B214CE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727D91-99B2-47B7-9957-8E85E621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7D5B-7180-44A5-9126-8FD52B39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2" y="297825"/>
            <a:ext cx="7385518" cy="1188720"/>
          </a:xfrm>
        </p:spPr>
        <p:txBody>
          <a:bodyPr/>
          <a:lstStyle/>
          <a:p>
            <a:r>
              <a:rPr lang="en-US" dirty="0"/>
              <a:t>Other rules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4374E5-3DE9-46D0-ACFB-C93F5BF83ADB}"/>
              </a:ext>
            </a:extLst>
          </p:cNvPr>
          <p:cNvGrpSpPr/>
          <p:nvPr/>
        </p:nvGrpSpPr>
        <p:grpSpPr>
          <a:xfrm>
            <a:off x="7989570" y="1498191"/>
            <a:ext cx="1676781" cy="1702575"/>
            <a:chOff x="5101590" y="2484120"/>
            <a:chExt cx="1676781" cy="17025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C5A28E-F9AE-4F23-BC8F-3F92B73C95A5}"/>
                </a:ext>
              </a:extLst>
            </p:cNvPr>
            <p:cNvSpPr/>
            <p:nvPr/>
          </p:nvSpPr>
          <p:spPr>
            <a:xfrm>
              <a:off x="5101590" y="248412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956458-B91E-4CD8-A06F-084CA07D356B}"/>
                </a:ext>
              </a:extLst>
            </p:cNvPr>
            <p:cNvCxnSpPr>
              <a:cxnSpLocks/>
            </p:cNvCxnSpPr>
            <p:nvPr/>
          </p:nvCxnSpPr>
          <p:spPr>
            <a:xfrm>
              <a:off x="5349240" y="3501390"/>
              <a:ext cx="1226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36804-7219-404E-AEA3-41F8C70442C8}"/>
                </a:ext>
              </a:extLst>
            </p:cNvPr>
            <p:cNvSpPr txBox="1"/>
            <p:nvPr/>
          </p:nvSpPr>
          <p:spPr>
            <a:xfrm>
              <a:off x="5181921" y="3467100"/>
              <a:ext cx="145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 </a:t>
              </a:r>
              <a:endParaRPr lang="en-US" sz="2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043442-A97A-4B53-84B5-16D33929F171}"/>
                </a:ext>
              </a:extLst>
            </p:cNvPr>
            <p:cNvSpPr txBox="1"/>
            <p:nvPr/>
          </p:nvSpPr>
          <p:spPr>
            <a:xfrm>
              <a:off x="5381947" y="2647087"/>
              <a:ext cx="11929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</a:t>
              </a:r>
              <a:endParaRPr lang="en-US" sz="2400" b="1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F567C9-98F2-4975-AE3C-7E2F2C8C72CD}"/>
              </a:ext>
            </a:extLst>
          </p:cNvPr>
          <p:cNvGrpSpPr/>
          <p:nvPr/>
        </p:nvGrpSpPr>
        <p:grpSpPr>
          <a:xfrm>
            <a:off x="1521088" y="1664173"/>
            <a:ext cx="1676781" cy="1702575"/>
            <a:chOff x="1725930" y="2434590"/>
            <a:chExt cx="1676781" cy="17025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66C73B-70E7-4C61-858E-5F012D2A10EA}"/>
                </a:ext>
              </a:extLst>
            </p:cNvPr>
            <p:cNvSpPr/>
            <p:nvPr/>
          </p:nvSpPr>
          <p:spPr>
            <a:xfrm>
              <a:off x="1725930" y="243459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FBB290-0565-4729-9C68-DF699E4336F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3451860"/>
              <a:ext cx="1234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9B8B5A-A7DC-466D-8669-DE1543C107FF}"/>
                </a:ext>
              </a:extLst>
            </p:cNvPr>
            <p:cNvSpPr txBox="1"/>
            <p:nvPr/>
          </p:nvSpPr>
          <p:spPr>
            <a:xfrm>
              <a:off x="2052706" y="2593320"/>
              <a:ext cx="11977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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Symbol" panose="05050102010706020507" pitchFamily="18" charset="2"/>
                </a:rPr>
                <a:t>  </a:t>
              </a:r>
              <a:r>
                <a:rPr lang="en-US" sz="2400" b="1" dirty="0">
                  <a:sym typeface="Wingdings" panose="05000000000000000000" pitchFamily="2" charset="2"/>
                </a:rPr>
                <a:t>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endParaRPr lang="en-US" sz="2400" b="1" dirty="0">
                <a:sym typeface="Symbol" panose="05050102010706020507" pitchFamily="18" charset="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41EA8-2106-4728-A9FE-2E6FC9C1DB1D}"/>
                </a:ext>
              </a:extLst>
            </p:cNvPr>
            <p:cNvSpPr txBox="1"/>
            <p:nvPr/>
          </p:nvSpPr>
          <p:spPr>
            <a:xfrm>
              <a:off x="2083050" y="3440371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endParaRPr lang="en-US" sz="2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06333-4C09-4F51-A26F-B09EB44D75EB}"/>
              </a:ext>
            </a:extLst>
          </p:cNvPr>
          <p:cNvGrpSpPr/>
          <p:nvPr/>
        </p:nvGrpSpPr>
        <p:grpSpPr>
          <a:xfrm>
            <a:off x="4467449" y="1629883"/>
            <a:ext cx="1676781" cy="1702575"/>
            <a:chOff x="1725930" y="2434590"/>
            <a:chExt cx="1676781" cy="17025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77CBC9-1686-460F-BF2C-DD62F4517033}"/>
                </a:ext>
              </a:extLst>
            </p:cNvPr>
            <p:cNvSpPr/>
            <p:nvPr/>
          </p:nvSpPr>
          <p:spPr>
            <a:xfrm>
              <a:off x="1725930" y="243459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A418F8-0EF9-459C-A431-3C1DE6DC337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3451860"/>
              <a:ext cx="1234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B53E43-7278-4B44-9B64-0C26B8D4C9FB}"/>
                </a:ext>
              </a:extLst>
            </p:cNvPr>
            <p:cNvSpPr txBox="1"/>
            <p:nvPr/>
          </p:nvSpPr>
          <p:spPr>
            <a:xfrm>
              <a:off x="2052706" y="2764770"/>
              <a:ext cx="11977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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Symbol" panose="05050102010706020507" pitchFamily="18" charset="2"/>
                </a:rPr>
                <a:t>  </a:t>
              </a:r>
              <a:r>
                <a:rPr lang="en-US" sz="2400" b="1" dirty="0">
                  <a:sym typeface="Wingdings" panose="05000000000000000000" pitchFamily="2" charset="2"/>
                </a:rPr>
                <a:t>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endParaRPr lang="en-US" sz="2400" b="1" dirty="0">
                <a:sym typeface="Symbol" panose="05050102010706020507" pitchFamily="18" charset="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F7E199-D750-4C25-AAD2-FB1BF81F2A91}"/>
                </a:ext>
              </a:extLst>
            </p:cNvPr>
            <p:cNvSpPr txBox="1"/>
            <p:nvPr/>
          </p:nvSpPr>
          <p:spPr>
            <a:xfrm>
              <a:off x="2140200" y="3474661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endParaRPr lang="en-US" sz="24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AD48602-67E6-41FE-AF4F-E126F7CB50CF}"/>
              </a:ext>
            </a:extLst>
          </p:cNvPr>
          <p:cNvSpPr txBox="1"/>
          <p:nvPr/>
        </p:nvSpPr>
        <p:spPr>
          <a:xfrm>
            <a:off x="7113828" y="3312168"/>
            <a:ext cx="4737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If I go to the movies, I won’t ﬁnish my homework. If I don’t ﬁnish my homework, I won’t do well on the exam tomorrow.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if I go to the movies, I won’t do well on the exam tomorrow.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18176-82D0-4A78-9951-52960D4791F7}"/>
              </a:ext>
            </a:extLst>
          </p:cNvPr>
          <p:cNvSpPr txBox="1"/>
          <p:nvPr/>
        </p:nvSpPr>
        <p:spPr>
          <a:xfrm>
            <a:off x="4010042" y="3598110"/>
            <a:ext cx="28008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Sandra knows Java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en-US" sz="2200" dirty="0">
                <a:latin typeface="Consolas" panose="020B0609020204030204" pitchFamily="49" charset="0"/>
              </a:rPr>
              <a:t> Sandra knows C++.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Sandra knows C++.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8879A-C7D8-4249-8921-BF2DEA9E3F02}"/>
              </a:ext>
            </a:extLst>
          </p:cNvPr>
          <p:cNvSpPr txBox="1"/>
          <p:nvPr/>
        </p:nvSpPr>
        <p:spPr>
          <a:xfrm>
            <a:off x="536728" y="3541277"/>
            <a:ext cx="30794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This real number is rational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or</a:t>
            </a:r>
            <a:r>
              <a:rPr lang="en-US" sz="2200" dirty="0">
                <a:latin typeface="Consolas" panose="020B0609020204030204" pitchFamily="49" charset="0"/>
              </a:rPr>
              <a:t> it is irrational.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This real number is not rational.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this real number is irrational.</a:t>
            </a:r>
          </a:p>
          <a:p>
            <a:pPr algn="just"/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5A0A8-659C-47F9-9605-AB7A35B7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D6886-0A47-4498-9881-EC2D7B24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0C33-0189-41F1-94CE-A9B4969E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182" y="368894"/>
            <a:ext cx="6971348" cy="1188720"/>
          </a:xfrm>
        </p:spPr>
        <p:txBody>
          <a:bodyPr/>
          <a:lstStyle/>
          <a:p>
            <a:r>
              <a:rPr lang="en-US" dirty="0"/>
              <a:t>fallacies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FB9EB14-F1A9-4E6D-AD4C-A4F64727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" y="600135"/>
            <a:ext cx="1262507" cy="12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66850-DE64-494F-B401-AA8F7806D3D7}"/>
              </a:ext>
            </a:extLst>
          </p:cNvPr>
          <p:cNvSpPr txBox="1"/>
          <p:nvPr/>
        </p:nvSpPr>
        <p:spPr>
          <a:xfrm>
            <a:off x="1048956" y="2136944"/>
            <a:ext cx="48928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If this number is larger than 2, then its square is larger than 4. </a:t>
            </a:r>
          </a:p>
          <a:p>
            <a:r>
              <a:rPr lang="en-US" sz="2800" dirty="0">
                <a:latin typeface="+mj-lt"/>
              </a:rPr>
              <a:t>This number is not larger than 2. </a:t>
            </a:r>
          </a:p>
          <a:p>
            <a:r>
              <a:rPr lang="en-US" sz="2800" dirty="0">
                <a:latin typeface="+mj-lt"/>
              </a:rPr>
              <a:t>Therefore, the square of this number is not larger than 4.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3E55C-C9C8-426C-974E-59CF2DFE8CC6}"/>
              </a:ext>
            </a:extLst>
          </p:cNvPr>
          <p:cNvSpPr txBox="1"/>
          <p:nvPr/>
        </p:nvSpPr>
        <p:spPr>
          <a:xfrm>
            <a:off x="6448203" y="2136944"/>
            <a:ext cx="4892887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+mj-lt"/>
              </a:rPr>
              <a:t>If Jules solved this problem correctly, then Jules obtained the answer 2. </a:t>
            </a:r>
          </a:p>
          <a:p>
            <a:r>
              <a:rPr lang="en-US" sz="2800" dirty="0">
                <a:solidFill>
                  <a:srgbClr val="002060"/>
                </a:solidFill>
                <a:latin typeface="+mj-lt"/>
              </a:rPr>
              <a:t>Jules obtained the answer 2. </a:t>
            </a:r>
          </a:p>
          <a:p>
            <a:r>
              <a:rPr lang="en-US" sz="2800" dirty="0">
                <a:solidFill>
                  <a:srgbClr val="002060"/>
                </a:solidFill>
                <a:latin typeface="+mj-lt"/>
              </a:rPr>
              <a:t>Therefore, Jules solved this problem correctly.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3092B-E13A-4519-9D35-F3EBFC0A467C}"/>
              </a:ext>
            </a:extLst>
          </p:cNvPr>
          <p:cNvSpPr txBox="1"/>
          <p:nvPr/>
        </p:nvSpPr>
        <p:spPr>
          <a:xfrm>
            <a:off x="4909914" y="509392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ym typeface="Wingdings" panose="05000000000000000000" pitchFamily="2" charset="2"/>
              </a:rPr>
              <a:t></a:t>
            </a:r>
            <a:endParaRPr lang="en-US" sz="7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CE0F7-F3F6-49EC-B5BA-73A7B57B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EF213-28DB-4B87-A3A8-F6DC6999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EE575E2-E55A-4FA6-B52A-82B2CD94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013710"/>
            <a:ext cx="30861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B35EAEBE-A361-4256-8645-DF0250A1891D}"/>
              </a:ext>
            </a:extLst>
          </p:cNvPr>
          <p:cNvSpPr/>
          <p:nvPr/>
        </p:nvSpPr>
        <p:spPr>
          <a:xfrm>
            <a:off x="6059105" y="847811"/>
            <a:ext cx="5619491" cy="3641879"/>
          </a:xfrm>
          <a:prstGeom prst="wedgeEllipseCallout">
            <a:avLst>
              <a:gd name="adj1" fmla="val -77341"/>
              <a:gd name="adj2" fmla="val 36907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If you enjoy what you’re doing, you don’t lose your hair. He’s got a bald head. Guardiola doesn’t enjoy football.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9B3B40-109E-441E-BFE9-8CB73D201E50}"/>
              </a:ext>
            </a:extLst>
          </p:cNvPr>
          <p:cNvSpPr txBox="1">
            <a:spLocks/>
          </p:cNvSpPr>
          <p:nvPr/>
        </p:nvSpPr>
        <p:spPr>
          <a:xfrm>
            <a:off x="2448920" y="716521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Valid or not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9B4-559E-4F2F-B709-EAD30BC39F64}"/>
              </a:ext>
            </a:extLst>
          </p:cNvPr>
          <p:cNvGrpSpPr/>
          <p:nvPr/>
        </p:nvGrpSpPr>
        <p:grpSpPr>
          <a:xfrm>
            <a:off x="789757" y="564489"/>
            <a:ext cx="1435849" cy="1737116"/>
            <a:chOff x="369308" y="676551"/>
            <a:chExt cx="1435849" cy="1737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9C40CE-C1F6-4B03-99F7-03F609EFCF24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DC03E1-5408-4557-8AB6-0AFF6809D08E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FF978-8454-4CAC-A43B-C2AD017F8D4E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AAC3EB-1529-4947-AFF0-FC4D776F5268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FE8EC8-A9AD-4DF2-90DD-58D49EB5D0E1}"/>
              </a:ext>
            </a:extLst>
          </p:cNvPr>
          <p:cNvSpPr txBox="1"/>
          <p:nvPr/>
        </p:nvSpPr>
        <p:spPr>
          <a:xfrm>
            <a:off x="6570388" y="4235592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A4F57-17FC-48E7-A9E6-9FA1D3FB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1A702-2BDF-4923-8ED9-9C77730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34AD-734B-462D-8E7F-AE3B0016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06" y="2506993"/>
            <a:ext cx="8331208" cy="36344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chửi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như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những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người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say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rượu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hát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Giá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biết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hát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thì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có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lẽ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không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cần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chửi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Khổ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cho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khổ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cho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người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lại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không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biết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hát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Thì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chửi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cũng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như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chiều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nay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chửi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…  </a:t>
            </a:r>
          </a:p>
          <a:p>
            <a:pPr marL="0" indent="0" algn="r">
              <a:buNone/>
            </a:pPr>
            <a:r>
              <a:rPr lang="en-US" sz="3200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US" sz="3200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trích</a:t>
            </a:r>
            <a:r>
              <a:rPr lang="en-US" sz="3200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Chí</a:t>
            </a:r>
            <a:r>
              <a:rPr lang="en-US" sz="3200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Phèo</a:t>
            </a:r>
            <a:r>
              <a:rPr lang="en-US" sz="3200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của</a:t>
            </a:r>
            <a:r>
              <a:rPr lang="en-US" sz="3200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nhà</a:t>
            </a:r>
            <a:r>
              <a:rPr lang="en-US" sz="3200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văn</a:t>
            </a:r>
            <a:r>
              <a:rPr lang="en-US" sz="3200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Nam Cao)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530C73-1200-4279-A164-826012BAF5AB}"/>
              </a:ext>
            </a:extLst>
          </p:cNvPr>
          <p:cNvSpPr txBox="1">
            <a:spLocks/>
          </p:cNvSpPr>
          <p:nvPr/>
        </p:nvSpPr>
        <p:spPr>
          <a:xfrm>
            <a:off x="2448920" y="716521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Valid or not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5E75DB-F451-4ADB-B88C-8314893AD4F8}"/>
              </a:ext>
            </a:extLst>
          </p:cNvPr>
          <p:cNvGrpSpPr/>
          <p:nvPr/>
        </p:nvGrpSpPr>
        <p:grpSpPr>
          <a:xfrm>
            <a:off x="789757" y="564489"/>
            <a:ext cx="1435849" cy="1737116"/>
            <a:chOff x="369308" y="676551"/>
            <a:chExt cx="1435849" cy="17371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8E6309-35F3-4A1E-BE9F-423FF2436079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9AC678-02A4-4911-81D3-B78A59C1F525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089F40-C0EA-46F0-84E3-A3B7C222CB65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09A766-4778-45F1-B262-AF92201D7897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EFA817-EB8A-4535-B85F-C29FCEB098B4}"/>
              </a:ext>
            </a:extLst>
          </p:cNvPr>
          <p:cNvSpPr txBox="1"/>
          <p:nvPr/>
        </p:nvSpPr>
        <p:spPr>
          <a:xfrm>
            <a:off x="596129" y="2927766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olidFill>
                  <a:srgbClr val="C00000"/>
                </a:solidFill>
                <a:sym typeface="Wingdings" panose="05000000000000000000" pitchFamily="2" charset="2"/>
              </a:rPr>
              <a:t></a:t>
            </a:r>
            <a:endParaRPr lang="en-US" sz="7500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D8B77C-4F03-436E-9254-509039D8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B701CE3-C100-46EB-9303-878D6E1E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351D6-282E-413E-86E6-DC4D5EF7F042}"/>
              </a:ext>
            </a:extLst>
          </p:cNvPr>
          <p:cNvSpPr txBox="1">
            <a:spLocks/>
          </p:cNvSpPr>
          <p:nvPr/>
        </p:nvSpPr>
        <p:spPr>
          <a:xfrm>
            <a:off x="2959200" y="838687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Quiz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A5485-9074-4FA8-BD00-ABD1C9E2B949}"/>
              </a:ext>
            </a:extLst>
          </p:cNvPr>
          <p:cNvGrpSpPr/>
          <p:nvPr/>
        </p:nvGrpSpPr>
        <p:grpSpPr>
          <a:xfrm>
            <a:off x="1409051" y="612872"/>
            <a:ext cx="1435849" cy="1737116"/>
            <a:chOff x="369308" y="676551"/>
            <a:chExt cx="1435849" cy="17371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8EE9A-E34E-45C7-BB13-A21A0C1E2315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168B4C-B654-4E6D-95BC-1D64F6342546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CBD88-116F-4064-956C-F7CC93DDA3F7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FAFD5-7DD0-494A-B7FF-A1EC9BCD0EE3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2C5E1B-E2DE-48B3-AE49-9C47A8B88839}"/>
              </a:ext>
            </a:extLst>
          </p:cNvPr>
          <p:cNvSpPr txBox="1"/>
          <p:nvPr/>
        </p:nvSpPr>
        <p:spPr>
          <a:xfrm>
            <a:off x="2099398" y="2549515"/>
            <a:ext cx="874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If this number is larger than 2, then its square is larger than 4. </a:t>
            </a:r>
          </a:p>
          <a:p>
            <a:r>
              <a:rPr lang="en-US" sz="3600" dirty="0">
                <a:latin typeface="+mj-lt"/>
              </a:rPr>
              <a:t>This number is not larger than 2. </a:t>
            </a:r>
          </a:p>
          <a:p>
            <a:r>
              <a:rPr lang="en-US" sz="3600" dirty="0">
                <a:latin typeface="+mj-lt"/>
              </a:rPr>
              <a:t>Therefore, the square of this number is not larger than 4.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C8351-B570-4602-AC0F-DB847A26A929}"/>
              </a:ext>
            </a:extLst>
          </p:cNvPr>
          <p:cNvSpPr txBox="1"/>
          <p:nvPr/>
        </p:nvSpPr>
        <p:spPr>
          <a:xfrm>
            <a:off x="1112378" y="3189301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olidFill>
                  <a:srgbClr val="C00000"/>
                </a:solidFill>
                <a:sym typeface="Wingdings" panose="05000000000000000000" pitchFamily="2" charset="2"/>
              </a:rPr>
              <a:t></a:t>
            </a:r>
            <a:endParaRPr lang="en-US" sz="7500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F6A31-5FBA-41DF-A8F2-F678B219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B7F7-288A-4306-8CAA-2C23D972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4F0B0B-2C11-4FF2-A52F-44AD37E4D555}"/>
              </a:ext>
            </a:extLst>
          </p:cNvPr>
          <p:cNvSpPr txBox="1"/>
          <p:nvPr/>
        </p:nvSpPr>
        <p:spPr>
          <a:xfrm>
            <a:off x="1091808" y="2143565"/>
            <a:ext cx="43831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Consolas" panose="020B0609020204030204" pitchFamily="49" charset="0"/>
              </a:rPr>
              <a:t>If Sarah knows Java, then she knows C++. </a:t>
            </a:r>
          </a:p>
          <a:p>
            <a:pPr algn="just"/>
            <a:r>
              <a:rPr lang="en-US" sz="3200" dirty="0">
                <a:latin typeface="Consolas" panose="020B0609020204030204" pitchFamily="49" charset="0"/>
              </a:rPr>
              <a:t>Sarah doesn’t know C++.</a:t>
            </a:r>
          </a:p>
          <a:p>
            <a:pPr algn="just"/>
            <a:r>
              <a:rPr lang="en-US" sz="3200" dirty="0">
                <a:latin typeface="Consolas" panose="020B0609020204030204" pitchFamily="49" charset="0"/>
              </a:rPr>
              <a:t>Therefore, Sarah doesn’t know Java.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DE0AD-5D3F-4D16-BA7B-77DAFDA9E29F}"/>
              </a:ext>
            </a:extLst>
          </p:cNvPr>
          <p:cNvSpPr txBox="1"/>
          <p:nvPr/>
        </p:nvSpPr>
        <p:spPr>
          <a:xfrm>
            <a:off x="3379966" y="4001649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00FF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3A5AF-EBD6-46CE-8672-B692AA917EAA}"/>
              </a:ext>
            </a:extLst>
          </p:cNvPr>
          <p:cNvSpPr txBox="1"/>
          <p:nvPr/>
        </p:nvSpPr>
        <p:spPr>
          <a:xfrm>
            <a:off x="6402338" y="1402645"/>
            <a:ext cx="50962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Consolas" panose="020B0609020204030204" pitchFamily="49" charset="0"/>
              </a:rPr>
              <a:t>If Lin eats banana every day, then she is healthy.</a:t>
            </a:r>
          </a:p>
          <a:p>
            <a:pPr algn="just"/>
            <a:r>
              <a:rPr lang="en-US" sz="3200" dirty="0">
                <a:latin typeface="Consolas" panose="020B0609020204030204" pitchFamily="49" charset="0"/>
              </a:rPr>
              <a:t>Lin is not healthy. </a:t>
            </a:r>
          </a:p>
          <a:p>
            <a:pPr algn="just"/>
            <a:r>
              <a:rPr lang="en-US" sz="3200" dirty="0">
                <a:latin typeface="Consolas" panose="020B0609020204030204" pitchFamily="49" charset="0"/>
              </a:rPr>
              <a:t>Therefore, Lin does not eat banana every day.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F06D5-CF72-4A0B-84F2-605DEB9C7AEE}"/>
              </a:ext>
            </a:extLst>
          </p:cNvPr>
          <p:cNvSpPr txBox="1"/>
          <p:nvPr/>
        </p:nvSpPr>
        <p:spPr>
          <a:xfrm>
            <a:off x="7936547" y="4341910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00FF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00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BB3AE-D484-4CEF-AC9D-8AAD6D82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924993"/>
            <a:ext cx="1133475" cy="11525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F6A31-5FBA-41DF-A8F2-F678B219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B7F7-288A-4306-8CAA-2C23D972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9098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674511"/>
            <a:ext cx="9022527" cy="35089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Proposition</a:t>
            </a:r>
            <a:r>
              <a:rPr lang="en-US" dirty="0">
                <a:solidFill>
                  <a:schemeClr val="tx1"/>
                </a:solidFill>
              </a:rPr>
              <a:t>: a declaration that is </a:t>
            </a:r>
            <a:r>
              <a:rPr lang="en-US" i="1" dirty="0">
                <a:solidFill>
                  <a:srgbClr val="C00000"/>
                </a:solidFill>
              </a:rPr>
              <a:t>true or false </a:t>
            </a:r>
            <a:r>
              <a:rPr lang="en-US" dirty="0">
                <a:solidFill>
                  <a:schemeClr val="tx1"/>
                </a:solidFill>
              </a:rPr>
              <a:t>but not both.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16464"/>
              </p:ext>
            </p:extLst>
          </p:nvPr>
        </p:nvGraphicFramePr>
        <p:xfrm>
          <a:off x="1573655" y="3037515"/>
          <a:ext cx="8561070" cy="274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2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8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b="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b="0" dirty="0"/>
                        <a:t>NOT a 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13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p: Hanoi is </a:t>
                      </a:r>
                      <a:r>
                        <a:rPr lang="en-US" sz="2400" baseline="0" dirty="0"/>
                        <a:t>the capital of Vietnam.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400" baseline="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baseline="0" dirty="0"/>
                        <a:t>q: 1 + 1 = 3.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400" baseline="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h: The moon is made of  green cheese.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What</a:t>
                      </a:r>
                      <a:r>
                        <a:rPr lang="en-US" sz="2400" baseline="0" dirty="0"/>
                        <a:t> time is it?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Read this chapter carefully.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x + 1 = 2.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Oh</a:t>
                      </a:r>
                      <a:r>
                        <a:rPr lang="en-US" sz="2400" baseline="0" dirty="0"/>
                        <a:t> no!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4A898D54-8766-4E67-BEC6-BBA909FB115E}"/>
              </a:ext>
            </a:extLst>
          </p:cNvPr>
          <p:cNvSpPr/>
          <p:nvPr/>
        </p:nvSpPr>
        <p:spPr>
          <a:xfrm>
            <a:off x="8653519" y="4467258"/>
            <a:ext cx="914400" cy="9144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44DE27-629C-4B97-A212-D10DF3D3B42F}"/>
              </a:ext>
            </a:extLst>
          </p:cNvPr>
          <p:cNvGrpSpPr/>
          <p:nvPr/>
        </p:nvGrpSpPr>
        <p:grpSpPr>
          <a:xfrm>
            <a:off x="4199187" y="4189966"/>
            <a:ext cx="914400" cy="1092607"/>
            <a:chOff x="4128059" y="4231412"/>
            <a:chExt cx="914400" cy="10926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ADD42E-CD5A-4712-959D-A29253B6D8B1}"/>
                </a:ext>
              </a:extLst>
            </p:cNvPr>
            <p:cNvSpPr/>
            <p:nvPr/>
          </p:nvSpPr>
          <p:spPr>
            <a:xfrm>
              <a:off x="4128059" y="4269088"/>
              <a:ext cx="914400" cy="9144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55C7EB-2664-423E-BDF7-0A646D8745B8}"/>
                </a:ext>
              </a:extLst>
            </p:cNvPr>
            <p:cNvSpPr txBox="1"/>
            <p:nvPr/>
          </p:nvSpPr>
          <p:spPr>
            <a:xfrm>
              <a:off x="4157977" y="4231412"/>
              <a:ext cx="840295" cy="109260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6500" dirty="0">
                  <a:solidFill>
                    <a:srgbClr val="0000FF"/>
                  </a:solidFill>
                  <a:sym typeface="Wingdings" panose="05000000000000000000" pitchFamily="2" charset="2"/>
                </a:rPr>
                <a:t></a:t>
              </a:r>
              <a:endParaRPr lang="en-US" sz="65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0CCB701-314A-4BCA-8F30-F45F6C43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8A6F93-98F4-4616-A344-EA3CFB81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19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3182-E982-4E4B-BD56-3878CA8D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1E881-EEB6-4C2D-8170-48F61CB3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90876"/>
            <a:ext cx="78676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55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95DA-B193-478F-98D9-9DD1EC11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76731-E075-40B8-9198-B536067D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90876"/>
            <a:ext cx="10375178" cy="35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8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B5F8-AFFD-4FB0-B464-18457C05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D4BA3-8313-4E32-8DEF-D2816291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804862"/>
            <a:ext cx="11163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29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25C53-CE5D-42B3-9E91-2EA445A6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33462"/>
            <a:ext cx="110299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2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06D4F-41B4-4C3D-BE93-F58395F7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890876"/>
            <a:ext cx="9762839" cy="33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EEC901-66E6-4EB6-8BB4-02EACC33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90876"/>
            <a:ext cx="10569232" cy="30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55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F740-B708-4902-A065-08FEA3B4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0559D-0279-4802-A166-3B6BA4C2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53190"/>
            <a:ext cx="7734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3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7796B-3A39-4A6B-8102-C6541C86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12482"/>
            <a:ext cx="879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4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A1F8-4B71-40BE-A25E-1E72CB8A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4915-A1FD-44ED-96D0-988202D6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7AAB2-1DFD-4A5A-BD7B-D6CCB7F2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2" y="1700212"/>
            <a:ext cx="114966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01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5F5B-BFD9-47F3-8ECF-D9C93AFA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A5228-45C2-4C8A-BD34-C19C2DA4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90876"/>
            <a:ext cx="8724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5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41" y="450696"/>
            <a:ext cx="8082748" cy="1188720"/>
          </a:xfrm>
        </p:spPr>
        <p:txBody>
          <a:bodyPr/>
          <a:lstStyle/>
          <a:p>
            <a:r>
              <a:rPr lang="en-US" dirty="0"/>
              <a:t>Operators/connectives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8DE2807-024A-41BA-A2ED-BBB9402E9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198351"/>
              </p:ext>
            </p:extLst>
          </p:nvPr>
        </p:nvGraphicFramePr>
        <p:xfrm>
          <a:off x="1865571" y="2072611"/>
          <a:ext cx="736854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10">
                  <a:extLst>
                    <a:ext uri="{9D8B030D-6E8A-4147-A177-3AD203B41FA5}">
                      <a16:colId xmlns:a16="http://schemas.microsoft.com/office/drawing/2014/main" val="3368051651"/>
                    </a:ext>
                  </a:extLst>
                </a:gridCol>
              </a:tblGrid>
              <a:tr h="4316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Compound Proposition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My PC does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not</a:t>
                      </a:r>
                      <a:r>
                        <a:rPr lang="en-US" sz="2200" dirty="0"/>
                        <a:t> run Linux.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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He is</a:t>
                      </a:r>
                      <a:r>
                        <a:rPr lang="en-US" sz="2200" baseline="0" dirty="0"/>
                        <a:t> young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n-US" sz="2200" baseline="0" dirty="0"/>
                        <a:t> strong.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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effectLst/>
                        </a:rPr>
                        <a:t>You will take the final exam on Friday </a:t>
                      </a:r>
                      <a:r>
                        <a:rPr lang="en-US" sz="2200" kern="1200" dirty="0">
                          <a:solidFill>
                            <a:srgbClr val="C00000"/>
                          </a:solidFill>
                          <a:effectLst/>
                        </a:rPr>
                        <a:t>or</a:t>
                      </a:r>
                      <a:r>
                        <a:rPr lang="en-US" sz="2200" kern="1200" dirty="0">
                          <a:effectLst/>
                        </a:rPr>
                        <a:t> Saturday.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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Experience with C++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en-US" sz="2200" dirty="0"/>
                        <a:t> Java is required.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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  <a:r>
                        <a:rPr lang="en-US" sz="2200" baseline="0" dirty="0"/>
                        <a:t> will be shot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if</a:t>
                      </a:r>
                      <a:r>
                        <a:rPr lang="en-US" sz="2200" baseline="0" dirty="0"/>
                        <a:t> I know.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Euclid Symbol" panose="05050102010706020507" pitchFamily="18" charset="2"/>
                        </a:rPr>
                        <a:t>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 </a:t>
                      </a:r>
                      <a:r>
                        <a:rPr lang="en-US" sz="2200" baseline="0" dirty="0"/>
                        <a:t>go to cinema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if and only if </a:t>
                      </a:r>
                      <a:r>
                        <a:rPr lang="en-US" sz="2200" baseline="0" dirty="0"/>
                        <a:t>it rains.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Euclid Symbol" panose="05050102010706020507" pitchFamily="18" charset="2"/>
                        </a:rPr>
                        <a:t>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4E51729-7E3D-437A-9DC6-A9E75211D905}"/>
              </a:ext>
            </a:extLst>
          </p:cNvPr>
          <p:cNvGrpSpPr/>
          <p:nvPr/>
        </p:nvGrpSpPr>
        <p:grpSpPr>
          <a:xfrm>
            <a:off x="605790" y="683002"/>
            <a:ext cx="1143000" cy="1111508"/>
            <a:chOff x="605790" y="683002"/>
            <a:chExt cx="1143000" cy="111150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83A63A8-7B5E-489E-9DD7-20CB37A66A18}"/>
                </a:ext>
              </a:extLst>
            </p:cNvPr>
            <p:cNvSpPr/>
            <p:nvPr/>
          </p:nvSpPr>
          <p:spPr>
            <a:xfrm>
              <a:off x="605790" y="793596"/>
              <a:ext cx="1143000" cy="100091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041038-80D6-4D51-A652-5D4AEEBA35BF}"/>
                </a:ext>
              </a:extLst>
            </p:cNvPr>
            <p:cNvSpPr txBox="1"/>
            <p:nvPr/>
          </p:nvSpPr>
          <p:spPr>
            <a:xfrm>
              <a:off x="651513" y="683002"/>
              <a:ext cx="1097277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Symbol" panose="05050102010706020507" pitchFamily="18" charset="2"/>
                <a:buChar char="Ø"/>
              </a:pPr>
              <a:r>
                <a:rPr lang="en-US" sz="3200" b="1" dirty="0">
                  <a:sym typeface="Symbol" panose="05050102010706020507" pitchFamily="18" charset="2"/>
                </a:rPr>
                <a:t> </a:t>
              </a:r>
            </a:p>
            <a:p>
              <a:r>
                <a:rPr lang="en-US" sz="3200" b="1" dirty="0">
                  <a:sym typeface="Symbol" panose="05050102010706020507" pitchFamily="18" charset="2"/>
                </a:rPr>
                <a:t> </a:t>
              </a:r>
              <a:endParaRPr lang="en-US" sz="320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86234A-5805-4470-A18C-AB88EE72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FB8017-DF36-4984-98FC-4CD6ECD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80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510A-A0B4-4DAE-9676-A922C07F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898A-D6C5-4D42-B46A-4C7F338F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6097F-7D97-42F8-805D-6AC4C7DC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01579"/>
            <a:ext cx="905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71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BB5A-62F5-486F-AF4C-CF3A96B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C248-FD2B-4706-AF79-259294B9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CD03F-ABD5-4510-9221-252F537A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8" y="2063824"/>
            <a:ext cx="105822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60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654-13E6-4BA0-980E-72335BF5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2D3F-ED0C-41B8-BC97-82017FED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4D485-F736-4E23-9702-34E87C58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3" y="793269"/>
            <a:ext cx="78390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3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E9CC-C17E-4219-AF92-B8C8770F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92" y="702156"/>
            <a:ext cx="6459688" cy="1188720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B3CA-5CA2-43C6-A095-029E6817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842" y="2217420"/>
            <a:ext cx="6173938" cy="3634486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Propositional logic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Logical equivalences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Predicates &amp; Quantifiers  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Rules of inference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D208FF-2806-4FD8-985B-E1F38102693C}"/>
              </a:ext>
            </a:extLst>
          </p:cNvPr>
          <p:cNvGrpSpPr/>
          <p:nvPr/>
        </p:nvGrpSpPr>
        <p:grpSpPr>
          <a:xfrm>
            <a:off x="912662" y="1074420"/>
            <a:ext cx="914400" cy="914400"/>
            <a:chOff x="581192" y="1097280"/>
            <a:chExt cx="914400" cy="914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F13B3D-A19C-4366-BEE4-AF78D8263CCE}"/>
                </a:ext>
              </a:extLst>
            </p:cNvPr>
            <p:cNvSpPr txBox="1"/>
            <p:nvPr/>
          </p:nvSpPr>
          <p:spPr>
            <a:xfrm>
              <a:off x="740073" y="1162065"/>
              <a:ext cx="59663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</a:t>
              </a:r>
              <a:endParaRPr lang="en-US" sz="4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AA8049-3A2C-4761-8C78-C7BE38BFC5D7}"/>
                </a:ext>
              </a:extLst>
            </p:cNvPr>
            <p:cNvSpPr/>
            <p:nvPr/>
          </p:nvSpPr>
          <p:spPr>
            <a:xfrm>
              <a:off x="581192" y="109728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22F9EE-4D07-4A8E-8E33-0DB9AE61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31" y="2133934"/>
            <a:ext cx="813521" cy="720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2D6E9-473E-4740-B8AC-6C98FE264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92" y="3088709"/>
            <a:ext cx="832660" cy="807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A5D42-11EA-4D86-BF36-4B7A19EA7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82" y="4118853"/>
            <a:ext cx="775510" cy="789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62152C-034B-466C-9E9C-8B11D11DA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213" y="5131029"/>
            <a:ext cx="845139" cy="75743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6ACEA-1D9F-453E-8655-D5BEB1C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vinhdp@fpt.edu.vn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4F95D-72A7-44CD-B9E6-3A814827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706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87B9F2C-641C-4D46-B47B-51C101A1FFF1}"/>
              </a:ext>
            </a:extLst>
          </p:cNvPr>
          <p:cNvGrpSpPr/>
          <p:nvPr/>
        </p:nvGrpSpPr>
        <p:grpSpPr>
          <a:xfrm>
            <a:off x="3931920" y="2010187"/>
            <a:ext cx="2794635" cy="2837625"/>
            <a:chOff x="3931920" y="2010187"/>
            <a:chExt cx="2794635" cy="28376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86BA36-2186-4162-B3B7-5BE7F2C4D94C}"/>
                </a:ext>
              </a:extLst>
            </p:cNvPr>
            <p:cNvSpPr/>
            <p:nvPr/>
          </p:nvSpPr>
          <p:spPr>
            <a:xfrm>
              <a:off x="3931920" y="2010187"/>
              <a:ext cx="2794635" cy="2837625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8241E3-99C7-4826-8797-EAD839009368}"/>
                </a:ext>
              </a:extLst>
            </p:cNvPr>
            <p:cNvSpPr txBox="1"/>
            <p:nvPr/>
          </p:nvSpPr>
          <p:spPr>
            <a:xfrm>
              <a:off x="4197634" y="2990640"/>
              <a:ext cx="2258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00000"/>
                  </a:solidFill>
                </a:rPr>
                <a:t>THANKS</a:t>
              </a:r>
              <a:endParaRPr lang="en-US" sz="4800" b="1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C7A3EE-AB56-4C85-9703-8CC4C05F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75A47-0B15-4F75-B896-C476F056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812" y="483870"/>
            <a:ext cx="8812530" cy="11430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ea typeface="Gulim" pitchFamily="34" charset="-127"/>
              </a:rPr>
              <a:t>Some Alternative Notations</a:t>
            </a:r>
          </a:p>
        </p:txBody>
      </p:sp>
      <p:graphicFrame>
        <p:nvGraphicFramePr>
          <p:cNvPr id="10242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26345554"/>
              </p:ext>
            </p:extLst>
          </p:nvPr>
        </p:nvGraphicFramePr>
        <p:xfrm>
          <a:off x="1146812" y="1969771"/>
          <a:ext cx="9601196" cy="367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99120" imgH="3243960" progId="Word.Document.8">
                  <p:embed/>
                </p:oleObj>
              </mc:Choice>
              <mc:Fallback>
                <p:oleObj name="Document" r:id="rId3" imgW="8799120" imgH="3243960" progId="Word.Document.8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812" y="1969771"/>
                        <a:ext cx="9601196" cy="36766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F6C095-8765-4316-95F2-6D6CAA48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vinhdp@fpt.edu.vn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C195-F4E8-49BA-8187-EBC9D5F2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3E071-8A2E-4307-BC4B-870FDF7C66DE}" type="slidenum">
              <a:rPr lang="ar-SA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68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		negation</a:t>
            </a:r>
            <a:r>
              <a:rPr lang="en-US" dirty="0"/>
              <a:t> of a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90" y="1963533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negation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of p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50508"/>
              </p:ext>
            </p:extLst>
          </p:nvPr>
        </p:nvGraphicFramePr>
        <p:xfrm>
          <a:off x="1582124" y="3260719"/>
          <a:ext cx="858393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>
                          <a:sym typeface="Wingdings" pitchFamily="2" charset="2"/>
                        </a:rPr>
                        <a:t>Negation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p: Hanoi is </a:t>
                      </a:r>
                      <a:r>
                        <a:rPr lang="en-US" sz="2400" baseline="0" dirty="0"/>
                        <a:t>the capital of Vietnam.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aseline="0" dirty="0"/>
                        <a:t>q:  1 + 1 =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2400" dirty="0"/>
                        <a:t>:  Hanoi is not </a:t>
                      </a:r>
                      <a:r>
                        <a:rPr lang="en-US" sz="2400" baseline="0" dirty="0"/>
                        <a:t>the capital of Vietnam.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baseline="0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2400" baseline="0" dirty="0"/>
                        <a:t>:  1 + 1 </a:t>
                      </a:r>
                      <a:r>
                        <a:rPr lang="en-US" sz="2400" baseline="0" dirty="0">
                          <a:sym typeface="Symbol"/>
                        </a:rPr>
                        <a:t></a:t>
                      </a:r>
                      <a:r>
                        <a:rPr lang="en-US" sz="2400" baseline="0" dirty="0"/>
                        <a:t> 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264859A-F432-476A-A9D9-24FD6D30F024}"/>
              </a:ext>
            </a:extLst>
          </p:cNvPr>
          <p:cNvSpPr/>
          <p:nvPr/>
        </p:nvSpPr>
        <p:spPr>
          <a:xfrm>
            <a:off x="452327" y="1073874"/>
            <a:ext cx="914400" cy="914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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8BC1-AA68-48D4-811B-C6CC6BBF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17863-25A6-483B-B794-94C585A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3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5979628" cy="1188720"/>
          </a:xfrm>
        </p:spPr>
        <p:txBody>
          <a:bodyPr>
            <a:normAutofit/>
          </a:bodyPr>
          <a:lstStyle/>
          <a:p>
            <a:r>
              <a:rPr lang="en-US" b="1" dirty="0"/>
              <a:t>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741" y="1950725"/>
            <a:ext cx="11029615" cy="36344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True = T = 1</a:t>
            </a:r>
          </a:p>
          <a:p>
            <a:r>
              <a:rPr lang="en-US" dirty="0">
                <a:solidFill>
                  <a:schemeClr val="tx1"/>
                </a:solidFill>
              </a:rPr>
              <a:t> False = F = 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09845"/>
              </p:ext>
            </p:extLst>
          </p:nvPr>
        </p:nvGraphicFramePr>
        <p:xfrm>
          <a:off x="4951961" y="2179320"/>
          <a:ext cx="5209309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The Truth Table for the Negation of a Proposition. 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</a:t>
                      </a:r>
                      <a:endParaRPr 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p</a:t>
                      </a:r>
                      <a:endParaRPr 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800" dirty="0"/>
                        <a:t>T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800" dirty="0"/>
                        <a:t>F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800" dirty="0"/>
                        <a:t>F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800" dirty="0"/>
                        <a:t>T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6354" y="3948357"/>
            <a:ext cx="232451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 </a:t>
            </a:r>
            <a:r>
              <a:rPr lang="en-US" sz="2800" b="1" dirty="0"/>
              <a:t>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1 + 1 = 3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580869" y="4195051"/>
            <a:ext cx="1351301" cy="27652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070612-0A02-425E-9F6E-AAAF25EC5D2E}"/>
              </a:ext>
            </a:extLst>
          </p:cNvPr>
          <p:cNvSpPr txBox="1"/>
          <p:nvPr/>
        </p:nvSpPr>
        <p:spPr>
          <a:xfrm>
            <a:off x="2244920" y="4645665"/>
            <a:ext cx="256711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p </a:t>
            </a:r>
            <a:r>
              <a:rPr lang="en-US" sz="2800" b="1" dirty="0"/>
              <a:t>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1 + 1 </a:t>
            </a:r>
            <a:r>
              <a:rPr lang="en-US" sz="2800" dirty="0">
                <a:sym typeface="Symbol" panose="05050102010706020507" pitchFamily="18" charset="2"/>
              </a:rPr>
              <a:t></a:t>
            </a:r>
            <a:r>
              <a:rPr lang="en-US" sz="2800" dirty="0"/>
              <a:t>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D435FF-7188-4121-861F-E4A913E6ABF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812030" y="4551691"/>
            <a:ext cx="3726180" cy="3555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DEAF5-4CAB-48CE-8415-66C88837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3FA66-9DC2-4CD1-931C-05B442CF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477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ncuu"/>
        <a:ea typeface=""/>
        <a:cs typeface=""/>
      </a:majorFont>
      <a:minorFont>
        <a:latin typeface="Ancuu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2997</Words>
  <Application>Microsoft Office PowerPoint</Application>
  <PresentationFormat>Widescreen</PresentationFormat>
  <Paragraphs>657</Paragraphs>
  <Slides>64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Ancuu</vt:lpstr>
      <vt:lpstr>Arial</vt:lpstr>
      <vt:lpstr>Calibri</vt:lpstr>
      <vt:lpstr>Cambria Math</vt:lpstr>
      <vt:lpstr>Consolas</vt:lpstr>
      <vt:lpstr>Euclid</vt:lpstr>
      <vt:lpstr>Euclid Symbol</vt:lpstr>
      <vt:lpstr>Symbol</vt:lpstr>
      <vt:lpstr>Times New Roman</vt:lpstr>
      <vt:lpstr>Wingdings</vt:lpstr>
      <vt:lpstr>Wingdings 2</vt:lpstr>
      <vt:lpstr>DividendVTI</vt:lpstr>
      <vt:lpstr>Document</vt:lpstr>
      <vt:lpstr>Equation</vt:lpstr>
      <vt:lpstr>LOGIC</vt:lpstr>
      <vt:lpstr>Why study this chapter?</vt:lpstr>
      <vt:lpstr>Learning objectives </vt:lpstr>
      <vt:lpstr>Foundations of Logic</vt:lpstr>
      <vt:lpstr>Propositions</vt:lpstr>
      <vt:lpstr>Operators/connectives</vt:lpstr>
      <vt:lpstr>Some Alternative Notations</vt:lpstr>
      <vt:lpstr>  negation of a proposition</vt:lpstr>
      <vt:lpstr>Truth table</vt:lpstr>
      <vt:lpstr>conjunction of propositions</vt:lpstr>
      <vt:lpstr>examples</vt:lpstr>
      <vt:lpstr>disjunction of propositions</vt:lpstr>
      <vt:lpstr>Exclusive Or </vt:lpstr>
      <vt:lpstr>Natural language is AMBIGUOUS // tối nghĩa</vt:lpstr>
      <vt:lpstr>conditional statement</vt:lpstr>
      <vt:lpstr>Quiz </vt:lpstr>
      <vt:lpstr>Quiz </vt:lpstr>
      <vt:lpstr>Fifty shades in natural languages </vt:lpstr>
      <vt:lpstr>Rewrite the statements in form If ___, then ___</vt:lpstr>
      <vt:lpstr>Biconditional statement</vt:lpstr>
      <vt:lpstr>Natural language is AMBIGUOUS</vt:lpstr>
      <vt:lpstr>precedence</vt:lpstr>
      <vt:lpstr>Logical equivalences - intro </vt:lpstr>
      <vt:lpstr>Logical Equivalence</vt:lpstr>
      <vt:lpstr>Quiz </vt:lpstr>
      <vt:lpstr>(p  q) vs p  q</vt:lpstr>
      <vt:lpstr>De morgan’s laws </vt:lpstr>
      <vt:lpstr>De morgan’s laws</vt:lpstr>
      <vt:lpstr>quiz </vt:lpstr>
      <vt:lpstr>Distributive laws </vt:lpstr>
      <vt:lpstr>Important equivalences </vt:lpstr>
      <vt:lpstr>Predicates. quantifiers </vt:lpstr>
      <vt:lpstr>Quiz </vt:lpstr>
      <vt:lpstr>Predicates. quantifiers </vt:lpstr>
      <vt:lpstr>quantifiers</vt:lpstr>
      <vt:lpstr>PowerPoint Presentation</vt:lpstr>
      <vt:lpstr>Translating </vt:lpstr>
      <vt:lpstr>Translating </vt:lpstr>
      <vt:lpstr>Negating</vt:lpstr>
      <vt:lpstr>Rules of inference </vt:lpstr>
      <vt:lpstr>arguments</vt:lpstr>
      <vt:lpstr>Modus pones</vt:lpstr>
      <vt:lpstr>Modus tollens</vt:lpstr>
      <vt:lpstr>Other rules</vt:lpstr>
      <vt:lpstr>fallacies </vt:lpstr>
      <vt:lpstr>PowerPoint Presentation</vt:lpstr>
      <vt:lpstr>PowerPoint Presentation</vt:lpstr>
      <vt:lpstr>PowerPoint Presentation</vt:lpstr>
      <vt:lpstr>PowerPoint Presentation</vt:lpstr>
      <vt:lpstr>REVIEW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&amp; PROOF</dc:title>
  <dc:creator>Lenovo</dc:creator>
  <cp:lastModifiedBy>HOA MINH LUAN</cp:lastModifiedBy>
  <cp:revision>144</cp:revision>
  <dcterms:created xsi:type="dcterms:W3CDTF">2019-08-24T09:12:50Z</dcterms:created>
  <dcterms:modified xsi:type="dcterms:W3CDTF">2021-05-10T09:59:47Z</dcterms:modified>
</cp:coreProperties>
</file>