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36"/>
  </p:notesMasterIdLst>
  <p:sldIdLst>
    <p:sldId id="256" r:id="rId2"/>
    <p:sldId id="261" r:id="rId3"/>
    <p:sldId id="258" r:id="rId4"/>
    <p:sldId id="260" r:id="rId5"/>
    <p:sldId id="280" r:id="rId6"/>
    <p:sldId id="268" r:id="rId7"/>
    <p:sldId id="271" r:id="rId8"/>
    <p:sldId id="270" r:id="rId9"/>
    <p:sldId id="269" r:id="rId10"/>
    <p:sldId id="272" r:id="rId11"/>
    <p:sldId id="295" r:id="rId12"/>
    <p:sldId id="273" r:id="rId13"/>
    <p:sldId id="274" r:id="rId14"/>
    <p:sldId id="279" r:id="rId15"/>
    <p:sldId id="278" r:id="rId16"/>
    <p:sldId id="286" r:id="rId17"/>
    <p:sldId id="288" r:id="rId18"/>
    <p:sldId id="287" r:id="rId19"/>
    <p:sldId id="262" r:id="rId20"/>
    <p:sldId id="289" r:id="rId21"/>
    <p:sldId id="283" r:id="rId22"/>
    <p:sldId id="276" r:id="rId23"/>
    <p:sldId id="281" r:id="rId24"/>
    <p:sldId id="282" r:id="rId25"/>
    <p:sldId id="285" r:id="rId26"/>
    <p:sldId id="296" r:id="rId27"/>
    <p:sldId id="263" r:id="rId28"/>
    <p:sldId id="291" r:id="rId29"/>
    <p:sldId id="293" r:id="rId30"/>
    <p:sldId id="292" r:id="rId31"/>
    <p:sldId id="264" r:id="rId32"/>
    <p:sldId id="294" r:id="rId33"/>
    <p:sldId id="265" r:id="rId34"/>
    <p:sldId id="26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3A2B1-84B5-4A1A-B6EA-7F1D569B88B6}" type="datetimeFigureOut">
              <a:rPr lang="en-US" smtClean="0"/>
              <a:t>16/04/2021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75D8C-ABB1-4EF1-A65B-BA1DFC6F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5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ncuu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0DA1-D7D3-4023-B455-0E5BBED1D220}" type="datetime1">
              <a:rPr lang="en-US" smtClean="0"/>
              <a:t>16/04/2021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3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061A-0691-468E-91FE-DA5E31729FAC}" type="datetime1">
              <a:rPr lang="en-US" smtClean="0"/>
              <a:t>16/04/2021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3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8B03-E47E-4004-B11E-33EB484FB958}" type="datetime1">
              <a:rPr lang="en-US" smtClean="0"/>
              <a:t>16/04/2021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8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418" y="368571"/>
            <a:ext cx="8902262" cy="1450757"/>
          </a:xfrm>
        </p:spPr>
        <p:txBody>
          <a:bodyPr/>
          <a:lstStyle>
            <a:lvl1pPr>
              <a:defRPr>
                <a:solidFill>
                  <a:srgbClr val="C00000"/>
                </a:solidFill>
                <a:latin typeface="Ancuu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201168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2277-4DC4-40B8-9694-8FC332C8E47B}" type="datetime1">
              <a:rPr lang="en-US" smtClean="0"/>
              <a:t>16/04/2021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9D3E6-D89E-4C61-A2C4-B031C747E6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3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9836-13E5-4FE6-BB82-969A8D19609D}" type="datetime1">
              <a:rPr lang="en-US" smtClean="0"/>
              <a:t>16/04/2021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0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D0BF-6182-4BBB-9897-4E8AF08C1508}" type="datetime1">
              <a:rPr lang="en-US" smtClean="0"/>
              <a:t>16/04/2021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2F95-729B-4776-A42A-C42051D0E376}" type="datetime1">
              <a:rPr lang="en-US" smtClean="0"/>
              <a:t>16/04/2021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1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BCA8-C83C-4502-925B-3EA9723DF70B}" type="datetime1">
              <a:rPr lang="en-US" smtClean="0"/>
              <a:t>16/04/2021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9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5CB2-71EB-483E-B4EE-49A78BAA79D9}" type="datetime1">
              <a:rPr lang="en-US" smtClean="0"/>
              <a:t>16/04/2021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2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C1A81929-4872-45FE-82DE-DC3E553271E1}" type="datetime1">
              <a:rPr lang="en-US" smtClean="0"/>
              <a:t>16/04/2021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A7EF1-154E-433A-8B46-8F1BCE65B38A}" type="datetime1">
              <a:rPr lang="en-US" smtClean="0"/>
              <a:t>16/04/2021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vinhdp2@fe.edu.vn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6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62EE72C-9C4D-49A6-8366-FD7CD2865CD4}" type="datetime1">
              <a:rPr lang="en-US" smtClean="0"/>
              <a:t>16/04/2021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85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50" r:id="rId5"/>
    <p:sldLayoutId id="2147483744" r:id="rId6"/>
    <p:sldLayoutId id="2147483745" r:id="rId7"/>
    <p:sldLayoutId id="2147483746" r:id="rId8"/>
    <p:sldLayoutId id="2147483749" r:id="rId9"/>
    <p:sldLayoutId id="2147483747" r:id="rId10"/>
    <p:sldLayoutId id="214748374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8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AC7EF-AC77-4AD3-8815-9A1CC5669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1" b="798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5153E-80CB-4EBA-A378-ECE453697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CHAPTER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69A56-DF8B-495B-8271-0413D4FF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dirty="0"/>
              <a:t>Sets, functions, sequences, sums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2BB-C2FA-4BB4-A313-B2A6B318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D571C-83B3-44E8-9F5E-B76F87DA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8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EDC1-FDB4-4143-AFE0-8D95BE81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1A907-5CF3-4FDD-AE37-EB56EF6F5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36" y="2276398"/>
            <a:ext cx="808758" cy="1020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E3DFCA-33B8-4205-8F4A-9B1454504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783" y="2395945"/>
            <a:ext cx="696572" cy="781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FFDE6C-EBE9-4F4C-8FB6-2B7D6162D34C}"/>
              </a:ext>
            </a:extLst>
          </p:cNvPr>
          <p:cNvSpPr txBox="1"/>
          <p:nvPr/>
        </p:nvSpPr>
        <p:spPr>
          <a:xfrm>
            <a:off x="3025648" y="1791664"/>
            <a:ext cx="9220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58049-DFD6-4A18-9F51-5F7BB2C7042B}"/>
              </a:ext>
            </a:extLst>
          </p:cNvPr>
          <p:cNvSpPr txBox="1"/>
          <p:nvPr/>
        </p:nvSpPr>
        <p:spPr>
          <a:xfrm>
            <a:off x="1207582" y="3472959"/>
            <a:ext cx="26821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Proof.</a:t>
            </a:r>
          </a:p>
          <a:p>
            <a:r>
              <a:rPr lang="en-US" sz="2800" dirty="0">
                <a:sym typeface="Symbol" panose="05050102010706020507" pitchFamily="18" charset="2"/>
              </a:rPr>
              <a:t>x(x </a:t>
            </a:r>
            <a:r>
              <a:rPr lang="en-US" sz="2800" dirty="0">
                <a:sym typeface="Wingdings" panose="05000000000000000000" pitchFamily="2" charset="2"/>
              </a:rPr>
              <a:t>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xS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D6F8FF-9148-4252-A18C-7E7512AF5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595" y="2399489"/>
            <a:ext cx="696572" cy="7810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36F37E-29E8-40F6-8EEA-2BBE48E9F8BA}"/>
              </a:ext>
            </a:extLst>
          </p:cNvPr>
          <p:cNvSpPr txBox="1"/>
          <p:nvPr/>
        </p:nvSpPr>
        <p:spPr>
          <a:xfrm>
            <a:off x="10280625" y="1795208"/>
            <a:ext cx="9220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EC29FD-FA2A-4B5B-8E21-AC110C062E36}"/>
              </a:ext>
            </a:extLst>
          </p:cNvPr>
          <p:cNvSpPr txBox="1"/>
          <p:nvPr/>
        </p:nvSpPr>
        <p:spPr>
          <a:xfrm>
            <a:off x="8402206" y="3471532"/>
            <a:ext cx="26003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Proof.</a:t>
            </a:r>
          </a:p>
          <a:p>
            <a:r>
              <a:rPr lang="en-US" sz="2800" dirty="0">
                <a:sym typeface="Symbol" panose="05050102010706020507" pitchFamily="18" charset="2"/>
              </a:rPr>
              <a:t>x(</a:t>
            </a:r>
            <a:r>
              <a:rPr lang="en-US" sz="2800" dirty="0" err="1">
                <a:sym typeface="Symbol" panose="05050102010706020507" pitchFamily="18" charset="2"/>
              </a:rPr>
              <a:t>xS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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xS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BD519B-F67D-4CBF-A944-FC9C20FCFA77}"/>
              </a:ext>
            </a:extLst>
          </p:cNvPr>
          <p:cNvSpPr txBox="1"/>
          <p:nvPr/>
        </p:nvSpPr>
        <p:spPr>
          <a:xfrm>
            <a:off x="8370307" y="1798746"/>
            <a:ext cx="9220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B495318-F18C-4824-94D7-B69FCDAB0EA3}"/>
              </a:ext>
            </a:extLst>
          </p:cNvPr>
          <p:cNvSpPr/>
          <p:nvPr/>
        </p:nvSpPr>
        <p:spPr>
          <a:xfrm rot="5400000">
            <a:off x="2100996" y="4057399"/>
            <a:ext cx="178265" cy="744618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49868-22A5-4781-AB0B-0C1B5474FE4F}"/>
              </a:ext>
            </a:extLst>
          </p:cNvPr>
          <p:cNvSpPr txBox="1"/>
          <p:nvPr/>
        </p:nvSpPr>
        <p:spPr>
          <a:xfrm>
            <a:off x="2028894" y="4444410"/>
            <a:ext cx="15584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    </a:t>
            </a:r>
            <a:r>
              <a:rPr lang="en-US" sz="2800" dirty="0">
                <a:sym typeface="Wingdings" panose="05000000000000000000" pitchFamily="2" charset="2"/>
              </a:rPr>
              <a:t>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b="1" dirty="0"/>
              <a:t>  F</a:t>
            </a:r>
          </a:p>
          <a:p>
            <a:r>
              <a:rPr lang="en-US" sz="2800" b="1" dirty="0"/>
              <a:t>F    </a:t>
            </a:r>
            <a:r>
              <a:rPr lang="en-US" sz="2800" dirty="0">
                <a:sym typeface="Wingdings" panose="05000000000000000000" pitchFamily="2" charset="2"/>
              </a:rPr>
              <a:t>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b="1" dirty="0"/>
              <a:t>  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1A83AA-C859-4A31-BEEC-030F59EF26D3}"/>
              </a:ext>
            </a:extLst>
          </p:cNvPr>
          <p:cNvSpPr txBox="1"/>
          <p:nvPr/>
        </p:nvSpPr>
        <p:spPr>
          <a:xfrm>
            <a:off x="9102816" y="4380157"/>
            <a:ext cx="15584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    </a:t>
            </a:r>
            <a:r>
              <a:rPr lang="en-US" sz="2800" dirty="0">
                <a:sym typeface="Wingdings" panose="05000000000000000000" pitchFamily="2" charset="2"/>
              </a:rPr>
              <a:t>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b="1" dirty="0"/>
              <a:t>  F</a:t>
            </a:r>
          </a:p>
          <a:p>
            <a:r>
              <a:rPr lang="en-US" sz="2800" b="1" dirty="0"/>
              <a:t>T    </a:t>
            </a:r>
            <a:r>
              <a:rPr lang="en-US" sz="2800" dirty="0">
                <a:sym typeface="Wingdings" panose="05000000000000000000" pitchFamily="2" charset="2"/>
              </a:rPr>
              <a:t>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b="1" dirty="0"/>
              <a:t>  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A234A3-2BF4-442C-A402-A228157E54F6}"/>
              </a:ext>
            </a:extLst>
          </p:cNvPr>
          <p:cNvGrpSpPr/>
          <p:nvPr/>
        </p:nvGrpSpPr>
        <p:grpSpPr>
          <a:xfrm>
            <a:off x="4861918" y="2383962"/>
            <a:ext cx="2705709" cy="2904849"/>
            <a:chOff x="4861918" y="2383962"/>
            <a:chExt cx="2705709" cy="290484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9EC639F-092B-4B92-97E4-F83E6C25F5BB}"/>
                </a:ext>
              </a:extLst>
            </p:cNvPr>
            <p:cNvGrpSpPr/>
            <p:nvPr/>
          </p:nvGrpSpPr>
          <p:grpSpPr>
            <a:xfrm>
              <a:off x="4861918" y="2383962"/>
              <a:ext cx="2487803" cy="2904849"/>
              <a:chOff x="4861918" y="2383962"/>
              <a:chExt cx="2487803" cy="290484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6EB6525-09D9-4322-A955-A3594B7A5AFD}"/>
                  </a:ext>
                </a:extLst>
              </p:cNvPr>
              <p:cNvSpPr/>
              <p:nvPr/>
            </p:nvSpPr>
            <p:spPr>
              <a:xfrm>
                <a:off x="4861918" y="2383962"/>
                <a:ext cx="2487803" cy="290484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3" name="Picture 22" descr="Image result for quiz icon">
                <a:extLst>
                  <a:ext uri="{FF2B5EF4-FFF2-40B4-BE49-F238E27FC236}">
                    <a16:creationId xmlns:a16="http://schemas.microsoft.com/office/drawing/2014/main" id="{EE2945C0-5A73-4B88-B5E5-0BAC71F45B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6109" y="2405228"/>
                <a:ext cx="817909" cy="682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50DD11-31D7-44DB-AA2D-DFF42696EDE0}"/>
                </a:ext>
              </a:extLst>
            </p:cNvPr>
            <p:cNvSpPr txBox="1"/>
            <p:nvPr/>
          </p:nvSpPr>
          <p:spPr>
            <a:xfrm>
              <a:off x="4959221" y="3245252"/>
              <a:ext cx="2608406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nsolas" panose="020B0609020204030204" pitchFamily="49" charset="0"/>
                  <a:sym typeface="Symbol" panose="05050102010706020507" pitchFamily="18" charset="2"/>
                </a:rPr>
                <a:t>   </a:t>
              </a:r>
              <a:endParaRPr lang="en-US" sz="2800" dirty="0">
                <a:latin typeface="Consolas" panose="020B0609020204030204" pitchFamily="49" charset="0"/>
              </a:endParaRPr>
            </a:p>
            <a:p>
              <a:r>
                <a:rPr lang="en-US" sz="2800" dirty="0">
                  <a:latin typeface="Consolas" panose="020B0609020204030204" pitchFamily="49" charset="0"/>
                  <a:sym typeface="Symbol" panose="05050102010706020507" pitchFamily="18" charset="2"/>
                </a:rPr>
                <a:t>  {a}</a:t>
              </a:r>
            </a:p>
            <a:p>
              <a:r>
                <a:rPr lang="en-US" sz="2800" dirty="0">
                  <a:latin typeface="Consolas" panose="020B0609020204030204" pitchFamily="49" charset="0"/>
                  <a:sym typeface="Symbol" panose="05050102010706020507" pitchFamily="18" charset="2"/>
                </a:rPr>
                <a:t>  {a}</a:t>
              </a:r>
            </a:p>
            <a:p>
              <a:r>
                <a:rPr lang="en-US" sz="2800" dirty="0">
                  <a:latin typeface="Consolas" panose="020B0609020204030204" pitchFamily="49" charset="0"/>
                  <a:sym typeface="Symbol" panose="05050102010706020507" pitchFamily="18" charset="2"/>
                </a:rPr>
                <a:t>  {a, } </a:t>
              </a:r>
            </a:p>
          </p:txBody>
        </p:sp>
      </p:grp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C26D4DAF-E71F-4BEA-9A94-45F35581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023CDD00-8D08-4708-9C2B-3C49F128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 animBg="1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8801-E796-4EA0-B1CD-C40E2488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equality</a:t>
            </a:r>
          </a:p>
        </p:txBody>
      </p:sp>
      <p:pic>
        <p:nvPicPr>
          <p:cNvPr id="4" name="Picture 2" descr="Image result for idea icon">
            <a:extLst>
              <a:ext uri="{FF2B5EF4-FFF2-40B4-BE49-F238E27FC236}">
                <a16:creationId xmlns:a16="http://schemas.microsoft.com/office/drawing/2014/main" id="{13B5754A-FEB3-42B6-9577-5AA16F2CB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88" y="2633303"/>
            <a:ext cx="1033130" cy="10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A5E0576-6BBB-4B5E-A9B8-8C7386B584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171365"/>
              </p:ext>
            </p:extLst>
          </p:nvPr>
        </p:nvGraphicFramePr>
        <p:xfrm>
          <a:off x="2530475" y="2456973"/>
          <a:ext cx="3916045" cy="1682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66680" imgH="457200" progId="Equation.DSMT4">
                  <p:embed/>
                </p:oleObj>
              </mc:Choice>
              <mc:Fallback>
                <p:oleObj name="Equation" r:id="rId3" imgW="1066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0475" y="2456973"/>
                        <a:ext cx="3916045" cy="1682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0D05-745A-4C76-A990-A47D1A58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6952E-CD76-44B7-9C89-2EC8CE8E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3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E43F-6DD7-496F-A5C8-D2B51301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B47EF6-B504-46AD-8721-DB71BAD2B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499127"/>
              </p:ext>
            </p:extLst>
          </p:nvPr>
        </p:nvGraphicFramePr>
        <p:xfrm>
          <a:off x="1182026" y="2108200"/>
          <a:ext cx="9174085" cy="3444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79530">
                  <a:extLst>
                    <a:ext uri="{9D8B030D-6E8A-4147-A177-3AD203B41FA5}">
                      <a16:colId xmlns:a16="http://schemas.microsoft.com/office/drawing/2014/main" val="104951603"/>
                    </a:ext>
                  </a:extLst>
                </a:gridCol>
                <a:gridCol w="3111923">
                  <a:extLst>
                    <a:ext uri="{9D8B030D-6E8A-4147-A177-3AD203B41FA5}">
                      <a16:colId xmlns:a16="http://schemas.microsoft.com/office/drawing/2014/main" val="1292599168"/>
                    </a:ext>
                  </a:extLst>
                </a:gridCol>
                <a:gridCol w="3327991">
                  <a:extLst>
                    <a:ext uri="{9D8B030D-6E8A-4147-A177-3AD203B41FA5}">
                      <a16:colId xmlns:a16="http://schemas.microsoft.com/office/drawing/2014/main" val="4176850339"/>
                    </a:ext>
                  </a:extLst>
                </a:gridCol>
                <a:gridCol w="1254641">
                  <a:extLst>
                    <a:ext uri="{9D8B030D-6E8A-4147-A177-3AD203B41FA5}">
                      <a16:colId xmlns:a16="http://schemas.microsoft.com/office/drawing/2014/main" val="723809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set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subsets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power set P(S)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|P(S)|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0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ym typeface="Symbol" panose="05050102010706020507" pitchFamily="18" charset="2"/>
                        </a:rPr>
                        <a:t>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Symbol" panose="05050102010706020507" pitchFamily="18" charset="2"/>
                        </a:rPr>
                        <a:t>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{</a:t>
                      </a:r>
                      <a:r>
                        <a:rPr lang="en-US" sz="2800" dirty="0">
                          <a:sym typeface="Symbol" panose="05050102010706020507" pitchFamily="18" charset="2"/>
                        </a:rPr>
                        <a:t>}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9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{1}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ym typeface="Symbol" panose="05050102010706020507" pitchFamily="18" charset="2"/>
                        </a:rPr>
                        <a:t>, {1}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{</a:t>
                      </a:r>
                      <a:r>
                        <a:rPr lang="en-US" sz="2800" dirty="0">
                          <a:sym typeface="Symbol" panose="05050102010706020507" pitchFamily="18" charset="2"/>
                        </a:rPr>
                        <a:t>, {1}}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54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{1, 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ym typeface="Symbol" panose="05050102010706020507" pitchFamily="18" charset="2"/>
                        </a:rPr>
                        <a:t>, {1}, {2}, {1, 2}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{</a:t>
                      </a:r>
                      <a:r>
                        <a:rPr lang="en-US" sz="2800" dirty="0">
                          <a:sym typeface="Symbol" panose="05050102010706020507" pitchFamily="18" charset="2"/>
                        </a:rPr>
                        <a:t>, {1}, {2}, {1, 2}}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7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{1, 2,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ym typeface="Symbol" panose="05050102010706020507" pitchFamily="18" charset="2"/>
                        </a:rPr>
                        <a:t>, {1}, {2}, {3}, {1, 2}, {1, 3}, {2, 3}, {1, 2, 3}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{</a:t>
                      </a:r>
                      <a:r>
                        <a:rPr lang="en-US" sz="2800" dirty="0">
                          <a:sym typeface="Symbol" panose="05050102010706020507" pitchFamily="18" charset="2"/>
                        </a:rPr>
                        <a:t>, {1}, {2}, {3}, {1, 2}, {1, 3}, {2, 3}, {1, 2, 3}}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70941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AF5F16D-353E-435C-B798-316B7E1DF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70" y="912429"/>
            <a:ext cx="783796" cy="93920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4D8AC-57E2-46FA-93F7-F3A657264D15}"/>
              </a:ext>
            </a:extLst>
          </p:cNvPr>
          <p:cNvGrpSpPr/>
          <p:nvPr/>
        </p:nvGrpSpPr>
        <p:grpSpPr>
          <a:xfrm>
            <a:off x="9391906" y="4408182"/>
            <a:ext cx="1795673" cy="1107996"/>
            <a:chOff x="8686801" y="4461343"/>
            <a:chExt cx="1795673" cy="1107996"/>
          </a:xfrm>
        </p:grpSpPr>
        <p:pic>
          <p:nvPicPr>
            <p:cNvPr id="7" name="Picture 6" descr="Image result for quiz icon">
              <a:extLst>
                <a:ext uri="{FF2B5EF4-FFF2-40B4-BE49-F238E27FC236}">
                  <a16:creationId xmlns:a16="http://schemas.microsoft.com/office/drawing/2014/main" id="{FEB91EEC-F4EE-4F31-9935-F0414CE27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6262" y="4661807"/>
              <a:ext cx="796212" cy="664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316207-5E83-4BE0-8519-BEF2E639BB09}"/>
                </a:ext>
              </a:extLst>
            </p:cNvPr>
            <p:cNvSpPr txBox="1"/>
            <p:nvPr/>
          </p:nvSpPr>
          <p:spPr>
            <a:xfrm>
              <a:off x="8686801" y="4461343"/>
              <a:ext cx="89800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2</a:t>
              </a:r>
              <a:r>
                <a:rPr lang="en-US" sz="6600" baseline="30000" dirty="0">
                  <a:solidFill>
                    <a:srgbClr val="C00000"/>
                  </a:solidFill>
                </a:rPr>
                <a:t>n</a:t>
              </a:r>
            </a:p>
          </p:txBody>
        </p: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28ED401-151C-46DF-9C35-FCAFAAD1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FA54F7-6F74-4532-B5FD-561F8CC6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CCB7-F6FC-42B7-94D8-E0B2F4F9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3A4562-EDFF-4F05-BD5A-03096F4E5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75" y="776177"/>
            <a:ext cx="926146" cy="9261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7EDB917-50B4-4521-9987-5457DB6F3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58" y="2190698"/>
            <a:ext cx="9467850" cy="2847975"/>
          </a:xfrm>
          <a:prstGeom prst="rect">
            <a:avLst/>
          </a:prstGeom>
        </p:spPr>
      </p:pic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EAC0A0F2-B34F-4121-99B7-D38F990E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21D3671E-A8A5-4B98-B04C-69322C3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8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BF1A-9914-47C3-B194-8105B0B8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(a, b) </a:t>
            </a:r>
            <a:r>
              <a:rPr lang="en-US" dirty="0">
                <a:sym typeface="Symbol" panose="05050102010706020507" pitchFamily="18" charset="2"/>
              </a:rPr>
              <a:t> (b, a)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B958970-C6A4-4BF6-8745-5712F4B74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14" y="2335950"/>
            <a:ext cx="7400925" cy="3419475"/>
          </a:xfrm>
          <a:prstGeom prst="rect">
            <a:avLst/>
          </a:prstGeom>
        </p:spPr>
      </p:pic>
      <p:pic>
        <p:nvPicPr>
          <p:cNvPr id="30" name="Picture 4" descr="Image result for caution icon">
            <a:extLst>
              <a:ext uri="{FF2B5EF4-FFF2-40B4-BE49-F238E27FC236}">
                <a16:creationId xmlns:a16="http://schemas.microsoft.com/office/drawing/2014/main" id="{CD316F54-171F-4D58-933F-8F297D8E4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58" y="925031"/>
            <a:ext cx="920394" cy="81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6F03937-23A4-4D9F-8187-993505E0431D}"/>
              </a:ext>
            </a:extLst>
          </p:cNvPr>
          <p:cNvGrpSpPr/>
          <p:nvPr/>
        </p:nvGrpSpPr>
        <p:grpSpPr>
          <a:xfrm>
            <a:off x="7109460" y="2849880"/>
            <a:ext cx="2982277" cy="609600"/>
            <a:chOff x="7109460" y="2849880"/>
            <a:chExt cx="2982277" cy="6096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FE1CFE4-51F8-436B-8A57-F9D7A58AE4AD}"/>
                </a:ext>
              </a:extLst>
            </p:cNvPr>
            <p:cNvCxnSpPr>
              <a:cxnSpLocks/>
            </p:cNvCxnSpPr>
            <p:nvPr/>
          </p:nvCxnSpPr>
          <p:spPr>
            <a:xfrm>
              <a:off x="7109460" y="3154680"/>
              <a:ext cx="1257300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9803AC9-77A2-414C-9B25-A71C2B189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01062" y="2849880"/>
              <a:ext cx="1590675" cy="609600"/>
            </a:xfrm>
            <a:prstGeom prst="rect">
              <a:avLst/>
            </a:prstGeom>
          </p:spPr>
        </p:pic>
      </p:grp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01897A7A-9238-4271-852B-81E2EB79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51F6891-AEC4-4787-A102-A89D7A09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50CE-A02F-438B-A41B-47755F6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716BA-1BA6-4AFC-890A-AB36FF8FE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sets A = {a, b, c}, and B = {1, 2, 3, 4}</a:t>
            </a:r>
          </a:p>
          <a:p>
            <a:pPr lvl="1"/>
            <a:r>
              <a:rPr lang="en-US" dirty="0"/>
              <a:t>	 </a:t>
            </a:r>
          </a:p>
          <a:p>
            <a:pPr lvl="1"/>
            <a:r>
              <a:rPr lang="en-US" dirty="0"/>
              <a:t>	 How many elements does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 have?</a:t>
            </a:r>
          </a:p>
          <a:p>
            <a:pPr lvl="1"/>
            <a:r>
              <a:rPr lang="en-US" dirty="0"/>
              <a:t>	 (3, a)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B</a:t>
            </a:r>
          </a:p>
          <a:p>
            <a:pPr lvl="1"/>
            <a:r>
              <a:rPr lang="en-US" dirty="0"/>
              <a:t>	 {b, 2}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A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B</a:t>
            </a:r>
          </a:p>
          <a:p>
            <a:pPr lvl="1"/>
            <a:r>
              <a:rPr lang="en-US" dirty="0"/>
              <a:t>	 {(a, 1), (c, 3)}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en-US" dirty="0"/>
              <a:t>A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B</a:t>
            </a:r>
          </a:p>
          <a:p>
            <a:pPr lvl="1"/>
            <a:r>
              <a:rPr lang="en-US" dirty="0"/>
              <a:t>	 A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B = B</a:t>
            </a:r>
            <a:r>
              <a:rPr lang="en-US" dirty="0">
                <a:sym typeface="Symbol" panose="05050102010706020507" pitchFamily="18" charset="2"/>
              </a:rPr>
              <a:t>A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Image result for quiz icon">
            <a:extLst>
              <a:ext uri="{FF2B5EF4-FFF2-40B4-BE49-F238E27FC236}">
                <a16:creationId xmlns:a16="http://schemas.microsoft.com/office/drawing/2014/main" id="{36AA48B1-8E72-4C68-91A5-37FD7D89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203" y="3185611"/>
            <a:ext cx="796212" cy="66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D1D999-1E22-4351-925B-14A1B64DB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75" y="776177"/>
            <a:ext cx="926146" cy="92614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66A9B7-AA3D-427F-BA3A-A81F286F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35E2C6-6C7A-469E-8808-1D229BE6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4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F7EB-8CBF-4C09-A1D3-AEF225B0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0595A-7FE9-4AB3-96D0-23EB44B8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6" y="2520579"/>
            <a:ext cx="1715453" cy="1100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C55964-4CE8-4231-8B14-17DFA599E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603" y="2509149"/>
            <a:ext cx="1715453" cy="1104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37019F-BDA9-443B-8872-F0202B955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496" y="2536502"/>
            <a:ext cx="1715453" cy="10842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65C050-9850-4584-8096-7D52CBFDB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389" y="2516203"/>
            <a:ext cx="1887855" cy="11657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155B45-0054-4011-B88A-AF74ED315C30}"/>
              </a:ext>
            </a:extLst>
          </p:cNvPr>
          <p:cNvSpPr txBox="1"/>
          <p:nvPr/>
        </p:nvSpPr>
        <p:spPr>
          <a:xfrm>
            <a:off x="1383082" y="3675670"/>
            <a:ext cx="13019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 </a:t>
            </a:r>
            <a:r>
              <a:rPr lang="en-US" sz="3600" dirty="0">
                <a:sym typeface="Symbol" panose="05050102010706020507" pitchFamily="18" charset="2"/>
              </a:rPr>
              <a:t> B</a:t>
            </a:r>
          </a:p>
          <a:p>
            <a:pPr algn="ctr"/>
            <a:r>
              <a:rPr lang="en-US" sz="2400" dirty="0">
                <a:sym typeface="Symbol" panose="05050102010706020507" pitchFamily="18" charset="2"/>
              </a:rPr>
              <a:t>union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4D686A-170A-4754-878D-6E20447A5E8C}"/>
              </a:ext>
            </a:extLst>
          </p:cNvPr>
          <p:cNvSpPr txBox="1"/>
          <p:nvPr/>
        </p:nvSpPr>
        <p:spPr>
          <a:xfrm>
            <a:off x="3780049" y="3652810"/>
            <a:ext cx="1540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 </a:t>
            </a:r>
            <a:r>
              <a:rPr lang="en-US" sz="3600" dirty="0">
                <a:sym typeface="Symbol" panose="05050102010706020507" pitchFamily="18" charset="2"/>
              </a:rPr>
              <a:t> B</a:t>
            </a:r>
          </a:p>
          <a:p>
            <a:pPr algn="ctr"/>
            <a:r>
              <a:rPr lang="en-US" sz="2400" dirty="0">
                <a:sym typeface="Symbol" panose="05050102010706020507" pitchFamily="18" charset="2"/>
              </a:rPr>
              <a:t>intersection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BFF126-4675-4710-86DA-0BC628567BD0}"/>
              </a:ext>
            </a:extLst>
          </p:cNvPr>
          <p:cNvSpPr txBox="1"/>
          <p:nvPr/>
        </p:nvSpPr>
        <p:spPr>
          <a:xfrm>
            <a:off x="6382756" y="3680163"/>
            <a:ext cx="1444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 – B</a:t>
            </a:r>
          </a:p>
          <a:p>
            <a:pPr algn="ctr"/>
            <a:r>
              <a:rPr lang="en-US" sz="2400" dirty="0"/>
              <a:t>difference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ADC51-1F2A-49DA-B7BA-DB13A589AD4F}"/>
              </a:ext>
            </a:extLst>
          </p:cNvPr>
          <p:cNvSpPr txBox="1"/>
          <p:nvPr/>
        </p:nvSpPr>
        <p:spPr>
          <a:xfrm>
            <a:off x="9167192" y="3748743"/>
            <a:ext cx="130195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 </a:t>
            </a:r>
            <a:r>
              <a:rPr lang="en-US" sz="3600" dirty="0">
                <a:sym typeface="Symbol" panose="05050102010706020507" pitchFamily="18" charset="2"/>
              </a:rPr>
              <a:t></a:t>
            </a:r>
            <a:r>
              <a:rPr lang="en-US" sz="3600" dirty="0"/>
              <a:t> B</a:t>
            </a:r>
          </a:p>
          <a:p>
            <a:pPr algn="ctr"/>
            <a:r>
              <a:rPr lang="en-US" sz="2000" dirty="0"/>
              <a:t>symmetric</a:t>
            </a:r>
          </a:p>
          <a:p>
            <a:pPr algn="ctr"/>
            <a:r>
              <a:rPr lang="en-US" sz="2000" dirty="0"/>
              <a:t>difference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0EA3B2-3C30-4E1B-B515-338314BDFDA9}"/>
              </a:ext>
            </a:extLst>
          </p:cNvPr>
          <p:cNvCxnSpPr>
            <a:cxnSpLocks/>
          </p:cNvCxnSpPr>
          <p:nvPr/>
        </p:nvCxnSpPr>
        <p:spPr>
          <a:xfrm flipH="1" flipV="1">
            <a:off x="6766560" y="3280410"/>
            <a:ext cx="194310" cy="640080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630976-D37E-4CCF-8428-F4C1CA54FD73}"/>
              </a:ext>
            </a:extLst>
          </p:cNvPr>
          <p:cNvCxnSpPr>
            <a:cxnSpLocks/>
          </p:cNvCxnSpPr>
          <p:nvPr/>
        </p:nvCxnSpPr>
        <p:spPr>
          <a:xfrm flipV="1">
            <a:off x="4389120" y="3205191"/>
            <a:ext cx="146447" cy="715299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3BEE198-59A8-4092-8D09-8DB9F05A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0A6CB39-CB97-4004-BA5E-6E471DB4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96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C6F655-80B5-460E-BC80-5CE986A5DB3D}"/>
              </a:ext>
            </a:extLst>
          </p:cNvPr>
          <p:cNvSpPr/>
          <p:nvPr/>
        </p:nvSpPr>
        <p:spPr>
          <a:xfrm>
            <a:off x="8046721" y="2572655"/>
            <a:ext cx="3051810" cy="24108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79167-0EF5-4341-BBCA-4EB85C44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888" y="368571"/>
            <a:ext cx="9439472" cy="1450757"/>
          </a:xfrm>
        </p:spPr>
        <p:txBody>
          <a:bodyPr/>
          <a:lstStyle/>
          <a:p>
            <a:r>
              <a:rPr lang="en-US" dirty="0"/>
              <a:t>Universal set and complement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8AD66-B040-4F47-98F6-F60027357AFC}"/>
              </a:ext>
            </a:extLst>
          </p:cNvPr>
          <p:cNvSpPr txBox="1"/>
          <p:nvPr/>
        </p:nvSpPr>
        <p:spPr>
          <a:xfrm>
            <a:off x="2454792" y="2346205"/>
            <a:ext cx="55194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  </a:t>
            </a:r>
            <a:r>
              <a:rPr lang="en-US" sz="3600" dirty="0">
                <a:solidFill>
                  <a:srgbClr val="C00000"/>
                </a:solidFill>
              </a:rPr>
              <a:t>U</a:t>
            </a:r>
            <a:r>
              <a:rPr lang="en-US" sz="3600" dirty="0"/>
              <a:t> = {1, 2, 3, 4, 5, 6, 7, 8}</a:t>
            </a:r>
          </a:p>
          <a:p>
            <a:r>
              <a:rPr lang="en-US" sz="3600" dirty="0"/>
              <a:t>  </a:t>
            </a:r>
          </a:p>
          <a:p>
            <a:r>
              <a:rPr lang="en-US" sz="3600" dirty="0"/>
              <a:t>  A = {    2,        5, 6,     8}</a:t>
            </a:r>
          </a:p>
          <a:p>
            <a:endParaRPr lang="en-US" sz="36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r>
              <a:rPr lang="en-US" sz="3600" dirty="0">
                <a:solidFill>
                  <a:srgbClr val="C00000"/>
                </a:solidFill>
                <a:sym typeface="Symbol" panose="05050102010706020507" pitchFamily="18" charset="2"/>
              </a:rPr>
              <a:t>A</a:t>
            </a:r>
            <a:r>
              <a:rPr lang="en-US" sz="3600" dirty="0">
                <a:sym typeface="Symbol" panose="05050102010706020507" pitchFamily="18" charset="2"/>
              </a:rPr>
              <a:t> = {1,     3, 4,       , 7   }   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7391A-E940-4810-937D-E211ADB889E1}"/>
              </a:ext>
            </a:extLst>
          </p:cNvPr>
          <p:cNvSpPr txBox="1"/>
          <p:nvPr/>
        </p:nvSpPr>
        <p:spPr>
          <a:xfrm>
            <a:off x="1056443" y="2435495"/>
            <a:ext cx="1753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Universal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A0915-7164-412D-8130-4546C8ED27AD}"/>
              </a:ext>
            </a:extLst>
          </p:cNvPr>
          <p:cNvSpPr txBox="1"/>
          <p:nvPr/>
        </p:nvSpPr>
        <p:spPr>
          <a:xfrm>
            <a:off x="1056443" y="4320380"/>
            <a:ext cx="175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complement of A</a:t>
            </a:r>
          </a:p>
        </p:txBody>
      </p:sp>
      <p:pic>
        <p:nvPicPr>
          <p:cNvPr id="7" name="Picture 6" descr="Image result for quiz icon">
            <a:extLst>
              <a:ext uri="{FF2B5EF4-FFF2-40B4-BE49-F238E27FC236}">
                <a16:creationId xmlns:a16="http://schemas.microsoft.com/office/drawing/2014/main" id="{974644FD-3F82-401D-904C-841F5DC75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2584085"/>
            <a:ext cx="796212" cy="66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4C437A-73A8-48F0-A5EF-3BA216869F93}"/>
              </a:ext>
            </a:extLst>
          </p:cNvPr>
          <p:cNvSpPr txBox="1"/>
          <p:nvPr/>
        </p:nvSpPr>
        <p:spPr>
          <a:xfrm>
            <a:off x="8325643" y="3396382"/>
            <a:ext cx="26404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ym typeface="Symbol" panose="05050102010706020507" pitchFamily="18" charset="2"/>
              </a:rPr>
              <a:t>A A = U</a:t>
            </a:r>
          </a:p>
          <a:p>
            <a:r>
              <a:rPr lang="en-US" sz="4000" dirty="0">
                <a:sym typeface="Symbol" panose="05050102010706020507" pitchFamily="18" charset="2"/>
              </a:rPr>
              <a:t>A A = </a:t>
            </a:r>
            <a:endParaRPr lang="en-US" sz="400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ACBBE01-B5FA-4A87-9AAC-A9AF281F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AEFD23A-BF3C-43FA-AC95-3FFA28E9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0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D1AC-DA49-41CD-B4F6-CA8E5EAB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368571"/>
            <a:ext cx="9852660" cy="1450757"/>
          </a:xfrm>
        </p:spPr>
        <p:txBody>
          <a:bodyPr>
            <a:normAutofit/>
          </a:bodyPr>
          <a:lstStyle/>
          <a:p>
            <a:r>
              <a:rPr lang="en-US" dirty="0"/>
              <a:t>Computer representation of sets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2B5A6A-44C1-4DD8-BA0A-49144418B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378251"/>
              </p:ext>
            </p:extLst>
          </p:nvPr>
        </p:nvGraphicFramePr>
        <p:xfrm>
          <a:off x="1415140" y="2140294"/>
          <a:ext cx="8969976" cy="2743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96664">
                  <a:extLst>
                    <a:ext uri="{9D8B030D-6E8A-4147-A177-3AD203B41FA5}">
                      <a16:colId xmlns:a16="http://schemas.microsoft.com/office/drawing/2014/main" val="698458006"/>
                    </a:ext>
                  </a:extLst>
                </a:gridCol>
                <a:gridCol w="996664">
                  <a:extLst>
                    <a:ext uri="{9D8B030D-6E8A-4147-A177-3AD203B41FA5}">
                      <a16:colId xmlns:a16="http://schemas.microsoft.com/office/drawing/2014/main" val="1066660488"/>
                    </a:ext>
                  </a:extLst>
                </a:gridCol>
                <a:gridCol w="996664">
                  <a:extLst>
                    <a:ext uri="{9D8B030D-6E8A-4147-A177-3AD203B41FA5}">
                      <a16:colId xmlns:a16="http://schemas.microsoft.com/office/drawing/2014/main" val="1819866198"/>
                    </a:ext>
                  </a:extLst>
                </a:gridCol>
                <a:gridCol w="996664">
                  <a:extLst>
                    <a:ext uri="{9D8B030D-6E8A-4147-A177-3AD203B41FA5}">
                      <a16:colId xmlns:a16="http://schemas.microsoft.com/office/drawing/2014/main" val="650297236"/>
                    </a:ext>
                  </a:extLst>
                </a:gridCol>
                <a:gridCol w="996664">
                  <a:extLst>
                    <a:ext uri="{9D8B030D-6E8A-4147-A177-3AD203B41FA5}">
                      <a16:colId xmlns:a16="http://schemas.microsoft.com/office/drawing/2014/main" val="391886868"/>
                    </a:ext>
                  </a:extLst>
                </a:gridCol>
                <a:gridCol w="996664">
                  <a:extLst>
                    <a:ext uri="{9D8B030D-6E8A-4147-A177-3AD203B41FA5}">
                      <a16:colId xmlns:a16="http://schemas.microsoft.com/office/drawing/2014/main" val="4247999806"/>
                    </a:ext>
                  </a:extLst>
                </a:gridCol>
                <a:gridCol w="996664">
                  <a:extLst>
                    <a:ext uri="{9D8B030D-6E8A-4147-A177-3AD203B41FA5}">
                      <a16:colId xmlns:a16="http://schemas.microsoft.com/office/drawing/2014/main" val="1907960068"/>
                    </a:ext>
                  </a:extLst>
                </a:gridCol>
                <a:gridCol w="996664">
                  <a:extLst>
                    <a:ext uri="{9D8B030D-6E8A-4147-A177-3AD203B41FA5}">
                      <a16:colId xmlns:a16="http://schemas.microsoft.com/office/drawing/2014/main" val="1796240353"/>
                    </a:ext>
                  </a:extLst>
                </a:gridCol>
                <a:gridCol w="996664">
                  <a:extLst>
                    <a:ext uri="{9D8B030D-6E8A-4147-A177-3AD203B41FA5}">
                      <a16:colId xmlns:a16="http://schemas.microsoft.com/office/drawing/2014/main" val="221266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 = 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73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u[n]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6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= 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5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a[n]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1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= 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8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2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b[n]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914961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2236D624-7A50-449F-9661-374B55E3816D}"/>
              </a:ext>
            </a:extLst>
          </p:cNvPr>
          <p:cNvGrpSpPr/>
          <p:nvPr/>
        </p:nvGrpSpPr>
        <p:grpSpPr>
          <a:xfrm>
            <a:off x="1415140" y="5038673"/>
            <a:ext cx="9847906" cy="664535"/>
            <a:chOff x="1177290" y="4550410"/>
            <a:chExt cx="9847906" cy="664535"/>
          </a:xfrm>
        </p:grpSpPr>
        <p:pic>
          <p:nvPicPr>
            <p:cNvPr id="6" name="Picture 5" descr="Image result for quiz icon">
              <a:extLst>
                <a:ext uri="{FF2B5EF4-FFF2-40B4-BE49-F238E27FC236}">
                  <a16:creationId xmlns:a16="http://schemas.microsoft.com/office/drawing/2014/main" id="{7E427CB6-5821-4B26-A380-1F5D160A3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290" y="4550410"/>
              <a:ext cx="796212" cy="664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9676A7-BDFF-4004-8D13-8DA6C91FA4E7}"/>
                </a:ext>
              </a:extLst>
            </p:cNvPr>
            <p:cNvSpPr txBox="1"/>
            <p:nvPr/>
          </p:nvSpPr>
          <p:spPr>
            <a:xfrm>
              <a:off x="1941616" y="4686300"/>
              <a:ext cx="90835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What is the bit string for </a:t>
              </a:r>
              <a:r>
                <a:rPr lang="en-US" sz="2400" dirty="0">
                  <a:sym typeface="Symbol" panose="05050102010706020507" pitchFamily="18" charset="2"/>
                </a:rPr>
                <a:t>A? </a:t>
              </a:r>
              <a:r>
                <a:rPr lang="en-US" sz="2400" dirty="0"/>
                <a:t>A </a:t>
              </a:r>
              <a:r>
                <a:rPr lang="en-US" sz="2400" dirty="0">
                  <a:sym typeface="Symbol" panose="05050102010706020507" pitchFamily="18" charset="2"/>
                </a:rPr>
                <a:t> B? </a:t>
              </a:r>
              <a:r>
                <a:rPr lang="en-US" sz="2400" dirty="0"/>
                <a:t>A </a:t>
              </a:r>
              <a:r>
                <a:rPr lang="en-US" sz="2400" dirty="0">
                  <a:sym typeface="Symbol" panose="05050102010706020507" pitchFamily="18" charset="2"/>
                </a:rPr>
                <a:t> B? </a:t>
              </a:r>
              <a:r>
                <a:rPr lang="en-US" sz="2400" dirty="0"/>
                <a:t>A – B? A </a:t>
              </a:r>
              <a:r>
                <a:rPr lang="en-US" sz="2400" dirty="0">
                  <a:sym typeface="Symbol" panose="05050102010706020507" pitchFamily="18" charset="2"/>
                </a:rPr>
                <a:t></a:t>
              </a:r>
              <a:r>
                <a:rPr lang="en-US" sz="2400" dirty="0"/>
                <a:t> B? 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F323775-51DA-402D-82AF-424EF892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7B6AE6-7FD2-4AA8-9041-FC9035B1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2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E50B082C-B608-47B7-9A51-C262A651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72" y="4075311"/>
            <a:ext cx="3559342" cy="1300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4C4A72-2E31-4894-A5BA-FC13053A887A}"/>
              </a:ext>
            </a:extLst>
          </p:cNvPr>
          <p:cNvSpPr txBox="1"/>
          <p:nvPr/>
        </p:nvSpPr>
        <p:spPr>
          <a:xfrm>
            <a:off x="4285772" y="2256740"/>
            <a:ext cx="1098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ym typeface="Wingdings" panose="05000000000000000000" pitchFamily="2" charset="2"/>
              </a:rPr>
              <a:t></a:t>
            </a:r>
            <a:endParaRPr lang="en-US" sz="8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A2985-CC4A-4503-95C8-3DA2AF4C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75D80-142E-44CB-A264-53072DD8F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610" y="957009"/>
            <a:ext cx="1212112" cy="794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5D73D6-33D1-48BD-A4F2-0BF7628E9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370" y="2358257"/>
            <a:ext cx="970442" cy="106706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60BA4D1-13A6-4D6F-81E3-13E2AC804F9E}"/>
              </a:ext>
            </a:extLst>
          </p:cNvPr>
          <p:cNvSpPr/>
          <p:nvPr/>
        </p:nvSpPr>
        <p:spPr>
          <a:xfrm>
            <a:off x="3116137" y="2217420"/>
            <a:ext cx="1371600" cy="1371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4F44F-C7EE-433E-90C1-5E10F53E1A85}"/>
              </a:ext>
            </a:extLst>
          </p:cNvPr>
          <p:cNvSpPr txBox="1"/>
          <p:nvPr/>
        </p:nvSpPr>
        <p:spPr>
          <a:xfrm>
            <a:off x="2224562" y="2230070"/>
            <a:ext cx="1098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ym typeface="Wingdings" panose="05000000000000000000" pitchFamily="2" charset="2"/>
              </a:rPr>
              <a:t>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30126-9CFF-4092-B0A0-C678055AC685}"/>
              </a:ext>
            </a:extLst>
          </p:cNvPr>
          <p:cNvSpPr txBox="1"/>
          <p:nvPr/>
        </p:nvSpPr>
        <p:spPr>
          <a:xfrm>
            <a:off x="1633058" y="2415407"/>
            <a:ext cx="774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Input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49483-20A2-4841-9A81-04203ECAF835}"/>
              </a:ext>
            </a:extLst>
          </p:cNvPr>
          <p:cNvSpPr txBox="1"/>
          <p:nvPr/>
        </p:nvSpPr>
        <p:spPr>
          <a:xfrm>
            <a:off x="5138188" y="2415407"/>
            <a:ext cx="1027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Output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63C907-385D-4B00-BE2B-43540AE81DA6}"/>
              </a:ext>
            </a:extLst>
          </p:cNvPr>
          <p:cNvSpPr txBox="1"/>
          <p:nvPr/>
        </p:nvSpPr>
        <p:spPr>
          <a:xfrm>
            <a:off x="7708337" y="5004383"/>
            <a:ext cx="1524776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f(x) = x</a:t>
            </a:r>
            <a:r>
              <a:rPr lang="en-US" sz="2000" baseline="30000" dirty="0">
                <a:solidFill>
                  <a:srgbClr val="C00000"/>
                </a:solidFill>
              </a:rPr>
              <a:t>2</a:t>
            </a:r>
            <a:r>
              <a:rPr lang="en-US" sz="2000" dirty="0">
                <a:solidFill>
                  <a:srgbClr val="C00000"/>
                </a:solidFill>
              </a:rPr>
              <a:t> + 1</a:t>
            </a:r>
          </a:p>
          <a:p>
            <a:r>
              <a:rPr lang="en-US" sz="2000" dirty="0">
                <a:solidFill>
                  <a:srgbClr val="C00000"/>
                </a:solidFill>
              </a:rPr>
              <a:t>x </a:t>
            </a:r>
            <a:r>
              <a:rPr lang="en-US" sz="2000" dirty="0">
                <a:solidFill>
                  <a:srgbClr val="C00000"/>
                </a:solidFill>
                <a:sym typeface="Symbol" panose="05050102010706020507" pitchFamily="18" charset="2"/>
              </a:rPr>
              <a:t> {2, 3, 4}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67E8E1A-60BD-4E73-988F-6894EFCB3E35}"/>
              </a:ext>
            </a:extLst>
          </p:cNvPr>
          <p:cNvGrpSpPr/>
          <p:nvPr/>
        </p:nvGrpSpPr>
        <p:grpSpPr>
          <a:xfrm>
            <a:off x="4126230" y="3142139"/>
            <a:ext cx="3692236" cy="1281272"/>
            <a:chOff x="4126230" y="3142139"/>
            <a:chExt cx="3692236" cy="128127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39B2B0-4E05-4773-8DD7-9C718065D053}"/>
                </a:ext>
              </a:extLst>
            </p:cNvPr>
            <p:cNvSpPr txBox="1"/>
            <p:nvPr/>
          </p:nvSpPr>
          <p:spPr>
            <a:xfrm>
              <a:off x="7492736" y="314213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  <a:sym typeface="Symbol" panose="05050102010706020507" pitchFamily="18" charset="2"/>
                </a:rPr>
                <a:t>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C36CFE4-48D4-44B2-9474-A1A41518E168}"/>
                </a:ext>
              </a:extLst>
            </p:cNvPr>
            <p:cNvGrpSpPr/>
            <p:nvPr/>
          </p:nvGrpSpPr>
          <p:grpSpPr>
            <a:xfrm>
              <a:off x="4126230" y="3387513"/>
              <a:ext cx="3524394" cy="1035898"/>
              <a:chOff x="4126230" y="3444663"/>
              <a:chExt cx="3524394" cy="1035898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EFD0625-ACAF-44D4-80F3-FE7B9C0D49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6230" y="3444663"/>
                <a:ext cx="967517" cy="103589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A80D412-4587-418F-B192-A6B80EE85C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9460" y="3450791"/>
                <a:ext cx="2561164" cy="1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AE9A49-741B-438B-B9B9-6772DA851960}"/>
              </a:ext>
            </a:extLst>
          </p:cNvPr>
          <p:cNvGrpSpPr/>
          <p:nvPr/>
        </p:nvGrpSpPr>
        <p:grpSpPr>
          <a:xfrm>
            <a:off x="4086309" y="4848156"/>
            <a:ext cx="3727180" cy="726815"/>
            <a:chOff x="4086309" y="4848156"/>
            <a:chExt cx="3727180" cy="72681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3923ABD-ACBC-4A48-B04B-4366F7945BD1}"/>
                </a:ext>
              </a:extLst>
            </p:cNvPr>
            <p:cNvGrpSpPr/>
            <p:nvPr/>
          </p:nvGrpSpPr>
          <p:grpSpPr>
            <a:xfrm>
              <a:off x="4086309" y="4848156"/>
              <a:ext cx="3502606" cy="498643"/>
              <a:chOff x="4086309" y="4905306"/>
              <a:chExt cx="3502606" cy="498643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877862C-4756-4028-846D-2E12263CD5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6309" y="4905306"/>
                <a:ext cx="525839" cy="497453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521ECF2-83F7-426F-AD4F-8BFD025B07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1515" y="5402759"/>
                <a:ext cx="2987400" cy="11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D946A81-7B01-448E-9621-B8D5F181DC7B}"/>
                </a:ext>
              </a:extLst>
            </p:cNvPr>
            <p:cNvSpPr txBox="1"/>
            <p:nvPr/>
          </p:nvSpPr>
          <p:spPr>
            <a:xfrm>
              <a:off x="7487759" y="511330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sym typeface="Symbol" panose="05050102010706020507" pitchFamily="18" charset="2"/>
                </a:rPr>
                <a:t>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567BE9A2-2D6B-485D-B53F-850295D07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768425"/>
              </p:ext>
            </p:extLst>
          </p:nvPr>
        </p:nvGraphicFramePr>
        <p:xfrm>
          <a:off x="7718970" y="2263725"/>
          <a:ext cx="205431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7155">
                  <a:extLst>
                    <a:ext uri="{9D8B030D-6E8A-4147-A177-3AD203B41FA5}">
                      <a16:colId xmlns:a16="http://schemas.microsoft.com/office/drawing/2014/main" val="2038512334"/>
                    </a:ext>
                  </a:extLst>
                </a:gridCol>
                <a:gridCol w="1027155">
                  <a:extLst>
                    <a:ext uri="{9D8B030D-6E8A-4147-A177-3AD203B41FA5}">
                      <a16:colId xmlns:a16="http://schemas.microsoft.com/office/drawing/2014/main" val="1487391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58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4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2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05570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BD0114EE-8EAD-4FDB-A33E-97E5E1B618A7}"/>
              </a:ext>
            </a:extLst>
          </p:cNvPr>
          <p:cNvSpPr txBox="1"/>
          <p:nvPr/>
        </p:nvSpPr>
        <p:spPr>
          <a:xfrm>
            <a:off x="6948224" y="3838312"/>
            <a:ext cx="358258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f = {(2, 5), (3, 10), (4, 17)} 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D58061C-4642-46BD-AF50-FCD1E3131A2D}"/>
              </a:ext>
            </a:extLst>
          </p:cNvPr>
          <p:cNvGrpSpPr/>
          <p:nvPr/>
        </p:nvGrpSpPr>
        <p:grpSpPr>
          <a:xfrm>
            <a:off x="4126230" y="3794155"/>
            <a:ext cx="2941715" cy="676800"/>
            <a:chOff x="4126230" y="3794155"/>
            <a:chExt cx="2941715" cy="67680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36B8123-8987-428F-B646-BF2095CE4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6230" y="4032201"/>
              <a:ext cx="1440180" cy="4387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3AAF870-D01A-43AF-BCA1-12045FED7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0775" y="4032966"/>
              <a:ext cx="130722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9CD3582-2A6D-4D0A-92AB-CEDEE4D0D266}"/>
                </a:ext>
              </a:extLst>
            </p:cNvPr>
            <p:cNvSpPr txBox="1"/>
            <p:nvPr/>
          </p:nvSpPr>
          <p:spPr>
            <a:xfrm>
              <a:off x="6742215" y="379415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</a:t>
              </a:r>
              <a:endParaRPr lang="en-US" sz="2400" dirty="0"/>
            </a:p>
          </p:txBody>
        </p:sp>
      </p:grpSp>
      <p:sp>
        <p:nvSpPr>
          <p:cNvPr id="72" name="Footer Placeholder 71">
            <a:extLst>
              <a:ext uri="{FF2B5EF4-FFF2-40B4-BE49-F238E27FC236}">
                <a16:creationId xmlns:a16="http://schemas.microsoft.com/office/drawing/2014/main" id="{425DE80F-A5B6-4AF0-BEB4-E2498FD2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73" name="Slide Number Placeholder 72">
            <a:extLst>
              <a:ext uri="{FF2B5EF4-FFF2-40B4-BE49-F238E27FC236}">
                <a16:creationId xmlns:a16="http://schemas.microsoft.com/office/drawing/2014/main" id="{C844E1B2-6CE6-4AD4-A1B1-34FA1C5E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6A07-0BD7-46A5-AEEA-66D01515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this chapter?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2CFE-AB8F-4556-AD05-056D9D4C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2730"/>
            <a:ext cx="10058400" cy="37608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Many important discrete structures are built using sets </a:t>
            </a:r>
          </a:p>
          <a:p>
            <a:pPr lvl="1"/>
            <a:r>
              <a:rPr lang="en-US" dirty="0"/>
              <a:t>	graphs</a:t>
            </a:r>
          </a:p>
          <a:p>
            <a:pPr lvl="1"/>
            <a:r>
              <a:rPr lang="en-US" dirty="0"/>
              <a:t>	relations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	used to represent complexity of algorithms</a:t>
            </a:r>
          </a:p>
          <a:p>
            <a:pPr lvl="1"/>
            <a:r>
              <a:rPr lang="en-US" dirty="0"/>
              <a:t>	needed for cryptography, machine learning  </a:t>
            </a:r>
          </a:p>
          <a:p>
            <a:r>
              <a:rPr lang="en-US" dirty="0"/>
              <a:t>Sequences</a:t>
            </a:r>
          </a:p>
          <a:p>
            <a:r>
              <a:rPr lang="en-US" dirty="0"/>
              <a:t>Summations  </a:t>
            </a:r>
          </a:p>
        </p:txBody>
      </p:sp>
      <p:pic>
        <p:nvPicPr>
          <p:cNvPr id="4" name="Picture 2" descr="Image result for why icon">
            <a:extLst>
              <a:ext uri="{FF2B5EF4-FFF2-40B4-BE49-F238E27FC236}">
                <a16:creationId xmlns:a16="http://schemas.microsoft.com/office/drawing/2014/main" id="{4CD56859-1DEF-480D-8410-3CF37DC4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477855"/>
            <a:ext cx="1341473" cy="134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BA534-6A4B-448E-8E73-A5326614B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914596"/>
            <a:ext cx="882550" cy="578561"/>
          </a:xfrm>
          <a:prstGeom prst="rect">
            <a:avLst/>
          </a:prstGeom>
        </p:spPr>
      </p:pic>
      <p:pic>
        <p:nvPicPr>
          <p:cNvPr id="8" name="Picture 4" descr="Related image">
            <a:extLst>
              <a:ext uri="{FF2B5EF4-FFF2-40B4-BE49-F238E27FC236}">
                <a16:creationId xmlns:a16="http://schemas.microsoft.com/office/drawing/2014/main" id="{F16CCA91-3B39-4468-9B96-5E2EEBB7C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504258"/>
            <a:ext cx="882551" cy="8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E8AD8D-1601-4AAF-BC94-60EBEE579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773" y="4823460"/>
            <a:ext cx="1526447" cy="902969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2575285-FDC0-410B-9B46-40E4E3F8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29379B5-AB05-4FB5-81FA-9382761F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5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E907-47B7-42A2-B27D-488B2524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and range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40D4C-7054-45B7-B0BE-1C1273A48A9B}"/>
              </a:ext>
            </a:extLst>
          </p:cNvPr>
          <p:cNvSpPr txBox="1"/>
          <p:nvPr/>
        </p:nvSpPr>
        <p:spPr>
          <a:xfrm>
            <a:off x="6823711" y="2417579"/>
            <a:ext cx="2617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f: A 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 B</a:t>
            </a:r>
          </a:p>
          <a:p>
            <a:pPr algn="r"/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    Read: function f from A to B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A: 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domain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of f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f(A): 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range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of f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function = mapping 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= transformation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4AD6E-C173-4AD9-96C8-7A36E058D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49" y="2100413"/>
            <a:ext cx="4034339" cy="2807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D701E0-B999-4967-9F0A-81B4A9E92167}"/>
              </a:ext>
            </a:extLst>
          </p:cNvPr>
          <p:cNvSpPr txBox="1"/>
          <p:nvPr/>
        </p:nvSpPr>
        <p:spPr>
          <a:xfrm>
            <a:off x="2308382" y="5038673"/>
            <a:ext cx="4053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f = {(1, 6), (2, 4), (3, 2), (4, 2)}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C54D79-B2EE-4993-827B-A217CF89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AF308A-0269-4393-A347-1CB6ECCB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CCA1C5-1578-423B-934C-B1560F124D80}"/>
              </a:ext>
            </a:extLst>
          </p:cNvPr>
          <p:cNvSpPr/>
          <p:nvPr/>
        </p:nvSpPr>
        <p:spPr>
          <a:xfrm>
            <a:off x="8407372" y="2263140"/>
            <a:ext cx="2644831" cy="28182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B9A35B-0448-4AED-B531-03C26DCC869D}"/>
              </a:ext>
            </a:extLst>
          </p:cNvPr>
          <p:cNvSpPr/>
          <p:nvPr/>
        </p:nvSpPr>
        <p:spPr>
          <a:xfrm>
            <a:off x="4918206" y="2263140"/>
            <a:ext cx="2644831" cy="28182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FCF52-77AE-4D03-B2A2-8893AB4B04DF}"/>
              </a:ext>
            </a:extLst>
          </p:cNvPr>
          <p:cNvSpPr/>
          <p:nvPr/>
        </p:nvSpPr>
        <p:spPr>
          <a:xfrm>
            <a:off x="1195649" y="2263140"/>
            <a:ext cx="2644831" cy="28182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2DF8-27D5-4A6F-95A0-97AD2F0A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or not</a:t>
            </a:r>
          </a:p>
        </p:txBody>
      </p:sp>
      <p:pic>
        <p:nvPicPr>
          <p:cNvPr id="4" name="Picture 3" descr="Image result for quiz icon">
            <a:extLst>
              <a:ext uri="{FF2B5EF4-FFF2-40B4-BE49-F238E27FC236}">
                <a16:creationId xmlns:a16="http://schemas.microsoft.com/office/drawing/2014/main" id="{B071E1AB-0246-4EF0-BF9E-0F4AE173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49" y="1093949"/>
            <a:ext cx="817909" cy="6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3337D55-DE92-4E31-A4FA-F737A170AE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959851"/>
              </p:ext>
            </p:extLst>
          </p:nvPr>
        </p:nvGraphicFramePr>
        <p:xfrm>
          <a:off x="1342390" y="2422710"/>
          <a:ext cx="16525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440" imgH="609480" progId="Equation.DSMT4">
                  <p:embed/>
                </p:oleObj>
              </mc:Choice>
              <mc:Fallback>
                <p:oleObj name="Equation" r:id="rId3" imgW="901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2390" y="2422710"/>
                        <a:ext cx="1652588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F96A79C-528A-44FA-AB21-A4A3081AAF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310718"/>
              </p:ext>
            </p:extLst>
          </p:nvPr>
        </p:nvGraphicFramePr>
        <p:xfrm>
          <a:off x="5216684" y="2457635"/>
          <a:ext cx="15986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01440" imgH="609480" progId="Equation.DSMT4">
                  <p:embed/>
                </p:oleObj>
              </mc:Choice>
              <mc:Fallback>
                <p:oleObj name="Equation" r:id="rId5" imgW="901440" imgH="609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3337D55-DE92-4E31-A4FA-F737A170AE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6684" y="2457635"/>
                        <a:ext cx="1598612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A0A6257-DD0C-43AB-9375-6B72D7A67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39170"/>
              </p:ext>
            </p:extLst>
          </p:nvPr>
        </p:nvGraphicFramePr>
        <p:xfrm>
          <a:off x="8929688" y="2459222"/>
          <a:ext cx="16002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01440" imgH="609480" progId="Equation.DSMT4">
                  <p:embed/>
                </p:oleObj>
              </mc:Choice>
              <mc:Fallback>
                <p:oleObj name="Equation" r:id="rId7" imgW="901440" imgH="609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F96A79C-528A-44FA-AB21-A4A3081AAF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29688" y="2459222"/>
                        <a:ext cx="1600200" cy="1081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FAD002D-4871-499F-A03D-07096D648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822030"/>
              </p:ext>
            </p:extLst>
          </p:nvPr>
        </p:nvGraphicFramePr>
        <p:xfrm>
          <a:off x="1603375" y="4397375"/>
          <a:ext cx="15462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77760" imgH="393480" progId="Equation.DSMT4">
                  <p:embed/>
                </p:oleObj>
              </mc:Choice>
              <mc:Fallback>
                <p:oleObj name="Equation" r:id="rId9" imgW="977760" imgH="393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3337D55-DE92-4E31-A4FA-F737A170AE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3375" y="4397375"/>
                        <a:ext cx="1546225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E27E905-1847-4841-A598-BD316FDB1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884439"/>
              </p:ext>
            </p:extLst>
          </p:nvPr>
        </p:nvGraphicFramePr>
        <p:xfrm>
          <a:off x="8929688" y="4396675"/>
          <a:ext cx="13446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50680" imgH="393480" progId="Equation.DSMT4">
                  <p:embed/>
                </p:oleObj>
              </mc:Choice>
              <mc:Fallback>
                <p:oleObj name="Equation" r:id="rId11" imgW="850680" imgH="3934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FAD002D-4871-499F-A03D-07096D648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29688" y="4396675"/>
                        <a:ext cx="1344612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F66FDEF2-353A-401E-BA36-FEC9A5A261E2}"/>
              </a:ext>
            </a:extLst>
          </p:cNvPr>
          <p:cNvGrpSpPr/>
          <p:nvPr/>
        </p:nvGrpSpPr>
        <p:grpSpPr>
          <a:xfrm>
            <a:off x="2036418" y="3584608"/>
            <a:ext cx="640080" cy="830997"/>
            <a:chOff x="2036418" y="3584608"/>
            <a:chExt cx="640080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CF1A22-300B-495A-A168-F50B6B0D46B4}"/>
                </a:ext>
              </a:extLst>
            </p:cNvPr>
            <p:cNvSpPr txBox="1"/>
            <p:nvPr/>
          </p:nvSpPr>
          <p:spPr>
            <a:xfrm>
              <a:off x="2053642" y="3584608"/>
              <a:ext cx="5998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C00000"/>
                  </a:solidFill>
                  <a:sym typeface="Wingdings" panose="05000000000000000000" pitchFamily="2" charset="2"/>
                </a:rPr>
                <a:t></a:t>
              </a:r>
              <a:endParaRPr lang="en-US" sz="4800" dirty="0">
                <a:solidFill>
                  <a:srgbClr val="C0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F3FDA01-5F35-4DD4-A206-0C34ED40D15B}"/>
                </a:ext>
              </a:extLst>
            </p:cNvPr>
            <p:cNvSpPr/>
            <p:nvPr/>
          </p:nvSpPr>
          <p:spPr>
            <a:xfrm>
              <a:off x="2036418" y="3700515"/>
              <a:ext cx="640080" cy="64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591535-3FF4-454A-982C-2FC43B07BAB0}"/>
              </a:ext>
            </a:extLst>
          </p:cNvPr>
          <p:cNvGrpSpPr/>
          <p:nvPr/>
        </p:nvGrpSpPr>
        <p:grpSpPr>
          <a:xfrm>
            <a:off x="5900340" y="3643365"/>
            <a:ext cx="640203" cy="830997"/>
            <a:chOff x="5900340" y="3734805"/>
            <a:chExt cx="640203" cy="83099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E45334-19B7-4062-A703-DD76EF610B1A}"/>
                </a:ext>
              </a:extLst>
            </p:cNvPr>
            <p:cNvSpPr txBox="1"/>
            <p:nvPr/>
          </p:nvSpPr>
          <p:spPr>
            <a:xfrm>
              <a:off x="5940699" y="3734805"/>
              <a:ext cx="5998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0070C0"/>
                  </a:solidFill>
                  <a:sym typeface="Wingdings" panose="05000000000000000000" pitchFamily="2" charset="2"/>
                </a:rPr>
                <a:t></a:t>
              </a:r>
              <a:endParaRPr lang="en-US" sz="4800" dirty="0">
                <a:solidFill>
                  <a:srgbClr val="0070C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89626FE-948F-4033-9253-CC91A3E41741}"/>
                </a:ext>
              </a:extLst>
            </p:cNvPr>
            <p:cNvSpPr/>
            <p:nvPr/>
          </p:nvSpPr>
          <p:spPr>
            <a:xfrm>
              <a:off x="5900340" y="3830263"/>
              <a:ext cx="640080" cy="64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4C99F6-03F9-4CBE-833B-79FD254A30D5}"/>
              </a:ext>
            </a:extLst>
          </p:cNvPr>
          <p:cNvGrpSpPr/>
          <p:nvPr/>
        </p:nvGrpSpPr>
        <p:grpSpPr>
          <a:xfrm>
            <a:off x="9386887" y="3529205"/>
            <a:ext cx="640080" cy="830997"/>
            <a:chOff x="2036418" y="3584608"/>
            <a:chExt cx="640080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4352CF9-03C4-47FD-BED6-47388FB9F7E9}"/>
                </a:ext>
              </a:extLst>
            </p:cNvPr>
            <p:cNvSpPr txBox="1"/>
            <p:nvPr/>
          </p:nvSpPr>
          <p:spPr>
            <a:xfrm>
              <a:off x="2053642" y="3584608"/>
              <a:ext cx="5998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C00000"/>
                  </a:solidFill>
                  <a:sym typeface="Wingdings" panose="05000000000000000000" pitchFamily="2" charset="2"/>
                </a:rPr>
                <a:t></a:t>
              </a:r>
              <a:endParaRPr lang="en-US" sz="4800" dirty="0">
                <a:solidFill>
                  <a:srgbClr val="C0000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DC533FF-AA59-45D8-9E62-170A2012790A}"/>
                </a:ext>
              </a:extLst>
            </p:cNvPr>
            <p:cNvSpPr/>
            <p:nvPr/>
          </p:nvSpPr>
          <p:spPr>
            <a:xfrm>
              <a:off x="2036418" y="3700515"/>
              <a:ext cx="640080" cy="64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EFC93DCA-1991-4971-977D-D2884557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598E924-0518-44D1-8AB2-2185992F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7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B87A-1034-43E8-ADE7-E600D598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4F4FB73-D7A6-490E-9EBD-F3D5400EF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849721"/>
            <a:ext cx="995780" cy="9286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F835852-1BE3-46D9-898F-B4694D24E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57" y="3034609"/>
            <a:ext cx="3362325" cy="20193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834F1D8-45F0-4C27-A93C-623BC57EE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413" y="3023973"/>
            <a:ext cx="3324225" cy="208597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52AA7A9-9F0A-4824-8708-2903D771BB63}"/>
              </a:ext>
            </a:extLst>
          </p:cNvPr>
          <p:cNvSpPr txBox="1"/>
          <p:nvPr/>
        </p:nvSpPr>
        <p:spPr>
          <a:xfrm>
            <a:off x="2091155" y="5032329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one-to-one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12FAD8-33DA-4C87-9746-58731842A4C3}"/>
              </a:ext>
            </a:extLst>
          </p:cNvPr>
          <p:cNvSpPr txBox="1"/>
          <p:nvPr/>
        </p:nvSpPr>
        <p:spPr>
          <a:xfrm>
            <a:off x="7542824" y="5008304"/>
            <a:ext cx="203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 one-to-one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62A2F4-253C-4D3B-9B8E-A05CFF2F39B0}"/>
              </a:ext>
            </a:extLst>
          </p:cNvPr>
          <p:cNvGrpSpPr/>
          <p:nvPr/>
        </p:nvGrpSpPr>
        <p:grpSpPr>
          <a:xfrm>
            <a:off x="4892598" y="3066484"/>
            <a:ext cx="1768433" cy="2677656"/>
            <a:chOff x="4892598" y="3066484"/>
            <a:chExt cx="1768433" cy="267765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B9B4C3-D681-4BA7-913D-7CB580D908B8}"/>
                </a:ext>
              </a:extLst>
            </p:cNvPr>
            <p:cNvSpPr txBox="1"/>
            <p:nvPr/>
          </p:nvSpPr>
          <p:spPr>
            <a:xfrm>
              <a:off x="4892598" y="3066484"/>
              <a:ext cx="1768433" cy="26776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	ASCII</a:t>
              </a:r>
            </a:p>
            <a:p>
              <a:endParaRPr lang="en-US" sz="2400" dirty="0"/>
            </a:p>
            <a:p>
              <a:pPr algn="ctr"/>
              <a:r>
                <a:rPr lang="en-US" sz="2400" dirty="0"/>
                <a:t>$   </a:t>
              </a:r>
              <a:r>
                <a:rPr lang="en-US" sz="2400" dirty="0">
                  <a:sym typeface="Symbol" panose="05050102010706020507" pitchFamily="18" charset="2"/>
                </a:rPr>
                <a:t> </a:t>
              </a:r>
              <a:r>
                <a:rPr lang="en-US" sz="2400" dirty="0"/>
                <a:t>	36</a:t>
              </a:r>
            </a:p>
            <a:p>
              <a:pPr algn="ctr"/>
              <a:r>
                <a:rPr lang="en-US" sz="2400" dirty="0"/>
                <a:t>@ </a:t>
              </a:r>
              <a:r>
                <a:rPr lang="en-US" sz="2400" dirty="0">
                  <a:sym typeface="Symbol" panose="05050102010706020507" pitchFamily="18" charset="2"/>
                </a:rPr>
                <a:t> </a:t>
              </a:r>
              <a:r>
                <a:rPr lang="en-US" sz="2400" dirty="0"/>
                <a:t>	64</a:t>
              </a:r>
            </a:p>
            <a:p>
              <a:pPr algn="ctr"/>
              <a:r>
                <a:rPr lang="en-US" sz="2400" dirty="0"/>
                <a:t>A   </a:t>
              </a:r>
              <a:r>
                <a:rPr lang="en-US" sz="2400" dirty="0">
                  <a:sym typeface="Symbol" panose="05050102010706020507" pitchFamily="18" charset="2"/>
                </a:rPr>
                <a:t> </a:t>
              </a:r>
              <a:r>
                <a:rPr lang="en-US" sz="2400" dirty="0"/>
                <a:t>	65</a:t>
              </a:r>
            </a:p>
            <a:p>
              <a:pPr algn="ctr"/>
              <a:r>
                <a:rPr lang="en-US" sz="2400" dirty="0"/>
                <a:t>B   </a:t>
              </a:r>
              <a:r>
                <a:rPr lang="en-US" sz="2400" dirty="0">
                  <a:sym typeface="Symbol" panose="05050102010706020507" pitchFamily="18" charset="2"/>
                </a:rPr>
                <a:t> </a:t>
              </a:r>
              <a:r>
                <a:rPr lang="en-US" sz="2400" dirty="0"/>
                <a:t>	66</a:t>
              </a:r>
            </a:p>
            <a:p>
              <a:pPr algn="ctr"/>
              <a:r>
                <a:rPr lang="en-US" sz="2400" dirty="0"/>
                <a:t>C</a:t>
              </a:r>
              <a:r>
                <a:rPr lang="en-US" sz="2400" dirty="0">
                  <a:sym typeface="Symbol" panose="05050102010706020507" pitchFamily="18" charset="2"/>
                </a:rPr>
                <a:t>    </a:t>
              </a:r>
              <a:r>
                <a:rPr lang="en-US" sz="2400" dirty="0"/>
                <a:t>	67</a:t>
              </a:r>
            </a:p>
          </p:txBody>
        </p:sp>
        <p:pic>
          <p:nvPicPr>
            <p:cNvPr id="46" name="Picture 45" descr="Image result for quiz icon">
              <a:extLst>
                <a:ext uri="{FF2B5EF4-FFF2-40B4-BE49-F238E27FC236}">
                  <a16:creationId xmlns:a16="http://schemas.microsoft.com/office/drawing/2014/main" id="{7B38F1B1-41D8-4800-8DDB-A4B7878427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028" y="3077914"/>
              <a:ext cx="749329" cy="625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Footer Placeholder 49">
            <a:extLst>
              <a:ext uri="{FF2B5EF4-FFF2-40B4-BE49-F238E27FC236}">
                <a16:creationId xmlns:a16="http://schemas.microsoft.com/office/drawing/2014/main" id="{E2F06E28-8250-4FE4-9D4D-B21D15D6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51" name="Slide Number Placeholder 50">
            <a:extLst>
              <a:ext uri="{FF2B5EF4-FFF2-40B4-BE49-F238E27FC236}">
                <a16:creationId xmlns:a16="http://schemas.microsoft.com/office/drawing/2014/main" id="{D3079429-3997-41FA-8F0D-BFA1F738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56997-2182-4033-B92C-4DE9A00E86D6}"/>
              </a:ext>
            </a:extLst>
          </p:cNvPr>
          <p:cNvSpPr txBox="1"/>
          <p:nvPr/>
        </p:nvSpPr>
        <p:spPr>
          <a:xfrm>
            <a:off x="2540829" y="2075573"/>
            <a:ext cx="391671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 is called </a:t>
            </a:r>
            <a:r>
              <a:rPr lang="en-US" sz="2400" dirty="0">
                <a:solidFill>
                  <a:srgbClr val="C00000"/>
                </a:solidFill>
              </a:rPr>
              <a:t>one-to-one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 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x 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 y 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 f(x) 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 f(y) </a:t>
            </a:r>
            <a:r>
              <a:rPr lang="en-US" sz="2400" dirty="0">
                <a:sym typeface="Symbol" panose="05050102010706020507" pitchFamily="18" charset="2"/>
              </a:rPr>
              <a:t>for all x, 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64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ABBE710-2559-4441-8917-3C152F9C212C}"/>
              </a:ext>
            </a:extLst>
          </p:cNvPr>
          <p:cNvSpPr/>
          <p:nvPr/>
        </p:nvSpPr>
        <p:spPr>
          <a:xfrm>
            <a:off x="5549270" y="2628900"/>
            <a:ext cx="1414170" cy="2811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A2831-EC61-44F6-8A4E-99E3BC25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423BF0-61FE-44E6-AB04-502FBEF61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12" y="2438399"/>
            <a:ext cx="3371850" cy="2447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7F22B6-0929-409F-BAB1-24E11FC24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770" y="2438399"/>
            <a:ext cx="3429000" cy="23907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DB15FB-50E3-4E47-AAC6-A73AC542FB69}"/>
              </a:ext>
            </a:extLst>
          </p:cNvPr>
          <p:cNvSpPr txBox="1"/>
          <p:nvPr/>
        </p:nvSpPr>
        <p:spPr>
          <a:xfrm>
            <a:off x="2060500" y="4646946"/>
            <a:ext cx="2964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Onto</a:t>
            </a:r>
          </a:p>
          <a:p>
            <a:pPr algn="ctr"/>
            <a:r>
              <a:rPr lang="en-US" sz="2800" dirty="0"/>
              <a:t>f(A) = {1, 2, 3} =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3D607A-EF80-4CE1-A8B6-4CE2E656E292}"/>
              </a:ext>
            </a:extLst>
          </p:cNvPr>
          <p:cNvSpPr txBox="1"/>
          <p:nvPr/>
        </p:nvSpPr>
        <p:spPr>
          <a:xfrm>
            <a:off x="7588335" y="4638732"/>
            <a:ext cx="30123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Not onto</a:t>
            </a:r>
          </a:p>
          <a:p>
            <a:pPr algn="ctr"/>
            <a:r>
              <a:rPr lang="en-US" sz="2800" dirty="0"/>
              <a:t>f(A) = {1, 3, 4} </a:t>
            </a:r>
            <a:r>
              <a:rPr lang="en-US" sz="2800" dirty="0">
                <a:sym typeface="Symbol" panose="05050102010706020507" pitchFamily="18" charset="2"/>
              </a:rPr>
              <a:t></a:t>
            </a:r>
            <a:r>
              <a:rPr lang="en-US" sz="2800" dirty="0"/>
              <a:t>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2AC7B3-641F-41F1-9A59-B4C137C6B663}"/>
              </a:ext>
            </a:extLst>
          </p:cNvPr>
          <p:cNvSpPr txBox="1"/>
          <p:nvPr/>
        </p:nvSpPr>
        <p:spPr>
          <a:xfrm>
            <a:off x="5617527" y="3376329"/>
            <a:ext cx="1414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f: A </a:t>
            </a:r>
            <a:r>
              <a:rPr lang="en-US" sz="2400" dirty="0">
                <a:sym typeface="Symbol" panose="05050102010706020507" pitchFamily="18" charset="2"/>
              </a:rPr>
              <a:t> B is onto if</a:t>
            </a:r>
          </a:p>
          <a:p>
            <a:r>
              <a:rPr lang="en-US" sz="2400" dirty="0">
                <a:sym typeface="Symbol" panose="05050102010706020507" pitchFamily="18" charset="2"/>
              </a:rPr>
              <a:t>f(A) =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AF4FF7-C823-4AD4-BA48-0963E70DA325}"/>
              </a:ext>
            </a:extLst>
          </p:cNvPr>
          <p:cNvSpPr txBox="1"/>
          <p:nvPr/>
        </p:nvSpPr>
        <p:spPr>
          <a:xfrm>
            <a:off x="7612380" y="2782161"/>
            <a:ext cx="3834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  <a:p>
            <a:r>
              <a:rPr lang="en-US" sz="2800" dirty="0"/>
              <a:t>b</a:t>
            </a:r>
          </a:p>
          <a:p>
            <a:r>
              <a:rPr lang="en-US" sz="2800" dirty="0"/>
              <a:t>c</a:t>
            </a:r>
          </a:p>
          <a:p>
            <a:r>
              <a:rPr lang="en-US" sz="2800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16307B-3FCC-4822-9CC5-7ECDC7F9B9A3}"/>
              </a:ext>
            </a:extLst>
          </p:cNvPr>
          <p:cNvSpPr txBox="1"/>
          <p:nvPr/>
        </p:nvSpPr>
        <p:spPr>
          <a:xfrm>
            <a:off x="9879307" y="2749346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1CC530-09CD-44A1-8C8D-E1F64DD0E6FC}"/>
              </a:ext>
            </a:extLst>
          </p:cNvPr>
          <p:cNvSpPr txBox="1"/>
          <p:nvPr/>
        </p:nvSpPr>
        <p:spPr>
          <a:xfrm>
            <a:off x="2149724" y="2760776"/>
            <a:ext cx="3834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  <a:p>
            <a:r>
              <a:rPr lang="en-US" sz="2800" dirty="0"/>
              <a:t>b</a:t>
            </a:r>
          </a:p>
          <a:p>
            <a:r>
              <a:rPr lang="en-US" sz="2800" dirty="0"/>
              <a:t>c</a:t>
            </a:r>
          </a:p>
          <a:p>
            <a:r>
              <a:rPr lang="en-US" sz="2800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D1CCEC-DF3A-4982-B73A-C1EA9223C9B9}"/>
              </a:ext>
            </a:extLst>
          </p:cNvPr>
          <p:cNvSpPr txBox="1"/>
          <p:nvPr/>
        </p:nvSpPr>
        <p:spPr>
          <a:xfrm>
            <a:off x="4416651" y="2727961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  <a:p>
            <a:endParaRPr lang="en-US" sz="2400" dirty="0"/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BB27D378-49FE-4B56-A85F-D992FB07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0EFE9447-A633-4785-8A60-23455D43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7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3406-DFF8-4AD1-B19C-BE469994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Bijection and inverse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93B000-1FF8-420F-B1CD-138EBAE3F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165" y="2375535"/>
            <a:ext cx="3409950" cy="2381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169629-9825-4954-9BFA-B65786AC098B}"/>
              </a:ext>
            </a:extLst>
          </p:cNvPr>
          <p:cNvSpPr txBox="1"/>
          <p:nvPr/>
        </p:nvSpPr>
        <p:spPr>
          <a:xfrm>
            <a:off x="6671965" y="2455545"/>
            <a:ext cx="43008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ASCII</a:t>
            </a:r>
          </a:p>
          <a:p>
            <a:pPr algn="just"/>
            <a:r>
              <a:rPr lang="en-US" sz="2400" dirty="0"/>
              <a:t>bijection		inverse</a:t>
            </a:r>
          </a:p>
          <a:p>
            <a:pPr algn="just"/>
            <a:r>
              <a:rPr lang="en-US" sz="2400" dirty="0"/>
              <a:t>		</a:t>
            </a:r>
          </a:p>
          <a:p>
            <a:r>
              <a:rPr lang="en-US" sz="2400" dirty="0"/>
              <a:t>$ </a:t>
            </a:r>
            <a:r>
              <a:rPr lang="en-US" sz="2400" dirty="0">
                <a:sym typeface="Symbol" panose="05050102010706020507" pitchFamily="18" charset="2"/>
              </a:rPr>
              <a:t> </a:t>
            </a:r>
            <a:r>
              <a:rPr lang="en-US" sz="2400" dirty="0"/>
              <a:t>36		$ </a:t>
            </a:r>
            <a:r>
              <a:rPr lang="en-US" sz="2400" dirty="0">
                <a:sym typeface="Symbol" panose="05050102010706020507" pitchFamily="18" charset="2"/>
              </a:rPr>
              <a:t></a:t>
            </a:r>
            <a:r>
              <a:rPr lang="en-US" sz="2400" dirty="0"/>
              <a:t>36</a:t>
            </a:r>
          </a:p>
          <a:p>
            <a:r>
              <a:rPr lang="en-US" sz="2400" dirty="0"/>
              <a:t>@ </a:t>
            </a:r>
            <a:r>
              <a:rPr lang="en-US" sz="2400" dirty="0">
                <a:sym typeface="Symbol" panose="05050102010706020507" pitchFamily="18" charset="2"/>
              </a:rPr>
              <a:t> </a:t>
            </a:r>
            <a:r>
              <a:rPr lang="en-US" sz="2400" dirty="0"/>
              <a:t>64		@ </a:t>
            </a:r>
            <a:r>
              <a:rPr lang="en-US" sz="2400" dirty="0">
                <a:sym typeface="Symbol" panose="05050102010706020507" pitchFamily="18" charset="2"/>
              </a:rPr>
              <a:t> </a:t>
            </a:r>
            <a:r>
              <a:rPr lang="en-US" sz="2400" dirty="0"/>
              <a:t>64</a:t>
            </a:r>
          </a:p>
          <a:p>
            <a:r>
              <a:rPr lang="en-US" sz="2400" dirty="0"/>
              <a:t>A </a:t>
            </a:r>
            <a:r>
              <a:rPr lang="en-US" sz="2400" dirty="0">
                <a:sym typeface="Symbol" panose="05050102010706020507" pitchFamily="18" charset="2"/>
              </a:rPr>
              <a:t> </a:t>
            </a:r>
            <a:r>
              <a:rPr lang="en-US" sz="2400" dirty="0"/>
              <a:t>65		A </a:t>
            </a:r>
            <a:r>
              <a:rPr lang="en-US" sz="2400" dirty="0">
                <a:sym typeface="Symbol" panose="05050102010706020507" pitchFamily="18" charset="2"/>
              </a:rPr>
              <a:t> </a:t>
            </a:r>
            <a:r>
              <a:rPr lang="en-US" sz="2400" dirty="0"/>
              <a:t>65</a:t>
            </a:r>
          </a:p>
          <a:p>
            <a:r>
              <a:rPr lang="en-US" sz="2400" dirty="0"/>
              <a:t>B </a:t>
            </a:r>
            <a:r>
              <a:rPr lang="en-US" sz="2400" dirty="0">
                <a:sym typeface="Symbol" panose="05050102010706020507" pitchFamily="18" charset="2"/>
              </a:rPr>
              <a:t> </a:t>
            </a:r>
            <a:r>
              <a:rPr lang="en-US" sz="2400" dirty="0"/>
              <a:t>66		B </a:t>
            </a:r>
            <a:r>
              <a:rPr lang="en-US" sz="2400" dirty="0">
                <a:sym typeface="Symbol" panose="05050102010706020507" pitchFamily="18" charset="2"/>
              </a:rPr>
              <a:t> </a:t>
            </a:r>
            <a:r>
              <a:rPr lang="en-US" sz="2400" dirty="0"/>
              <a:t>66</a:t>
            </a:r>
          </a:p>
          <a:p>
            <a:r>
              <a:rPr lang="en-US" sz="2400" dirty="0"/>
              <a:t>C </a:t>
            </a:r>
            <a:r>
              <a:rPr lang="en-US" sz="2400" dirty="0">
                <a:sym typeface="Symbol" panose="05050102010706020507" pitchFamily="18" charset="2"/>
              </a:rPr>
              <a:t> </a:t>
            </a:r>
            <a:r>
              <a:rPr lang="en-US" sz="2400" dirty="0"/>
              <a:t>67		C </a:t>
            </a:r>
            <a:r>
              <a:rPr lang="en-US" sz="2400" dirty="0">
                <a:sym typeface="Symbol" panose="05050102010706020507" pitchFamily="18" charset="2"/>
              </a:rPr>
              <a:t> </a:t>
            </a:r>
            <a:r>
              <a:rPr lang="en-US" sz="2400" dirty="0"/>
              <a:t>67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E82D99-0935-4DEA-B67F-85E717622DAF}"/>
              </a:ext>
            </a:extLst>
          </p:cNvPr>
          <p:cNvSpPr txBox="1"/>
          <p:nvPr/>
        </p:nvSpPr>
        <p:spPr>
          <a:xfrm>
            <a:off x="2344858" y="4799945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bijection = 1-1 + onto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090E311-EB1F-4E07-9490-785A53DD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36DD2C4-1A01-46AC-A73E-D590388B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01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F3E8-F708-4151-9C66-58C743E0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function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9B7415-FD82-4048-970E-AB29C8335915}"/>
              </a:ext>
            </a:extLst>
          </p:cNvPr>
          <p:cNvGrpSpPr/>
          <p:nvPr/>
        </p:nvGrpSpPr>
        <p:grpSpPr>
          <a:xfrm>
            <a:off x="3205257" y="3372560"/>
            <a:ext cx="2907269" cy="2163549"/>
            <a:chOff x="3205257" y="3372560"/>
            <a:chExt cx="2907269" cy="216354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2499629-2E94-403B-9B34-9962F0ACA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256227">
              <a:off x="3205257" y="3372560"/>
              <a:ext cx="2907269" cy="21635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F38AB8-70F8-424C-9BFC-EF568134A4AD}"/>
                </a:ext>
              </a:extLst>
            </p:cNvPr>
            <p:cNvSpPr txBox="1"/>
            <p:nvPr/>
          </p:nvSpPr>
          <p:spPr>
            <a:xfrm>
              <a:off x="4187190" y="4509075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002060"/>
                  </a:solidFill>
                </a:rPr>
                <a:t>g</a:t>
              </a:r>
              <a:r>
                <a:rPr lang="en-US" sz="2800" dirty="0" err="1">
                  <a:solidFill>
                    <a:srgbClr val="002060"/>
                  </a:solidFill>
                  <a:latin typeface="Euclid" panose="02020503060505020303" pitchFamily="18" charset="0"/>
                  <a:sym typeface="Euclid Extra" panose="02050502000505020303" pitchFamily="18" charset="2"/>
                </a:rPr>
                <a:t></a:t>
              </a:r>
              <a:r>
                <a:rPr lang="en-US" sz="2800" dirty="0" err="1">
                  <a:solidFill>
                    <a:srgbClr val="C00000"/>
                  </a:solidFill>
                </a:rPr>
                <a:t>f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E64AB1-1A68-4A77-8647-ED648335C116}"/>
              </a:ext>
            </a:extLst>
          </p:cNvPr>
          <p:cNvGrpSpPr/>
          <p:nvPr/>
        </p:nvGrpSpPr>
        <p:grpSpPr>
          <a:xfrm>
            <a:off x="7351472" y="3876616"/>
            <a:ext cx="2844088" cy="1701224"/>
            <a:chOff x="7351472" y="3876616"/>
            <a:chExt cx="2844088" cy="17012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62646D-F489-470D-B7EA-52760AA3CB1B}"/>
                </a:ext>
              </a:extLst>
            </p:cNvPr>
            <p:cNvSpPr/>
            <p:nvPr/>
          </p:nvSpPr>
          <p:spPr>
            <a:xfrm>
              <a:off x="7351472" y="3876616"/>
              <a:ext cx="2844088" cy="17012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Image result for quiz icon">
              <a:extLst>
                <a:ext uri="{FF2B5EF4-FFF2-40B4-BE49-F238E27FC236}">
                  <a16:creationId xmlns:a16="http://schemas.microsoft.com/office/drawing/2014/main" id="{20677AAB-1BCB-4F09-ADEC-BA958B9B13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3618" y="3892227"/>
              <a:ext cx="749329" cy="625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1728FC-6457-4B0F-8217-EFE860A21177}"/>
                </a:ext>
              </a:extLst>
            </p:cNvPr>
            <p:cNvSpPr txBox="1"/>
            <p:nvPr/>
          </p:nvSpPr>
          <p:spPr>
            <a:xfrm>
              <a:off x="8237143" y="3942040"/>
              <a:ext cx="182934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f(x) = ?</a:t>
              </a:r>
            </a:p>
            <a:p>
              <a:r>
                <a:rPr lang="en-US" sz="2800" dirty="0"/>
                <a:t>g(x) = ?</a:t>
              </a:r>
            </a:p>
            <a:p>
              <a:r>
                <a:rPr lang="en-US" sz="2800" dirty="0"/>
                <a:t>(</a:t>
              </a:r>
              <a:r>
                <a:rPr lang="en-US" sz="2800" dirty="0" err="1"/>
                <a:t>g</a:t>
              </a:r>
              <a:r>
                <a:rPr lang="en-US" sz="2800" dirty="0" err="1">
                  <a:sym typeface="Euclid Extra" panose="02050502000505020303" pitchFamily="18" charset="2"/>
                </a:rPr>
                <a:t></a:t>
              </a:r>
              <a:r>
                <a:rPr lang="en-US" sz="2800" dirty="0" err="1"/>
                <a:t>f</a:t>
              </a:r>
              <a:r>
                <a:rPr lang="en-US" sz="2800" dirty="0"/>
                <a:t>)(x) = ?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42094C-DD18-457B-9CF1-4557F8AF5157}"/>
              </a:ext>
            </a:extLst>
          </p:cNvPr>
          <p:cNvGrpSpPr/>
          <p:nvPr/>
        </p:nvGrpSpPr>
        <p:grpSpPr>
          <a:xfrm>
            <a:off x="2651760" y="3548955"/>
            <a:ext cx="4382931" cy="784860"/>
            <a:chOff x="2651760" y="3548955"/>
            <a:chExt cx="4382931" cy="78486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6E3026-1098-4EAE-BFF1-8B09F902FC59}"/>
                </a:ext>
              </a:extLst>
            </p:cNvPr>
            <p:cNvSpPr txBox="1"/>
            <p:nvPr/>
          </p:nvSpPr>
          <p:spPr>
            <a:xfrm>
              <a:off x="3166110" y="3602295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E37309-2BFD-4726-8D63-CC69F078B51C}"/>
                </a:ext>
              </a:extLst>
            </p:cNvPr>
            <p:cNvSpPr txBox="1"/>
            <p:nvPr/>
          </p:nvSpPr>
          <p:spPr>
            <a:xfrm>
              <a:off x="4975860" y="354895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5761D7-01C8-46B7-BC08-9954C5D2D4DB}"/>
                </a:ext>
              </a:extLst>
            </p:cNvPr>
            <p:cNvSpPr txBox="1"/>
            <p:nvPr/>
          </p:nvSpPr>
          <p:spPr>
            <a:xfrm>
              <a:off x="2651760" y="3749040"/>
              <a:ext cx="43829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  </a:t>
              </a:r>
              <a:r>
                <a:rPr lang="en-US" sz="3200" dirty="0">
                  <a:sym typeface="Wingdings" panose="05000000000000000000" pitchFamily="2" charset="2"/>
                </a:rPr>
                <a:t>   x + 3    (x + 3)</a:t>
              </a:r>
              <a:r>
                <a:rPr lang="en-US" sz="3200" baseline="30000" dirty="0">
                  <a:sym typeface="Wingdings" panose="05000000000000000000" pitchFamily="2" charset="2"/>
                </a:rPr>
                <a:t>2</a:t>
              </a:r>
              <a:endParaRPr lang="en-US" sz="3200" baseline="30000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6A24242-53CC-4259-A333-E94E82EA2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418" y="2168894"/>
            <a:ext cx="4974166" cy="1399707"/>
          </a:xfrm>
          <a:prstGeom prst="rect">
            <a:avLst/>
          </a:prstGeom>
        </p:spPr>
      </p:pic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E5667F2B-8F30-4814-B521-B10CB293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3FF8FF-C248-4BF7-A132-017F0175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0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E3CE-15B3-4B07-B1A0-9B4A21E8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F7BA3-8134-44AD-BE5F-3CE7C320C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f = {(a, 2), (b, 1), (c, 2)}</a:t>
            </a:r>
          </a:p>
          <a:p>
            <a:r>
              <a:rPr lang="en-US" dirty="0"/>
              <a:t>g = {(1, a), (2, b), (3, c)}</a:t>
            </a:r>
          </a:p>
          <a:p>
            <a:r>
              <a:rPr lang="en-US" dirty="0"/>
              <a:t>Find </a:t>
            </a:r>
            <a:r>
              <a:rPr lang="en-US" dirty="0" err="1"/>
              <a:t>g</a:t>
            </a:r>
            <a:r>
              <a:rPr lang="en-US" dirty="0" err="1">
                <a:sym typeface="Euclid Extra" panose="02050502000505020303" pitchFamily="18" charset="2"/>
              </a:rPr>
              <a:t>f</a:t>
            </a:r>
            <a:r>
              <a:rPr lang="en-US" dirty="0">
                <a:sym typeface="Euclid Extra" panose="02050502000505020303" pitchFamily="18" charset="2"/>
              </a:rPr>
              <a:t> and </a:t>
            </a:r>
            <a:r>
              <a:rPr lang="en-US" dirty="0" err="1">
                <a:sym typeface="Euclid Extra" panose="02050502000505020303" pitchFamily="18" charset="2"/>
              </a:rPr>
              <a:t>fg</a:t>
            </a:r>
            <a:endParaRPr lang="en-US" dirty="0">
              <a:sym typeface="Euclid Extra" panose="02050502000505020303" pitchFamily="18" charset="2"/>
            </a:endParaRPr>
          </a:p>
          <a:p>
            <a:r>
              <a:rPr lang="en-US" dirty="0">
                <a:sym typeface="Euclid Extra" panose="02050502000505020303" pitchFamily="18" charset="2"/>
              </a:rPr>
              <a:t>	a </a:t>
            </a:r>
            <a:r>
              <a:rPr lang="en-US" dirty="0">
                <a:sym typeface="Wingdings" panose="05000000000000000000" pitchFamily="2" charset="2"/>
              </a:rPr>
              <a:t> 2  b 		</a:t>
            </a:r>
            <a:r>
              <a:rPr lang="en-US" dirty="0">
                <a:sym typeface="Euclid Extra" panose="02050502000505020303" pitchFamily="18" charset="2"/>
              </a:rPr>
              <a:t> b </a:t>
            </a:r>
            <a:r>
              <a:rPr lang="en-US" dirty="0">
                <a:sym typeface="Wingdings" panose="05000000000000000000" pitchFamily="2" charset="2"/>
              </a:rPr>
              <a:t> 1  a 	</a:t>
            </a:r>
            <a:r>
              <a:rPr lang="en-US" dirty="0">
                <a:sym typeface="Euclid Extra" panose="02050502000505020303" pitchFamily="18" charset="2"/>
              </a:rPr>
              <a:t> 	c </a:t>
            </a:r>
            <a:r>
              <a:rPr lang="en-US" dirty="0">
                <a:sym typeface="Wingdings" panose="05000000000000000000" pitchFamily="2" charset="2"/>
              </a:rPr>
              <a:t> 2  b</a:t>
            </a:r>
          </a:p>
          <a:p>
            <a:r>
              <a:rPr lang="en-US" dirty="0" err="1"/>
              <a:t>g</a:t>
            </a:r>
            <a:r>
              <a:rPr lang="en-US" dirty="0" err="1">
                <a:sym typeface="Euclid Extra" panose="02050502000505020303" pitchFamily="18" charset="2"/>
              </a:rPr>
              <a:t>f</a:t>
            </a:r>
            <a:r>
              <a:rPr lang="en-US" dirty="0">
                <a:sym typeface="Euclid Extra" panose="02050502000505020303" pitchFamily="18" charset="2"/>
              </a:rPr>
              <a:t> = {(a, b), (b, a), (c, b)}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Euclid Extra" panose="02050502000505020303" pitchFamily="18" charset="2"/>
              </a:rPr>
              <a:t>	1 </a:t>
            </a:r>
            <a:r>
              <a:rPr lang="en-US" dirty="0">
                <a:sym typeface="Wingdings" panose="05000000000000000000" pitchFamily="2" charset="2"/>
              </a:rPr>
              <a:t> a  2 		</a:t>
            </a:r>
            <a:r>
              <a:rPr lang="en-US" dirty="0">
                <a:sym typeface="Euclid Extra" panose="02050502000505020303" pitchFamily="18" charset="2"/>
              </a:rPr>
              <a:t> 2 </a:t>
            </a:r>
            <a:r>
              <a:rPr lang="en-US" dirty="0">
                <a:sym typeface="Wingdings" panose="05000000000000000000" pitchFamily="2" charset="2"/>
              </a:rPr>
              <a:t> b  1 	</a:t>
            </a:r>
            <a:r>
              <a:rPr lang="en-US" dirty="0">
                <a:sym typeface="Euclid Extra" panose="02050502000505020303" pitchFamily="18" charset="2"/>
              </a:rPr>
              <a:t> 	3 </a:t>
            </a:r>
            <a:r>
              <a:rPr lang="en-US" dirty="0">
                <a:sym typeface="Wingdings" panose="05000000000000000000" pitchFamily="2" charset="2"/>
              </a:rPr>
              <a:t> c  2</a:t>
            </a:r>
          </a:p>
          <a:p>
            <a:r>
              <a:rPr lang="en-US" dirty="0" err="1"/>
              <a:t>f</a:t>
            </a:r>
            <a:r>
              <a:rPr lang="en-US" dirty="0" err="1">
                <a:sym typeface="Euclid Extra" panose="02050502000505020303" pitchFamily="18" charset="2"/>
              </a:rPr>
              <a:t>g</a:t>
            </a:r>
            <a:r>
              <a:rPr lang="en-US" dirty="0">
                <a:sym typeface="Euclid Extra" panose="02050502000505020303" pitchFamily="18" charset="2"/>
              </a:rPr>
              <a:t> = {(1, 2), (2, 1), (3, 2)} </a:t>
            </a:r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BCC312-3495-4EAC-AB08-991AAB831DA0}"/>
              </a:ext>
            </a:extLst>
          </p:cNvPr>
          <p:cNvGrpSpPr/>
          <p:nvPr/>
        </p:nvGrpSpPr>
        <p:grpSpPr>
          <a:xfrm>
            <a:off x="1325880" y="4011930"/>
            <a:ext cx="1748790" cy="342900"/>
            <a:chOff x="1325880" y="4011930"/>
            <a:chExt cx="1748790" cy="34290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8E341F8-702E-4923-884D-B4F5F6BBC79D}"/>
                </a:ext>
              </a:extLst>
            </p:cNvPr>
            <p:cNvCxnSpPr/>
            <p:nvPr/>
          </p:nvCxnSpPr>
          <p:spPr>
            <a:xfrm flipV="1">
              <a:off x="1703070" y="4011930"/>
              <a:ext cx="742950" cy="34290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F2BD73D-12C8-4739-929D-6E6743319EF9}"/>
                </a:ext>
              </a:extLst>
            </p:cNvPr>
            <p:cNvCxnSpPr/>
            <p:nvPr/>
          </p:nvCxnSpPr>
          <p:spPr>
            <a:xfrm flipV="1">
              <a:off x="1325880" y="4011930"/>
              <a:ext cx="1748790" cy="33147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460D094-C455-4133-84EE-3FF511DE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23C535-3088-4171-8EBC-D965D345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5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9C1B-6F5B-40B2-8D2C-B1B605C5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C844-5AA2-42EB-B44F-181F608F8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 a</a:t>
            </a:r>
            <a:r>
              <a:rPr lang="en-US" baseline="-25000" dirty="0"/>
              <a:t>4</a:t>
            </a:r>
            <a:r>
              <a:rPr lang="en-US" dirty="0"/>
              <a:t>, …	 	sequence {a</a:t>
            </a:r>
            <a:r>
              <a:rPr lang="en-US" baseline="-25000" dirty="0"/>
              <a:t>n</a:t>
            </a:r>
            <a:r>
              <a:rPr lang="en-US" dirty="0"/>
              <a:t>}</a:t>
            </a:r>
          </a:p>
          <a:p>
            <a:r>
              <a:rPr lang="en-US" dirty="0"/>
              <a:t>a[1], a[2], a[3], a[4], … 	array a[n]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DA0E34-4CF0-46A9-910D-7A475F9D0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122701"/>
              </p:ext>
            </p:extLst>
          </p:nvPr>
        </p:nvGraphicFramePr>
        <p:xfrm>
          <a:off x="1243331" y="3937846"/>
          <a:ext cx="6414772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6396">
                  <a:extLst>
                    <a:ext uri="{9D8B030D-6E8A-4147-A177-3AD203B41FA5}">
                      <a16:colId xmlns:a16="http://schemas.microsoft.com/office/drawing/2014/main" val="2763055484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1044012833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2781944598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2105631450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4025820878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3368237709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28081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23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574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C67A5E-8F80-43F1-BD50-F1EC5AF97941}"/>
              </a:ext>
            </a:extLst>
          </p:cNvPr>
          <p:cNvSpPr txBox="1"/>
          <p:nvPr/>
        </p:nvSpPr>
        <p:spPr>
          <a:xfrm>
            <a:off x="1126554" y="3394710"/>
            <a:ext cx="19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Lucas numbers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CCE585-C7B3-49B2-AC93-762F01FE0F74}"/>
              </a:ext>
            </a:extLst>
          </p:cNvPr>
          <p:cNvGrpSpPr/>
          <p:nvPr/>
        </p:nvGrpSpPr>
        <p:grpSpPr>
          <a:xfrm>
            <a:off x="7729653" y="3160606"/>
            <a:ext cx="2844088" cy="1701224"/>
            <a:chOff x="7351472" y="3876616"/>
            <a:chExt cx="2844088" cy="17012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07EE58-B3BF-420F-9C79-D284B4CEBD4D}"/>
                </a:ext>
              </a:extLst>
            </p:cNvPr>
            <p:cNvSpPr/>
            <p:nvPr/>
          </p:nvSpPr>
          <p:spPr>
            <a:xfrm>
              <a:off x="7351472" y="3876616"/>
              <a:ext cx="2844088" cy="17012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Image result for quiz icon">
              <a:extLst>
                <a:ext uri="{FF2B5EF4-FFF2-40B4-BE49-F238E27FC236}">
                  <a16:creationId xmlns:a16="http://schemas.microsoft.com/office/drawing/2014/main" id="{6D8516F1-E66E-4699-AF9C-AEF37316B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3618" y="3892227"/>
              <a:ext cx="749329" cy="625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BE54EA-2AA9-4D30-A6AB-6E6E31392D52}"/>
                </a:ext>
              </a:extLst>
            </p:cNvPr>
            <p:cNvSpPr txBox="1"/>
            <p:nvPr/>
          </p:nvSpPr>
          <p:spPr>
            <a:xfrm>
              <a:off x="7677073" y="4536400"/>
              <a:ext cx="2234586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C00000"/>
                  </a:solidFill>
                </a:rPr>
                <a:t>What are the </a:t>
              </a:r>
            </a:p>
            <a:p>
              <a:r>
                <a:rPr lang="en-US" sz="2600" dirty="0">
                  <a:solidFill>
                    <a:srgbClr val="C00000"/>
                  </a:solidFill>
                </a:rPr>
                <a:t>next two terms?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B93F8DD-E3F5-4F60-BF51-1E25BFE7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13D1DB4-8F64-4837-A091-5701AD86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0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0DBF275-9B48-4499-9314-6FFC9BE6C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775" y="1948597"/>
            <a:ext cx="1228725" cy="120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75057-38FD-44AD-8D66-9D269243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692E-7668-4233-88E6-79D80F1F2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sequence 3, 7, 11, 15, 19, 23, 27, 31, … </a:t>
            </a:r>
          </a:p>
          <a:p>
            <a:pPr lvl="1"/>
            <a:r>
              <a:rPr lang="en-US" dirty="0"/>
              <a:t>	</a:t>
            </a:r>
          </a:p>
          <a:p>
            <a:pPr lvl="1"/>
            <a:r>
              <a:rPr lang="en-US" dirty="0"/>
              <a:t>	Find the next two terms of the sequence</a:t>
            </a:r>
          </a:p>
          <a:p>
            <a:pPr lvl="1"/>
            <a:r>
              <a:rPr lang="en-US" dirty="0"/>
              <a:t>	35, 39</a:t>
            </a:r>
          </a:p>
          <a:p>
            <a:pPr lvl="1"/>
            <a:r>
              <a:rPr lang="en-US" dirty="0"/>
              <a:t>	What is the general term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baseline="-25000" dirty="0">
                <a:solidFill>
                  <a:srgbClr val="C00000"/>
                </a:solidFill>
              </a:rPr>
              <a:t>n</a:t>
            </a:r>
            <a:r>
              <a:rPr lang="en-US" dirty="0"/>
              <a:t>, the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th</a:t>
            </a:r>
            <a:r>
              <a:rPr lang="en-US" dirty="0"/>
              <a:t> term?</a:t>
            </a:r>
          </a:p>
          <a:p>
            <a:pPr lvl="1"/>
            <a:r>
              <a:rPr lang="en-US" dirty="0"/>
              <a:t>	a</a:t>
            </a:r>
            <a:r>
              <a:rPr lang="en-US" baseline="-25000" dirty="0"/>
              <a:t>n</a:t>
            </a:r>
            <a:r>
              <a:rPr lang="en-US" dirty="0"/>
              <a:t> =  4n – 1</a:t>
            </a:r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12" name="Picture 11" descr="Image result for quiz icon">
            <a:extLst>
              <a:ext uri="{FF2B5EF4-FFF2-40B4-BE49-F238E27FC236}">
                <a16:creationId xmlns:a16="http://schemas.microsoft.com/office/drawing/2014/main" id="{95585FC6-A5FB-4F7E-B400-B48A56505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139157"/>
            <a:ext cx="749329" cy="62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B059AF-1B0F-4F3A-9796-8E547E54C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010" y="758844"/>
            <a:ext cx="904875" cy="988519"/>
          </a:xfrm>
          <a:prstGeom prst="rect">
            <a:avLst/>
          </a:prstGeom>
        </p:spPr>
      </p:pic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1391A909-E238-47C7-B837-B319A52C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80485D7-A96E-40B3-9513-3D8F67E1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6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E422-1E15-4A10-8321-F499F6EC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 of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8D5FE-D98B-4612-AAAF-4AD037F1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1/  5, 11, 17, 23, 29, 35, 41, …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baseline="-25000" dirty="0">
                <a:solidFill>
                  <a:srgbClr val="002060"/>
                </a:solidFill>
              </a:rPr>
              <a:t>n</a:t>
            </a:r>
            <a:r>
              <a:rPr lang="en-US" dirty="0">
                <a:solidFill>
                  <a:srgbClr val="002060"/>
                </a:solidFill>
              </a:rPr>
              <a:t> = 6n – 1 </a:t>
            </a:r>
          </a:p>
          <a:p>
            <a:r>
              <a:rPr lang="en-US" dirty="0"/>
              <a:t>2/  1, 3, 4, 7, 11, 18, 29, 47, …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L</a:t>
            </a:r>
            <a:r>
              <a:rPr lang="en-US" baseline="-25000" dirty="0">
                <a:solidFill>
                  <a:srgbClr val="002060"/>
                </a:solidFill>
              </a:rPr>
              <a:t>n</a:t>
            </a:r>
            <a:r>
              <a:rPr lang="en-US" dirty="0">
                <a:solidFill>
                  <a:srgbClr val="002060"/>
                </a:solidFill>
              </a:rPr>
              <a:t> = L</a:t>
            </a:r>
            <a:r>
              <a:rPr lang="en-US" baseline="-25000" dirty="0">
                <a:solidFill>
                  <a:srgbClr val="002060"/>
                </a:solidFill>
              </a:rPr>
              <a:t>n-1</a:t>
            </a:r>
            <a:r>
              <a:rPr lang="en-US" dirty="0">
                <a:solidFill>
                  <a:srgbClr val="002060"/>
                </a:solidFill>
              </a:rPr>
              <a:t> + L</a:t>
            </a:r>
            <a:r>
              <a:rPr lang="en-US" baseline="-25000" dirty="0">
                <a:solidFill>
                  <a:srgbClr val="002060"/>
                </a:solidFill>
              </a:rPr>
              <a:t>n-2  </a:t>
            </a:r>
            <a:r>
              <a:rPr lang="en-US" dirty="0">
                <a:solidFill>
                  <a:srgbClr val="002060"/>
                </a:solidFill>
              </a:rPr>
              <a:t>with L</a:t>
            </a:r>
            <a:r>
              <a:rPr lang="en-US" baseline="-25000" dirty="0">
                <a:solidFill>
                  <a:srgbClr val="002060"/>
                </a:solidFill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 = 1, L</a:t>
            </a:r>
            <a:r>
              <a:rPr lang="en-US" baseline="-25000" dirty="0">
                <a:solidFill>
                  <a:srgbClr val="002060"/>
                </a:solidFill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 = 3 		// Lucas sequence</a:t>
            </a:r>
          </a:p>
          <a:p>
            <a:r>
              <a:rPr lang="en-US" dirty="0"/>
              <a:t>3/  1, 7, 25, 79, 241, 727, 2185, ...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baseline="-25000" dirty="0">
                <a:solidFill>
                  <a:srgbClr val="002060"/>
                </a:solidFill>
              </a:rPr>
              <a:t>n</a:t>
            </a:r>
            <a:r>
              <a:rPr lang="en-US" dirty="0">
                <a:solidFill>
                  <a:srgbClr val="002060"/>
                </a:solidFill>
              </a:rPr>
              <a:t> = 3</a:t>
            </a:r>
            <a:r>
              <a:rPr lang="en-US" baseline="30000" dirty="0">
                <a:solidFill>
                  <a:srgbClr val="002060"/>
                </a:solidFill>
              </a:rPr>
              <a:t>n</a:t>
            </a:r>
            <a:r>
              <a:rPr lang="en-US" dirty="0">
                <a:solidFill>
                  <a:srgbClr val="002060"/>
                </a:solidFill>
              </a:rPr>
              <a:t> - 2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1DB7B-6903-45FA-89B2-B0E7BA93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77662-D36E-4983-8964-2DB7952F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2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E41D-DB90-4335-A752-D31FC7EF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1F2F-3527-411D-ACAD-EC4D3059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062" y="2096771"/>
            <a:ext cx="8332428" cy="376089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Manipulate set operations</a:t>
            </a:r>
          </a:p>
          <a:p>
            <a:pPr algn="just"/>
            <a:r>
              <a:rPr lang="en-US" dirty="0"/>
              <a:t>Represent sets by bit strings</a:t>
            </a:r>
          </a:p>
          <a:p>
            <a:pPr algn="just"/>
            <a:r>
              <a:rPr lang="en-US" dirty="0"/>
              <a:t>Determine whether a rule is a function</a:t>
            </a:r>
          </a:p>
          <a:p>
            <a:pPr algn="just"/>
            <a:r>
              <a:rPr lang="en-US" dirty="0"/>
              <a:t>Determine whether a function is 1-1, onto, bijective</a:t>
            </a:r>
          </a:p>
          <a:p>
            <a:pPr algn="just"/>
            <a:r>
              <a:rPr lang="en-US" dirty="0"/>
              <a:t>Find composite functions</a:t>
            </a:r>
          </a:p>
          <a:p>
            <a:pPr algn="just"/>
            <a:r>
              <a:rPr lang="en-US" dirty="0"/>
              <a:t>Find next terms, general term of a sequence</a:t>
            </a:r>
          </a:p>
          <a:p>
            <a:pPr algn="just"/>
            <a:r>
              <a:rPr lang="en-US" dirty="0"/>
              <a:t>Express a sum as sigma notation</a:t>
            </a:r>
          </a:p>
        </p:txBody>
      </p:sp>
      <p:pic>
        <p:nvPicPr>
          <p:cNvPr id="4" name="Picture 4" descr="Image result for objective icon">
            <a:extLst>
              <a:ext uri="{FF2B5EF4-FFF2-40B4-BE49-F238E27FC236}">
                <a16:creationId xmlns:a16="http://schemas.microsoft.com/office/drawing/2014/main" id="{43111D88-DE6B-4059-9A3B-6983BC194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1" y="536727"/>
            <a:ext cx="1273780" cy="127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47D1E358-61AD-4271-9C84-4C9F27C17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810" y="2131061"/>
            <a:ext cx="882551" cy="8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0CA0DB-ABB6-47EF-BB81-BCD3C1F29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511" y="3428622"/>
            <a:ext cx="882550" cy="743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F9AE1-1F3D-44E5-AF51-DC1C273D4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791" y="5132462"/>
            <a:ext cx="613410" cy="699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9312F5-62E7-4B23-9CCD-0E5334CFD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454" y="4566266"/>
            <a:ext cx="955187" cy="50943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016031-7A9E-4E13-9C13-A466ED37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B3EDFD7-B1DB-4E6B-AF8F-F016D305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76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6096-03CB-4D38-9193-C797C99A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EE3D-ED42-4C2A-9B0D-734704EA4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</a:t>
            </a:r>
            <a:r>
              <a:rPr lang="en-US" baseline="-25000" dirty="0"/>
              <a:t>1</a:t>
            </a:r>
            <a:r>
              <a:rPr lang="en-US" dirty="0"/>
              <a:t> = 3, a</a:t>
            </a:r>
            <a:r>
              <a:rPr lang="en-US" baseline="-25000" dirty="0"/>
              <a:t>2</a:t>
            </a:r>
            <a:r>
              <a:rPr lang="en-US" dirty="0"/>
              <a:t> = 2, and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baseline="-25000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= 3a</a:t>
            </a:r>
            <a:r>
              <a:rPr lang="en-US" baseline="-25000" dirty="0">
                <a:solidFill>
                  <a:srgbClr val="C00000"/>
                </a:solidFill>
              </a:rPr>
              <a:t>n-1</a:t>
            </a:r>
            <a:r>
              <a:rPr lang="en-US" dirty="0">
                <a:solidFill>
                  <a:srgbClr val="C00000"/>
                </a:solidFill>
              </a:rPr>
              <a:t> – a</a:t>
            </a:r>
            <a:r>
              <a:rPr lang="en-US" baseline="-25000" dirty="0">
                <a:solidFill>
                  <a:srgbClr val="C00000"/>
                </a:solidFill>
              </a:rPr>
              <a:t>n-2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when n &gt; 2</a:t>
            </a:r>
          </a:p>
          <a:p>
            <a:r>
              <a:rPr lang="en-US" dirty="0"/>
              <a:t>Find a</a:t>
            </a:r>
            <a:r>
              <a:rPr lang="en-US" baseline="-25000" dirty="0"/>
              <a:t>3</a:t>
            </a:r>
            <a:r>
              <a:rPr lang="en-US" dirty="0"/>
              <a:t>, a</a:t>
            </a:r>
            <a:r>
              <a:rPr lang="en-US" baseline="-25000" dirty="0"/>
              <a:t>4</a:t>
            </a:r>
            <a:r>
              <a:rPr lang="en-US" dirty="0"/>
              <a:t>, a</a:t>
            </a:r>
            <a:r>
              <a:rPr lang="en-US" baseline="-25000" dirty="0"/>
              <a:t>5</a:t>
            </a:r>
            <a:r>
              <a:rPr lang="en-US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07EC0C-A427-45DE-9C55-AC00F2868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64625"/>
              </p:ext>
            </p:extLst>
          </p:nvPr>
        </p:nvGraphicFramePr>
        <p:xfrm>
          <a:off x="2253418" y="3531446"/>
          <a:ext cx="6883398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47233">
                  <a:extLst>
                    <a:ext uri="{9D8B030D-6E8A-4147-A177-3AD203B41FA5}">
                      <a16:colId xmlns:a16="http://schemas.microsoft.com/office/drawing/2014/main" val="3857054651"/>
                    </a:ext>
                  </a:extLst>
                </a:gridCol>
                <a:gridCol w="1147233">
                  <a:extLst>
                    <a:ext uri="{9D8B030D-6E8A-4147-A177-3AD203B41FA5}">
                      <a16:colId xmlns:a16="http://schemas.microsoft.com/office/drawing/2014/main" val="3516710978"/>
                    </a:ext>
                  </a:extLst>
                </a:gridCol>
                <a:gridCol w="1147233">
                  <a:extLst>
                    <a:ext uri="{9D8B030D-6E8A-4147-A177-3AD203B41FA5}">
                      <a16:colId xmlns:a16="http://schemas.microsoft.com/office/drawing/2014/main" val="3900638795"/>
                    </a:ext>
                  </a:extLst>
                </a:gridCol>
                <a:gridCol w="1147233">
                  <a:extLst>
                    <a:ext uri="{9D8B030D-6E8A-4147-A177-3AD203B41FA5}">
                      <a16:colId xmlns:a16="http://schemas.microsoft.com/office/drawing/2014/main" val="658565240"/>
                    </a:ext>
                  </a:extLst>
                </a:gridCol>
                <a:gridCol w="1147233">
                  <a:extLst>
                    <a:ext uri="{9D8B030D-6E8A-4147-A177-3AD203B41FA5}">
                      <a16:colId xmlns:a16="http://schemas.microsoft.com/office/drawing/2014/main" val="1362841573"/>
                    </a:ext>
                  </a:extLst>
                </a:gridCol>
                <a:gridCol w="1147233">
                  <a:extLst>
                    <a:ext uri="{9D8B030D-6E8A-4147-A177-3AD203B41FA5}">
                      <a16:colId xmlns:a16="http://schemas.microsoft.com/office/drawing/2014/main" val="961756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6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58823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6CCF20-72F4-4D1B-ACD3-4D09DB8749B4}"/>
              </a:ext>
            </a:extLst>
          </p:cNvPr>
          <p:cNvCxnSpPr>
            <a:cxnSpLocks/>
          </p:cNvCxnSpPr>
          <p:nvPr/>
        </p:nvCxnSpPr>
        <p:spPr>
          <a:xfrm>
            <a:off x="5589270" y="2537460"/>
            <a:ext cx="628650" cy="1531620"/>
          </a:xfrm>
          <a:prstGeom prst="straightConnector1">
            <a:avLst/>
          </a:prstGeom>
          <a:ln w="127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E67013-357D-4A01-8FFE-028ED50D3854}"/>
              </a:ext>
            </a:extLst>
          </p:cNvPr>
          <p:cNvCxnSpPr>
            <a:cxnSpLocks/>
          </p:cNvCxnSpPr>
          <p:nvPr/>
        </p:nvCxnSpPr>
        <p:spPr>
          <a:xfrm flipH="1">
            <a:off x="5246370" y="2526030"/>
            <a:ext cx="1291590" cy="1657350"/>
          </a:xfrm>
          <a:prstGeom prst="straightConnector1">
            <a:avLst/>
          </a:prstGeom>
          <a:ln w="127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586399-7554-4703-892E-1D79E1147B81}"/>
              </a:ext>
            </a:extLst>
          </p:cNvPr>
          <p:cNvCxnSpPr>
            <a:cxnSpLocks/>
          </p:cNvCxnSpPr>
          <p:nvPr/>
        </p:nvCxnSpPr>
        <p:spPr>
          <a:xfrm flipH="1">
            <a:off x="4137660" y="2503170"/>
            <a:ext cx="3303270" cy="1645920"/>
          </a:xfrm>
          <a:prstGeom prst="straightConnector1">
            <a:avLst/>
          </a:prstGeom>
          <a:ln w="127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49FF79F-54A3-4FBD-AF5D-A5A03D97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988908"/>
            <a:ext cx="722563" cy="863196"/>
          </a:xfrm>
          <a:prstGeom prst="rect">
            <a:avLst/>
          </a:prstGeom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D2F5DC7F-33F9-42DE-9D82-8C3E70C3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8C759C6-6717-4CEE-AF87-B99528A7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28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0B341E3-0824-47E6-A33E-A725277FB626}"/>
              </a:ext>
            </a:extLst>
          </p:cNvPr>
          <p:cNvGrpSpPr/>
          <p:nvPr/>
        </p:nvGrpSpPr>
        <p:grpSpPr>
          <a:xfrm>
            <a:off x="5540383" y="3094212"/>
            <a:ext cx="5216406" cy="2423160"/>
            <a:chOff x="5540383" y="3094212"/>
            <a:chExt cx="5216406" cy="24231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F8FAB14-6E32-42F4-ADEE-DB2450C4432B}"/>
                </a:ext>
              </a:extLst>
            </p:cNvPr>
            <p:cNvSpPr/>
            <p:nvPr/>
          </p:nvSpPr>
          <p:spPr>
            <a:xfrm>
              <a:off x="5540383" y="3094212"/>
              <a:ext cx="5216406" cy="2423160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CF0CC0-416C-45B2-B999-3B36960910F5}"/>
                </a:ext>
              </a:extLst>
            </p:cNvPr>
            <p:cNvCxnSpPr/>
            <p:nvPr/>
          </p:nvCxnSpPr>
          <p:spPr>
            <a:xfrm>
              <a:off x="8089724" y="3619381"/>
              <a:ext cx="0" cy="156640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21C8E8-84E7-4C56-8E47-B930A857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C3B10-208F-4E22-A898-5872B202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80" y="977478"/>
            <a:ext cx="613410" cy="69928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7F675FC-710E-46BF-8F1D-CC34ED575137}"/>
              </a:ext>
            </a:extLst>
          </p:cNvPr>
          <p:cNvGrpSpPr/>
          <p:nvPr/>
        </p:nvGrpSpPr>
        <p:grpSpPr>
          <a:xfrm>
            <a:off x="1478280" y="2442480"/>
            <a:ext cx="3543300" cy="3082266"/>
            <a:chOff x="1478280" y="2442480"/>
            <a:chExt cx="3543300" cy="3082266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8C5E6186-5DD9-40EC-A7AF-40C3881F92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3756891"/>
                </p:ext>
              </p:extLst>
            </p:nvPr>
          </p:nvGraphicFramePr>
          <p:xfrm>
            <a:off x="1805295" y="2442480"/>
            <a:ext cx="1436628" cy="1768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30120" imgH="406080" progId="Equation.DSMT4">
                    <p:embed/>
                  </p:oleObj>
                </mc:Choice>
                <mc:Fallback>
                  <p:oleObj name="Equation" r:id="rId3" imgW="33012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05295" y="2442480"/>
                          <a:ext cx="1436628" cy="17681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39F16A-54DC-47CB-89E6-0C8919776BA8}"/>
                </a:ext>
              </a:extLst>
            </p:cNvPr>
            <p:cNvSpPr txBox="1"/>
            <p:nvPr/>
          </p:nvSpPr>
          <p:spPr>
            <a:xfrm>
              <a:off x="1693287" y="4084566"/>
              <a:ext cx="29679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read: the sum from </a:t>
              </a:r>
              <a:r>
                <a:rPr lang="en-US" sz="2800" dirty="0" err="1">
                  <a:solidFill>
                    <a:srgbClr val="002060"/>
                  </a:solidFill>
                </a:rPr>
                <a:t>i</a:t>
              </a:r>
              <a:r>
                <a:rPr lang="en-US" sz="2800" dirty="0">
                  <a:solidFill>
                    <a:srgbClr val="002060"/>
                  </a:solidFill>
                </a:rPr>
                <a:t> = m to </a:t>
              </a:r>
              <a:r>
                <a:rPr lang="en-US" sz="2800" dirty="0" err="1">
                  <a:solidFill>
                    <a:srgbClr val="002060"/>
                  </a:solidFill>
                </a:rPr>
                <a:t>i</a:t>
              </a:r>
              <a:r>
                <a:rPr lang="en-US" sz="2800" dirty="0">
                  <a:solidFill>
                    <a:srgbClr val="002060"/>
                  </a:solidFill>
                </a:rPr>
                <a:t> = n of a</a:t>
              </a:r>
              <a:r>
                <a:rPr lang="en-US" sz="2800" baseline="-25000" dirty="0">
                  <a:solidFill>
                    <a:srgbClr val="002060"/>
                  </a:solidFill>
                </a:rPr>
                <a:t>i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91EB8A2-C2FE-442A-8DF2-66617677B295}"/>
                </a:ext>
              </a:extLst>
            </p:cNvPr>
            <p:cNvSpPr/>
            <p:nvPr/>
          </p:nvSpPr>
          <p:spPr>
            <a:xfrm>
              <a:off x="1478280" y="2522374"/>
              <a:ext cx="3543300" cy="3002372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65D6FD0-CF51-4D75-A8D1-175304588126}"/>
              </a:ext>
            </a:extLst>
          </p:cNvPr>
          <p:cNvSpPr txBox="1"/>
          <p:nvPr/>
        </p:nvSpPr>
        <p:spPr>
          <a:xfrm>
            <a:off x="5721727" y="3621412"/>
            <a:ext cx="2238370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 := 0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:=1 to n do</a:t>
            </a:r>
          </a:p>
          <a:p>
            <a:r>
              <a:rPr lang="en-US" sz="2400" dirty="0"/>
              <a:t>    s := s +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return(s)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6EE3B-7C73-4BCE-ADFA-FCD20734817D}"/>
              </a:ext>
            </a:extLst>
          </p:cNvPr>
          <p:cNvSpPr txBox="1"/>
          <p:nvPr/>
        </p:nvSpPr>
        <p:spPr>
          <a:xfrm>
            <a:off x="8219352" y="4142765"/>
            <a:ext cx="238396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return(n*(n+1)/2)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5F073A9A-C622-41F5-A160-9BF8B990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579AC26-7EAE-4C8A-8C62-49B977FF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9E300B-DE24-4B1A-B327-CEF45255E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283" y="2210897"/>
            <a:ext cx="4656167" cy="125026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6F726A-2357-42A6-88C1-FDBD2311A651}"/>
              </a:ext>
            </a:extLst>
          </p:cNvPr>
          <p:cNvCxnSpPr>
            <a:cxnSpLocks/>
          </p:cNvCxnSpPr>
          <p:nvPr/>
        </p:nvCxnSpPr>
        <p:spPr>
          <a:xfrm>
            <a:off x="5623560" y="3094212"/>
            <a:ext cx="1217352" cy="700548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E1AA29-F8C3-40A2-BA0E-D7946DCEF350}"/>
              </a:ext>
            </a:extLst>
          </p:cNvPr>
          <p:cNvCxnSpPr>
            <a:cxnSpLocks/>
          </p:cNvCxnSpPr>
          <p:nvPr/>
        </p:nvCxnSpPr>
        <p:spPr>
          <a:xfrm>
            <a:off x="7680960" y="2914123"/>
            <a:ext cx="1497330" cy="1296515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6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5BA2-3524-4A5B-B597-7B646B6E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72A76-E60F-4C75-AE8D-07409723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each of these sums as sigma notation</a:t>
            </a:r>
          </a:p>
          <a:p>
            <a:r>
              <a:rPr lang="en-US" dirty="0"/>
              <a:t>1/  1 + 3 + 5 + 7 + 9 + 11</a:t>
            </a:r>
          </a:p>
          <a:p>
            <a:pPr lvl="1"/>
            <a:r>
              <a:rPr lang="en-US" dirty="0"/>
              <a:t>	</a:t>
            </a:r>
          </a:p>
          <a:p>
            <a:r>
              <a:rPr lang="en-US" dirty="0"/>
              <a:t>2/   3 + 3 + 3 + 3 + 3</a:t>
            </a:r>
          </a:p>
          <a:p>
            <a:endParaRPr lang="en-US" dirty="0"/>
          </a:p>
          <a:p>
            <a:r>
              <a:rPr lang="en-US" dirty="0"/>
              <a:t>3/   1 + 4 + 7 + 10 + 13 + 16 + 19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76B83-F19B-44C6-BB4E-AD239B274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80" y="977478"/>
            <a:ext cx="613410" cy="699288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46E50-36B8-4D30-96ED-E888F114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C7FBF-2C97-4FC9-B9D4-6FFC3794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17F4CE-6543-445C-9EB7-955548BAA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548" y="4827164"/>
            <a:ext cx="1575925" cy="929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F5F412-682D-4D13-8422-1F52312E4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730" y="3607117"/>
            <a:ext cx="800100" cy="923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868ED2-EFF3-43AD-83A7-DDD144E38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660" y="2594359"/>
            <a:ext cx="1525100" cy="8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8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0AD0-0586-4D2C-BFB1-3D8DFC26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DB14-2F7F-41D4-BE72-F7AED8A6E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2689" y="2073911"/>
            <a:ext cx="6903720" cy="3760891"/>
          </a:xfrm>
        </p:spPr>
        <p:txBody>
          <a:bodyPr>
            <a:normAutofit/>
          </a:bodyPr>
          <a:lstStyle/>
          <a:p>
            <a:r>
              <a:rPr lang="en-US" sz="2400" dirty="0"/>
              <a:t>Sets</a:t>
            </a:r>
            <a:r>
              <a:rPr lang="en-US" dirty="0"/>
              <a:t> </a:t>
            </a:r>
          </a:p>
          <a:p>
            <a:endParaRPr lang="en-US" sz="1600" dirty="0"/>
          </a:p>
          <a:p>
            <a:r>
              <a:rPr lang="en-US" sz="2400" dirty="0"/>
              <a:t>Functions </a:t>
            </a:r>
          </a:p>
          <a:p>
            <a:endParaRPr lang="en-US" sz="1600" dirty="0"/>
          </a:p>
          <a:p>
            <a:r>
              <a:rPr lang="en-US" sz="2400" dirty="0"/>
              <a:t>Sequences</a:t>
            </a:r>
          </a:p>
          <a:p>
            <a:endParaRPr lang="en-US" sz="1600" dirty="0"/>
          </a:p>
          <a:p>
            <a:r>
              <a:rPr lang="en-US" sz="2400" dirty="0"/>
              <a:t>Summations</a:t>
            </a:r>
            <a:r>
              <a:rPr lang="en-US" sz="1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09FF8-1E0A-4330-B978-C170901C0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690" y="4871909"/>
            <a:ext cx="613410" cy="699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17D03D-0BC4-4F60-9E70-3B7712FE2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767" y="3983724"/>
            <a:ext cx="955187" cy="509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BB63AD-CD60-4179-B3EF-F5990037A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467" y="3097529"/>
            <a:ext cx="882550" cy="578561"/>
          </a:xfrm>
          <a:prstGeom prst="rect">
            <a:avLst/>
          </a:prstGeom>
        </p:spPr>
      </p:pic>
      <p:pic>
        <p:nvPicPr>
          <p:cNvPr id="7" name="Picture 4" descr="Related image">
            <a:extLst>
              <a:ext uri="{FF2B5EF4-FFF2-40B4-BE49-F238E27FC236}">
                <a16:creationId xmlns:a16="http://schemas.microsoft.com/office/drawing/2014/main" id="{4795A752-15D5-4545-9834-655885620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563" y="2026015"/>
            <a:ext cx="882551" cy="8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3B7EA8-CEDA-40B0-883A-D64A5B97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59055-9378-4FBE-9659-53445F2C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03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A9CE-A989-471A-8C11-8471179A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973" y="2108201"/>
            <a:ext cx="10058400" cy="3760891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THANKS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B44C5-8968-4ED4-94E8-18A5E4CA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37375-167D-4BB8-896D-9A33A3B2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5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F0F5-BCB6-4264-A315-11AB29D0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0D77-A26E-4E9C-B75B-750408B8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collection of objects, called elements/members</a:t>
            </a:r>
          </a:p>
          <a:p>
            <a:pPr lvl="1"/>
            <a:r>
              <a:rPr lang="en-US" dirty="0"/>
              <a:t>	</a:t>
            </a:r>
          </a:p>
          <a:p>
            <a:pPr lvl="1"/>
            <a:r>
              <a:rPr lang="en-US" dirty="0"/>
              <a:t>	{a, b, {c} } is a set with 3 members a, b, and {c}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  <a:sym typeface="Euclid Math Two" panose="02050601010101010101" pitchFamily="18" charset="2"/>
              </a:rPr>
              <a:t></a:t>
            </a:r>
            <a:r>
              <a:rPr lang="en-US" dirty="0">
                <a:sym typeface="Euclid Math Two" panose="02050601010101010101" pitchFamily="18" charset="2"/>
              </a:rPr>
              <a:t> denotes the set of natural numbers 0, 1, 2, 3, …</a:t>
            </a:r>
          </a:p>
          <a:p>
            <a:pPr lvl="1"/>
            <a:endParaRPr lang="en-US" dirty="0">
              <a:sym typeface="Euclid Math Two" panose="02050601010101010101" pitchFamily="18" charset="2"/>
            </a:endParaRPr>
          </a:p>
          <a:p>
            <a:pPr lvl="1"/>
            <a:r>
              <a:rPr lang="en-US" dirty="0">
                <a:sym typeface="Euclid Math Two" panose="02050601010101010101" pitchFamily="18" charset="2"/>
              </a:rPr>
              <a:t>	</a:t>
            </a:r>
            <a:r>
              <a:rPr lang="en-US" dirty="0">
                <a:solidFill>
                  <a:srgbClr val="C00000"/>
                </a:solidFill>
                <a:sym typeface="Euclid Math Two" panose="02050601010101010101" pitchFamily="18" charset="2"/>
              </a:rPr>
              <a:t></a:t>
            </a:r>
            <a:r>
              <a:rPr lang="en-US" dirty="0">
                <a:sym typeface="Euclid Math Two" panose="02050601010101010101" pitchFamily="18" charset="2"/>
              </a:rPr>
              <a:t> is the of integers …, -2, -1, 0, 1, 2, …</a:t>
            </a:r>
          </a:p>
          <a:p>
            <a:pPr lvl="1"/>
            <a:endParaRPr lang="en-US" dirty="0">
              <a:sym typeface="Euclid Math Two" panose="02050601010101010101" pitchFamily="18" charset="2"/>
            </a:endParaRPr>
          </a:p>
          <a:p>
            <a:pPr lvl="1"/>
            <a:r>
              <a:rPr lang="en-US" dirty="0">
                <a:sym typeface="Euclid Math Two" panose="02050601010101010101" pitchFamily="18" charset="2"/>
              </a:rPr>
              <a:t>	</a:t>
            </a:r>
            <a:r>
              <a:rPr lang="en-US" dirty="0">
                <a:solidFill>
                  <a:srgbClr val="C00000"/>
                </a:solidFill>
                <a:sym typeface="Euclid Math Two" panose="02050601010101010101" pitchFamily="18" charset="2"/>
              </a:rPr>
              <a:t></a:t>
            </a:r>
            <a:r>
              <a:rPr lang="en-US" dirty="0">
                <a:sym typeface="Euclid Math Two" panose="02050601010101010101" pitchFamily="18" charset="2"/>
              </a:rPr>
              <a:t> is the set of real numbers</a:t>
            </a:r>
            <a:endParaRPr lang="en-US" dirty="0"/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6E88D54F-5C12-4E6D-A319-7B5E560CD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19" y="780857"/>
            <a:ext cx="1038471" cy="103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C83BF2-88C6-4E42-9F74-061167604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170" y="3074670"/>
            <a:ext cx="1271587" cy="209073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4AEDD-C2A0-43A7-8BDF-0B9617E2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F549-A4F1-407F-97B0-1110ECF7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6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5996-667A-4EF8-98D5-4D27701B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6A2C12-A254-41BB-8504-A398E8A8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17" y="2276066"/>
            <a:ext cx="2523173" cy="2305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B21B2B-862E-4DE3-8A56-742469400233}"/>
              </a:ext>
            </a:extLst>
          </p:cNvPr>
          <p:cNvSpPr txBox="1"/>
          <p:nvPr/>
        </p:nvSpPr>
        <p:spPr>
          <a:xfrm>
            <a:off x="5201504" y="2828834"/>
            <a:ext cx="2754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Venn diagram </a:t>
            </a:r>
            <a:r>
              <a:rPr lang="en-US" sz="2400" dirty="0"/>
              <a:t>for the set of vowels</a:t>
            </a:r>
          </a:p>
          <a:p>
            <a:pPr algn="ctr"/>
            <a:r>
              <a:rPr lang="en-US" sz="2400" dirty="0"/>
              <a:t>V = {a, e, </a:t>
            </a:r>
            <a:r>
              <a:rPr lang="en-US" sz="2400" dirty="0" err="1"/>
              <a:t>i</a:t>
            </a:r>
            <a:r>
              <a:rPr lang="en-US" sz="2400" dirty="0"/>
              <a:t>, o, u}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10EFF81-5B11-4759-8727-6D098491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9A6EACA-6931-49E3-B87A-9E09934C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2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BA05CD-7B80-4397-B13E-769A7B1A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relation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E48C777-4C3F-4CE6-B3A9-EF44A8470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29143"/>
              </p:ext>
            </p:extLst>
          </p:nvPr>
        </p:nvGraphicFramePr>
        <p:xfrm>
          <a:off x="834301" y="368571"/>
          <a:ext cx="1674982" cy="184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DSMT4">
                  <p:embed/>
                </p:oleObj>
              </mc:Choice>
              <mc:Fallback>
                <p:oleObj name="Equation" r:id="rId2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4301" y="368571"/>
                        <a:ext cx="1674982" cy="1842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72EB806-F237-4AE4-B142-5DE1627BA48C}"/>
              </a:ext>
            </a:extLst>
          </p:cNvPr>
          <p:cNvSpPr txBox="1"/>
          <p:nvPr/>
        </p:nvSpPr>
        <p:spPr>
          <a:xfrm>
            <a:off x="1671792" y="2367171"/>
            <a:ext cx="49148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 </a:t>
            </a:r>
            <a:r>
              <a:rPr lang="en-US" sz="6600" dirty="0">
                <a:solidFill>
                  <a:srgbClr val="C00000"/>
                </a:solidFill>
                <a:sym typeface="Symbol" panose="05050102010706020507" pitchFamily="18" charset="2"/>
              </a:rPr>
              <a:t></a:t>
            </a:r>
            <a:r>
              <a:rPr lang="en-US" sz="6600" dirty="0">
                <a:sym typeface="Symbol" panose="05050102010706020507" pitchFamily="18" charset="2"/>
              </a:rPr>
              <a:t> {a, b, {c}}</a:t>
            </a:r>
          </a:p>
          <a:p>
            <a:r>
              <a:rPr lang="en-US" sz="6600" dirty="0">
                <a:sym typeface="Symbol" panose="05050102010706020507" pitchFamily="18" charset="2"/>
              </a:rPr>
              <a:t>c </a:t>
            </a:r>
            <a:r>
              <a:rPr lang="en-US" sz="6600" dirty="0">
                <a:solidFill>
                  <a:srgbClr val="C00000"/>
                </a:solidFill>
                <a:sym typeface="Symbol" panose="05050102010706020507" pitchFamily="18" charset="2"/>
              </a:rPr>
              <a:t></a:t>
            </a:r>
            <a:r>
              <a:rPr lang="en-US" sz="6600" dirty="0">
                <a:sym typeface="Symbol" panose="05050102010706020507" pitchFamily="18" charset="2"/>
              </a:rPr>
              <a:t> {a, b, {c}}</a:t>
            </a:r>
            <a:endParaRPr lang="en-US" sz="6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A1125-BD35-46A9-B66B-5D62A948826F}"/>
              </a:ext>
            </a:extLst>
          </p:cNvPr>
          <p:cNvSpPr txBox="1"/>
          <p:nvPr/>
        </p:nvSpPr>
        <p:spPr>
          <a:xfrm>
            <a:off x="7166610" y="2492008"/>
            <a:ext cx="39890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 </a:t>
            </a:r>
            <a:r>
              <a:rPr lang="en-US" sz="3200" b="1" dirty="0">
                <a:solidFill>
                  <a:srgbClr val="C00000"/>
                </a:solidFill>
                <a:sym typeface="Symbol" panose="05050102010706020507" pitchFamily="18" charset="2"/>
              </a:rPr>
              <a:t> </a:t>
            </a:r>
            <a:r>
              <a:rPr 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A</a:t>
            </a:r>
            <a:r>
              <a:rPr lang="en-US" sz="2400" dirty="0">
                <a:sym typeface="Symbol" panose="05050102010706020507" pitchFamily="18" charset="2"/>
              </a:rPr>
              <a:t> means</a:t>
            </a:r>
          </a:p>
          <a:p>
            <a:pPr lvl="1"/>
            <a:r>
              <a:rPr lang="en-US" sz="2400" dirty="0">
                <a:sym typeface="Symbol" panose="05050102010706020507" pitchFamily="18" charset="2"/>
              </a:rPr>
              <a:t>a is an 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element/member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of the set A</a:t>
            </a:r>
          </a:p>
          <a:p>
            <a:pPr lvl="1"/>
            <a:r>
              <a:rPr lang="en-US" sz="2400" dirty="0">
                <a:sym typeface="Symbol" panose="05050102010706020507" pitchFamily="18" charset="2"/>
              </a:rPr>
              <a:t>a is 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in</a:t>
            </a:r>
            <a:r>
              <a:rPr lang="en-US" sz="2400" dirty="0">
                <a:sym typeface="Symbol" panose="05050102010706020507" pitchFamily="18" charset="2"/>
              </a:rPr>
              <a:t> A	</a:t>
            </a:r>
          </a:p>
          <a:p>
            <a:pPr lvl="1"/>
            <a:r>
              <a:rPr lang="en-US" sz="2400" dirty="0">
                <a:sym typeface="Symbol" panose="05050102010706020507" pitchFamily="18" charset="2"/>
              </a:rPr>
              <a:t>a 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belongs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to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the set A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62155BD-E9EC-459C-95F9-9FAB5CE5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BA7909C-C0D0-4D68-8A34-CE0B3E4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4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5C7D-F35A-4144-A3C3-9A58CFFD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303F60-C6B5-477A-88F0-2C7BE42D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sets are called </a:t>
            </a:r>
            <a:r>
              <a:rPr lang="en-US" dirty="0">
                <a:solidFill>
                  <a:srgbClr val="C00000"/>
                </a:solidFill>
              </a:rPr>
              <a:t>equally</a:t>
            </a:r>
            <a:r>
              <a:rPr lang="en-US" dirty="0"/>
              <a:t> if and only if they have the same elements </a:t>
            </a:r>
          </a:p>
          <a:p>
            <a:pPr lvl="1"/>
            <a:r>
              <a:rPr lang="en-US" dirty="0"/>
              <a:t>	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{1, 2, 3}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002060"/>
                </a:solidFill>
              </a:rPr>
              <a:t> {2, 1, 3}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002060"/>
                </a:solidFill>
              </a:rPr>
              <a:t> {1, 2, 3, 3}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	{1, 2, 3}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 </a:t>
            </a:r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{2, 3, 4} </a:t>
            </a:r>
          </a:p>
          <a:p>
            <a:pPr lvl="1"/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	{a, b}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</a:t>
            </a:r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 {a, {b}}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1A14D-96E0-42C2-BB14-A99E3500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51" y="1095153"/>
            <a:ext cx="832465" cy="713542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294B9D-91DD-40B5-8B29-FAC513DE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5EEDAE1-90E7-491E-AF89-F77295A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0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C255-6685-4508-AA70-45557137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3BCB-89CD-49B6-A1DE-75EBAA0E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 with </a:t>
            </a:r>
            <a:r>
              <a:rPr lang="en-US" dirty="0">
                <a:solidFill>
                  <a:srgbClr val="C00000"/>
                </a:solidFill>
              </a:rPr>
              <a:t>no elements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{x |x &gt; 3 and x &lt; 2 } </a:t>
            </a:r>
            <a:r>
              <a:rPr lang="en-US" sz="3600" dirty="0">
                <a:solidFill>
                  <a:srgbClr val="C00000"/>
                </a:solidFill>
              </a:rPr>
              <a:t>=</a:t>
            </a:r>
            <a:r>
              <a:rPr lang="en-US" sz="3600" dirty="0">
                <a:solidFill>
                  <a:srgbClr val="002060"/>
                </a:solidFill>
              </a:rPr>
              <a:t> { } </a:t>
            </a:r>
            <a:r>
              <a:rPr lang="en-US" sz="3600" dirty="0">
                <a:solidFill>
                  <a:srgbClr val="C00000"/>
                </a:solidFill>
              </a:rPr>
              <a:t>=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>
                <a:solidFill>
                  <a:srgbClr val="002060"/>
                </a:solidFill>
                <a:sym typeface="Symbol" panose="05050102010706020507" pitchFamily="18" charset="2"/>
              </a:rPr>
              <a:t></a:t>
            </a:r>
          </a:p>
          <a:p>
            <a:pPr lvl="1"/>
            <a:endParaRPr lang="en-US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lvl="1"/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		</a:t>
            </a:r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 = {}</a:t>
            </a:r>
          </a:p>
          <a:p>
            <a:pPr lvl="1"/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		  {3}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		{a, </a:t>
            </a:r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</a:t>
            </a:r>
            <a:r>
              <a:rPr lang="en-US" dirty="0">
                <a:solidFill>
                  <a:srgbClr val="002060"/>
                </a:solidFill>
              </a:rPr>
              <a:t>} = {a}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B45B5-9074-460D-93C3-1E362E8D7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79933"/>
            <a:ext cx="1228843" cy="1228843"/>
          </a:xfrm>
          <a:prstGeom prst="rect">
            <a:avLst/>
          </a:prstGeom>
        </p:spPr>
      </p:pic>
      <p:pic>
        <p:nvPicPr>
          <p:cNvPr id="2054" name="Picture 6" descr="Image result for quiz icon">
            <a:extLst>
              <a:ext uri="{FF2B5EF4-FFF2-40B4-BE49-F238E27FC236}">
                <a16:creationId xmlns:a16="http://schemas.microsoft.com/office/drawing/2014/main" id="{202D1A77-46F7-4C68-90A7-EC61CD762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549" y="3801140"/>
            <a:ext cx="796212" cy="66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6CAA4-8BE0-4472-996D-95671C6B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3EF633-1B7E-406D-847D-A312CDAE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2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0B55-3A5E-4826-8BA8-9BE504F6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922" y="294829"/>
            <a:ext cx="9134052" cy="1450757"/>
          </a:xfrm>
        </p:spPr>
        <p:txBody>
          <a:bodyPr/>
          <a:lstStyle/>
          <a:p>
            <a:r>
              <a:rPr lang="en-US" dirty="0"/>
              <a:t>subset			 proper subset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AB7E-20A9-4C31-8935-0EF1D05D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2" y="2108201"/>
            <a:ext cx="4155202" cy="376089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 B</a:t>
            </a:r>
            <a:endParaRPr lang="en-US" dirty="0">
              <a:sym typeface="Symbol" panose="05050102010706020507" pitchFamily="18" charset="2"/>
            </a:endParaRPr>
          </a:p>
          <a:p>
            <a:pPr algn="ctr"/>
            <a:r>
              <a:rPr lang="en-US" dirty="0">
                <a:sym typeface="Symbol" panose="05050102010706020507" pitchFamily="18" charset="2"/>
              </a:rPr>
              <a:t> x(</a:t>
            </a:r>
            <a:r>
              <a:rPr lang="en-US" dirty="0" err="1">
                <a:sym typeface="Symbol" panose="05050102010706020507" pitchFamily="18" charset="2"/>
              </a:rPr>
              <a:t>xA</a:t>
            </a:r>
            <a:r>
              <a:rPr lang="en-US" dirty="0">
                <a:sym typeface="Symbol" panose="05050102010706020507" pitchFamily="18" charset="2"/>
              </a:rPr>
              <a:t>  </a:t>
            </a:r>
            <a:r>
              <a:rPr lang="en-US" dirty="0" err="1">
                <a:sym typeface="Symbol" panose="05050102010706020507" pitchFamily="18" charset="2"/>
              </a:rPr>
              <a:t>x</a:t>
            </a:r>
            <a:r>
              <a:rPr lang="en-US" dirty="0" err="1"/>
              <a:t>B</a:t>
            </a:r>
            <a:r>
              <a:rPr lang="en-US" dirty="0"/>
              <a:t>) </a:t>
            </a:r>
          </a:p>
          <a:p>
            <a:pPr marL="0" indent="0" algn="just">
              <a:buNone/>
            </a:pPr>
            <a:r>
              <a:rPr lang="en-US" dirty="0"/>
              <a:t>A is called a </a:t>
            </a:r>
            <a:r>
              <a:rPr lang="en-US" dirty="0">
                <a:solidFill>
                  <a:srgbClr val="C00000"/>
                </a:solidFill>
              </a:rPr>
              <a:t>subset</a:t>
            </a:r>
            <a:r>
              <a:rPr lang="en-US" dirty="0"/>
              <a:t> of B,</a:t>
            </a:r>
            <a:endParaRPr lang="en-US" dirty="0">
              <a:solidFill>
                <a:srgbClr val="002060"/>
              </a:solidFill>
            </a:endParaRPr>
          </a:p>
          <a:p>
            <a:pPr lvl="1" algn="just"/>
            <a:r>
              <a:rPr lang="en-US" dirty="0">
                <a:solidFill>
                  <a:srgbClr val="002060"/>
                </a:solidFill>
              </a:rPr>
              <a:t>e.g., {a, b} </a:t>
            </a:r>
            <a:r>
              <a:rPr lang="en-US" b="1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 {</a:t>
            </a:r>
            <a:r>
              <a:rPr lang="en-US" dirty="0">
                <a:solidFill>
                  <a:srgbClr val="002060"/>
                </a:solidFill>
              </a:rPr>
              <a:t>a, b, c</a:t>
            </a:r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}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181C4-1C52-46D8-A443-C34805E9F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11" y="952425"/>
            <a:ext cx="733646" cy="822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171F48-05D7-43E7-9497-F0FC070F3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484" y="1039217"/>
            <a:ext cx="685973" cy="7358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F23629-90FF-4BC1-A287-A39DDC2FFAA8}"/>
              </a:ext>
            </a:extLst>
          </p:cNvPr>
          <p:cNvSpPr txBox="1">
            <a:spLocks/>
          </p:cNvSpPr>
          <p:nvPr/>
        </p:nvSpPr>
        <p:spPr>
          <a:xfrm>
            <a:off x="6177516" y="2100424"/>
            <a:ext cx="5012454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Write </a:t>
            </a:r>
            <a:r>
              <a:rPr lang="en-US" dirty="0">
                <a:solidFill>
                  <a:srgbClr val="C00000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 B </a:t>
            </a:r>
            <a:r>
              <a:rPr lang="en-US" dirty="0">
                <a:sym typeface="Symbol" panose="05050102010706020507" pitchFamily="18" charset="2"/>
              </a:rPr>
              <a:t>if</a:t>
            </a:r>
          </a:p>
          <a:p>
            <a:pPr algn="just"/>
            <a:r>
              <a:rPr lang="en-US" dirty="0"/>
              <a:t>A </a:t>
            </a:r>
            <a:r>
              <a:rPr lang="en-US" dirty="0">
                <a:sym typeface="Symbol" panose="05050102010706020507" pitchFamily="18" charset="2"/>
              </a:rPr>
              <a:t> B, and A  B</a:t>
            </a:r>
          </a:p>
          <a:p>
            <a:pPr algn="just"/>
            <a:r>
              <a:rPr lang="en-US" dirty="0">
                <a:sym typeface="Symbol" panose="05050102010706020507" pitchFamily="18" charset="2"/>
              </a:rPr>
              <a:t>A is called a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proper subset </a:t>
            </a:r>
            <a:r>
              <a:rPr lang="en-US" dirty="0">
                <a:sym typeface="Symbol" panose="05050102010706020507" pitchFamily="18" charset="2"/>
              </a:rPr>
              <a:t>of B, e.g., </a:t>
            </a:r>
            <a:r>
              <a:rPr lang="en-US" dirty="0"/>
              <a:t>{a, b} </a:t>
            </a:r>
            <a:r>
              <a:rPr lang="en-US" b="1" dirty="0">
                <a:solidFill>
                  <a:srgbClr val="C00000"/>
                </a:solidFill>
                <a:sym typeface="Symbol" panose="05050102010706020507" pitchFamily="18" charset="2"/>
              </a:rPr>
              <a:t>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{</a:t>
            </a:r>
            <a:r>
              <a:rPr lang="en-US" dirty="0"/>
              <a:t>a, b, c</a:t>
            </a:r>
            <a:r>
              <a:rPr lang="en-US" dirty="0">
                <a:sym typeface="Symbol" panose="05050102010706020507" pitchFamily="18" charset="2"/>
              </a:rPr>
              <a:t>}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	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	 {a, b, c} </a:t>
            </a:r>
            <a:r>
              <a:rPr lang="en-US" b="1" dirty="0">
                <a:solidFill>
                  <a:srgbClr val="C00000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{a, c, b}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	 {a, b, c} </a:t>
            </a:r>
            <a:r>
              <a:rPr lang="en-US" b="1" dirty="0">
                <a:solidFill>
                  <a:srgbClr val="C00000"/>
                </a:solidFill>
                <a:sym typeface="Symbol" panose="05050102010706020507" pitchFamily="18" charset="2"/>
              </a:rPr>
              <a:t></a:t>
            </a:r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 {a, c, b}</a:t>
            </a:r>
          </a:p>
        </p:txBody>
      </p:sp>
      <p:pic>
        <p:nvPicPr>
          <p:cNvPr id="7" name="Picture 6" descr="Image result for quiz icon">
            <a:extLst>
              <a:ext uri="{FF2B5EF4-FFF2-40B4-BE49-F238E27FC236}">
                <a16:creationId xmlns:a16="http://schemas.microsoft.com/office/drawing/2014/main" id="{1AC8C615-C414-463C-AA85-0879FCDD1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79" y="4843130"/>
            <a:ext cx="796212" cy="66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18D87CA-81A0-4379-8279-C3C7A66226C6}"/>
              </a:ext>
            </a:extLst>
          </p:cNvPr>
          <p:cNvGrpSpPr/>
          <p:nvPr/>
        </p:nvGrpSpPr>
        <p:grpSpPr>
          <a:xfrm>
            <a:off x="1486313" y="4278297"/>
            <a:ext cx="3155290" cy="1756993"/>
            <a:chOff x="1486313" y="4278297"/>
            <a:chExt cx="3155290" cy="17569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108EDC3-4B3F-4442-8873-C6002DF00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6313" y="4278297"/>
              <a:ext cx="3155290" cy="143670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ADB655-0705-4696-9A74-C2B93964D64D}"/>
                </a:ext>
              </a:extLst>
            </p:cNvPr>
            <p:cNvSpPr txBox="1"/>
            <p:nvPr/>
          </p:nvSpPr>
          <p:spPr>
            <a:xfrm>
              <a:off x="2467764" y="5450515"/>
              <a:ext cx="11961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 </a:t>
              </a:r>
              <a:r>
                <a:rPr lang="en-US" sz="3200" b="1" dirty="0">
                  <a:sym typeface="Symbol" panose="05050102010706020507" pitchFamily="18" charset="2"/>
                </a:rPr>
                <a:t> B</a:t>
              </a:r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AB48129-260E-40D6-834D-72E2569E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8BF0161-729E-4182-A52B-F8AFF84A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6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2044</Words>
  <Application>Microsoft Office PowerPoint</Application>
  <PresentationFormat>Widescreen</PresentationFormat>
  <Paragraphs>420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Ancuu</vt:lpstr>
      <vt:lpstr>Calibri</vt:lpstr>
      <vt:lpstr>Century Gothic</vt:lpstr>
      <vt:lpstr>Consolas</vt:lpstr>
      <vt:lpstr>Euclid</vt:lpstr>
      <vt:lpstr>Symbol</vt:lpstr>
      <vt:lpstr>Tw Cen MT</vt:lpstr>
      <vt:lpstr>RetrospectVTI</vt:lpstr>
      <vt:lpstr>Equation</vt:lpstr>
      <vt:lpstr>CHAPTER 2</vt:lpstr>
      <vt:lpstr>Why study this chapter?</vt:lpstr>
      <vt:lpstr>Learning Objectives</vt:lpstr>
      <vt:lpstr>sets</vt:lpstr>
      <vt:lpstr>Venn diagrams</vt:lpstr>
      <vt:lpstr>membership relation</vt:lpstr>
      <vt:lpstr>equality </vt:lpstr>
      <vt:lpstr>empty set</vt:lpstr>
      <vt:lpstr>subset    proper subset</vt:lpstr>
      <vt:lpstr>properties</vt:lpstr>
      <vt:lpstr>Set equality</vt:lpstr>
      <vt:lpstr>power set</vt:lpstr>
      <vt:lpstr>Cartesian product</vt:lpstr>
      <vt:lpstr>(a, b)  (b, a)</vt:lpstr>
      <vt:lpstr>Cartesian product</vt:lpstr>
      <vt:lpstr>Set operations</vt:lpstr>
      <vt:lpstr>Universal set and complement</vt:lpstr>
      <vt:lpstr>Computer representation of sets</vt:lpstr>
      <vt:lpstr>  functions</vt:lpstr>
      <vt:lpstr>Domain and range</vt:lpstr>
      <vt:lpstr>function or not</vt:lpstr>
      <vt:lpstr>one-to-one</vt:lpstr>
      <vt:lpstr>onto</vt:lpstr>
      <vt:lpstr>Bijection and inverse</vt:lpstr>
      <vt:lpstr>composite function</vt:lpstr>
      <vt:lpstr>composite function</vt:lpstr>
      <vt:lpstr>sequences </vt:lpstr>
      <vt:lpstr>Arithmetic progression</vt:lpstr>
      <vt:lpstr>Formulae of sequences</vt:lpstr>
      <vt:lpstr>Recursive sequence</vt:lpstr>
      <vt:lpstr>summations </vt:lpstr>
      <vt:lpstr>summations </vt:lpstr>
      <vt:lpstr>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Lenovo</dc:creator>
  <cp:lastModifiedBy>HOA MINH LUAN</cp:lastModifiedBy>
  <cp:revision>122</cp:revision>
  <dcterms:created xsi:type="dcterms:W3CDTF">2019-08-26T11:18:05Z</dcterms:created>
  <dcterms:modified xsi:type="dcterms:W3CDTF">2021-04-16T03:30:30Z</dcterms:modified>
</cp:coreProperties>
</file>