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04" r:id="rId3"/>
    <p:sldId id="308" r:id="rId4"/>
    <p:sldId id="296" r:id="rId5"/>
    <p:sldId id="291" r:id="rId6"/>
    <p:sldId id="293" r:id="rId7"/>
    <p:sldId id="295" r:id="rId8"/>
    <p:sldId id="258" r:id="rId9"/>
    <p:sldId id="311" r:id="rId10"/>
    <p:sldId id="281" r:id="rId11"/>
    <p:sldId id="282" r:id="rId12"/>
    <p:sldId id="285" r:id="rId13"/>
    <p:sldId id="305" r:id="rId14"/>
    <p:sldId id="312" r:id="rId15"/>
    <p:sldId id="309" r:id="rId16"/>
    <p:sldId id="297" r:id="rId17"/>
    <p:sldId id="287" r:id="rId18"/>
    <p:sldId id="300" r:id="rId19"/>
    <p:sldId id="268" r:id="rId20"/>
    <p:sldId id="302" r:id="rId21"/>
    <p:sldId id="278" r:id="rId22"/>
    <p:sldId id="303" r:id="rId23"/>
    <p:sldId id="271" r:id="rId24"/>
    <p:sldId id="299" r:id="rId25"/>
    <p:sldId id="29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9933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EB130-63AB-4405-B53A-1750D75A23BE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8F3DC-2C9B-4B02-832F-6C4FECE45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To find the Fibonacci f</a:t>
            </a:r>
            <a:r>
              <a:rPr lang="en-US" altLang="en-US" baseline="-25000"/>
              <a:t>n</a:t>
            </a:r>
            <a:r>
              <a:rPr lang="en-US" altLang="en-US"/>
              <a:t>, the recursive algorithm this algorithm requires f</a:t>
            </a:r>
            <a:r>
              <a:rPr lang="en-US" altLang="en-US" baseline="-25000"/>
              <a:t>n+1</a:t>
            </a:r>
            <a:r>
              <a:rPr lang="en-US" altLang="en-US"/>
              <a:t> -1 additions.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Only n -1 additions have been used to find f</a:t>
            </a:r>
            <a:r>
              <a:rPr lang="en-US" altLang="en-US" baseline="-25000"/>
              <a:t>n</a:t>
            </a:r>
            <a:r>
              <a:rPr lang="en-US" altLang="en-US"/>
              <a:t> with the iterative approach.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B70C06-413C-4A9A-A60B-9549CBCD23D8}" type="slidenum">
              <a:rPr lang="en-US" altLang="en-US" smtClean="0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Note that P(n) is entire equation, it is not only the left-hand side of the statement </a:t>
            </a:r>
            <a:r>
              <a:rPr lang="en-US" altLang="en-US">
                <a:latin typeface="Cambria Math" pitchFamily="18" charset="0"/>
                <a:cs typeface="Arial" charset="0"/>
              </a:rPr>
              <a:t>1+2+3+…+ n = n(n+1)/2.</a:t>
            </a:r>
          </a:p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E5B5B6-E305-453A-B7F5-80BA9346F75F}" type="slidenum">
              <a:rPr lang="en-US" altLang="en-US" smtClean="0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78F3DC-2C9B-4B02-832F-6C4FECE455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1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- Students are required to doing/reading these examples as exercises at class.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A06872-CA11-427A-AB8B-789298187142}" type="slidenum">
              <a:rPr lang="en-US" altLang="en-US" smtClean="0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2B526BA-BF25-4713-A59D-E39E82BF0C54}" type="slidenum">
              <a:rPr lang="en-US" altLang="en-US" smtClean="0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39FA-A971-4401-8E49-C73DB07F09A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4B08-281A-448F-92DD-1FFE76776B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  <a:latin typeface="+mj-lt"/>
                <a:cs typeface="Arial" charset="0"/>
              </a:rPr>
              <a:t>Chapter 4</a:t>
            </a:r>
            <a:br>
              <a:rPr lang="en-US" altLang="en-US" b="1" dirty="0">
                <a:solidFill>
                  <a:srgbClr val="0000FF"/>
                </a:solidFill>
                <a:latin typeface="+mj-lt"/>
                <a:cs typeface="Arial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+mj-lt"/>
                <a:cs typeface="Arial" charset="0"/>
              </a:rPr>
              <a:t> Induction and Recursion</a:t>
            </a:r>
            <a:endParaRPr lang="en-US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Domino Arrangement and Mathematical 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362200"/>
            <a:ext cx="5715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7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Prove that </a:t>
            </a:r>
            <a:r>
              <a:rPr lang="en-US" sz="2600" i="1" dirty="0">
                <a:solidFill>
                  <a:srgbClr val="0000FF"/>
                </a:solidFill>
              </a:rPr>
              <a:t>"n</a:t>
            </a:r>
            <a:r>
              <a:rPr lang="en-US" sz="2600" i="1" baseline="30000" dirty="0">
                <a:solidFill>
                  <a:srgbClr val="0000FF"/>
                </a:solidFill>
              </a:rPr>
              <a:t>2 </a:t>
            </a:r>
            <a:r>
              <a:rPr lang="en-US" sz="2600" i="1" dirty="0">
                <a:solidFill>
                  <a:srgbClr val="0000FF"/>
                </a:solidFill>
              </a:rPr>
              <a:t>+ n is an even“</a:t>
            </a:r>
            <a:r>
              <a:rPr lang="en-US" sz="2600" dirty="0"/>
              <a:t> is true for every integer n &gt; 0.</a:t>
            </a:r>
          </a:p>
          <a:p>
            <a:pPr marL="514350" indent="-514350">
              <a:buAutoNum type="arabicParenBoth"/>
            </a:pPr>
            <a:endParaRPr lang="en-US" sz="2600" dirty="0"/>
          </a:p>
          <a:p>
            <a:pPr marL="514350" indent="-514350">
              <a:buAutoNum type="arabicParenBoth"/>
            </a:pPr>
            <a:endParaRPr lang="en-US" sz="2600" dirty="0"/>
          </a:p>
          <a:p>
            <a:pPr marL="514350" indent="-514350">
              <a:buAutoNum type="arabicParenBoth"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28600"/>
            <a:ext cx="281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068050"/>
            <a:ext cx="4876800" cy="1446550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Basis step. </a:t>
            </a:r>
            <a:r>
              <a:rPr lang="en-US" sz="2200" dirty="0"/>
              <a:t>Verify that P(1) 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</a:rPr>
              <a:t>Inductive step. </a:t>
            </a:r>
          </a:p>
          <a:p>
            <a:r>
              <a:rPr lang="en-US" sz="2200" dirty="0"/>
              <a:t>Prove that P(k) </a:t>
            </a:r>
            <a:r>
              <a:rPr lang="en-US" sz="2200" dirty="0">
                <a:sym typeface="Symbol"/>
              </a:rPr>
              <a:t> P(k+1) is true for all k  1</a:t>
            </a:r>
            <a:endParaRPr lang="en-US" sz="2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43400" y="990600"/>
            <a:ext cx="18288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95600" y="1447800"/>
            <a:ext cx="49530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97140" y="4278868"/>
            <a:ext cx="2637260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Make a correct order!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0785" y="3657600"/>
            <a:ext cx="6633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(1) 	</a:t>
            </a:r>
            <a:r>
              <a:rPr lang="en-US" sz="2000" b="1" dirty="0">
                <a:solidFill>
                  <a:srgbClr val="0000FF"/>
                </a:solidFill>
              </a:rPr>
              <a:t>Suppose</a:t>
            </a:r>
            <a:r>
              <a:rPr lang="en-US" sz="2000" dirty="0">
                <a:solidFill>
                  <a:srgbClr val="0000FF"/>
                </a:solidFill>
              </a:rPr>
              <a:t> for every integer k &gt; 0, </a:t>
            </a:r>
            <a:r>
              <a:rPr lang="en-US" sz="2000" b="1" dirty="0">
                <a:solidFill>
                  <a:srgbClr val="0000FF"/>
                </a:solidFill>
              </a:rPr>
              <a:t>k</a:t>
            </a:r>
            <a:r>
              <a:rPr lang="en-US" sz="2000" b="1" baseline="30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 + k is even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0785" y="4125296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(2)	</a:t>
            </a:r>
            <a:r>
              <a:rPr lang="en-US" sz="2000" b="1" dirty="0">
                <a:solidFill>
                  <a:srgbClr val="0000FF"/>
                </a:solidFill>
              </a:rPr>
              <a:t>1</a:t>
            </a:r>
            <a:r>
              <a:rPr lang="en-US" sz="2000" b="1" baseline="30000" dirty="0">
                <a:solidFill>
                  <a:srgbClr val="0000FF"/>
                </a:solidFill>
              </a:rPr>
              <a:t>2</a:t>
            </a:r>
            <a:r>
              <a:rPr lang="en-US" sz="2000" b="1" dirty="0">
                <a:solidFill>
                  <a:srgbClr val="0000FF"/>
                </a:solidFill>
              </a:rPr>
              <a:t> + 1 = 2</a:t>
            </a:r>
            <a:r>
              <a:rPr lang="en-US" sz="2000" dirty="0">
                <a:solidFill>
                  <a:srgbClr val="0000FF"/>
                </a:solidFill>
              </a:rPr>
              <a:t> is even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0785" y="4549839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(3)	</a:t>
            </a:r>
            <a:r>
              <a:rPr lang="en-US" sz="2000" b="1" dirty="0">
                <a:solidFill>
                  <a:srgbClr val="0000FF"/>
                </a:solidFill>
              </a:rPr>
              <a:t>Therefore</a:t>
            </a:r>
            <a:r>
              <a:rPr lang="en-US" sz="2000" dirty="0">
                <a:solidFill>
                  <a:srgbClr val="0000FF"/>
                </a:solidFill>
              </a:rPr>
              <a:t>, the statement is true.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0785" y="5017923"/>
            <a:ext cx="51908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(4)	We have,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	(k+1)</a:t>
            </a:r>
            <a:r>
              <a:rPr lang="en-US" sz="2000" baseline="30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+ (k+1) = k</a:t>
            </a:r>
            <a:r>
              <a:rPr lang="en-US" sz="2000" baseline="30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+ 2k + 1 + k + 1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			= k</a:t>
            </a:r>
            <a:r>
              <a:rPr lang="en-US" sz="2000" baseline="30000" dirty="0">
                <a:solidFill>
                  <a:srgbClr val="0000FF"/>
                </a:solidFill>
              </a:rPr>
              <a:t>2</a:t>
            </a:r>
            <a:r>
              <a:rPr lang="en-US" sz="2000" dirty="0">
                <a:solidFill>
                  <a:srgbClr val="0000FF"/>
                </a:solidFill>
              </a:rPr>
              <a:t> + k + 2(k+1).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	This sum is even. </a:t>
            </a:r>
          </a:p>
        </p:txBody>
      </p:sp>
    </p:spTree>
    <p:extLst>
      <p:ext uri="{BB962C8B-B14F-4D97-AF65-F5344CB8AC3E}">
        <p14:creationId xmlns:p14="http://schemas.microsoft.com/office/powerpoint/2010/main" val="284545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00399 -0.06412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321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-0.0033 0.07083 " pathEditMode="relative" rAng="0" ptsTypes="AA">
                                      <p:cBhvr>
                                        <p:cTn id="2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5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00208 0.20741 " pathEditMode="relative" rAng="0" ptsTypes="AA">
                                      <p:cBhvr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037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7.40741E-7 L 0.00052 -0.06157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307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8" grpId="1" animBg="1"/>
      <p:bldP spid="6" grpId="0"/>
      <p:bldP spid="6" grpId="1"/>
      <p:bldP spid="8" grpId="0"/>
      <p:bldP spid="8" grpId="1"/>
      <p:bldP spid="10" grpId="0"/>
      <p:bldP spid="10" grpId="1"/>
      <p:bldP spid="11" grpId="0"/>
      <p:bldP spid="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400800" y="1524000"/>
            <a:ext cx="51969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b="1" dirty="0">
                <a:solidFill>
                  <a:srgbClr val="993300"/>
                </a:solidFill>
                <a:latin typeface="Academy Engraved LET" pitchFamily="2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86000" y="2667000"/>
            <a:ext cx="51969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b="1" dirty="0">
                <a:solidFill>
                  <a:srgbClr val="993300"/>
                </a:solidFill>
                <a:latin typeface="Academy Engraved LET" pitchFamily="2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charset="0"/>
                <a:cs typeface="Arial" charset="0"/>
              </a:rPr>
              <a:t>Induction: Example 1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</a:rPr>
              <a:t>Prove that  </a:t>
            </a:r>
            <a:r>
              <a:rPr lang="en-US" altLang="en-US" sz="2400" b="1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1 + 2 + 3+ …+ n = n(n+1)/2   </a:t>
            </a:r>
            <a:r>
              <a:rPr lang="en-US" altLang="en-US" sz="2400" dirty="0">
                <a:latin typeface="Cambria Math" pitchFamily="18" charset="0"/>
                <a:cs typeface="Arial" charset="0"/>
              </a:rPr>
              <a:t>for all integers </a:t>
            </a:r>
            <a:r>
              <a:rPr lang="en-US" altLang="en-US" sz="2400" b="1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n&gt;0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en-US" sz="2400" dirty="0">
              <a:latin typeface="Cambria Math" pitchFamily="18" charset="0"/>
              <a:cs typeface="Arial" charset="0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Basis step</a:t>
            </a:r>
            <a:r>
              <a:rPr lang="en-US" altLang="en-US" sz="2400" dirty="0">
                <a:latin typeface="Cambria Math" pitchFamily="18" charset="0"/>
                <a:cs typeface="Arial" charset="0"/>
              </a:rPr>
              <a:t>:</a:t>
            </a:r>
            <a:endParaRPr lang="en-US" altLang="en-US" sz="2400" dirty="0">
              <a:latin typeface="Cambria Math" pitchFamily="18" charset="0"/>
              <a:cs typeface="Arial" charset="0"/>
              <a:sym typeface="Wingdings" pitchFamily="2" charset="2"/>
            </a:endParaRPr>
          </a:p>
          <a:p>
            <a:r>
              <a:rPr lang="en-US" altLang="en-US" sz="24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Inductive step</a:t>
            </a: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: With arbitrary k &gt; 0, suppose</a:t>
            </a:r>
          </a:p>
          <a:p>
            <a:pPr marL="0" indent="0"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						        is true.</a:t>
            </a:r>
          </a:p>
          <a:p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So 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  </a:t>
            </a:r>
            <a:r>
              <a:rPr lang="en-US" altLang="en-US" sz="2400" u="sng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1+2+3+…+k</a:t>
            </a: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+</a:t>
            </a:r>
            <a:r>
              <a:rPr lang="en-US" altLang="en-US" sz="2400" dirty="0">
                <a:solidFill>
                  <a:srgbClr val="FF0000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(k+1) </a:t>
            </a:r>
            <a:endParaRPr lang="en-US" altLang="en-US" sz="2400" dirty="0">
              <a:latin typeface="Cambria Math" pitchFamily="18" charset="0"/>
              <a:cs typeface="Arial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endParaRPr lang="en-US" altLang="en-US" sz="2400" dirty="0">
              <a:latin typeface="Cambria Math" pitchFamily="18" charset="0"/>
              <a:cs typeface="Arial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				  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				        = (k+1)(k+2)/2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Proved.</a:t>
            </a:r>
            <a:endParaRPr lang="en-US" altLang="en-US" sz="2400" dirty="0">
              <a:latin typeface="Cambria Math" pitchFamily="18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90800" y="1926772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Cambria Math" pitchFamily="18" charset="0"/>
                <a:cs typeface="Arial" charset="0"/>
              </a:rPr>
              <a:t>“1 = 1(1+1)/2” </a:t>
            </a: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 true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799334" y="2819400"/>
            <a:ext cx="3701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“ 1+ 2+…+ k = k(k+1)/2”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9209" y="4038600"/>
            <a:ext cx="3029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= k(k+1)/2</a:t>
            </a: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 + </a:t>
            </a:r>
            <a:r>
              <a:rPr lang="en-US" altLang="en-US" sz="2400" dirty="0">
                <a:solidFill>
                  <a:srgbClr val="FF0000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(k+1)</a:t>
            </a:r>
            <a:endParaRPr lang="en-US" altLang="en-US" sz="2400" dirty="0">
              <a:latin typeface="Cambria Math" pitchFamily="18" charset="0"/>
              <a:cs typeface="Arial" charset="0"/>
              <a:sym typeface="Wingdings" pitchFamily="2" charset="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048000" y="990600"/>
            <a:ext cx="1066800" cy="93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990600"/>
            <a:ext cx="1219201" cy="93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3"/>
          </p:cNvCxnSpPr>
          <p:nvPr/>
        </p:nvCxnSpPr>
        <p:spPr>
          <a:xfrm flipH="1">
            <a:off x="6136334" y="990600"/>
            <a:ext cx="1864669" cy="41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19400" y="1219200"/>
            <a:ext cx="3316934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smallest value of n (n=1)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9800" y="4161472"/>
            <a:ext cx="7328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b="1" dirty="0">
                <a:solidFill>
                  <a:srgbClr val="993300"/>
                </a:solidFill>
                <a:latin typeface="Academy Engraved LET" pitchFamily="2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" name="6-Point Star 15"/>
          <p:cNvSpPr/>
          <p:nvPr/>
        </p:nvSpPr>
        <p:spPr>
          <a:xfrm>
            <a:off x="6019800" y="1447800"/>
            <a:ext cx="1237132" cy="990600"/>
          </a:xfrm>
          <a:prstGeom prst="star6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93300"/>
                </a:solidFill>
              </a:rPr>
              <a:t>easy</a:t>
            </a:r>
          </a:p>
        </p:txBody>
      </p:sp>
      <p:sp>
        <p:nvSpPr>
          <p:cNvPr id="19" name="6-Point Star 18"/>
          <p:cNvSpPr/>
          <p:nvPr/>
        </p:nvSpPr>
        <p:spPr>
          <a:xfrm>
            <a:off x="1887068" y="2743200"/>
            <a:ext cx="1237132" cy="990600"/>
          </a:xfrm>
          <a:prstGeom prst="star6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993300"/>
                </a:solidFill>
              </a:rPr>
              <a:t>easy</a:t>
            </a:r>
          </a:p>
        </p:txBody>
      </p:sp>
      <p:sp>
        <p:nvSpPr>
          <p:cNvPr id="17" name="Explosion 2 16"/>
          <p:cNvSpPr/>
          <p:nvPr/>
        </p:nvSpPr>
        <p:spPr>
          <a:xfrm>
            <a:off x="1219200" y="4122003"/>
            <a:ext cx="2438400" cy="1669197"/>
          </a:xfrm>
          <a:prstGeom prst="irregularSeal2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Do some math skills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28600" y="1588532"/>
            <a:ext cx="2438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96200" y="287461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P(k)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68802" y="19812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P(1) is true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957458" y="3313723"/>
            <a:ext cx="0" cy="1443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96200" y="481226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P(k+1)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09116" y="1676400"/>
            <a:ext cx="1447800" cy="381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23922" y="4495800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Cambria Math" pitchFamily="18" charset="0"/>
                <a:cs typeface="Arial" charset="0"/>
                <a:sym typeface="Wingdings" pitchFamily="2" charset="2"/>
              </a:rPr>
              <a:t>= [k(k+1)+ 2(k+1)]/2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874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16" grpId="0" animBg="1"/>
      <p:bldP spid="19" grpId="0" animBg="1"/>
      <p:bldP spid="17" grpId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60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Show that 		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2</a:t>
            </a:r>
            <a:r>
              <a:rPr lang="en-US" baseline="30000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 &lt; n!</a:t>
            </a:r>
            <a:r>
              <a:rPr lang="en-US" dirty="0"/>
              <a:t> 		for </a:t>
            </a:r>
            <a:r>
              <a:rPr lang="en-US" dirty="0">
                <a:solidFill>
                  <a:srgbClr val="0000FF"/>
                </a:solidFill>
              </a:rPr>
              <a:t>n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 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501A7-7B9F-4F57-9412-3E411A15AC46}"/>
              </a:ext>
            </a:extLst>
          </p:cNvPr>
          <p:cNvSpPr txBox="1"/>
          <p:nvPr/>
        </p:nvSpPr>
        <p:spPr>
          <a:xfrm>
            <a:off x="838200" y="2209800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Basis step</a:t>
            </a:r>
            <a:r>
              <a:rPr lang="en-US" altLang="en-US" sz="2800" dirty="0">
                <a:latin typeface="Cambria Math" pitchFamily="18" charset="0"/>
                <a:cs typeface="Arial" charset="0"/>
              </a:rPr>
              <a:t>: 2</a:t>
            </a:r>
            <a:r>
              <a:rPr lang="en-US" altLang="en-US" sz="2800" baseline="30000" dirty="0">
                <a:latin typeface="Cambria Math" pitchFamily="18" charset="0"/>
                <a:cs typeface="Arial" charset="0"/>
              </a:rPr>
              <a:t>4</a:t>
            </a:r>
            <a:r>
              <a:rPr lang="en-US" altLang="en-US" sz="2800" dirty="0">
                <a:latin typeface="Cambria Math" pitchFamily="18" charset="0"/>
                <a:cs typeface="Arial" charset="0"/>
              </a:rPr>
              <a:t> &lt; 4!  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anose="05000000000000000000" pitchFamily="2" charset="2"/>
              </a:rPr>
              <a:t> True	</a:t>
            </a:r>
            <a:endParaRPr lang="en-US" altLang="en-US" sz="2800" dirty="0">
              <a:solidFill>
                <a:srgbClr val="FF0000"/>
              </a:solidFill>
              <a:latin typeface="Cambria Math" pitchFamily="18" charset="0"/>
              <a:cs typeface="Arial" charset="0"/>
              <a:sym typeface="Wingdings" pitchFamily="2" charset="2"/>
            </a:endParaRPr>
          </a:p>
          <a:p>
            <a:r>
              <a:rPr lang="en-US" altLang="en-US" sz="28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Inductive step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: With arbitrary k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 4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, suppose </a:t>
            </a:r>
          </a:p>
          <a:p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		2</a:t>
            </a:r>
            <a:r>
              <a:rPr lang="en-US" altLang="en-US" sz="2800" baseline="30000" dirty="0">
                <a:latin typeface="Cambria Math" pitchFamily="18" charset="0"/>
                <a:cs typeface="Arial" charset="0"/>
                <a:sym typeface="Wingdings" pitchFamily="2" charset="2"/>
              </a:rPr>
              <a:t>k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 &lt; k!	is true.	</a:t>
            </a:r>
            <a:endParaRPr lang="en-US" altLang="en-US" sz="2800" dirty="0">
              <a:solidFill>
                <a:srgbClr val="FF0000"/>
              </a:solidFill>
              <a:latin typeface="Cambria Math" pitchFamily="18" charset="0"/>
              <a:cs typeface="Arial" charset="0"/>
              <a:sym typeface="Wingdings" pitchFamily="2" charset="2"/>
            </a:endParaRPr>
          </a:p>
          <a:p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So  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	2</a:t>
            </a:r>
            <a:r>
              <a:rPr lang="en-US" altLang="en-US" sz="2800" baseline="30000" dirty="0">
                <a:latin typeface="Cambria Math" pitchFamily="18" charset="0"/>
                <a:cs typeface="Arial" charset="0"/>
                <a:sym typeface="Wingdings" pitchFamily="2" charset="2"/>
              </a:rPr>
              <a:t>k+1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 = 2.2</a:t>
            </a:r>
            <a:r>
              <a:rPr lang="en-US" altLang="en-US" sz="2800" baseline="30000" dirty="0">
                <a:latin typeface="Cambria Math" pitchFamily="18" charset="0"/>
                <a:cs typeface="Arial" charset="0"/>
                <a:sym typeface="Wingdings" pitchFamily="2" charset="2"/>
              </a:rPr>
              <a:t>k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 &lt; 2.k! &lt; (k+1)k! 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	 2</a:t>
            </a:r>
            <a:r>
              <a:rPr lang="en-US" altLang="en-US" sz="2800" baseline="30000" dirty="0">
                <a:latin typeface="Cambria Math" pitchFamily="18" charset="0"/>
                <a:cs typeface="Arial" charset="0"/>
                <a:sym typeface="Wingdings" pitchFamily="2" charset="2"/>
              </a:rPr>
              <a:t>k+1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 &lt; (k+1)!	</a:t>
            </a: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Proved.	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49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3259-4762-42C8-8F83-D9B18FFF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91A5-FDF9-4915-93A0-01613A3E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the algorithm</a:t>
            </a:r>
          </a:p>
          <a:p>
            <a:pPr marL="0" indent="0">
              <a:buNone/>
            </a:pPr>
            <a:r>
              <a:rPr lang="en-US" b="1" dirty="0"/>
              <a:t>procedure</a:t>
            </a:r>
            <a:r>
              <a:rPr lang="en-US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tinh</a:t>
            </a:r>
            <a:r>
              <a:rPr lang="en-US" dirty="0"/>
              <a:t>(n : non-negative integer)</a:t>
            </a:r>
          </a:p>
          <a:p>
            <a:pPr marL="0" indent="0">
              <a:buNone/>
            </a:pPr>
            <a:r>
              <a:rPr lang="en-US" b="1" dirty="0"/>
              <a:t>if</a:t>
            </a:r>
            <a:r>
              <a:rPr lang="en-US" dirty="0"/>
              <a:t> (n = 0) return 1</a:t>
            </a:r>
          </a:p>
          <a:p>
            <a:pPr marL="0" indent="0">
              <a:buNone/>
            </a:pPr>
            <a:r>
              <a:rPr lang="en-US" b="1" dirty="0"/>
              <a:t>else</a:t>
            </a:r>
            <a:r>
              <a:rPr lang="en-US" dirty="0"/>
              <a:t> return n*</a:t>
            </a:r>
            <a:r>
              <a:rPr lang="en-US" i="1" dirty="0" err="1">
                <a:solidFill>
                  <a:srgbClr val="0000FF"/>
                </a:solidFill>
              </a:rPr>
              <a:t>tinh</a:t>
            </a:r>
            <a:r>
              <a:rPr lang="en-US" dirty="0">
                <a:solidFill>
                  <a:srgbClr val="0000FF"/>
                </a:solidFill>
              </a:rPr>
              <a:t>(n-1)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1/ </a:t>
            </a:r>
            <a:r>
              <a:rPr lang="en-US" dirty="0" err="1"/>
              <a:t>Whats</a:t>
            </a:r>
            <a:r>
              <a:rPr lang="en-US" dirty="0"/>
              <a:t> is the result after calling </a:t>
            </a:r>
            <a:r>
              <a:rPr lang="en-US" dirty="0" err="1">
                <a:solidFill>
                  <a:srgbClr val="0000FF"/>
                </a:solidFill>
              </a:rPr>
              <a:t>tinh</a:t>
            </a:r>
            <a:r>
              <a:rPr lang="en-US" dirty="0">
                <a:solidFill>
                  <a:srgbClr val="0000FF"/>
                </a:solidFill>
              </a:rPr>
              <a:t>(5)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2/ Using </a:t>
            </a:r>
            <a:r>
              <a:rPr lang="en-US" b="1" dirty="0">
                <a:solidFill>
                  <a:srgbClr val="0000FF"/>
                </a:solidFill>
              </a:rPr>
              <a:t>induction</a:t>
            </a:r>
            <a:r>
              <a:rPr lang="en-US" dirty="0"/>
              <a:t> to prove that </a:t>
            </a:r>
            <a:r>
              <a:rPr lang="en-US" i="1" dirty="0" err="1">
                <a:solidFill>
                  <a:srgbClr val="0000FF"/>
                </a:solidFill>
              </a:rPr>
              <a:t>tinh</a:t>
            </a:r>
            <a:r>
              <a:rPr lang="en-US" i="1" dirty="0">
                <a:solidFill>
                  <a:srgbClr val="0000FF"/>
                </a:solidFill>
              </a:rPr>
              <a:t>(n)</a:t>
            </a:r>
            <a:r>
              <a:rPr lang="en-US" dirty="0"/>
              <a:t> can be used for computing </a:t>
            </a:r>
            <a:r>
              <a:rPr lang="en-US" i="1" dirty="0">
                <a:solidFill>
                  <a:srgbClr val="0000FF"/>
                </a:solidFill>
              </a:rPr>
              <a:t>n!</a:t>
            </a:r>
            <a:r>
              <a:rPr lang="en-US" dirty="0"/>
              <a:t> for every positive integer n.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2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604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Show that 		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	</a:t>
            </a:r>
            <a:r>
              <a:rPr lang="en-US" dirty="0" err="1">
                <a:solidFill>
                  <a:srgbClr val="0000FF"/>
                </a:solidFill>
              </a:rPr>
              <a:t>tinh</a:t>
            </a:r>
            <a:r>
              <a:rPr lang="en-US" dirty="0">
                <a:solidFill>
                  <a:srgbClr val="0000FF"/>
                </a:solidFill>
              </a:rPr>
              <a:t>(n) = n!</a:t>
            </a:r>
            <a:r>
              <a:rPr lang="en-US" dirty="0"/>
              <a:t> 		for </a:t>
            </a:r>
            <a:r>
              <a:rPr lang="en-US" dirty="0">
                <a:solidFill>
                  <a:srgbClr val="0000FF"/>
                </a:solidFill>
              </a:rPr>
              <a:t>n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 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501A7-7B9F-4F57-9412-3E411A15AC46}"/>
              </a:ext>
            </a:extLst>
          </p:cNvPr>
          <p:cNvSpPr txBox="1"/>
          <p:nvPr/>
        </p:nvSpPr>
        <p:spPr>
          <a:xfrm>
            <a:off x="838200" y="2209800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Basis step</a:t>
            </a:r>
            <a:r>
              <a:rPr lang="en-US" altLang="en-US" sz="2800" dirty="0">
                <a:latin typeface="Cambria Math" pitchFamily="18" charset="0"/>
                <a:cs typeface="Arial" charset="0"/>
              </a:rPr>
              <a:t>: </a:t>
            </a:r>
            <a:r>
              <a:rPr lang="en-US" altLang="en-US" sz="2800" dirty="0" err="1">
                <a:latin typeface="Cambria Math" pitchFamily="18" charset="0"/>
                <a:cs typeface="Arial" charset="0"/>
              </a:rPr>
              <a:t>tinh</a:t>
            </a:r>
            <a:r>
              <a:rPr lang="en-US" altLang="en-US" sz="2800" dirty="0">
                <a:latin typeface="Cambria Math" pitchFamily="18" charset="0"/>
                <a:cs typeface="Arial" charset="0"/>
              </a:rPr>
              <a:t>(0) return 1 = 0!  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anose="05000000000000000000" pitchFamily="2" charset="2"/>
              </a:rPr>
              <a:t> True	</a:t>
            </a:r>
            <a:r>
              <a:rPr lang="en-US" altLang="en-US" sz="2800" dirty="0">
                <a:solidFill>
                  <a:srgbClr val="FF0000"/>
                </a:solidFill>
                <a:latin typeface="Cambria Math" pitchFamily="18" charset="0"/>
                <a:cs typeface="Arial" charset="0"/>
                <a:sym typeface="Wingdings" panose="05000000000000000000" pitchFamily="2" charset="2"/>
              </a:rPr>
              <a:t>1 đ</a:t>
            </a:r>
          </a:p>
          <a:p>
            <a:r>
              <a:rPr lang="en-US" altLang="en-US" sz="28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Inductive step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: With arbitrary k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 0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, suppose </a:t>
            </a:r>
          </a:p>
          <a:p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		</a:t>
            </a:r>
            <a:r>
              <a:rPr lang="en-US" altLang="en-US" sz="2800" dirty="0" err="1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tinh</a:t>
            </a:r>
            <a:r>
              <a:rPr lang="en-US" altLang="en-US" sz="28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(k) return k! 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	</a:t>
            </a:r>
            <a:r>
              <a:rPr lang="en-US" altLang="en-US" sz="2800" dirty="0">
                <a:solidFill>
                  <a:srgbClr val="FF0000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2 </a:t>
            </a:r>
            <a:r>
              <a:rPr lang="en-US" altLang="en-US" sz="2800" dirty="0" err="1">
                <a:solidFill>
                  <a:srgbClr val="FF0000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điểm</a:t>
            </a:r>
            <a:endParaRPr lang="en-US" altLang="en-US" sz="2800" dirty="0">
              <a:solidFill>
                <a:srgbClr val="FF0000"/>
              </a:solidFill>
              <a:latin typeface="Cambria Math" pitchFamily="18" charset="0"/>
              <a:cs typeface="Arial" charset="0"/>
              <a:sym typeface="Wingdings" pitchFamily="2" charset="2"/>
            </a:endParaRPr>
          </a:p>
          <a:p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So, k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 0 </a:t>
            </a:r>
            <a:r>
              <a:rPr lang="en-US" sz="2800" dirty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k + 1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 1</a:t>
            </a:r>
            <a:endParaRPr lang="en-US" altLang="en-US" sz="2800" dirty="0">
              <a:latin typeface="Cambria Math" pitchFamily="18" charset="0"/>
              <a:cs typeface="Arial" charset="0"/>
              <a:sym typeface="Wingdings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altLang="en-US" sz="2800" dirty="0" err="1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anose="05000000000000000000" pitchFamily="2" charset="2"/>
              </a:rPr>
              <a:t>tinh</a:t>
            </a:r>
            <a:r>
              <a:rPr lang="en-US" altLang="en-US" sz="28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(k+1) return  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(k+1)*</a:t>
            </a:r>
            <a:r>
              <a:rPr lang="en-US" altLang="en-US" sz="2800" dirty="0" err="1">
                <a:latin typeface="Cambria Math" pitchFamily="18" charset="0"/>
                <a:cs typeface="Arial" charset="0"/>
                <a:sym typeface="Wingdings" pitchFamily="2" charset="2"/>
              </a:rPr>
              <a:t>tinh</a:t>
            </a: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(k) 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 return (k+1)*k! = </a:t>
            </a:r>
            <a:r>
              <a:rPr lang="en-US" altLang="en-US" sz="28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(k+1)! 	</a:t>
            </a:r>
            <a:r>
              <a:rPr lang="en-US" altLang="en-US" sz="2800" dirty="0">
                <a:solidFill>
                  <a:srgbClr val="FF0000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2 </a:t>
            </a:r>
            <a:r>
              <a:rPr lang="en-US" altLang="en-US" sz="2800" dirty="0" err="1">
                <a:solidFill>
                  <a:srgbClr val="FF0000"/>
                </a:solidFill>
                <a:latin typeface="Cambria Math" pitchFamily="18" charset="0"/>
                <a:cs typeface="Arial" charset="0"/>
                <a:sym typeface="Wingdings" pitchFamily="2" charset="2"/>
              </a:rPr>
              <a:t>điểm</a:t>
            </a:r>
            <a:endParaRPr lang="en-US" altLang="en-US" sz="2800" dirty="0">
              <a:latin typeface="Cambria Math" pitchFamily="18" charset="0"/>
              <a:cs typeface="Arial" charset="0"/>
              <a:sym typeface="Wingdings" pitchFamily="2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 dirty="0">
                <a:latin typeface="Cambria Math" pitchFamily="18" charset="0"/>
                <a:cs typeface="Arial" charset="0"/>
                <a:sym typeface="Wingdings" pitchFamily="2" charset="2"/>
              </a:rPr>
              <a:t>Proved.	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92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600" b="0" dirty="0">
                <a:solidFill>
                  <a:schemeClr val="tx1"/>
                </a:solidFill>
                <a:latin typeface="Cambria Math" pitchFamily="18" charset="0"/>
                <a:cs typeface="Arial" charset="0"/>
              </a:rPr>
              <a:t>Prove that</a:t>
            </a:r>
            <a:r>
              <a:rPr lang="en-US" altLang="en-US" sz="3600" dirty="0">
                <a:latin typeface="Cambria Math" pitchFamily="18" charset="0"/>
                <a:cs typeface="Arial" charset="0"/>
              </a:rPr>
              <a:t> 1+3+5+…+(2n-1)= n</a:t>
            </a:r>
            <a:r>
              <a:rPr lang="en-US" altLang="en-US" sz="3600" baseline="30000" dirty="0">
                <a:latin typeface="Cambria Math" pitchFamily="18" charset="0"/>
                <a:cs typeface="Arial" charset="0"/>
              </a:rPr>
              <a:t>2</a:t>
            </a:r>
            <a:r>
              <a:rPr lang="en-US" altLang="en-US" sz="3600" dirty="0">
                <a:latin typeface="Cambria Math" pitchFamily="18" charset="0"/>
                <a:cs typeface="Arial" charset="0"/>
              </a:rPr>
              <a:t>,  n </a:t>
            </a:r>
            <a:r>
              <a:rPr lang="en-US" altLang="en-US" sz="3600" dirty="0">
                <a:latin typeface="Cambria Math" pitchFamily="18" charset="0"/>
                <a:cs typeface="Arial" charset="0"/>
                <a:sym typeface="Symbol"/>
              </a:rPr>
              <a:t>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i="1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Proof</a:t>
            </a:r>
            <a:r>
              <a:rPr lang="en-US" altLang="en-US" dirty="0">
                <a:latin typeface="Cambria Math" pitchFamily="18" charset="0"/>
                <a:cs typeface="Arial" charset="0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</a:rPr>
              <a:t>	- Basis step. 	</a:t>
            </a:r>
            <a:r>
              <a:rPr lang="en-US" altLang="en-US" dirty="0">
                <a:solidFill>
                  <a:srgbClr val="993300"/>
                </a:solidFill>
                <a:latin typeface="Cambria Math" pitchFamily="18" charset="0"/>
                <a:cs typeface="Arial" charset="0"/>
              </a:rPr>
              <a:t>“1=1</a:t>
            </a:r>
            <a:r>
              <a:rPr lang="en-US" altLang="en-US" baseline="30000" dirty="0">
                <a:solidFill>
                  <a:srgbClr val="993300"/>
                </a:solidFill>
                <a:latin typeface="Cambria Math" pitchFamily="18" charset="0"/>
                <a:cs typeface="Arial" charset="0"/>
              </a:rPr>
              <a:t>2</a:t>
            </a:r>
            <a:r>
              <a:rPr lang="en-US" altLang="en-US" dirty="0">
                <a:solidFill>
                  <a:srgbClr val="993300"/>
                </a:solidFill>
                <a:latin typeface="Cambria Math" pitchFamily="18" charset="0"/>
                <a:cs typeface="Arial" charset="0"/>
              </a:rPr>
              <a:t>” </a:t>
            </a:r>
            <a:r>
              <a:rPr lang="en-US" altLang="en-US" dirty="0">
                <a:latin typeface="Cambria Math" pitchFamily="18" charset="0"/>
                <a:cs typeface="Arial" charset="0"/>
              </a:rPr>
              <a:t>	is true.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</a:rPr>
              <a:t>	- Inductive step.</a:t>
            </a:r>
            <a:endParaRPr lang="en-US" altLang="en-US" dirty="0">
              <a:latin typeface="Cambria Math" pitchFamily="18" charset="0"/>
              <a:cs typeface="Arial" charset="0"/>
              <a:sym typeface="Euclid 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	Suppose for every k &gt; 0, P(k) is true. That is, 	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		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			</a:t>
            </a:r>
            <a:r>
              <a:rPr lang="en-US" altLang="en-US" dirty="0">
                <a:solidFill>
                  <a:srgbClr val="993300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1+3+5+…+(2k-1) = k</a:t>
            </a:r>
            <a:r>
              <a:rPr lang="en-US" altLang="en-US" baseline="30000" dirty="0">
                <a:solidFill>
                  <a:srgbClr val="993300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2</a:t>
            </a:r>
            <a:endParaRPr lang="en-US" altLang="en-US" dirty="0">
              <a:solidFill>
                <a:srgbClr val="993300"/>
              </a:solidFill>
              <a:latin typeface="Cambria Math" pitchFamily="18" charset="0"/>
              <a:cs typeface="Arial" charset="0"/>
              <a:sym typeface="Euclid 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	We have, </a:t>
            </a:r>
            <a:r>
              <a:rPr lang="en-US" altLang="en-US" u="sng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1+3+5+…+(2k-1)</a:t>
            </a:r>
            <a:r>
              <a:rPr lang="en-US" altLang="en-US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 </a:t>
            </a:r>
            <a:r>
              <a:rPr lang="en-US" altLang="en-US" dirty="0">
                <a:solidFill>
                  <a:srgbClr val="993300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+ (2k+1) 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			</a:t>
            </a:r>
            <a:r>
              <a:rPr lang="en-US" altLang="en-US" dirty="0">
                <a:solidFill>
                  <a:srgbClr val="993300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=</a:t>
            </a: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 </a:t>
            </a:r>
            <a:r>
              <a:rPr lang="en-US" altLang="en-US" u="sng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k</a:t>
            </a:r>
            <a:r>
              <a:rPr lang="en-US" altLang="en-US" u="sng" baseline="300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2</a:t>
            </a:r>
            <a:r>
              <a:rPr lang="en-US" altLang="en-US" baseline="30000" dirty="0">
                <a:solidFill>
                  <a:srgbClr val="0000FF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  </a:t>
            </a:r>
            <a:r>
              <a:rPr lang="en-US" altLang="en-US" dirty="0">
                <a:solidFill>
                  <a:srgbClr val="993300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+ 2k+1 </a:t>
            </a: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			</a:t>
            </a:r>
            <a:r>
              <a:rPr lang="en-US" altLang="en-US" dirty="0">
                <a:solidFill>
                  <a:srgbClr val="993300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= (k+1)</a:t>
            </a:r>
            <a:r>
              <a:rPr lang="en-US" altLang="en-US" baseline="30000" dirty="0">
                <a:solidFill>
                  <a:srgbClr val="993300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2</a:t>
            </a:r>
            <a:r>
              <a:rPr lang="en-US" altLang="en-US" dirty="0">
                <a:solidFill>
                  <a:srgbClr val="993300"/>
                </a:solidFill>
                <a:latin typeface="Cambria Math" pitchFamily="18" charset="0"/>
                <a:cs typeface="Arial" charset="0"/>
                <a:sym typeface="Euclid 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ambria Math" pitchFamily="18" charset="0"/>
                <a:cs typeface="Arial" charset="0"/>
                <a:sym typeface="Euclid Symbol" pitchFamily="18" charset="2"/>
              </a:rPr>
              <a:t>     Proved.</a:t>
            </a:r>
            <a:endParaRPr lang="en-US" dirty="0"/>
          </a:p>
        </p:txBody>
      </p:sp>
      <p:sp>
        <p:nvSpPr>
          <p:cNvPr id="4" name="6-Point Star 3"/>
          <p:cNvSpPr/>
          <p:nvPr/>
        </p:nvSpPr>
        <p:spPr>
          <a:xfrm>
            <a:off x="2971800" y="1524000"/>
            <a:ext cx="1600200" cy="12192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  <p:sp>
        <p:nvSpPr>
          <p:cNvPr id="5" name="6-Point Star 4"/>
          <p:cNvSpPr/>
          <p:nvPr/>
        </p:nvSpPr>
        <p:spPr>
          <a:xfrm>
            <a:off x="3200400" y="3124200"/>
            <a:ext cx="1600200" cy="121920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280177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>
            <a:noAutofit/>
          </a:bodyPr>
          <a:lstStyle/>
          <a:p>
            <a:r>
              <a:rPr lang="en-US" altLang="en-US" sz="4200" b="1" dirty="0">
                <a:solidFill>
                  <a:srgbClr val="FF0000"/>
                </a:solidFill>
                <a:latin typeface="Cambria Math" pitchFamily="18" charset="0"/>
                <a:cs typeface="Arial" charset="0"/>
              </a:rPr>
              <a:t>Do yourself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200" dirty="0">
                <a:latin typeface="Cambria Math" pitchFamily="18" charset="0"/>
                <a:cs typeface="Arial" charset="0"/>
              </a:rPr>
              <a:t>Show that</a:t>
            </a:r>
          </a:p>
          <a:p>
            <a:pPr marL="0" indent="0">
              <a:buNone/>
              <a:defRPr/>
            </a:pPr>
            <a:r>
              <a:rPr lang="en-US" altLang="en-US" sz="32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2</a:t>
            </a:r>
            <a:r>
              <a:rPr lang="en-US" altLang="en-US" sz="3200" baseline="300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0</a:t>
            </a:r>
            <a:r>
              <a:rPr lang="en-US" altLang="en-US" sz="32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+2</a:t>
            </a:r>
            <a:r>
              <a:rPr lang="en-US" altLang="en-US" sz="3200" baseline="300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1</a:t>
            </a:r>
            <a:r>
              <a:rPr lang="en-US" altLang="en-US" sz="32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+2</a:t>
            </a:r>
            <a:r>
              <a:rPr lang="en-US" altLang="en-US" sz="3200" baseline="300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2</a:t>
            </a:r>
            <a:r>
              <a:rPr lang="en-US" altLang="en-US" sz="32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+2</a:t>
            </a:r>
            <a:r>
              <a:rPr lang="en-US" altLang="en-US" sz="3200" baseline="300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3</a:t>
            </a:r>
            <a:r>
              <a:rPr lang="en-US" altLang="en-US" sz="32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+…+2</a:t>
            </a:r>
            <a:r>
              <a:rPr lang="en-US" altLang="en-US" sz="3200" baseline="300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n</a:t>
            </a:r>
            <a:r>
              <a:rPr lang="en-US" altLang="en-US" sz="32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 = </a:t>
            </a:r>
            <a:r>
              <a:rPr lang="en-US" altLang="en-US" sz="3200" dirty="0">
                <a:solidFill>
                  <a:srgbClr val="0000FF"/>
                </a:solidFill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2</a:t>
            </a:r>
            <a:r>
              <a:rPr lang="en-US" altLang="en-US" sz="3200" baseline="300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n+1 </a:t>
            </a:r>
            <a:r>
              <a:rPr lang="en-US" altLang="en-US" sz="3200" dirty="0">
                <a:solidFill>
                  <a:srgbClr val="0000FF"/>
                </a:solidFill>
                <a:latin typeface="Cambria Math" pitchFamily="18" charset="0"/>
                <a:cs typeface="Arial" charset="0"/>
              </a:rPr>
              <a:t>-1, </a:t>
            </a:r>
            <a:r>
              <a:rPr lang="en-US" altLang="en-US" sz="3200" dirty="0">
                <a:latin typeface="Cambria Math" pitchFamily="18" charset="0"/>
                <a:cs typeface="Arial" charset="0"/>
              </a:rPr>
              <a:t>n = 0, 1, 2</a:t>
            </a:r>
          </a:p>
          <a:p>
            <a:pPr marL="0" indent="0">
              <a:buNone/>
              <a:defRPr/>
            </a:pPr>
            <a:endParaRPr lang="en-US" altLang="en-US" sz="3200" dirty="0">
              <a:solidFill>
                <a:srgbClr val="0000FF"/>
              </a:solidFill>
              <a:latin typeface="Cambria Math" pitchFamily="18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03" y="2895600"/>
            <a:ext cx="5709476" cy="349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838200"/>
            <a:ext cx="7924800" cy="167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0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b="1" u="sng" dirty="0"/>
              <a:t>Principle of Strong Induction</a:t>
            </a:r>
          </a:p>
          <a:p>
            <a:pPr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Basic step: </a:t>
            </a:r>
          </a:p>
          <a:p>
            <a:pPr>
              <a:buNone/>
              <a:defRPr/>
            </a:pPr>
            <a:r>
              <a:rPr lang="en-US" dirty="0"/>
              <a:t>Verifying  P(1) is true</a:t>
            </a:r>
          </a:p>
          <a:p>
            <a:pPr>
              <a:defRPr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Inductive step:</a:t>
            </a:r>
          </a:p>
          <a:p>
            <a:pPr>
              <a:buNone/>
              <a:defRPr/>
            </a:pPr>
            <a:r>
              <a:rPr lang="en-US" dirty="0"/>
              <a:t>Show that </a:t>
            </a:r>
            <a:r>
              <a:rPr lang="en-US" b="1" dirty="0">
                <a:solidFill>
                  <a:srgbClr val="0000FF"/>
                </a:solidFill>
              </a:rPr>
              <a:t>[P(1)</a:t>
            </a:r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 ^ </a:t>
            </a:r>
            <a:r>
              <a:rPr lang="en-US" b="1" dirty="0">
                <a:solidFill>
                  <a:srgbClr val="0000FF"/>
                </a:solidFill>
              </a:rPr>
              <a:t>P(2)</a:t>
            </a:r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 ^ </a:t>
            </a:r>
            <a:r>
              <a:rPr lang="en-US" b="1" dirty="0">
                <a:solidFill>
                  <a:srgbClr val="0000FF"/>
                </a:solidFill>
              </a:rPr>
              <a:t>…</a:t>
            </a:r>
            <a:r>
              <a:rPr lang="en-US" b="1" dirty="0">
                <a:solidFill>
                  <a:srgbClr val="0000FF"/>
                </a:solidFill>
                <a:latin typeface="Times New Roman"/>
                <a:cs typeface="Times New Roman"/>
              </a:rPr>
              <a:t> ^ </a:t>
            </a:r>
            <a:r>
              <a:rPr lang="en-US" b="1" dirty="0">
                <a:solidFill>
                  <a:srgbClr val="0000FF"/>
                </a:solidFill>
              </a:rPr>
              <a:t>P(k)] </a:t>
            </a:r>
            <a:r>
              <a:rPr lang="en-US" dirty="0">
                <a:latin typeface="Times New Roman"/>
                <a:cs typeface="Times New Roman"/>
              </a:rPr>
              <a:t>→ </a:t>
            </a:r>
            <a:r>
              <a:rPr lang="en-US" dirty="0"/>
              <a:t>P(k+1)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buNone/>
              <a:defRPr/>
            </a:pPr>
            <a:r>
              <a:rPr lang="en-US" dirty="0"/>
              <a:t>is true for all k &gt;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46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>
            <a:noAutofit/>
          </a:bodyPr>
          <a:lstStyle/>
          <a:p>
            <a:pPr algn="l"/>
            <a:r>
              <a:rPr lang="vi-VN" sz="2500" b="0" dirty="0">
                <a:solidFill>
                  <a:schemeClr val="tx1"/>
                </a:solidFill>
              </a:rPr>
              <a:t>Prove that every amount of postage of </a:t>
            </a:r>
            <a:r>
              <a:rPr lang="vi-VN" sz="2500" dirty="0"/>
              <a:t>12 cents or more</a:t>
            </a:r>
            <a:r>
              <a:rPr lang="vi-VN" sz="2500" b="0" dirty="0">
                <a:solidFill>
                  <a:schemeClr val="tx1"/>
                </a:solidFill>
              </a:rPr>
              <a:t> can be formed using just </a:t>
            </a:r>
            <a:r>
              <a:rPr lang="vi-VN" sz="2500" dirty="0">
                <a:solidFill>
                  <a:srgbClr val="FF0000"/>
                </a:solidFill>
              </a:rPr>
              <a:t>4-cents</a:t>
            </a:r>
            <a:r>
              <a:rPr lang="vi-VN" sz="2500" dirty="0">
                <a:solidFill>
                  <a:schemeClr val="tx1"/>
                </a:solidFill>
              </a:rPr>
              <a:t> </a:t>
            </a:r>
            <a:r>
              <a:rPr lang="vi-VN" sz="2500" b="0" dirty="0">
                <a:solidFill>
                  <a:schemeClr val="tx1"/>
                </a:solidFill>
              </a:rPr>
              <a:t>and</a:t>
            </a:r>
            <a:r>
              <a:rPr lang="vi-VN" sz="2500" dirty="0">
                <a:solidFill>
                  <a:schemeClr val="tx1"/>
                </a:solidFill>
              </a:rPr>
              <a:t> </a:t>
            </a:r>
            <a:r>
              <a:rPr lang="vi-VN" sz="2500" dirty="0">
                <a:solidFill>
                  <a:srgbClr val="FF0000"/>
                </a:solidFill>
              </a:rPr>
              <a:t>5-cents</a:t>
            </a:r>
            <a:r>
              <a:rPr lang="vi-VN" sz="2500" dirty="0">
                <a:solidFill>
                  <a:schemeClr val="tx1"/>
                </a:solidFill>
              </a:rPr>
              <a:t> </a:t>
            </a:r>
            <a:r>
              <a:rPr lang="vi-VN" sz="2500" b="0" dirty="0">
                <a:solidFill>
                  <a:schemeClr val="tx1"/>
                </a:solidFill>
              </a:rPr>
              <a:t>stamps</a:t>
            </a:r>
            <a:r>
              <a:rPr lang="en-US" sz="25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P(12): 		</a:t>
            </a:r>
            <a:r>
              <a:rPr lang="en-US" dirty="0">
                <a:solidFill>
                  <a:srgbClr val="0000FF"/>
                </a:solidFill>
              </a:rPr>
              <a:t>12 = 3.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+ 0.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	// true</a:t>
            </a:r>
          </a:p>
          <a:p>
            <a:r>
              <a:rPr lang="en-US" dirty="0"/>
              <a:t>P(13): 		</a:t>
            </a:r>
            <a:r>
              <a:rPr lang="en-US" dirty="0">
                <a:solidFill>
                  <a:srgbClr val="0000FF"/>
                </a:solidFill>
              </a:rPr>
              <a:t>13 = 2.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+ 1.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P(14): 		</a:t>
            </a:r>
            <a:r>
              <a:rPr lang="en-US" dirty="0">
                <a:solidFill>
                  <a:srgbClr val="0000FF"/>
                </a:solidFill>
              </a:rPr>
              <a:t>14 = 1.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+ 2.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P(15): 		</a:t>
            </a:r>
            <a:r>
              <a:rPr lang="en-US" dirty="0">
                <a:solidFill>
                  <a:srgbClr val="0000FF"/>
                </a:solidFill>
              </a:rPr>
              <a:t>15 = 0.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+ 3.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P(16): 		</a:t>
            </a:r>
            <a:r>
              <a:rPr lang="en-US" dirty="0">
                <a:solidFill>
                  <a:srgbClr val="0000FF"/>
                </a:solidFill>
              </a:rPr>
              <a:t>16 = 4.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+ 0.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P(17): 		</a:t>
            </a:r>
            <a:r>
              <a:rPr lang="en-US" dirty="0">
                <a:solidFill>
                  <a:srgbClr val="0000FF"/>
                </a:solidFill>
              </a:rPr>
              <a:t>17 = 3.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+ 1.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P(18): 		</a:t>
            </a:r>
            <a:r>
              <a:rPr lang="en-US" dirty="0">
                <a:solidFill>
                  <a:srgbClr val="0000FF"/>
                </a:solidFill>
              </a:rPr>
              <a:t>18 = 2.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+ 2.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  <a:p>
            <a:r>
              <a:rPr lang="en-US" dirty="0"/>
              <a:t>How about “</a:t>
            </a:r>
            <a:r>
              <a:rPr lang="en-US" dirty="0">
                <a:solidFill>
                  <a:srgbClr val="0000FF"/>
                </a:solidFill>
              </a:rPr>
              <a:t>k+1 cents = k-3 cents + 4 cents</a:t>
            </a:r>
            <a:r>
              <a:rPr lang="en-US" dirty="0"/>
              <a:t>”?  </a:t>
            </a:r>
          </a:p>
          <a:p>
            <a:pPr marL="0" indent="0">
              <a:buNone/>
            </a:pPr>
            <a:r>
              <a:rPr lang="en-US" dirty="0"/>
              <a:t>For example, 	22 	    = 	  18 	   +  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58674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5303" y="58674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343400" y="6052066"/>
            <a:ext cx="60960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0" y="58674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CC"/>
                </a:solidFill>
              </a:rPr>
              <a:t>Recursive</a:t>
            </a:r>
            <a:r>
              <a:rPr lang="en-US" dirty="0"/>
              <a:t> definitions</a:t>
            </a:r>
          </a:p>
          <a:p>
            <a:pPr lvl="1"/>
            <a:r>
              <a:rPr lang="en-US" dirty="0"/>
              <a:t>Sequences, functions</a:t>
            </a:r>
          </a:p>
          <a:p>
            <a:pPr lvl="1"/>
            <a:r>
              <a:rPr lang="en-US" dirty="0"/>
              <a:t>Sets</a:t>
            </a:r>
          </a:p>
          <a:p>
            <a:r>
              <a:rPr lang="vi-VN" b="1" dirty="0">
                <a:solidFill>
                  <a:srgbClr val="0033CC"/>
                </a:solidFill>
              </a:rPr>
              <a:t>Recursive</a:t>
            </a:r>
            <a:r>
              <a:rPr lang="vi-VN" dirty="0"/>
              <a:t> Algorithms</a:t>
            </a:r>
            <a:endParaRPr lang="en-US" dirty="0"/>
          </a:p>
          <a:p>
            <a:pPr lvl="1"/>
            <a:r>
              <a:rPr lang="en-US" dirty="0"/>
              <a:t>Fibonacci numbers</a:t>
            </a:r>
          </a:p>
          <a:p>
            <a:pPr lvl="1"/>
            <a:r>
              <a:rPr lang="en-US" dirty="0"/>
              <a:t>Binary search</a:t>
            </a:r>
          </a:p>
          <a:p>
            <a:pPr lvl="1"/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512794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Basis step: </a:t>
            </a:r>
            <a:r>
              <a:rPr lang="en-US" dirty="0"/>
              <a:t>P(k) is true for k = 12, 13, …, 15, 16</a:t>
            </a:r>
          </a:p>
          <a:p>
            <a:r>
              <a:rPr lang="en-US" dirty="0">
                <a:solidFill>
                  <a:srgbClr val="0000FF"/>
                </a:solidFill>
              </a:rPr>
              <a:t>Inductive step:</a:t>
            </a:r>
          </a:p>
          <a:p>
            <a:pPr marL="0" indent="0">
              <a:buNone/>
            </a:pPr>
            <a:r>
              <a:rPr lang="en-US" dirty="0"/>
              <a:t>Suppose </a:t>
            </a:r>
            <a:r>
              <a:rPr lang="en-US" dirty="0">
                <a:solidFill>
                  <a:srgbClr val="0000FF"/>
                </a:solidFill>
              </a:rPr>
              <a:t>P(12), P(13), …, P(k)</a:t>
            </a:r>
            <a:r>
              <a:rPr lang="en-US" dirty="0"/>
              <a:t> are true for k &gt; 15</a:t>
            </a:r>
          </a:p>
          <a:p>
            <a:pPr marL="0" indent="0">
              <a:buNone/>
            </a:pPr>
            <a:r>
              <a:rPr lang="en-US" dirty="0"/>
              <a:t>We have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FF"/>
                </a:solidFill>
              </a:rPr>
              <a:t>k + 1 = (k – 3) + 4</a:t>
            </a:r>
          </a:p>
          <a:p>
            <a:pPr marL="0" indent="0">
              <a:buNone/>
            </a:pPr>
            <a:r>
              <a:rPr lang="en-US" dirty="0"/>
              <a:t>		OK	     OK     </a:t>
            </a:r>
            <a:r>
              <a:rPr lang="en-US" dirty="0" err="1"/>
              <a:t>OK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By the assumption, P(k-3) is true</a:t>
            </a:r>
          </a:p>
          <a:p>
            <a:pPr marL="0" indent="0">
              <a:buNone/>
            </a:pPr>
            <a:r>
              <a:rPr lang="en-US" dirty="0"/>
              <a:t>So, P(k+1) is true.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124200" y="4419600"/>
            <a:ext cx="45720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3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induction.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</a:rPr>
              <a:t>Prove that if n is an integer greater than 1, then n can be written as the product of primes 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</a:rPr>
              <a:t>P(n) : n = prime </a:t>
            </a: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  <a:sym typeface="Symbol"/>
              </a:rPr>
              <a:t> prime </a:t>
            </a:r>
            <a:r>
              <a:rPr lang="en-US" altLang="en-US" dirty="0">
                <a:solidFill>
                  <a:srgbClr val="0000FF"/>
                </a:solidFill>
                <a:cs typeface="Arial" charset="0"/>
                <a:sym typeface="Symbol"/>
              </a:rPr>
              <a:t> </a:t>
            </a: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  <a:sym typeface="Symbol"/>
              </a:rPr>
              <a:t>… </a:t>
            </a:r>
            <a:r>
              <a:rPr lang="en-US" altLang="en-US" dirty="0">
                <a:solidFill>
                  <a:srgbClr val="0000FF"/>
                </a:solidFill>
                <a:cs typeface="Arial" charset="0"/>
                <a:sym typeface="Symbol"/>
              </a:rPr>
              <a:t> prime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  <a:sym typeface="Symbol"/>
              </a:rPr>
              <a:t>P(2): ?	// true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  <a:sym typeface="Symbol"/>
              </a:rPr>
              <a:t>P(3): ?	// true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  <a:sym typeface="Symbol"/>
              </a:rPr>
              <a:t>P(4): ?	// true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  <a:sym typeface="Symbol"/>
              </a:rPr>
              <a:t>P(5): ?	// true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  <a:sym typeface="Symbol"/>
              </a:rPr>
              <a:t>P(11): ?	// true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  <a:sym typeface="Symbol"/>
              </a:rPr>
              <a:t>P(12): ?	// </a:t>
            </a:r>
            <a:r>
              <a:rPr lang="en-US" altLang="en-US" dirty="0">
                <a:solidFill>
                  <a:srgbClr val="FF0000"/>
                </a:solidFill>
                <a:latin typeface="+mn-lt"/>
                <a:cs typeface="Arial" charset="0"/>
                <a:sym typeface="Symbol"/>
              </a:rPr>
              <a:t>12 = 3.4 </a:t>
            </a:r>
            <a:r>
              <a:rPr lang="en-US" altLang="en-US" dirty="0">
                <a:solidFill>
                  <a:srgbClr val="FF0000"/>
                </a:solidFill>
                <a:latin typeface="+mn-lt"/>
                <a:cs typeface="Arial" charset="0"/>
                <a:sym typeface="Wingdings" panose="05000000000000000000" pitchFamily="2" charset="2"/>
              </a:rPr>
              <a:t> true</a:t>
            </a:r>
            <a:endParaRPr lang="en-US" altLang="en-US" dirty="0">
              <a:solidFill>
                <a:srgbClr val="FF0000"/>
              </a:solidFill>
              <a:latin typeface="+mn-lt"/>
              <a:cs typeface="Arial" charset="0"/>
              <a:sym typeface="Symbol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0000FF"/>
                </a:solidFill>
                <a:latin typeface="+mn-lt"/>
                <a:cs typeface="Arial" charset="0"/>
                <a:sym typeface="Symbol"/>
              </a:rPr>
              <a:t>P(k)  P(k+1): ?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95600" y="3581400"/>
            <a:ext cx="609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43200" y="3962400"/>
            <a:ext cx="1066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08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3200" b="1">
                <a:solidFill>
                  <a:srgbClr val="0000FF"/>
                </a:solidFill>
                <a:latin typeface="Arial" charset="0"/>
                <a:cs typeface="Arial" charset="0"/>
              </a:rPr>
              <a:t>Strong Induction: Example 1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P(n) : n can be written as the product of primes</a:t>
            </a:r>
          </a:p>
          <a:p>
            <a:pPr>
              <a:buFont typeface="Wingdings" pitchFamily="2" charset="2"/>
              <a:buNone/>
            </a:pPr>
            <a:r>
              <a:rPr lang="en-US" altLang="en-US" sz="2400" u="sng" dirty="0">
                <a:latin typeface="Arial" charset="0"/>
                <a:cs typeface="Arial" charset="0"/>
              </a:rPr>
              <a:t>Basis steps</a:t>
            </a:r>
            <a:r>
              <a:rPr lang="en-US" altLang="en-US" sz="2400" dirty="0">
                <a:latin typeface="Arial" charset="0"/>
                <a:cs typeface="Arial" charset="0"/>
              </a:rPr>
              <a:t>: P(2) = true // 2=2 , product of 1 primes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                    P(4) = true // 4=2.2</a:t>
            </a:r>
          </a:p>
          <a:p>
            <a:pPr>
              <a:buFont typeface="Wingdings" pitchFamily="2" charset="2"/>
              <a:buNone/>
            </a:pPr>
            <a:r>
              <a:rPr lang="en-US" altLang="en-US" sz="2400" u="sng" dirty="0">
                <a:latin typeface="Arial" charset="0"/>
                <a:cs typeface="Arial" charset="0"/>
              </a:rPr>
              <a:t>Inductive step</a:t>
            </a:r>
            <a:r>
              <a:rPr lang="en-US" altLang="en-US" sz="2400" dirty="0">
                <a:latin typeface="Arial" charset="0"/>
                <a:cs typeface="Arial" charset="0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  Assumption: P(j)=true for all positive j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≤ </a:t>
            </a:r>
            <a:r>
              <a:rPr lang="en-US" altLang="en-US" sz="2400" dirty="0">
                <a:latin typeface="Arial" charset="0"/>
                <a:cs typeface="Arial" charset="0"/>
              </a:rPr>
              <a:t>k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Arial" charset="0"/>
                <a:cs typeface="Arial" charset="0"/>
              </a:rPr>
              <a:t>Case k+1 is a </a:t>
            </a:r>
            <a:r>
              <a:rPr lang="en-US" altLang="en-US" sz="2400" dirty="0">
                <a:solidFill>
                  <a:srgbClr val="0000FF"/>
                </a:solidFill>
                <a:latin typeface="Arial" charset="0"/>
                <a:cs typeface="Arial" charset="0"/>
              </a:rPr>
              <a:t>prime</a:t>
            </a:r>
            <a:r>
              <a:rPr lang="en-US" altLang="en-US" sz="2400" dirty="0">
                <a:latin typeface="Arial" charset="0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cs typeface="Arial" charset="0"/>
                <a:sym typeface="Wingdings" pitchFamily="2" charset="2"/>
              </a:rPr>
              <a:t> P(k+1) =true</a:t>
            </a:r>
          </a:p>
          <a:p>
            <a:pPr>
              <a:buFontTx/>
              <a:buChar char="-"/>
            </a:pPr>
            <a:r>
              <a:rPr lang="en-US" altLang="en-US" sz="2400" dirty="0">
                <a:latin typeface="Arial" charset="0"/>
                <a:cs typeface="Arial" charset="0"/>
                <a:sym typeface="Wingdings" pitchFamily="2" charset="2"/>
              </a:rPr>
              <a:t>Case k+1 is a </a:t>
            </a:r>
            <a:r>
              <a:rPr lang="en-US" altLang="en-US" sz="24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composite</a:t>
            </a:r>
          </a:p>
          <a:p>
            <a:pPr marL="914400" lvl="2" indent="0">
              <a:buNone/>
            </a:pPr>
            <a:r>
              <a:rPr lang="en-US" altLang="en-US" sz="2600" dirty="0">
                <a:latin typeface="Arial" charset="0"/>
                <a:cs typeface="Arial" charset="0"/>
                <a:sym typeface="Wingdings" pitchFamily="2" charset="2"/>
              </a:rPr>
              <a:t>	</a:t>
            </a:r>
            <a:r>
              <a:rPr lang="en-US" altLang="en-US" sz="2600" dirty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k+1	= 	ab</a:t>
            </a:r>
            <a:r>
              <a:rPr lang="en-US" altLang="en-US" sz="2600" dirty="0">
                <a:latin typeface="Arial" charset="0"/>
                <a:cs typeface="Arial" charset="0"/>
                <a:sym typeface="Wingdings" pitchFamily="2" charset="2"/>
              </a:rPr>
              <a:t>, 	2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≤ </a:t>
            </a:r>
            <a:r>
              <a:rPr lang="en-US" altLang="en-US" sz="2600" dirty="0">
                <a:latin typeface="Arial" charset="0"/>
                <a:cs typeface="Arial" charset="0"/>
                <a:sym typeface="Wingdings" pitchFamily="2" charset="2"/>
              </a:rPr>
              <a:t>a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≤ </a:t>
            </a:r>
            <a:r>
              <a:rPr lang="en-US" altLang="en-US" sz="2600" dirty="0">
                <a:latin typeface="Arial" charset="0"/>
                <a:cs typeface="Arial" charset="0"/>
                <a:sym typeface="Wingdings" pitchFamily="2" charset="2"/>
              </a:rPr>
              <a:t>b &lt; k+1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  <a:sym typeface="Wingdings" pitchFamily="2" charset="2"/>
              </a:rPr>
              <a:t>			OK	       OKOK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  <a:sym typeface="Wingdings" pitchFamily="2" charset="2"/>
              </a:rPr>
              <a:t>		P(k+1) is true</a:t>
            </a:r>
            <a:r>
              <a:rPr lang="en-US" altLang="en-US" sz="2400" dirty="0">
                <a:latin typeface="Arial" charset="0"/>
                <a:cs typeface="Arial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Proved.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124200" y="4724400"/>
            <a:ext cx="457200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833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Prove that </a:t>
            </a:r>
          </a:p>
          <a:p>
            <a:pPr marL="514350" indent="-514350">
              <a:buAutoNum type="arabicParenR"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&lt; n! for all integers n &gt; 3</a:t>
            </a:r>
          </a:p>
          <a:p>
            <a:pPr marL="514350" indent="-514350">
              <a:buAutoNum type="arabicParenR"/>
            </a:pPr>
            <a:r>
              <a:rPr lang="en-US" dirty="0"/>
              <a:t>For all integers n </a:t>
            </a:r>
            <a:r>
              <a:rPr lang="en-US" dirty="0">
                <a:sym typeface="Symbol"/>
              </a:rPr>
              <a:t> 4, </a:t>
            </a:r>
            <a:r>
              <a:rPr lang="en-US" dirty="0"/>
              <a:t>n = 2a + 5b for some integers a, b </a:t>
            </a:r>
            <a:r>
              <a:rPr lang="en-US" dirty="0">
                <a:sym typeface="Symbol"/>
              </a:rPr>
              <a:t> 0</a:t>
            </a:r>
            <a:r>
              <a:rPr lang="en-US" dirty="0"/>
              <a:t>.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295400"/>
            <a:ext cx="3886200" cy="1477328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Basis step. Verify that P(1) 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Inductive step. </a:t>
            </a:r>
          </a:p>
          <a:p>
            <a:r>
              <a:rPr lang="en-US" dirty="0"/>
              <a:t>Prove that P(k) </a:t>
            </a:r>
            <a:r>
              <a:rPr lang="en-US" dirty="0">
                <a:sym typeface="Symbol"/>
              </a:rPr>
              <a:t> P(k+1) is true for all k 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1295400"/>
            <a:ext cx="3733800" cy="1477328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Basis step. Verify that P(1) is true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Inductive step. </a:t>
            </a:r>
          </a:p>
          <a:p>
            <a:r>
              <a:rPr lang="en-US" dirty="0"/>
              <a:t>Prove that P(1), P(2), …, P(k) </a:t>
            </a:r>
            <a:r>
              <a:rPr lang="en-US" dirty="0">
                <a:sym typeface="Symbol"/>
              </a:rPr>
              <a:t> P(k+1) is true for all k  1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procedure f(n: nonnegative integers)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if n = 0 then f(n): = 1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e</a:t>
            </a:r>
            <a:r>
              <a:rPr lang="vi-VN" dirty="0">
                <a:solidFill>
                  <a:srgbClr val="0000FF"/>
                </a:solidFill>
              </a:rPr>
              <a:t>lse f(n) = n*f(n-1)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mathematical induction to prove that the algorithm can be used for computing n! for all nonnegative integer n.</a:t>
            </a:r>
          </a:p>
        </p:txBody>
      </p:sp>
    </p:spTree>
    <p:extLst>
      <p:ext uri="{BB962C8B-B14F-4D97-AF65-F5344CB8AC3E}">
        <p14:creationId xmlns:p14="http://schemas.microsoft.com/office/powerpoint/2010/main" val="1158659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82408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200" b="1">
                <a:solidFill>
                  <a:srgbClr val="0000FF"/>
                </a:solidFill>
                <a:latin typeface="Arial" charset="0"/>
                <a:cs typeface="Arial" charset="0"/>
              </a:rPr>
              <a:t>Recursion and Iteration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1371600"/>
            <a:ext cx="4648200" cy="1600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procedure</a:t>
            </a:r>
            <a:r>
              <a:rPr lang="en-US" sz="2000" dirty="0">
                <a:solidFill>
                  <a:schemeClr val="tx1"/>
                </a:solidFill>
              </a:rPr>
              <a:t>  rfibo (n: nonnegative integer)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if  </a:t>
            </a:r>
            <a:r>
              <a:rPr lang="en-US" sz="2000" dirty="0">
                <a:solidFill>
                  <a:schemeClr val="tx1"/>
                </a:solidFill>
              </a:rPr>
              <a:t>n=0  </a:t>
            </a:r>
            <a:r>
              <a:rPr lang="en-US" sz="2000" b="1" dirty="0">
                <a:solidFill>
                  <a:schemeClr val="tx1"/>
                </a:solidFill>
              </a:rPr>
              <a:t>then </a:t>
            </a:r>
            <a:r>
              <a:rPr lang="en-US" sz="2000" dirty="0">
                <a:solidFill>
                  <a:schemeClr val="tx1"/>
                </a:solidFill>
              </a:rPr>
              <a:t> rFibo(0)=0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else  if  </a:t>
            </a:r>
            <a:r>
              <a:rPr lang="en-US" sz="2000" dirty="0">
                <a:solidFill>
                  <a:schemeClr val="tx1"/>
                </a:solidFill>
              </a:rPr>
              <a:t>n=1 </a:t>
            </a:r>
            <a:r>
              <a:rPr lang="en-US" sz="2000" b="1" dirty="0">
                <a:solidFill>
                  <a:schemeClr val="tx1"/>
                </a:solidFill>
              </a:rPr>
              <a:t>then</a:t>
            </a:r>
            <a:r>
              <a:rPr lang="en-US" sz="2000" dirty="0">
                <a:solidFill>
                  <a:schemeClr val="tx1"/>
                </a:solidFill>
              </a:rPr>
              <a:t>  rFibo(1)=1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else </a:t>
            </a:r>
            <a:r>
              <a:rPr lang="en-US" sz="2000" dirty="0">
                <a:solidFill>
                  <a:schemeClr val="tx1"/>
                </a:solidFill>
              </a:rPr>
              <a:t> rFibo(n) := rFibo(n-2) + rFibo(n-1)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3124200"/>
            <a:ext cx="46482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procedure </a:t>
            </a:r>
            <a:r>
              <a:rPr lang="en-US" sz="2000" dirty="0">
                <a:solidFill>
                  <a:schemeClr val="tx1"/>
                </a:solidFill>
              </a:rPr>
              <a:t> iFibo (n: nonnegative integer)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if</a:t>
            </a:r>
            <a:r>
              <a:rPr lang="en-US" sz="2000" dirty="0">
                <a:solidFill>
                  <a:schemeClr val="tx1"/>
                </a:solidFill>
              </a:rPr>
              <a:t> n=0 </a:t>
            </a:r>
            <a:r>
              <a:rPr lang="en-US" sz="2000" b="1" dirty="0">
                <a:solidFill>
                  <a:schemeClr val="tx1"/>
                </a:solidFill>
              </a:rPr>
              <a:t>then</a:t>
            </a:r>
            <a:r>
              <a:rPr lang="en-US" sz="2000" dirty="0">
                <a:solidFill>
                  <a:schemeClr val="tx1"/>
                </a:solidFill>
              </a:rPr>
              <a:t> y:=0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else if  </a:t>
            </a:r>
            <a:r>
              <a:rPr lang="en-US" sz="2000" dirty="0">
                <a:solidFill>
                  <a:schemeClr val="tx1"/>
                </a:solidFill>
              </a:rPr>
              <a:t>n=1 </a:t>
            </a:r>
            <a:r>
              <a:rPr lang="en-US" sz="2000" b="1" dirty="0">
                <a:solidFill>
                  <a:schemeClr val="tx1"/>
                </a:solidFill>
              </a:rPr>
              <a:t>then</a:t>
            </a:r>
            <a:r>
              <a:rPr lang="en-US" sz="2000" dirty="0">
                <a:solidFill>
                  <a:schemeClr val="tx1"/>
                </a:solidFill>
              </a:rPr>
              <a:t> y:=1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else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x:=0 ;  y:=1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              </a:t>
            </a:r>
            <a:r>
              <a:rPr lang="en-US" sz="2000" b="1" dirty="0">
                <a:solidFill>
                  <a:schemeClr val="tx1"/>
                </a:solidFill>
              </a:rPr>
              <a:t> for </a:t>
            </a:r>
            <a:r>
              <a:rPr lang="en-US" sz="2000" dirty="0">
                <a:solidFill>
                  <a:schemeClr val="tx1"/>
                </a:solidFill>
              </a:rPr>
              <a:t>i:= 2 </a:t>
            </a:r>
            <a:r>
              <a:rPr lang="en-US" sz="2000" b="1" dirty="0">
                <a:solidFill>
                  <a:schemeClr val="tx1"/>
                </a:solidFill>
              </a:rPr>
              <a:t>to</a:t>
            </a:r>
            <a:r>
              <a:rPr lang="en-US" sz="2000" dirty="0">
                <a:solidFill>
                  <a:schemeClr val="tx1"/>
                </a:solidFill>
              </a:rPr>
              <a:t> n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		z:= </a:t>
            </a:r>
            <a:r>
              <a:rPr lang="en-US" sz="2000" dirty="0" err="1">
                <a:solidFill>
                  <a:schemeClr val="tx1"/>
                </a:solidFill>
              </a:rPr>
              <a:t>x+y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		x:= y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		y:=z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return(z)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{ iFibo(n) = z}</a:t>
            </a:r>
          </a:p>
        </p:txBody>
      </p:sp>
      <p:sp>
        <p:nvSpPr>
          <p:cNvPr id="31749" name="Picture 3" descr="04_4_01"/>
          <p:cNvSpPr>
            <a:spLocks noChangeAspect="1" noChangeArrowheads="1"/>
          </p:cNvSpPr>
          <p:nvPr/>
        </p:nvSpPr>
        <p:spPr bwMode="auto">
          <a:xfrm>
            <a:off x="5105400" y="1371600"/>
            <a:ext cx="3657600" cy="352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0" y="5334000"/>
            <a:ext cx="3962400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Recursive algorithm uses far more computation than iterative one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876800" y="2362200"/>
            <a:ext cx="1066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52" name="Group 19"/>
          <p:cNvGrpSpPr>
            <a:grpSpLocks/>
          </p:cNvGrpSpPr>
          <p:nvPr/>
        </p:nvGrpSpPr>
        <p:grpSpPr bwMode="auto">
          <a:xfrm>
            <a:off x="4876800" y="1371600"/>
            <a:ext cx="3886200" cy="3581400"/>
            <a:chOff x="4876800" y="1371600"/>
            <a:chExt cx="3886200" cy="3581400"/>
          </a:xfrm>
        </p:grpSpPr>
        <p:pic>
          <p:nvPicPr>
            <p:cNvPr id="31753" name="Picture 3" descr="04_4_01"/>
            <p:cNvPicPr>
              <a:picLocks noChangeAspect="1" noChangeArrowheads="1"/>
            </p:cNvPicPr>
            <p:nvPr/>
          </p:nvPicPr>
          <p:blipFill>
            <a:blip r:embed="rId3">
              <a:lum bright="-20000"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1371600"/>
              <a:ext cx="3657600" cy="3522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Oval 21"/>
            <p:cNvSpPr/>
            <p:nvPr/>
          </p:nvSpPr>
          <p:spPr>
            <a:xfrm>
              <a:off x="5181600" y="4495800"/>
              <a:ext cx="533400" cy="4572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705600" y="3810000"/>
              <a:ext cx="533400" cy="4572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7315200" y="3810000"/>
              <a:ext cx="533400" cy="4572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096000" y="4495800"/>
              <a:ext cx="533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8153400" y="3810000"/>
              <a:ext cx="533400" cy="4572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638800" y="3810000"/>
              <a:ext cx="533400" cy="45720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7924800" y="2819400"/>
              <a:ext cx="533400" cy="457200"/>
            </a:xfrm>
            <a:prstGeom prst="ellipse">
              <a:avLst/>
            </a:prstGeom>
            <a:noFill/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876800" y="2362200"/>
              <a:ext cx="10668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82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  <a:latin typeface="+mn-lt"/>
                <a:cs typeface="Arial" charset="0"/>
              </a:rPr>
              <a:t>Induction - Objectives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i="1" dirty="0">
                <a:solidFill>
                  <a:srgbClr val="0000FF"/>
                </a:solidFill>
              </a:rPr>
              <a:t>Mathematical Induction</a:t>
            </a:r>
            <a:r>
              <a:rPr lang="en-US" dirty="0"/>
              <a:t> (two steps)</a:t>
            </a:r>
          </a:p>
          <a:p>
            <a:pPr marL="685800" lvl="1"/>
            <a:r>
              <a:rPr lang="en-US" dirty="0">
                <a:solidFill>
                  <a:srgbClr val="0000FF"/>
                </a:solidFill>
              </a:rPr>
              <a:t>Basis step</a:t>
            </a:r>
          </a:p>
          <a:p>
            <a:pPr marL="685800" lvl="1"/>
            <a:r>
              <a:rPr lang="en-US" dirty="0">
                <a:solidFill>
                  <a:srgbClr val="0000FF"/>
                </a:solidFill>
              </a:rPr>
              <a:t>Inductive step </a:t>
            </a:r>
            <a:endParaRPr lang="en-US" dirty="0"/>
          </a:p>
          <a:p>
            <a:r>
              <a:rPr lang="vi-VN" i="1" dirty="0">
                <a:solidFill>
                  <a:srgbClr val="0000FF"/>
                </a:solidFill>
              </a:rPr>
              <a:t>Strong Induction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4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</a:t>
            </a:r>
            <a:r>
              <a:rPr lang="en-US" dirty="0" err="1"/>
              <a:t>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5715000" cy="4525963"/>
          </a:xfrm>
        </p:spPr>
        <p:txBody>
          <a:bodyPr>
            <a:normAutofit/>
          </a:bodyPr>
          <a:lstStyle/>
          <a:p>
            <a:r>
              <a:rPr lang="en-US" dirty="0"/>
              <a:t>Game starts with one pile (column) of n peanuts (or objects)</a:t>
            </a:r>
          </a:p>
          <a:p>
            <a:r>
              <a:rPr lang="en-US" dirty="0"/>
              <a:t>2-player game</a:t>
            </a:r>
          </a:p>
          <a:p>
            <a:r>
              <a:rPr lang="en-US" dirty="0"/>
              <a:t>Both players take turns</a:t>
            </a:r>
          </a:p>
          <a:p>
            <a:r>
              <a:rPr lang="en-US" dirty="0"/>
              <a:t>On each turn, a player </a:t>
            </a:r>
            <a:r>
              <a:rPr lang="en-US" b="1" dirty="0">
                <a:solidFill>
                  <a:srgbClr val="0000FF"/>
                </a:solidFill>
              </a:rPr>
              <a:t>removes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one </a:t>
            </a:r>
            <a:r>
              <a:rPr lang="en-US" dirty="0"/>
              <a:t>or</a:t>
            </a:r>
            <a:r>
              <a:rPr lang="en-US" b="1" dirty="0">
                <a:solidFill>
                  <a:srgbClr val="0000FF"/>
                </a:solidFill>
              </a:rPr>
              <a:t> two </a:t>
            </a:r>
            <a:r>
              <a:rPr lang="en-US" dirty="0"/>
              <a:t>peanuts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The player who removes the </a:t>
            </a:r>
            <a:r>
              <a:rPr lang="en-US" b="1" dirty="0">
                <a:solidFill>
                  <a:srgbClr val="0000FF"/>
                </a:solidFill>
              </a:rPr>
              <a:t>last peanut </a:t>
            </a:r>
            <a:r>
              <a:rPr lang="en-US" dirty="0"/>
              <a:t>is the </a:t>
            </a:r>
            <a:r>
              <a:rPr lang="en-US" b="1" dirty="0">
                <a:solidFill>
                  <a:srgbClr val="0000FF"/>
                </a:solidFill>
              </a:rPr>
              <a:t>winner</a:t>
            </a:r>
          </a:p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76400"/>
            <a:ext cx="3048000" cy="39852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0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of </a:t>
            </a:r>
            <a:r>
              <a:rPr lang="en-US" dirty="0" err="1"/>
              <a:t>Nim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4		player 1		player 2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5024529" y="25146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/>
          <p:cNvSpPr/>
          <p:nvPr/>
        </p:nvSpPr>
        <p:spPr>
          <a:xfrm>
            <a:off x="5024529" y="3222171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5013644" y="46482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024529" y="39624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88285" y="541020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WINNER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57929" y="3440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86329" y="26786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67200" y="471390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657600" y="3124200"/>
            <a:ext cx="19812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105400" y="3810000"/>
            <a:ext cx="19812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657600" y="5257800"/>
            <a:ext cx="1981200" cy="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2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that if n = 3k + 1, then the player who plays first will be the winner of the game.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Mathematical </a:t>
            </a:r>
            <a:r>
              <a:rPr lang="en-US" b="1" i="1" dirty="0">
                <a:solidFill>
                  <a:srgbClr val="FF0000"/>
                </a:solidFill>
                <a:sym typeface="Wingdings" panose="05000000000000000000" pitchFamily="2" charset="2"/>
              </a:rPr>
              <a:t>induction</a:t>
            </a:r>
            <a:r>
              <a:rPr lang="en-US" dirty="0">
                <a:sym typeface="Wingdings" panose="05000000000000000000" pitchFamily="2" charset="2"/>
              </a:rPr>
              <a:t> can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9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- idea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/>
              <a:t>arrange dominos?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286000"/>
            <a:ext cx="396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9E81-20CC-4E19-9D7F-6EA1502C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41437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</a:rPr>
              <a:t>p[1] = True</a:t>
            </a:r>
            <a:r>
              <a:rPr lang="en-US" sz="3200" dirty="0"/>
              <a:t>					</a:t>
            </a:r>
          </a:p>
          <a:p>
            <a:pPr marL="0" indent="0">
              <a:buNone/>
            </a:pPr>
            <a:r>
              <a:rPr lang="en-US" sz="3200" b="1" dirty="0"/>
              <a:t>for</a:t>
            </a:r>
            <a:r>
              <a:rPr lang="en-US" sz="3200" dirty="0"/>
              <a:t> k:=1 </a:t>
            </a:r>
            <a:r>
              <a:rPr lang="en-US" sz="3200" b="1" dirty="0"/>
              <a:t>to</a:t>
            </a:r>
            <a:r>
              <a:rPr lang="en-US" sz="3200" dirty="0"/>
              <a:t> 10 </a:t>
            </a:r>
            <a:r>
              <a:rPr lang="en-US" sz="3200" b="1" dirty="0"/>
              <a:t>do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b="1" dirty="0"/>
              <a:t>if</a:t>
            </a:r>
            <a:r>
              <a:rPr lang="en-US" sz="3200" dirty="0"/>
              <a:t> (</a:t>
            </a:r>
            <a:r>
              <a:rPr lang="en-US" sz="3200" dirty="0">
                <a:solidFill>
                  <a:srgbClr val="0000FF"/>
                </a:solidFill>
              </a:rPr>
              <a:t>p[k] = True</a:t>
            </a:r>
            <a:r>
              <a:rPr lang="en-US" sz="3200" dirty="0"/>
              <a:t>) </a:t>
            </a:r>
            <a:r>
              <a:rPr lang="en-US" sz="3200" b="1" dirty="0"/>
              <a:t>then</a:t>
            </a:r>
          </a:p>
          <a:p>
            <a:pPr marL="0" indent="0">
              <a:buNone/>
            </a:pPr>
            <a:r>
              <a:rPr lang="en-US" sz="3200" dirty="0"/>
              <a:t>		</a:t>
            </a:r>
            <a:r>
              <a:rPr lang="en-US" sz="3200" dirty="0">
                <a:solidFill>
                  <a:srgbClr val="0000FF"/>
                </a:solidFill>
              </a:rPr>
              <a:t>p[k+1] = True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b="1" dirty="0"/>
              <a:t>print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FF"/>
                </a:solidFill>
              </a:rPr>
              <a:t>p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the result?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1C62C-A6CB-48E4-90F8-D999CF35DC7C}"/>
              </a:ext>
            </a:extLst>
          </p:cNvPr>
          <p:cNvSpPr txBox="1"/>
          <p:nvPr/>
        </p:nvSpPr>
        <p:spPr>
          <a:xfrm>
            <a:off x="4419600" y="990600"/>
            <a:ext cx="780983" cy="954107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100</a:t>
            </a:r>
          </a:p>
          <a:p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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141FC2-7EE0-4767-B74C-9D20F9F8C90C}"/>
              </a:ext>
            </a:extLst>
          </p:cNvPr>
          <p:cNvCxnSpPr>
            <a:cxnSpLocks/>
          </p:cNvCxnSpPr>
          <p:nvPr/>
        </p:nvCxnSpPr>
        <p:spPr>
          <a:xfrm flipH="1">
            <a:off x="3124200" y="1467654"/>
            <a:ext cx="1371600" cy="66594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6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12562</TotalTime>
  <Words>1059</Words>
  <Application>Microsoft Office PowerPoint</Application>
  <PresentationFormat>On-screen Show (4:3)</PresentationFormat>
  <Paragraphs>226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Academy Engraved LET</vt:lpstr>
      <vt:lpstr>Arial</vt:lpstr>
      <vt:lpstr>Calibri</vt:lpstr>
      <vt:lpstr>Cambria Math</vt:lpstr>
      <vt:lpstr>Century Gothic</vt:lpstr>
      <vt:lpstr>Times New Roman</vt:lpstr>
      <vt:lpstr>Wingdings</vt:lpstr>
      <vt:lpstr>Office Theme</vt:lpstr>
      <vt:lpstr>Chapter 4  Induction and Recursion</vt:lpstr>
      <vt:lpstr>Recursion - Summary</vt:lpstr>
      <vt:lpstr>Recursion and Iteration</vt:lpstr>
      <vt:lpstr>Induction - Objectives</vt:lpstr>
      <vt:lpstr>Game of Nim</vt:lpstr>
      <vt:lpstr>Game of Nim</vt:lpstr>
      <vt:lpstr>PowerPoint Presentation</vt:lpstr>
      <vt:lpstr>Induction - idea</vt:lpstr>
      <vt:lpstr>PowerPoint Presentation</vt:lpstr>
      <vt:lpstr>Mathematical Induction</vt:lpstr>
      <vt:lpstr>Mathematical Induction</vt:lpstr>
      <vt:lpstr>Induction: Example 1 </vt:lpstr>
      <vt:lpstr>PowerPoint Presentation</vt:lpstr>
      <vt:lpstr>Exercise </vt:lpstr>
      <vt:lpstr>PowerPoint Presentation</vt:lpstr>
      <vt:lpstr>Prove that 1+3+5+…+(2n-1)= n2,  n  1</vt:lpstr>
      <vt:lpstr>Do yourself</vt:lpstr>
      <vt:lpstr>Strong Induction</vt:lpstr>
      <vt:lpstr>Prove that every amount of postage of 12 cents or more can be formed using just 4-cents and 5-cents stamps.</vt:lpstr>
      <vt:lpstr>PowerPoint Presentation</vt:lpstr>
      <vt:lpstr>Strong induction. Example 2</vt:lpstr>
      <vt:lpstr>Strong Induction: Example 1 </vt:lpstr>
      <vt:lpstr>Review</vt:lpstr>
      <vt:lpstr>Homework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Induction and Recursion</dc:title>
  <dc:creator>Lenovo</dc:creator>
  <cp:lastModifiedBy>Lenovo</cp:lastModifiedBy>
  <cp:revision>85</cp:revision>
  <dcterms:created xsi:type="dcterms:W3CDTF">2016-10-30T08:05:48Z</dcterms:created>
  <dcterms:modified xsi:type="dcterms:W3CDTF">2019-03-01T06:38:15Z</dcterms:modified>
</cp:coreProperties>
</file>