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11" r:id="rId3"/>
    <p:sldId id="269" r:id="rId4"/>
    <p:sldId id="271" r:id="rId5"/>
    <p:sldId id="260" r:id="rId6"/>
    <p:sldId id="310" r:id="rId7"/>
    <p:sldId id="309" r:id="rId8"/>
    <p:sldId id="305" r:id="rId9"/>
    <p:sldId id="273" r:id="rId10"/>
    <p:sldId id="266" r:id="rId11"/>
    <p:sldId id="321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90" r:id="rId22"/>
    <p:sldId id="291" r:id="rId23"/>
    <p:sldId id="292" r:id="rId24"/>
    <p:sldId id="306" r:id="rId25"/>
    <p:sldId id="307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0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B9668-8402-4FD0-8024-EDCE3DF0ADD8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A10A2-5800-4C79-9E32-0C385E9BF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5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A10A2-5800-4C79-9E32-0C385E9BFE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956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- Many recursive algorithms  take a problem  with a given  input and divide it into one or more smaller problems. 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3212E6B-D0AA-407A-BFF4-E102B6162B1C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20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- In binary search, a problem of size n has been reduced to ONE problem of size n/2. 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E809F34-2AC4-41E7-8753-C313EC42CB10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21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-  The problem is reduced to finding the maximum of each of two smaller sequences. A problem of size has been reduced into TWO problems of size n/2.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1871B35A-80A0-463C-AA90-6298F1FF2401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03805A4-ED55-4FB1-9827-24CE60CEEB69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203805A4-ED55-4FB1-9827-24CE60CEEB69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8BFB1B52-EF25-444D-9E69-28B46A2B08EA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35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A popular puzzle of the late nineteenth century invented by the French mathematician Edouard Lucas, called the Tower of Hanoi.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Three pegs mounted on a board together with disks of different sizes. Initially these disks are placed on the first peg in order of size, with the  largest on the bottom.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Rules: Disks to be moved one at a time from one peg to another as long as a disk is never placed on top of a smaller disk. 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Goal: all the disks on the second peg in order of  size, with the largest on the bottom.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Question: How many moves needed to solve the Tower of Hanoi problem with n disks?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6E24878F-08BC-4867-AE23-748FA2E542D2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D7CACC96-12D2-46A9-A004-4D4640911AF4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E96BCB47-5BD3-48C7-A63A-AEB82AB1DC29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2641A16-407B-46FC-B5F3-76B5E96E11C1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5AB1A215-0FFD-4C20-8A44-236E86E07CFF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16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Begin with 0: </a:t>
            </a:r>
            <a:r>
              <a:rPr lang="en-US" strike="sngStrike" dirty="0"/>
              <a:t>0000</a:t>
            </a:r>
            <a:r>
              <a:rPr lang="en-US" dirty="0"/>
              <a:t>, </a:t>
            </a:r>
            <a:r>
              <a:rPr lang="en-US" strike="sngStrike" dirty="0"/>
              <a:t>0001</a:t>
            </a:r>
            <a:r>
              <a:rPr lang="en-US" dirty="0"/>
              <a:t>, </a:t>
            </a:r>
            <a:r>
              <a:rPr lang="en-US" strike="sngStrike" dirty="0"/>
              <a:t>0010</a:t>
            </a:r>
            <a:r>
              <a:rPr lang="en-US" dirty="0"/>
              <a:t>, </a:t>
            </a:r>
            <a:r>
              <a:rPr lang="en-US" strike="sngStrike" dirty="0"/>
              <a:t>0011</a:t>
            </a:r>
            <a:r>
              <a:rPr lang="en-US" dirty="0"/>
              <a:t>, </a:t>
            </a:r>
            <a:r>
              <a:rPr lang="en-US" strike="sngStrike" dirty="0"/>
              <a:t>0100</a:t>
            </a:r>
            <a:r>
              <a:rPr lang="en-US" dirty="0"/>
              <a:t>, 0101, 0110, 0111, </a:t>
            </a:r>
          </a:p>
          <a:p>
            <a:pPr>
              <a:defRPr/>
            </a:pPr>
            <a:r>
              <a:rPr lang="en-US" dirty="0"/>
              <a:t>Begin with 1: </a:t>
            </a:r>
            <a:r>
              <a:rPr lang="en-US" strike="sngStrike" dirty="0"/>
              <a:t>1000</a:t>
            </a:r>
            <a:r>
              <a:rPr lang="en-US" dirty="0"/>
              <a:t>, </a:t>
            </a:r>
            <a:r>
              <a:rPr lang="en-US" strike="sngStrike" dirty="0"/>
              <a:t>1001</a:t>
            </a:r>
            <a:r>
              <a:rPr lang="en-US" dirty="0"/>
              <a:t>, 1010, 1011, </a:t>
            </a:r>
            <a:r>
              <a:rPr lang="en-US" strike="sngStrike" dirty="0"/>
              <a:t>1100</a:t>
            </a:r>
            <a:r>
              <a:rPr lang="en-US" dirty="0"/>
              <a:t>, 1101, 1110, 1111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AB4319BF-B567-44A3-826C-EDE616A9F661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17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-"/>
            </a:pPr>
            <a:r>
              <a:rPr lang="en-US" altLang="en-US"/>
              <a:t>Some of the counting problems that cannot be solved by using basic principle rules can be solved  by finding relationships, called recurrence relations, between the terms of a sequence.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In example 1, </a:t>
            </a:r>
            <a:r>
              <a:rPr lang="en-US" altLang="en-US">
                <a:latin typeface="Arial" charset="0"/>
                <a:cs typeface="Arial" charset="0"/>
                <a:sym typeface="Symbol" pitchFamily="18" charset="2"/>
              </a:rPr>
              <a:t>a</a:t>
            </a:r>
            <a:r>
              <a:rPr lang="en-US" altLang="en-US" baseline="-25000">
                <a:latin typeface="Arial" charset="0"/>
                <a:cs typeface="Arial" charset="0"/>
                <a:sym typeface="Symbol" pitchFamily="18" charset="2"/>
              </a:rPr>
              <a:t>0</a:t>
            </a:r>
            <a:r>
              <a:rPr lang="en-US" altLang="en-US">
                <a:latin typeface="Arial" charset="0"/>
                <a:cs typeface="Arial" charset="0"/>
                <a:sym typeface="Symbol" pitchFamily="18" charset="2"/>
              </a:rPr>
              <a:t>=3, a</a:t>
            </a:r>
            <a:r>
              <a:rPr lang="en-US" altLang="en-US" baseline="-25000">
                <a:latin typeface="Arial" charset="0"/>
                <a:cs typeface="Arial" charset="0"/>
                <a:sym typeface="Symbol" pitchFamily="18" charset="2"/>
              </a:rPr>
              <a:t>1</a:t>
            </a:r>
            <a:r>
              <a:rPr lang="en-US" altLang="en-US">
                <a:latin typeface="Arial" charset="0"/>
                <a:cs typeface="Arial" charset="0"/>
                <a:sym typeface="Symbol" pitchFamily="18" charset="2"/>
              </a:rPr>
              <a:t>= 5  are the initial conditions (a</a:t>
            </a:r>
            <a:r>
              <a:rPr lang="en-US" altLang="en-US" baseline="-25000">
                <a:latin typeface="Arial" charset="0"/>
                <a:cs typeface="Arial" charset="0"/>
                <a:sym typeface="Symbol" pitchFamily="18" charset="2"/>
              </a:rPr>
              <a:t>0</a:t>
            </a:r>
            <a:r>
              <a:rPr lang="en-US" altLang="en-US">
                <a:latin typeface="Arial" charset="0"/>
                <a:cs typeface="Arial" charset="0"/>
                <a:sym typeface="Symbol" pitchFamily="18" charset="2"/>
              </a:rPr>
              <a:t>, a</a:t>
            </a:r>
            <a:r>
              <a:rPr lang="en-US" altLang="en-US" baseline="-25000">
                <a:latin typeface="Arial" charset="0"/>
                <a:cs typeface="Arial" charset="0"/>
                <a:sym typeface="Symbol" pitchFamily="18" charset="2"/>
              </a:rPr>
              <a:t>1 </a:t>
            </a:r>
            <a:r>
              <a:rPr lang="en-US" altLang="en-US">
                <a:latin typeface="Arial" charset="0"/>
                <a:cs typeface="Arial" charset="0"/>
                <a:sym typeface="Symbol" pitchFamily="18" charset="2"/>
              </a:rPr>
              <a:t>are terms that precede a</a:t>
            </a:r>
            <a:r>
              <a:rPr lang="en-US" altLang="en-US" baseline="-25000">
                <a:latin typeface="Arial" charset="0"/>
                <a:cs typeface="Arial" charset="0"/>
                <a:sym typeface="Symbol" pitchFamily="18" charset="2"/>
              </a:rPr>
              <a:t>2</a:t>
            </a:r>
            <a:r>
              <a:rPr lang="en-US" altLang="en-US">
                <a:latin typeface="Arial" charset="0"/>
                <a:cs typeface="Arial" charset="0"/>
                <a:sym typeface="Symbol" pitchFamily="18" charset="2"/>
              </a:rPr>
              <a:t>, which is the first item where the recurrence takes effect).</a:t>
            </a:r>
          </a:p>
          <a:p>
            <a:pPr marL="171450" indent="-171450">
              <a:buFontTx/>
              <a:buChar char="-"/>
            </a:pPr>
            <a:r>
              <a:rPr lang="en-US" altLang="en-US"/>
              <a:t>The recurrence relation and initial conditions uniquely determine a sequence. A recurrence relation, together with initial conditions, provide a recursive definition of the sequence.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F233155E-CF0F-4FDA-8429-1E4FC94CC11D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</a:pPr>
            <a:fld id="{BAA76410-7756-48B4-85AB-509DD0612137}" type="slidenum">
              <a:rPr lang="en-US" altLang="en-US">
                <a:latin typeface="Arial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9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3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6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3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5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3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9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7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9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3F806-F69E-4B69-8E76-87BAFC98C182}" type="datetimeFigureOut">
              <a:rPr lang="en-US" smtClean="0"/>
              <a:t>9/27/2019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586EF-1B3A-4E52-8765-366698F11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3333CC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762000"/>
            <a:ext cx="7772400" cy="1470025"/>
          </a:xfrm>
        </p:spPr>
        <p:txBody>
          <a:bodyPr/>
          <a:lstStyle/>
          <a:p>
            <a:r>
              <a:rPr lang="en-US" dirty="0"/>
              <a:t>CHAPTER 5 - COUNTING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057400"/>
            <a:ext cx="6400800" cy="1752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166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principle of Inclusion-exclusion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798637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bit strings of length eight either </a:t>
            </a:r>
            <a:r>
              <a:rPr lang="en-US" u="sng" dirty="0"/>
              <a:t>start with a 1 bit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/>
              <a:t> </a:t>
            </a:r>
            <a:r>
              <a:rPr lang="en-US" u="sng" dirty="0"/>
              <a:t>end with the two bits 00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Result = 2</a:t>
            </a:r>
            <a:r>
              <a:rPr lang="en-US" baseline="30000" dirty="0"/>
              <a:t>7</a:t>
            </a:r>
            <a:r>
              <a:rPr lang="en-US" dirty="0"/>
              <a:t> + 2</a:t>
            </a:r>
            <a:r>
              <a:rPr lang="en-US" baseline="30000" dirty="0"/>
              <a:t>6</a:t>
            </a:r>
            <a:r>
              <a:rPr lang="en-US" dirty="0"/>
              <a:t> - 2</a:t>
            </a:r>
            <a:r>
              <a:rPr lang="en-US" baseline="30000" dirty="0"/>
              <a:t>5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69319" y="2743200"/>
            <a:ext cx="3886200" cy="2209800"/>
            <a:chOff x="1219200" y="3276600"/>
            <a:chExt cx="3886200" cy="2209800"/>
          </a:xfrm>
        </p:grpSpPr>
        <p:sp>
          <p:nvSpPr>
            <p:cNvPr id="6" name="Oval 5"/>
            <p:cNvSpPr/>
            <p:nvPr/>
          </p:nvSpPr>
          <p:spPr>
            <a:xfrm>
              <a:off x="1219200" y="3352800"/>
              <a:ext cx="2362200" cy="2057400"/>
            </a:xfrm>
            <a:prstGeom prst="ellipse">
              <a:avLst/>
            </a:prstGeom>
            <a:noFill/>
            <a:ln w="28575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2514600" y="3276600"/>
              <a:ext cx="2590800" cy="2209800"/>
            </a:xfrm>
            <a:prstGeom prst="ellipse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4481" y="425553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1*******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4526" y="4278868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1*****00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067974" y="4267200"/>
              <a:ext cx="954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Symbol"/>
                </a:rPr>
                <a:t>******00</a:t>
              </a:r>
              <a:endParaRPr lang="en-US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52600" y="4648200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7</a:t>
            </a:r>
            <a:r>
              <a:rPr lang="en-US" dirty="0"/>
              <a:t> ways</a:t>
            </a:r>
          </a:p>
        </p:txBody>
      </p: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2233758" y="3930134"/>
            <a:ext cx="700187" cy="718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96000" y="4604266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ways</a:t>
            </a:r>
          </a:p>
        </p:txBody>
      </p:sp>
      <p:cxnSp>
        <p:nvCxnSpPr>
          <p:cNvPr id="18" name="Straight Arrow Connector 17"/>
          <p:cNvCxnSpPr>
            <a:stCxn id="17" idx="0"/>
            <a:endCxn id="13" idx="2"/>
          </p:cNvCxnSpPr>
          <p:nvPr/>
        </p:nvCxnSpPr>
        <p:spPr>
          <a:xfrm flipH="1" flipV="1">
            <a:off x="5695147" y="4103132"/>
            <a:ext cx="882011" cy="501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677453" y="5040868"/>
            <a:ext cx="9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5</a:t>
            </a:r>
            <a:r>
              <a:rPr lang="en-US" dirty="0"/>
              <a:t> ways</a:t>
            </a:r>
          </a:p>
        </p:txBody>
      </p:sp>
      <p:cxnSp>
        <p:nvCxnSpPr>
          <p:cNvPr id="21" name="Straight Arrow Connector 20"/>
          <p:cNvCxnSpPr>
            <a:stCxn id="20" idx="0"/>
            <a:endCxn id="11" idx="2"/>
          </p:cNvCxnSpPr>
          <p:nvPr/>
        </p:nvCxnSpPr>
        <p:spPr>
          <a:xfrm flipV="1">
            <a:off x="4158611" y="4114800"/>
            <a:ext cx="75912" cy="926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00200" y="2590800"/>
            <a:ext cx="983651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5943600" y="2590800"/>
            <a:ext cx="990600" cy="11546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5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1E6E-C780-4805-ABDA-EDD0D201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1BB6-A6C5-41F3-B4D5-70D6027EA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Advanced counting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22363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2800" b="1">
                <a:solidFill>
                  <a:srgbClr val="0000FF"/>
                </a:solidFill>
                <a:latin typeface="Arial" charset="0"/>
                <a:cs typeface="Arial" charset="0"/>
                <a:sym typeface="Wingdings" pitchFamily="2" charset="2"/>
              </a:rPr>
              <a:t>The Tower of Hanoi Problem- Ex5, page 452</a:t>
            </a:r>
            <a:endParaRPr lang="en-US" altLang="en-US" sz="2800" b="1">
              <a:solidFill>
                <a:srgbClr val="0000FF"/>
              </a:solidFill>
              <a:latin typeface="Arial" charset="0"/>
              <a:cs typeface="Arial" charset="0"/>
            </a:endParaRPr>
          </a:p>
        </p:txBody>
      </p:sp>
      <p:grpSp>
        <p:nvGrpSpPr>
          <p:cNvPr id="41987" name="Group 13"/>
          <p:cNvGrpSpPr>
            <a:grpSpLocks/>
          </p:cNvGrpSpPr>
          <p:nvPr/>
        </p:nvGrpSpPr>
        <p:grpSpPr bwMode="auto">
          <a:xfrm>
            <a:off x="2057400" y="1066800"/>
            <a:ext cx="6781800" cy="5330825"/>
            <a:chOff x="2057400" y="1066800"/>
            <a:chExt cx="6781800" cy="5331614"/>
          </a:xfrm>
        </p:grpSpPr>
        <p:pic>
          <p:nvPicPr>
            <p:cNvPr id="41989" name="Picture 3" descr="07_1_02"/>
            <p:cNvPicPr>
              <a:picLocks noChangeAspect="1" noChangeArrowheads="1"/>
            </p:cNvPicPr>
            <p:nvPr/>
          </p:nvPicPr>
          <p:blipFill>
            <a:blip r:embed="rId3">
              <a:lum bright="-20000" contras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3600" y="1066800"/>
              <a:ext cx="4252680" cy="2429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6705600" y="1752702"/>
              <a:ext cx="2133600" cy="16004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dirty="0"/>
                <a:t>How many steps this problem  is solved if there  is n disks on the peg 1?</a:t>
              </a:r>
            </a:p>
          </p:txBody>
        </p:sp>
        <p:pic>
          <p:nvPicPr>
            <p:cNvPr id="41991" name="Picture 2"/>
            <p:cNvPicPr>
              <a:picLocks noChangeAspect="1" noChangeArrowheads="1"/>
            </p:cNvPicPr>
            <p:nvPr/>
          </p:nvPicPr>
          <p:blipFill>
            <a:blip r:embed="rId4">
              <a:lum bright="-20000" contrast="3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3810000"/>
              <a:ext cx="5029200" cy="2588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3" name="Straight Arrow Connector 12"/>
          <p:cNvCxnSpPr/>
          <p:nvPr/>
        </p:nvCxnSpPr>
        <p:spPr>
          <a:xfrm>
            <a:off x="3505200" y="21336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736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  <a:cs typeface="Arial" charset="0"/>
              </a:rPr>
              <a:t>Tower of Hanoi – 3 disks</a:t>
            </a:r>
            <a:endParaRPr lang="en-US" altLang="en-US">
              <a:cs typeface="Arial" charset="0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798638"/>
            <a:ext cx="8229600" cy="4525962"/>
          </a:xfrm>
        </p:spPr>
        <p:txBody>
          <a:bodyPr/>
          <a:lstStyle/>
          <a:p>
            <a:endParaRPr lang="en-US" altLang="en-US">
              <a:cs typeface="Arial" charset="0"/>
            </a:endParaRPr>
          </a:p>
          <a:p>
            <a:endParaRPr lang="en-US" altLang="en-US">
              <a:cs typeface="Arial" charset="0"/>
            </a:endParaRPr>
          </a:p>
          <a:p>
            <a:endParaRPr lang="en-US" altLang="en-US">
              <a:cs typeface="Arial" charset="0"/>
            </a:endParaRPr>
          </a:p>
          <a:p>
            <a:endParaRPr lang="en-US" altLang="en-US" sz="1800">
              <a:cs typeface="Arial" charset="0"/>
            </a:endParaRPr>
          </a:p>
          <a:p>
            <a:endParaRPr lang="en-US" altLang="en-US" sz="1800">
              <a:cs typeface="Arial" charset="0"/>
            </a:endParaRPr>
          </a:p>
          <a:p>
            <a:r>
              <a:rPr lang="en-US" altLang="en-US" sz="3600">
                <a:cs typeface="Arial" charset="0"/>
              </a:rPr>
              <a:t>3 disks </a:t>
            </a:r>
            <a:r>
              <a:rPr lang="en-US" altLang="en-US" sz="3600">
                <a:cs typeface="Arial" charset="0"/>
                <a:sym typeface="Wingdings" pitchFamily="2" charset="2"/>
              </a:rPr>
              <a:t> 7 steps</a:t>
            </a:r>
            <a:r>
              <a:rPr lang="en-US" altLang="en-US" sz="3600">
                <a:cs typeface="Arial" charset="0"/>
              </a:rPr>
              <a:t> </a:t>
            </a:r>
          </a:p>
        </p:txBody>
      </p:sp>
      <p:grpSp>
        <p:nvGrpSpPr>
          <p:cNvPr id="44036" name="Group 16"/>
          <p:cNvGrpSpPr>
            <a:grpSpLocks/>
          </p:cNvGrpSpPr>
          <p:nvPr/>
        </p:nvGrpSpPr>
        <p:grpSpPr bwMode="auto">
          <a:xfrm>
            <a:off x="4089400" y="1085850"/>
            <a:ext cx="723900" cy="2862263"/>
            <a:chOff x="4089405" y="2133600"/>
            <a:chExt cx="723270" cy="3200400"/>
          </a:xfrm>
        </p:grpSpPr>
        <p:sp>
          <p:nvSpPr>
            <p:cNvPr id="5" name="Rectangle 4"/>
            <p:cNvSpPr/>
            <p:nvPr/>
          </p:nvSpPr>
          <p:spPr>
            <a:xfrm>
              <a:off x="4419318" y="2591561"/>
              <a:ext cx="76134" cy="27424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047" name="TextBox 12"/>
            <p:cNvSpPr txBox="1">
              <a:spLocks noChangeArrowheads="1"/>
            </p:cNvSpPr>
            <p:nvPr/>
          </p:nvSpPr>
          <p:spPr bwMode="auto">
            <a:xfrm>
              <a:off x="4089405" y="2133600"/>
              <a:ext cx="7232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46C0A"/>
                </a:buClr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Peg2</a:t>
              </a:r>
            </a:p>
          </p:txBody>
        </p:sp>
      </p:grpSp>
      <p:grpSp>
        <p:nvGrpSpPr>
          <p:cNvPr id="44037" name="Group 17"/>
          <p:cNvGrpSpPr>
            <a:grpSpLocks/>
          </p:cNvGrpSpPr>
          <p:nvPr/>
        </p:nvGrpSpPr>
        <p:grpSpPr bwMode="auto">
          <a:xfrm>
            <a:off x="6743700" y="1074738"/>
            <a:ext cx="723900" cy="2855912"/>
            <a:chOff x="6744413" y="2144484"/>
            <a:chExt cx="723811" cy="3214914"/>
          </a:xfrm>
        </p:grpSpPr>
        <p:sp>
          <p:nvSpPr>
            <p:cNvPr id="8" name="Rectangle 7"/>
            <p:cNvSpPr/>
            <p:nvPr/>
          </p:nvSpPr>
          <p:spPr>
            <a:xfrm>
              <a:off x="7087271" y="2616267"/>
              <a:ext cx="76191" cy="2743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045" name="TextBox 13"/>
            <p:cNvSpPr txBox="1">
              <a:spLocks noChangeArrowheads="1"/>
            </p:cNvSpPr>
            <p:nvPr/>
          </p:nvSpPr>
          <p:spPr bwMode="auto">
            <a:xfrm>
              <a:off x="6744413" y="2144484"/>
              <a:ext cx="723811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46C0A"/>
                </a:buClr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Peg3</a:t>
              </a:r>
            </a:p>
          </p:txBody>
        </p:sp>
      </p:grpSp>
      <p:grpSp>
        <p:nvGrpSpPr>
          <p:cNvPr id="44038" name="Group 15"/>
          <p:cNvGrpSpPr>
            <a:grpSpLocks/>
          </p:cNvGrpSpPr>
          <p:nvPr/>
        </p:nvGrpSpPr>
        <p:grpSpPr bwMode="auto">
          <a:xfrm>
            <a:off x="1409700" y="1085850"/>
            <a:ext cx="723900" cy="2833688"/>
            <a:chOff x="1410012" y="2133600"/>
            <a:chExt cx="723969" cy="3200400"/>
          </a:xfrm>
        </p:grpSpPr>
        <p:sp>
          <p:nvSpPr>
            <p:cNvPr id="11" name="Rectangle 10"/>
            <p:cNvSpPr/>
            <p:nvPr/>
          </p:nvSpPr>
          <p:spPr>
            <a:xfrm>
              <a:off x="1752945" y="2590800"/>
              <a:ext cx="76207" cy="274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4043" name="TextBox 11"/>
            <p:cNvSpPr txBox="1">
              <a:spLocks noChangeArrowheads="1"/>
            </p:cNvSpPr>
            <p:nvPr/>
          </p:nvSpPr>
          <p:spPr bwMode="auto">
            <a:xfrm>
              <a:off x="1410012" y="2133600"/>
              <a:ext cx="7239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46C0A"/>
                </a:buClr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Peg1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931863" y="3571875"/>
            <a:ext cx="1789112" cy="3698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                        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5850" y="3205163"/>
            <a:ext cx="1466850" cy="3683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                   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9675" y="2827338"/>
            <a:ext cx="1211263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6043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1133 L 0.0809 0.00948 C 0.09705 -0.01387 0.121 -0.02705 0.14583 -0.02705 C 0.1743 -0.02705 0.19705 -0.01387 0.21319 0.00948 L 0.28958 0.1133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-70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2 0.0548 L 0.15729 -0.05641 C 0.18976 -0.08139 0.23802 -0.09503 0.28854 -0.09503 C 0.34601 -0.09503 0.39201 -0.08139 0.42448 -0.05641 L 0.57917 0.0548 " pathEditMode="relative" rAng="0" ptsTypes="FffFF"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02" y="-7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271 0.05642 L 0.36962 0.01642 C 0.38576 0.0074 0.40972 0.00231 0.43489 0.00231 C 0.46354 0.00231 0.48646 0.0074 0.5026 0.01642 L 0.57969 0.05642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0" y="-2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64 0.00416 L 0.07448 -0.04416 C 0.09098 -0.05503 0.11545 -0.06104 0.14098 -0.06104 C 0.17032 -0.06104 0.19358 -0.05503 0.21007 -0.04416 L 0.28837 0.00416 " pathEditMode="relative" rAng="0" ptsTypes="FffFF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1" y="-32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281 0.10983 L 0.42517 -0.00532 C 0.39236 -0.03098 0.34323 -0.04555 0.29184 -0.04555 C 0.23316 -0.04555 0.18628 -0.03098 0.15347 -0.00532 L -0.00365 0.10983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23" y="-7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8906 0.00278 L 0.50851 -0.0548 C 0.49167 -0.06774 0.46632 -0.07491 0.44028 -0.07491 C 0.41024 -0.07491 0.38611 -0.06774 0.36927 -0.0548 L 0.28906 0.00278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3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4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301 L 0.0809 -0.03699 C 0.09705 -0.04601 0.121 -0.0511 0.14583 -0.0511 C 0.1743 -0.0511 0.19705 -0.04601 0.21319 -0.03699 L 0.28958 0.00301 " pathEditMode="relative" rAng="0" ptsTypes="FffFF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-2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8" grpId="1" animBg="1"/>
      <p:bldP spid="18" grpId="2" animBg="1"/>
      <p:bldP spid="18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altLang="en-US" sz="4400" b="1">
                <a:solidFill>
                  <a:srgbClr val="FF0000"/>
                </a:solidFill>
                <a:cs typeface="Arial" charset="0"/>
              </a:rPr>
              <a:t>Tower of Hanoi problem </a:t>
            </a:r>
            <a:endParaRPr lang="en-US" altLang="en-US" sz="440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2838"/>
            <a:ext cx="8229600" cy="4525962"/>
          </a:xfrm>
        </p:spPr>
        <p:txBody>
          <a:bodyPr/>
          <a:lstStyle/>
          <a:p>
            <a:pPr>
              <a:defRPr/>
            </a:pPr>
            <a:r>
              <a:rPr lang="en-US" dirty="0"/>
              <a:t>n = 1 disk </a:t>
            </a:r>
            <a:r>
              <a:rPr lang="en-US" dirty="0">
                <a:sym typeface="Symbol"/>
              </a:rPr>
              <a:t> H</a:t>
            </a:r>
            <a:r>
              <a:rPr lang="en-US" baseline="-25000" dirty="0">
                <a:sym typeface="Symbol"/>
              </a:rPr>
              <a:t>1</a:t>
            </a:r>
            <a:r>
              <a:rPr lang="en-US" dirty="0">
                <a:sym typeface="Symbol"/>
              </a:rPr>
              <a:t> = 1 step</a:t>
            </a:r>
          </a:p>
          <a:p>
            <a:pPr>
              <a:defRPr/>
            </a:pPr>
            <a:r>
              <a:rPr lang="en-US" dirty="0">
                <a:sym typeface="Symbol"/>
              </a:rPr>
              <a:t>n = 2 disks: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ym typeface="Symbol"/>
              </a:rPr>
              <a:t>	</a:t>
            </a:r>
            <a:r>
              <a:rPr lang="en-US" sz="2200" dirty="0">
                <a:sym typeface="Symbol"/>
              </a:rPr>
              <a:t>Peg1 			</a:t>
            </a:r>
            <a:r>
              <a:rPr lang="en-US" sz="2200" dirty="0">
                <a:sym typeface="Wingdings" pitchFamily="2" charset="2"/>
              </a:rPr>
              <a:t> 		Peg3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>
                <a:sym typeface="Wingdings" pitchFamily="2" charset="2"/>
              </a:rPr>
              <a:t>	Peg1 		 	Peg2         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sz="2200" dirty="0">
                <a:sym typeface="Wingdings" pitchFamily="2" charset="2"/>
              </a:rPr>
              <a:t>				Peg2 	  	Peg3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ym typeface="Symbol"/>
              </a:rPr>
              <a:t> H</a:t>
            </a:r>
            <a:r>
              <a:rPr lang="en-US" baseline="-25000" dirty="0">
                <a:sym typeface="Symbol"/>
              </a:rPr>
              <a:t>2</a:t>
            </a:r>
            <a:r>
              <a:rPr lang="en-US" dirty="0">
                <a:sym typeface="Symbol"/>
              </a:rPr>
              <a:t> = 3 </a:t>
            </a:r>
            <a:r>
              <a:rPr lang="en-US" sz="2200" dirty="0">
                <a:sym typeface="Symbol"/>
              </a:rPr>
              <a:t>steps   </a:t>
            </a:r>
            <a:endParaRPr lang="en-US" sz="2200" dirty="0">
              <a:sym typeface="Wingdings" pitchFamily="2" charset="2"/>
            </a:endParaRPr>
          </a:p>
          <a:p>
            <a:pPr>
              <a:defRPr/>
            </a:pPr>
            <a:r>
              <a:rPr lang="en-US" dirty="0">
                <a:sym typeface="Symbol"/>
              </a:rPr>
              <a:t>n = 3 disks  H</a:t>
            </a:r>
            <a:r>
              <a:rPr lang="en-US" baseline="-25000" dirty="0">
                <a:sym typeface="Symbol"/>
              </a:rPr>
              <a:t>3</a:t>
            </a:r>
            <a:r>
              <a:rPr lang="en-US" dirty="0">
                <a:sym typeface="Symbol"/>
              </a:rPr>
              <a:t> = 7 </a:t>
            </a:r>
            <a:r>
              <a:rPr lang="en-US" sz="2200" dirty="0">
                <a:sym typeface="Symbol"/>
              </a:rPr>
              <a:t>steps</a:t>
            </a:r>
          </a:p>
          <a:p>
            <a:pPr>
              <a:defRPr/>
            </a:pPr>
            <a:r>
              <a:rPr lang="en-US" b="1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dirty="0">
                <a:sym typeface="Symbol"/>
              </a:rPr>
              <a:t> disks  </a:t>
            </a:r>
            <a:r>
              <a:rPr lang="en-US" b="1" dirty="0" err="1">
                <a:solidFill>
                  <a:srgbClr val="FF0000"/>
                </a:solidFill>
                <a:sym typeface="Symbol"/>
              </a:rPr>
              <a:t>H</a:t>
            </a:r>
            <a:r>
              <a:rPr lang="en-US" b="1" baseline="-25000" dirty="0" err="1">
                <a:solidFill>
                  <a:srgbClr val="FF0000"/>
                </a:solidFill>
                <a:sym typeface="Symbol"/>
              </a:rPr>
              <a:t>n</a:t>
            </a:r>
            <a:r>
              <a:rPr lang="en-US" dirty="0">
                <a:sym typeface="Symbol"/>
              </a:rPr>
              <a:t> = ? // </a:t>
            </a:r>
            <a:r>
              <a:rPr lang="en-US" sz="2200" dirty="0">
                <a:sym typeface="Symbol"/>
              </a:rPr>
              <a:t>number of steps for </a:t>
            </a:r>
            <a:r>
              <a:rPr lang="en-US" sz="2200" b="1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200" dirty="0">
                <a:sym typeface="Symbol"/>
              </a:rPr>
              <a:t> disks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4391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endParaRPr lang="en-US" altLang="en-US">
              <a:cs typeface="Arial" charset="0"/>
            </a:endParaRPr>
          </a:p>
        </p:txBody>
      </p:sp>
      <p:grpSp>
        <p:nvGrpSpPr>
          <p:cNvPr id="48131" name="Group 16"/>
          <p:cNvGrpSpPr>
            <a:grpSpLocks/>
          </p:cNvGrpSpPr>
          <p:nvPr/>
        </p:nvGrpSpPr>
        <p:grpSpPr bwMode="auto">
          <a:xfrm>
            <a:off x="4089400" y="1476375"/>
            <a:ext cx="723900" cy="3200400"/>
            <a:chOff x="4089405" y="2133600"/>
            <a:chExt cx="723270" cy="3200400"/>
          </a:xfrm>
        </p:grpSpPr>
        <p:sp>
          <p:nvSpPr>
            <p:cNvPr id="5" name="Rectangle 4"/>
            <p:cNvSpPr/>
            <p:nvPr/>
          </p:nvSpPr>
          <p:spPr>
            <a:xfrm>
              <a:off x="4419318" y="2590800"/>
              <a:ext cx="76134" cy="274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146" name="TextBox 12"/>
            <p:cNvSpPr txBox="1">
              <a:spLocks noChangeArrowheads="1"/>
            </p:cNvSpPr>
            <p:nvPr/>
          </p:nvSpPr>
          <p:spPr bwMode="auto">
            <a:xfrm>
              <a:off x="4089405" y="2133600"/>
              <a:ext cx="7232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46C0A"/>
                </a:buClr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Peg2</a:t>
              </a:r>
            </a:p>
          </p:txBody>
        </p:sp>
      </p:grpSp>
      <p:grpSp>
        <p:nvGrpSpPr>
          <p:cNvPr id="48132" name="Group 17"/>
          <p:cNvGrpSpPr>
            <a:grpSpLocks/>
          </p:cNvGrpSpPr>
          <p:nvPr/>
        </p:nvGrpSpPr>
        <p:grpSpPr bwMode="auto">
          <a:xfrm>
            <a:off x="6743700" y="1444625"/>
            <a:ext cx="723900" cy="3214688"/>
            <a:chOff x="6744413" y="2144484"/>
            <a:chExt cx="723811" cy="3214914"/>
          </a:xfrm>
        </p:grpSpPr>
        <p:sp>
          <p:nvSpPr>
            <p:cNvPr id="6" name="Rectangle 5"/>
            <p:cNvSpPr/>
            <p:nvPr/>
          </p:nvSpPr>
          <p:spPr>
            <a:xfrm>
              <a:off x="7087271" y="2616005"/>
              <a:ext cx="76191" cy="27433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144" name="TextBox 13"/>
            <p:cNvSpPr txBox="1">
              <a:spLocks noChangeArrowheads="1"/>
            </p:cNvSpPr>
            <p:nvPr/>
          </p:nvSpPr>
          <p:spPr bwMode="auto">
            <a:xfrm>
              <a:off x="6744413" y="2144484"/>
              <a:ext cx="723811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46C0A"/>
                </a:buClr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Peg3</a:t>
              </a:r>
            </a:p>
          </p:txBody>
        </p:sp>
      </p:grpSp>
      <p:grpSp>
        <p:nvGrpSpPr>
          <p:cNvPr id="48133" name="Group 15"/>
          <p:cNvGrpSpPr>
            <a:grpSpLocks/>
          </p:cNvGrpSpPr>
          <p:nvPr/>
        </p:nvGrpSpPr>
        <p:grpSpPr bwMode="auto">
          <a:xfrm>
            <a:off x="1409700" y="1447800"/>
            <a:ext cx="723900" cy="3200400"/>
            <a:chOff x="1410012" y="2133600"/>
            <a:chExt cx="723969" cy="3200400"/>
          </a:xfrm>
        </p:grpSpPr>
        <p:sp>
          <p:nvSpPr>
            <p:cNvPr id="4" name="Rectangle 3"/>
            <p:cNvSpPr/>
            <p:nvPr/>
          </p:nvSpPr>
          <p:spPr>
            <a:xfrm>
              <a:off x="1752945" y="2590800"/>
              <a:ext cx="76207" cy="2743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48142" name="TextBox 11"/>
            <p:cNvSpPr txBox="1">
              <a:spLocks noChangeArrowheads="1"/>
            </p:cNvSpPr>
            <p:nvPr/>
          </p:nvSpPr>
          <p:spPr bwMode="auto">
            <a:xfrm>
              <a:off x="1410012" y="2133600"/>
              <a:ext cx="72396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FF"/>
                </a:buClr>
                <a:buSzPct val="80000"/>
                <a:buFont typeface="Wingdings" pitchFamily="2" charset="2"/>
                <a:buChar char="l"/>
                <a:defRPr sz="32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E46C0A"/>
                </a:buClr>
                <a:buFont typeface="Wingdings" pitchFamily="2" charset="2"/>
                <a:buChar char="l"/>
                <a:defRPr sz="24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mbria Math" pitchFamily="18" charset="0"/>
                  <a:ea typeface="Cambria Math" pitchFamily="18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charset="0"/>
                </a:rPr>
                <a:t>Peg1</a:t>
              </a:r>
            </a:p>
          </p:txBody>
        </p:sp>
      </p:grpSp>
      <p:sp>
        <p:nvSpPr>
          <p:cNvPr id="4813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>
                <a:cs typeface="Arial" charset="0"/>
              </a:rPr>
              <a:t>Tower of Hanoi problem - </a:t>
            </a:r>
            <a:r>
              <a:rPr lang="en-US" altLang="en-US" dirty="0">
                <a:cs typeface="Arial" charset="0"/>
              </a:rPr>
              <a:t>How many steps for n = 4 and more?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72200" y="4800600"/>
            <a:ext cx="2289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3 disks: H</a:t>
            </a:r>
            <a:r>
              <a:rPr lang="en-US" altLang="en-US" sz="1800" baseline="-25000">
                <a:latin typeface="Arial" charset="0"/>
              </a:rPr>
              <a:t>3</a:t>
            </a:r>
            <a:r>
              <a:rPr lang="en-US" altLang="en-US" sz="1800">
                <a:latin typeface="Arial" charset="0"/>
              </a:rPr>
              <a:t> = 7 steps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81400" y="4800600"/>
            <a:ext cx="1544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1 disk: 1 step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4572000" y="2678113"/>
            <a:ext cx="2289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charset="0"/>
              </a:rPr>
              <a:t>3 disks: H</a:t>
            </a:r>
            <a:r>
              <a:rPr lang="en-US" altLang="en-US" sz="1800" baseline="-25000">
                <a:latin typeface="Arial" charset="0"/>
              </a:rPr>
              <a:t>3</a:t>
            </a:r>
            <a:r>
              <a:rPr lang="en-US" altLang="en-US" sz="1800">
                <a:latin typeface="Arial" charset="0"/>
              </a:rPr>
              <a:t> = 7 steps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5338" y="4306888"/>
            <a:ext cx="21082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dirty="0"/>
              <a:t>                              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32567" y="3197554"/>
            <a:ext cx="1787669" cy="1098674"/>
            <a:chOff x="961595" y="5211412"/>
            <a:chExt cx="1787669" cy="109867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961595" y="5940754"/>
              <a:ext cx="1787669" cy="369332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/>
                <a:t>                         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15233" y="5573484"/>
              <a:ext cx="1467068" cy="369332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/>
                <a:t>                    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38605" y="5211412"/>
              <a:ext cx="1210588" cy="369332"/>
            </a:xfrm>
            <a:prstGeom prst="rect">
              <a:avLst/>
            </a:prstGeom>
            <a:grpFill/>
            <a:ln w="19050">
              <a:solidFill>
                <a:schemeClr val="bg1">
                  <a:lumMod val="50000"/>
                </a:schemeClr>
              </a:solidFill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dirty="0"/>
                <a:t>                </a:t>
              </a:r>
            </a:p>
          </p:txBody>
        </p:sp>
      </p:grp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406525" y="5334000"/>
            <a:ext cx="3700463" cy="923925"/>
          </a:xfrm>
          <a:prstGeom prst="rect">
            <a:avLst/>
          </a:prstGeom>
          <a:solidFill>
            <a:srgbClr val="FFFF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l"/>
              <a:defRPr sz="32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lr>
                <a:srgbClr val="E46C0A"/>
              </a:buClr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mbria Math" pitchFamily="18" charset="0"/>
                <a:ea typeface="Cambria Math" pitchFamily="18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Arial" charset="0"/>
              </a:rPr>
              <a:t>Number of steps for 4 disks: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charset="0"/>
              </a:rPr>
              <a:t>H</a:t>
            </a:r>
            <a:r>
              <a:rPr lang="en-US" altLang="en-US" baseline="-25000">
                <a:latin typeface="Arial" charset="0"/>
              </a:rPr>
              <a:t>4</a:t>
            </a:r>
            <a:r>
              <a:rPr lang="en-US" altLang="en-US">
                <a:latin typeface="Arial" charset="0"/>
              </a:rPr>
              <a:t> = 2H</a:t>
            </a:r>
            <a:r>
              <a:rPr lang="en-US" altLang="en-US" baseline="-25000">
                <a:latin typeface="Arial" charset="0"/>
              </a:rPr>
              <a:t>3</a:t>
            </a:r>
            <a:r>
              <a:rPr lang="en-US" altLang="en-US">
                <a:latin typeface="Arial" charset="0"/>
              </a:rPr>
              <a:t> + 1 = 15</a:t>
            </a:r>
          </a:p>
        </p:txBody>
      </p:sp>
    </p:spTree>
    <p:extLst>
      <p:ext uri="{BB962C8B-B14F-4D97-AF65-F5344CB8AC3E}">
        <p14:creationId xmlns:p14="http://schemas.microsoft.com/office/powerpoint/2010/main" val="8580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0.0541 L 0.15625 -0.03121 C 0.18907 -0.0504 0.2382 -0.06104 0.28924 -0.06104 C 0.34757 -0.06104 0.3941 -0.0504 0.42691 -0.03121 L 0.58368 0.0541 " pathEditMode="relative" rAng="0" ptsTypes="FffFF">
                                      <p:cBhvr>
                                        <p:cTn id="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84" y="-57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0209 L 0.07725 -0.03791 C 0.09375 -0.04693 0.11805 -0.05202 0.14323 -0.05202 C 0.17222 -0.05202 0.19531 -0.04693 0.2118 -0.03791 L 0.28941 0.00209 " pathEditMode="relative" rAng="0" ptsTypes="FffFF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62" y="-27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202 0.00139 L 0.51146 -0.07561 C 0.49462 -0.09295 0.46927 -0.10266 0.44306 -0.10266 C 0.4132 -0.10266 0.38907 -0.09295 0.37223 -0.07561 L 0.29202 0.00139 " pathEditMode="relative" rAng="0" ptsTypes="FffFF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52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b="1">
                <a:solidFill>
                  <a:srgbClr val="FF0000"/>
                </a:solidFill>
                <a:cs typeface="Arial" charset="0"/>
              </a:rPr>
              <a:t>Tower of Hanoi problem with n disks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b="1" dirty="0" err="1">
                <a:solidFill>
                  <a:srgbClr val="0000FF"/>
                </a:solidFill>
                <a:sym typeface="Wingdings" pitchFamily="2" charset="2"/>
              </a:rPr>
              <a:t>H</a:t>
            </a:r>
            <a:r>
              <a:rPr lang="en-US" b="1" baseline="-25000" dirty="0" err="1">
                <a:solidFill>
                  <a:srgbClr val="0000FF"/>
                </a:solidFill>
                <a:sym typeface="Wingdings" pitchFamily="2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= 2H</a:t>
            </a:r>
            <a:r>
              <a:rPr lang="en-US" b="1" baseline="-25000" dirty="0">
                <a:solidFill>
                  <a:srgbClr val="0000FF"/>
                </a:solidFill>
                <a:sym typeface="Wingdings" pitchFamily="2" charset="2"/>
              </a:rPr>
              <a:t>n-1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+ 1 </a:t>
            </a:r>
            <a:r>
              <a:rPr lang="en-US" sz="2200" dirty="0">
                <a:sym typeface="Wingdings" pitchFamily="2" charset="2"/>
              </a:rPr>
              <a:t>// recurrence relation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H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= 1 </a:t>
            </a:r>
            <a:r>
              <a:rPr lang="en-US" sz="2200" dirty="0">
                <a:sym typeface="Wingdings" pitchFamily="2" charset="2"/>
              </a:rPr>
              <a:t>// initial condition</a:t>
            </a:r>
          </a:p>
          <a:p>
            <a:pPr>
              <a:defRPr/>
            </a:pPr>
            <a:r>
              <a:rPr lang="en-US" dirty="0">
                <a:sym typeface="Symbol"/>
              </a:rPr>
              <a:t> </a:t>
            </a:r>
            <a:r>
              <a:rPr lang="en-US" b="1" dirty="0" err="1">
                <a:solidFill>
                  <a:srgbClr val="0000FF"/>
                </a:solidFill>
                <a:sym typeface="Symbol"/>
              </a:rPr>
              <a:t>H</a:t>
            </a:r>
            <a:r>
              <a:rPr lang="en-US" b="1" baseline="-25000" dirty="0" err="1">
                <a:solidFill>
                  <a:srgbClr val="0000FF"/>
                </a:solidFill>
                <a:sym typeface="Symbol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 = 2</a:t>
            </a:r>
            <a:r>
              <a:rPr lang="en-US" b="1" baseline="30000" dirty="0">
                <a:solidFill>
                  <a:srgbClr val="0000FF"/>
                </a:solidFill>
                <a:sym typeface="Symbol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Symbol"/>
              </a:rPr>
              <a:t> – 1</a:t>
            </a:r>
            <a:r>
              <a:rPr lang="en-US" dirty="0">
                <a:sym typeface="Symbol"/>
              </a:rPr>
              <a:t>, n </a:t>
            </a:r>
            <a:r>
              <a:rPr lang="en-US" dirty="0">
                <a:sym typeface="Euclid Symbol"/>
              </a:rPr>
              <a:t> 1</a:t>
            </a:r>
            <a:r>
              <a:rPr lang="en-US" dirty="0">
                <a:sym typeface="Symbol"/>
              </a:rPr>
              <a:t> </a:t>
            </a:r>
            <a:r>
              <a:rPr lang="en-US" sz="2200" dirty="0">
                <a:sym typeface="Symbol"/>
              </a:rPr>
              <a:t>// solution</a:t>
            </a:r>
            <a:endParaRPr lang="en-US" sz="2200" dirty="0">
              <a:sym typeface="Wingdings" pitchFamily="2" charset="2"/>
            </a:endParaRPr>
          </a:p>
          <a:p>
            <a:pPr>
              <a:defRPr/>
            </a:pPr>
            <a:r>
              <a:rPr lang="en-US" dirty="0"/>
              <a:t>n = 64 </a:t>
            </a:r>
            <a:r>
              <a:rPr lang="en-US" dirty="0">
                <a:sym typeface="Wingdings" pitchFamily="2" charset="2"/>
              </a:rPr>
              <a:t> H</a:t>
            </a:r>
            <a:r>
              <a:rPr lang="en-US" baseline="-25000" dirty="0">
                <a:sym typeface="Wingdings" pitchFamily="2" charset="2"/>
              </a:rPr>
              <a:t>64</a:t>
            </a:r>
            <a:r>
              <a:rPr lang="en-US" dirty="0">
                <a:sym typeface="Wingdings" pitchFamily="2" charset="2"/>
              </a:rPr>
              <a:t> = 2</a:t>
            </a:r>
            <a:r>
              <a:rPr lang="en-US" baseline="30000" dirty="0">
                <a:sym typeface="Wingdings" pitchFamily="2" charset="2"/>
              </a:rPr>
              <a:t>64</a:t>
            </a:r>
            <a:r>
              <a:rPr lang="en-US" dirty="0">
                <a:sym typeface="Wingdings" pitchFamily="2" charset="2"/>
              </a:rPr>
              <a:t>-1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sz="2200" dirty="0">
                <a:sym typeface="Wingdings" pitchFamily="2" charset="2"/>
              </a:rPr>
              <a:t>(=18 446 744 073 709 551 615)</a:t>
            </a:r>
            <a:endParaRPr lang="en-US" dirty="0">
              <a:sym typeface="Wingdings" pitchFamily="2" charset="2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dirty="0">
                <a:sym typeface="Wingdings" pitchFamily="2" charset="2"/>
              </a:rPr>
              <a:t>1 move/sec  </a:t>
            </a:r>
            <a:r>
              <a:rPr lang="en-US">
                <a:sym typeface="Wingdings" pitchFamily="2" charset="2"/>
              </a:rPr>
              <a:t>more than </a:t>
            </a:r>
            <a:r>
              <a:rPr lang="en-US" dirty="0">
                <a:sym typeface="Wingdings" pitchFamily="2" charset="2"/>
              </a:rPr>
              <a:t>500 billion years.</a:t>
            </a:r>
          </a:p>
          <a:p>
            <a:pPr>
              <a:defRPr/>
            </a:pPr>
            <a:r>
              <a:rPr lang="en-US" dirty="0">
                <a:sym typeface="Wingdings" pitchFamily="2" charset="2"/>
              </a:rPr>
              <a:t> Complexity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O(2</a:t>
            </a:r>
            <a:r>
              <a:rPr lang="en-US" b="1" baseline="30000" dirty="0">
                <a:solidFill>
                  <a:srgbClr val="0000FF"/>
                </a:solidFill>
                <a:sym typeface="Wingdings" pitchFamily="2" charset="2"/>
              </a:rPr>
              <a:t>n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)</a:t>
            </a:r>
            <a:r>
              <a:rPr lang="en-US" dirty="0">
                <a:sym typeface="Wingdings" pitchFamily="2" charset="2"/>
              </a:rPr>
              <a:t> </a:t>
            </a:r>
            <a:endParaRPr lang="en-US" dirty="0"/>
          </a:p>
        </p:txBody>
      </p:sp>
      <p:pic>
        <p:nvPicPr>
          <p:cNvPr id="50180" name="Picture 3" descr="07_1_03"/>
          <p:cNvPicPr>
            <a:picLocks noChangeAspect="1" noChangeArrowheads="1"/>
          </p:cNvPicPr>
          <p:nvPr/>
        </p:nvPicPr>
        <p:blipFill>
          <a:blip r:embed="rId3">
            <a:lum bright="-20000" contras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673" y="4724400"/>
            <a:ext cx="3505200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89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latin typeface="Arial" charset="0"/>
                <a:cs typeface="Arial" charset="0"/>
              </a:rPr>
              <a:t>How many bit strings of length n that </a:t>
            </a:r>
            <a:r>
              <a:rPr lang="en-US" altLang="en-US" sz="3800" b="1" dirty="0">
                <a:solidFill>
                  <a:srgbClr val="FF0000"/>
                </a:solidFill>
                <a:latin typeface="Arial" charset="0"/>
                <a:cs typeface="Arial" charset="0"/>
              </a:rPr>
              <a:t>not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sz="3800" b="1" dirty="0">
                <a:solidFill>
                  <a:srgbClr val="FF0000"/>
                </a:solidFill>
                <a:latin typeface="Arial" charset="0"/>
                <a:cs typeface="Arial" charset="0"/>
              </a:rPr>
              <a:t>have two consecutive 0s</a:t>
            </a:r>
            <a:endParaRPr lang="en-US" altLang="en-US" sz="3800" b="1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altLang="en-US">
                <a:cs typeface="Arial" charset="0"/>
              </a:rPr>
              <a:t>n : </a:t>
            </a:r>
            <a:r>
              <a:rPr lang="en-US" altLang="en-US" sz="3600">
                <a:cs typeface="Arial" charset="0"/>
              </a:rPr>
              <a:t>length </a:t>
            </a:r>
            <a:r>
              <a:rPr lang="en-US" altLang="en-US" sz="2800">
                <a:cs typeface="Arial" charset="0"/>
              </a:rPr>
              <a:t>of bit string</a:t>
            </a:r>
          </a:p>
          <a:p>
            <a:r>
              <a:rPr lang="en-US" altLang="en-US">
                <a:cs typeface="Arial" charset="0"/>
              </a:rPr>
              <a:t>a</a:t>
            </a:r>
            <a:r>
              <a:rPr lang="en-US" altLang="en-US" baseline="-25000">
                <a:cs typeface="Arial" charset="0"/>
              </a:rPr>
              <a:t>n</a:t>
            </a:r>
            <a:r>
              <a:rPr lang="en-US" altLang="en-US">
                <a:cs typeface="Arial" charset="0"/>
              </a:rPr>
              <a:t>: </a:t>
            </a:r>
            <a:r>
              <a:rPr lang="en-US" altLang="en-US" sz="2800">
                <a:cs typeface="Arial" charset="0"/>
              </a:rPr>
              <a:t>number of such bit strings of </a:t>
            </a:r>
            <a:r>
              <a:rPr lang="en-US" altLang="en-US" sz="3600">
                <a:cs typeface="Arial" charset="0"/>
              </a:rPr>
              <a:t>length n</a:t>
            </a:r>
          </a:p>
          <a:p>
            <a:endParaRPr lang="en-US" altLang="en-US"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1" y="2667000"/>
          <a:ext cx="7391399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 2</a:t>
                      </a:r>
                      <a:r>
                        <a:rPr lang="en-US" baseline="30000" dirty="0"/>
                        <a:t>n</a:t>
                      </a:r>
                      <a:r>
                        <a:rPr lang="en-US" dirty="0"/>
                        <a:t> bit strings of length 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0,    1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 = 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trike="sngStrike" dirty="0"/>
                        <a:t>00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  <a:uFill>
                            <a:solidFill>
                              <a:schemeClr val="tx1"/>
                            </a:solidFill>
                          </a:uFill>
                        </a:rPr>
                        <a:t>,</a:t>
                      </a:r>
                      <a:r>
                        <a:rPr lang="en-US" dirty="0"/>
                        <a:t>    01,  10,  11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 = 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trike="sngStrike" dirty="0"/>
                        <a:t>000</a:t>
                      </a:r>
                      <a:r>
                        <a:rPr lang="en-US" dirty="0"/>
                        <a:t>, </a:t>
                      </a:r>
                      <a:r>
                        <a:rPr lang="en-US" strike="sngStrike" dirty="0"/>
                        <a:t>001</a:t>
                      </a:r>
                      <a:r>
                        <a:rPr lang="en-US" dirty="0"/>
                        <a:t>,  010,  011,</a:t>
                      </a:r>
                    </a:p>
                    <a:p>
                      <a:pPr algn="l"/>
                      <a:r>
                        <a:rPr lang="en-US" strike="sngStrike" dirty="0"/>
                        <a:t>100</a:t>
                      </a:r>
                      <a:r>
                        <a:rPr lang="en-US" dirty="0"/>
                        <a:t>,</a:t>
                      </a:r>
                      <a:r>
                        <a:rPr lang="en-US" baseline="0" dirty="0"/>
                        <a:t>  101,  110,  111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  <a:r>
                        <a:rPr lang="en-US" baseline="0" dirty="0"/>
                        <a:t> = 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0000</a:t>
                      </a:r>
                      <a:r>
                        <a:rPr lang="en-US" dirty="0"/>
                        <a:t>, </a:t>
                      </a:r>
                      <a:r>
                        <a:rPr lang="en-US" strike="sngStrike" dirty="0"/>
                        <a:t>0001</a:t>
                      </a:r>
                      <a:r>
                        <a:rPr lang="en-US" dirty="0"/>
                        <a:t>, </a:t>
                      </a:r>
                      <a:r>
                        <a:rPr lang="en-US" strike="sngStrike" dirty="0"/>
                        <a:t>0010</a:t>
                      </a:r>
                      <a:r>
                        <a:rPr lang="en-US" dirty="0"/>
                        <a:t>, </a:t>
                      </a:r>
                      <a:r>
                        <a:rPr lang="en-US" strike="sngStrike" dirty="0"/>
                        <a:t>0011</a:t>
                      </a:r>
                      <a:r>
                        <a:rPr lang="en-US" dirty="0"/>
                        <a:t>, </a:t>
                      </a:r>
                      <a:r>
                        <a:rPr lang="en-US" strike="sngStrike" dirty="0"/>
                        <a:t>0100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01</a:t>
                      </a:r>
                      <a:r>
                        <a:rPr lang="en-US" dirty="0"/>
                        <a:t>01,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01</a:t>
                      </a:r>
                      <a:r>
                        <a:rPr lang="en-US" dirty="0"/>
                        <a:t>10,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>
                          <a:solidFill>
                            <a:srgbClr val="0000FF"/>
                          </a:solidFill>
                        </a:rPr>
                        <a:t>01</a:t>
                      </a:r>
                      <a:r>
                        <a:rPr lang="en-US" baseline="0" dirty="0"/>
                        <a:t>11,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trike="sngStrike" dirty="0"/>
                        <a:t>1000</a:t>
                      </a:r>
                      <a:r>
                        <a:rPr lang="en-US" dirty="0"/>
                        <a:t>, </a:t>
                      </a:r>
                      <a:r>
                        <a:rPr lang="en-US" strike="sngStrike" dirty="0"/>
                        <a:t>1001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dirty="0"/>
                        <a:t>010,</a:t>
                      </a:r>
                      <a:r>
                        <a:rPr lang="en-US" baseline="0" dirty="0"/>
                        <a:t> </a:t>
                      </a:r>
                      <a:r>
                        <a:rPr lang="en-US" b="1" baseline="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baseline="0" dirty="0"/>
                        <a:t>011, </a:t>
                      </a:r>
                      <a:r>
                        <a:rPr lang="en-US" strike="sngStrike" baseline="0" dirty="0"/>
                        <a:t>1100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baseline="0" dirty="0"/>
                        <a:t>101, </a:t>
                      </a:r>
                      <a:r>
                        <a:rPr lang="en-US" b="1" baseline="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baseline="0" dirty="0"/>
                        <a:t>110, </a:t>
                      </a:r>
                      <a:r>
                        <a:rPr lang="en-US" b="1" baseline="0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baseline="0" dirty="0"/>
                        <a:t>111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  <a:r>
                        <a:rPr lang="en-US" baseline="0" dirty="0"/>
                        <a:t> = 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n-2</a:t>
                      </a:r>
                      <a:r>
                        <a:rPr lang="en-US" dirty="0"/>
                        <a:t>: number of such strings begin with 0 (in fact, 01) </a:t>
                      </a:r>
                    </a:p>
                    <a:p>
                      <a:pPr algn="l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n-1</a:t>
                      </a:r>
                      <a:r>
                        <a:rPr lang="en-US" dirty="0"/>
                        <a:t>: number of such strings begin with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a</a:t>
                      </a:r>
                      <a:r>
                        <a:rPr lang="en-US" sz="2200" b="1" baseline="-25000" dirty="0">
                          <a:solidFill>
                            <a:srgbClr val="0000FF"/>
                          </a:solidFill>
                        </a:rPr>
                        <a:t>n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 = a</a:t>
                      </a:r>
                      <a:r>
                        <a:rPr lang="en-US" sz="2200" b="1" baseline="-25000" dirty="0">
                          <a:solidFill>
                            <a:srgbClr val="0000FF"/>
                          </a:solidFill>
                        </a:rPr>
                        <a:t>n-2</a:t>
                      </a:r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 + a</a:t>
                      </a:r>
                      <a:r>
                        <a:rPr lang="en-US" sz="2200" b="1" baseline="-25000" dirty="0">
                          <a:solidFill>
                            <a:srgbClr val="0000FF"/>
                          </a:solidFill>
                        </a:rPr>
                        <a:t>n-1</a:t>
                      </a:r>
                    </a:p>
                    <a:p>
                      <a:pPr algn="ctr"/>
                      <a:r>
                        <a:rPr lang="en-US" dirty="0"/>
                        <a:t>(Fibonacci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943600" y="37338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943600" y="4038600"/>
            <a:ext cx="609600" cy="838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54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2400" y="274638"/>
            <a:ext cx="8763000" cy="944562"/>
          </a:xfrm>
        </p:spPr>
        <p:txBody>
          <a:bodyPr/>
          <a:lstStyle/>
          <a:p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 Recurrence Relations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5257800"/>
          </a:xfrm>
        </p:spPr>
        <p:txBody>
          <a:bodyPr/>
          <a:lstStyle/>
          <a:p>
            <a:r>
              <a:rPr lang="en-US" altLang="en-US" b="1" i="1" dirty="0">
                <a:solidFill>
                  <a:srgbClr val="0070C0"/>
                </a:solidFill>
                <a:cs typeface="Arial" charset="0"/>
              </a:rPr>
              <a:t>Recurrence relation:</a:t>
            </a:r>
            <a:endParaRPr lang="en-US" altLang="en-US" dirty="0">
              <a:cs typeface="Arial" charset="0"/>
            </a:endParaRPr>
          </a:p>
          <a:p>
            <a:pPr lvl="2"/>
            <a:r>
              <a:rPr lang="en-US" altLang="en-US" dirty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altLang="en-US" dirty="0">
                <a:cs typeface="Arial" charset="0"/>
                <a:sym typeface="Symbol" pitchFamily="18" charset="2"/>
              </a:rPr>
              <a:t> </a:t>
            </a:r>
            <a:r>
              <a:rPr lang="en-US" altLang="en-US" dirty="0" err="1">
                <a:cs typeface="Arial" charset="0"/>
                <a:sym typeface="Symbol" pitchFamily="18" charset="2"/>
              </a:rPr>
              <a:t>H</a:t>
            </a:r>
            <a:r>
              <a:rPr lang="en-US" altLang="en-US" baseline="-25000" dirty="0" err="1">
                <a:cs typeface="Arial" charset="0"/>
                <a:sym typeface="Symbol" pitchFamily="18" charset="2"/>
              </a:rPr>
              <a:t>n</a:t>
            </a:r>
            <a:r>
              <a:rPr lang="en-US" altLang="en-US" dirty="0">
                <a:cs typeface="Arial" charset="0"/>
                <a:sym typeface="Symbol" pitchFamily="18" charset="2"/>
              </a:rPr>
              <a:t> = 2H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n-1</a:t>
            </a:r>
            <a:r>
              <a:rPr lang="en-US" altLang="en-US" dirty="0">
                <a:cs typeface="Arial" charset="0"/>
                <a:sym typeface="Symbol" pitchFamily="18" charset="2"/>
              </a:rPr>
              <a:t> + 1</a:t>
            </a:r>
          </a:p>
          <a:p>
            <a:pPr lvl="2"/>
            <a:r>
              <a:rPr lang="en-US" altLang="en-US" dirty="0">
                <a:cs typeface="Arial" charset="0"/>
                <a:sym typeface="Symbol" pitchFamily="18" charset="2"/>
              </a:rPr>
              <a:t> a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n</a:t>
            </a:r>
            <a:r>
              <a:rPr lang="en-US" altLang="en-US" dirty="0">
                <a:cs typeface="Arial" charset="0"/>
                <a:sym typeface="Symbol" pitchFamily="18" charset="2"/>
              </a:rPr>
              <a:t> = a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n-1</a:t>
            </a:r>
            <a:r>
              <a:rPr lang="en-US" altLang="en-US" dirty="0">
                <a:cs typeface="Arial" charset="0"/>
                <a:sym typeface="Symbol" pitchFamily="18" charset="2"/>
              </a:rPr>
              <a:t> + a</a:t>
            </a:r>
            <a:r>
              <a:rPr lang="en-US" altLang="en-US" baseline="-25000" dirty="0">
                <a:cs typeface="Arial" charset="0"/>
                <a:sym typeface="Symbol" pitchFamily="18" charset="2"/>
              </a:rPr>
              <a:t>n-2</a:t>
            </a:r>
          </a:p>
          <a:p>
            <a:pPr marL="914400" lvl="2" indent="0">
              <a:buNone/>
            </a:pPr>
            <a:endParaRPr lang="en-US" altLang="en-US" baseline="-25000" dirty="0">
              <a:cs typeface="Arial" charset="0"/>
              <a:sym typeface="Symbol" pitchFamily="18" charset="2"/>
            </a:endParaRPr>
          </a:p>
          <a:p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Arial" charset="0"/>
                <a:sym typeface="Symbol" pitchFamily="18" charset="2"/>
              </a:rPr>
              <a:t>Initial conditions:</a:t>
            </a:r>
          </a:p>
          <a:p>
            <a:pPr lvl="2"/>
            <a:r>
              <a:rPr lang="en-US" altLang="en-US" sz="2800" b="1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H</a:t>
            </a:r>
            <a:r>
              <a:rPr lang="en-US" altLang="en-US" sz="2800" b="1" baseline="-25000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sz="2800" b="1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=1</a:t>
            </a:r>
          </a:p>
          <a:p>
            <a:pPr lvl="2"/>
            <a:r>
              <a:rPr lang="en-US" altLang="en-US" sz="2800" b="1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 a</a:t>
            </a:r>
            <a:r>
              <a:rPr lang="en-US" altLang="en-US" sz="2800" b="1" baseline="-25000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1</a:t>
            </a:r>
            <a:r>
              <a:rPr lang="en-US" altLang="en-US" sz="2800" b="1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=2, a</a:t>
            </a:r>
            <a:r>
              <a:rPr lang="en-US" altLang="en-US" sz="2800" b="1" baseline="-25000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2</a:t>
            </a:r>
            <a:r>
              <a:rPr lang="en-US" altLang="en-US" sz="2800" b="1" dirty="0">
                <a:solidFill>
                  <a:srgbClr val="0000FF"/>
                </a:solidFill>
                <a:cs typeface="Arial" charset="0"/>
                <a:sym typeface="Symbol" pitchFamily="18" charset="2"/>
              </a:rPr>
              <a:t>=3</a:t>
            </a:r>
            <a:endParaRPr lang="en-US" altLang="en-US" sz="2800" dirty="0">
              <a:cs typeface="Arial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99110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00FF"/>
                </a:solidFill>
                <a:latin typeface="Arial" charset="0"/>
                <a:cs typeface="Arial" charset="0"/>
              </a:rPr>
              <a:t>Recurrence Relations</a:t>
            </a:r>
            <a:endParaRPr lang="en-US" altLang="en-US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>
                <a:solidFill>
                  <a:srgbClr val="0000FF"/>
                </a:solidFill>
                <a:latin typeface="Arial" charset="0"/>
                <a:cs typeface="Arial" charset="0"/>
              </a:rPr>
              <a:t>Example: </a:t>
            </a:r>
            <a:r>
              <a:rPr lang="en-US" altLang="en-US" sz="2400" dirty="0">
                <a:latin typeface="Arial" charset="0"/>
                <a:cs typeface="Arial" charset="0"/>
              </a:rPr>
              <a:t>Determine whether </a:t>
            </a:r>
            <a:r>
              <a:rPr lang="en-US" altLang="en-US" dirty="0">
                <a:latin typeface="Arial" charset="0"/>
                <a:cs typeface="Arial" charset="0"/>
              </a:rPr>
              <a:t>{a</a:t>
            </a:r>
            <a:r>
              <a:rPr lang="en-US" altLang="en-US" baseline="-25000" dirty="0">
                <a:latin typeface="Arial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} = 3n </a:t>
            </a:r>
            <a:r>
              <a:rPr lang="en-US" altLang="en-US" sz="2400" dirty="0">
                <a:latin typeface="Arial" charset="0"/>
                <a:cs typeface="Arial" charset="0"/>
              </a:rPr>
              <a:t>is a </a:t>
            </a:r>
            <a:r>
              <a:rPr lang="en-US" altLang="en-US" b="1" i="1" dirty="0">
                <a:solidFill>
                  <a:srgbClr val="0070C0"/>
                </a:solidFill>
                <a:latin typeface="Arial" charset="0"/>
                <a:cs typeface="Arial" charset="0"/>
              </a:rPr>
              <a:t>solution</a:t>
            </a:r>
            <a:r>
              <a:rPr lang="en-US" altLang="en-US" sz="2400" i="1" dirty="0">
                <a:latin typeface="Arial" charset="0"/>
                <a:cs typeface="Arial" charset="0"/>
              </a:rPr>
              <a:t> </a:t>
            </a:r>
            <a:r>
              <a:rPr lang="en-US" altLang="en-US" sz="2400" dirty="0">
                <a:latin typeface="Arial" charset="0"/>
                <a:cs typeface="Arial" charset="0"/>
              </a:rPr>
              <a:t>of the </a:t>
            </a:r>
            <a:r>
              <a:rPr lang="en-US" altLang="en-US" dirty="0">
                <a:latin typeface="Arial" charset="0"/>
                <a:cs typeface="Arial" charset="0"/>
              </a:rPr>
              <a:t>recurrence relation </a:t>
            </a:r>
          </a:p>
          <a:p>
            <a:pPr marL="0" indent="0" algn="ctr">
              <a:buFont typeface="Wingdings" pitchFamily="2" charset="2"/>
              <a:buNone/>
              <a:defRPr/>
            </a:pPr>
            <a:r>
              <a:rPr lang="en-US" altLang="en-US" dirty="0">
                <a:latin typeface="Arial" charset="0"/>
                <a:cs typeface="Arial" charset="0"/>
              </a:rPr>
              <a:t>   a</a:t>
            </a:r>
            <a:r>
              <a:rPr lang="en-US" altLang="en-US" baseline="-25000" dirty="0">
                <a:latin typeface="Arial" charset="0"/>
                <a:cs typeface="Arial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= 2a</a:t>
            </a:r>
            <a:r>
              <a:rPr lang="en-US" altLang="en-US" baseline="-25000" dirty="0">
                <a:latin typeface="Arial" charset="0"/>
                <a:cs typeface="Arial" charset="0"/>
              </a:rPr>
              <a:t>n-1</a:t>
            </a:r>
            <a:r>
              <a:rPr lang="en-US" altLang="en-US" dirty="0">
                <a:latin typeface="Arial" charset="0"/>
                <a:cs typeface="Arial" charset="0"/>
              </a:rPr>
              <a:t> – a</a:t>
            </a:r>
            <a:r>
              <a:rPr lang="en-US" altLang="en-US" baseline="-25000" dirty="0">
                <a:latin typeface="Arial" charset="0"/>
                <a:cs typeface="Arial" charset="0"/>
              </a:rPr>
              <a:t>n-2</a:t>
            </a:r>
            <a:r>
              <a:rPr lang="en-US" altLang="en-US" sz="2400" dirty="0">
                <a:latin typeface="Arial" charset="0"/>
                <a:cs typeface="Arial" charset="0"/>
              </a:rPr>
              <a:t>, n</a:t>
            </a:r>
            <a:r>
              <a:rPr lang="en-US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≥ </a:t>
            </a:r>
            <a:r>
              <a:rPr lang="en-US" altLang="en-US" sz="2400" dirty="0">
                <a:latin typeface="Arial" charset="0"/>
                <a:cs typeface="Arial" charset="0"/>
              </a:rPr>
              <a:t>2?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  <a:cs typeface="Arial" charset="0"/>
              </a:rPr>
              <a:t>a</a:t>
            </a:r>
            <a:r>
              <a:rPr lang="en-US" altLang="en-US" sz="2400" baseline="-25000" dirty="0">
                <a:latin typeface="Arial" charset="0"/>
                <a:cs typeface="Arial" charset="0"/>
              </a:rPr>
              <a:t>n</a:t>
            </a:r>
            <a:r>
              <a:rPr lang="en-US" altLang="en-US" sz="2400" dirty="0">
                <a:latin typeface="Arial" charset="0"/>
                <a:cs typeface="Arial" charset="0"/>
              </a:rPr>
              <a:t> = 3n </a:t>
            </a:r>
            <a:r>
              <a:rPr lang="en-US" altLang="en-US" sz="2400" dirty="0">
                <a:latin typeface="Arial" charset="0"/>
                <a:cs typeface="Arial" charset="0"/>
                <a:sym typeface="Symbol"/>
              </a:rPr>
              <a:t> a</a:t>
            </a:r>
            <a:r>
              <a:rPr lang="en-US" altLang="en-US" sz="2400" baseline="-25000" dirty="0">
                <a:latin typeface="Arial" charset="0"/>
                <a:cs typeface="Arial" charset="0"/>
                <a:sym typeface="Symbol"/>
              </a:rPr>
              <a:t>n-1</a:t>
            </a:r>
            <a:r>
              <a:rPr lang="en-US" altLang="en-US" sz="2400" dirty="0">
                <a:latin typeface="Arial" charset="0"/>
                <a:cs typeface="Arial" charset="0"/>
                <a:sym typeface="Symbol"/>
              </a:rPr>
              <a:t> = 3(n-1) and a</a:t>
            </a:r>
            <a:r>
              <a:rPr lang="en-US" altLang="en-US" sz="2400" baseline="-25000" dirty="0">
                <a:latin typeface="Arial" charset="0"/>
                <a:cs typeface="Arial" charset="0"/>
                <a:sym typeface="Symbol"/>
              </a:rPr>
              <a:t>n-2</a:t>
            </a:r>
            <a:r>
              <a:rPr lang="en-US" altLang="en-US" sz="2400" dirty="0">
                <a:latin typeface="Arial" charset="0"/>
                <a:cs typeface="Arial" charset="0"/>
                <a:sym typeface="Symbol"/>
              </a:rPr>
              <a:t> = 3(n-2)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  <a:cs typeface="Arial" charset="0"/>
              </a:rPr>
              <a:t>The right-hand side = 2a</a:t>
            </a:r>
            <a:r>
              <a:rPr lang="en-US" altLang="en-US" sz="2400" baseline="-25000" dirty="0">
                <a:latin typeface="Arial" charset="0"/>
                <a:cs typeface="Arial" charset="0"/>
              </a:rPr>
              <a:t>n-1 </a:t>
            </a:r>
            <a:r>
              <a:rPr lang="en-US" altLang="en-US" sz="2400" dirty="0">
                <a:latin typeface="Arial" charset="0"/>
                <a:cs typeface="Arial" charset="0"/>
              </a:rPr>
              <a:t>– a</a:t>
            </a:r>
            <a:r>
              <a:rPr lang="en-US" altLang="en-US" sz="2400" baseline="-25000" dirty="0">
                <a:latin typeface="Arial" charset="0"/>
                <a:cs typeface="Arial" charset="0"/>
              </a:rPr>
              <a:t>n-2</a:t>
            </a:r>
            <a:r>
              <a:rPr lang="en-US" altLang="en-US" sz="2400" dirty="0">
                <a:latin typeface="Arial" charset="0"/>
                <a:cs typeface="Arial" charset="0"/>
              </a:rPr>
              <a:t> = 2.3(n-1) – 3(n-2)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  <a:cs typeface="Arial" charset="0"/>
              </a:rPr>
              <a:t>The right-hand side = 3n = a</a:t>
            </a:r>
            <a:r>
              <a:rPr lang="en-US" altLang="en-US" sz="2400" baseline="-25000" dirty="0">
                <a:latin typeface="Arial" charset="0"/>
                <a:cs typeface="Arial" charset="0"/>
              </a:rPr>
              <a:t>n</a:t>
            </a:r>
          </a:p>
          <a:p>
            <a:pPr>
              <a:defRPr/>
            </a:pPr>
            <a:r>
              <a:rPr lang="en-US" altLang="en-US" dirty="0">
                <a:latin typeface="Arial" charset="0"/>
                <a:cs typeface="Arial" charset="0"/>
              </a:rPr>
              <a:t>Left-hand side = Right-hand side </a:t>
            </a:r>
          </a:p>
          <a:p>
            <a:pPr>
              <a:defRPr/>
            </a:pPr>
            <a:r>
              <a:rPr lang="en-US" altLang="en-US" sz="2400" dirty="0">
                <a:latin typeface="Arial" charset="0"/>
                <a:cs typeface="Arial" charset="0"/>
                <a:sym typeface="Symbol"/>
              </a:rPr>
              <a:t> </a:t>
            </a:r>
            <a:r>
              <a:rPr lang="en-US" altLang="en-US" sz="2400" dirty="0">
                <a:latin typeface="Arial" charset="0"/>
                <a:cs typeface="Arial" charset="0"/>
              </a:rPr>
              <a:t>a</a:t>
            </a:r>
            <a:r>
              <a:rPr lang="en-US" altLang="en-US" sz="2400" baseline="-25000" dirty="0">
                <a:latin typeface="Arial" charset="0"/>
                <a:cs typeface="Arial" charset="0"/>
              </a:rPr>
              <a:t>n</a:t>
            </a:r>
            <a:r>
              <a:rPr lang="en-US" altLang="en-US" sz="2400" dirty="0">
                <a:latin typeface="Arial" charset="0"/>
                <a:cs typeface="Arial" charset="0"/>
              </a:rPr>
              <a:t> is a </a:t>
            </a:r>
            <a:r>
              <a:rPr lang="en-US" altLang="en-US" dirty="0">
                <a:latin typeface="Arial" charset="0"/>
                <a:cs typeface="Arial" charset="0"/>
              </a:rPr>
              <a:t>solution</a:t>
            </a:r>
            <a:r>
              <a:rPr lang="en-US" altLang="en-US" sz="2400" dirty="0">
                <a:latin typeface="Arial" charset="0"/>
                <a:cs typeface="Arial" charset="0"/>
              </a:rPr>
              <a:t> of the recurrence relation</a:t>
            </a:r>
          </a:p>
          <a:p>
            <a:pPr>
              <a:defRPr/>
            </a:pP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676400" y="2895600"/>
            <a:ext cx="12954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572000" y="2743200"/>
            <a:ext cx="762000" cy="1676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40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FF63-D12F-45B8-B886-25A419C15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4656-F7E4-4C02-8B07-6AFAAE845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Choose a 6-character password: 	******</a:t>
            </a:r>
          </a:p>
          <a:p>
            <a:pPr marL="0" indent="0">
              <a:buNone/>
            </a:pPr>
            <a:r>
              <a:rPr lang="en-US" sz="3600" dirty="0"/>
              <a:t>* can be 0..9, </a:t>
            </a:r>
            <a:r>
              <a:rPr lang="en-US" sz="3600" dirty="0" err="1"/>
              <a:t>a..z</a:t>
            </a:r>
            <a:r>
              <a:rPr lang="en-US" sz="3600" dirty="0"/>
              <a:t>, A..Z</a:t>
            </a:r>
          </a:p>
          <a:p>
            <a:r>
              <a:rPr lang="en-US" sz="3600" dirty="0">
                <a:solidFill>
                  <a:srgbClr val="3333CC"/>
                </a:solidFill>
              </a:rPr>
              <a:t>How many possible passwords ?</a:t>
            </a:r>
          </a:p>
          <a:p>
            <a:r>
              <a:rPr lang="en-US" sz="3600" dirty="0">
                <a:solidFill>
                  <a:srgbClr val="3333CC"/>
                </a:solidFill>
              </a:rPr>
              <a:t>How many passwords begin with a or A?</a:t>
            </a:r>
          </a:p>
          <a:p>
            <a:r>
              <a:rPr lang="en-US" sz="3600" dirty="0">
                <a:solidFill>
                  <a:srgbClr val="3333CC"/>
                </a:solidFill>
              </a:rPr>
              <a:t>How many passwords begin with a or end with A?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4753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457200" y="5032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altLang="en-US" b="0" dirty="0">
                <a:solidFill>
                  <a:srgbClr val="0000FF"/>
                </a:solidFill>
                <a:latin typeface="Arial" charset="0"/>
                <a:cs typeface="Arial" charset="0"/>
              </a:rPr>
              <a:t>Divide-and-Conquer Algorithms</a:t>
            </a:r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b="0" dirty="0">
                <a:solidFill>
                  <a:schemeClr val="tx1"/>
                </a:solidFill>
                <a:latin typeface="Arial" charset="0"/>
                <a:cs typeface="Arial" charset="0"/>
              </a:rPr>
              <a:t>and recurrence Relations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229600" cy="3810000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Divide: </a:t>
            </a:r>
            <a:r>
              <a:rPr lang="en-US" altLang="en-US" sz="2800" dirty="0">
                <a:latin typeface="Arial" charset="0"/>
                <a:cs typeface="Arial" charset="0"/>
              </a:rPr>
              <a:t>Dividing a problem into one or more  instances of the same problem of smaller size</a:t>
            </a:r>
          </a:p>
          <a:p>
            <a:pPr marL="0" indent="0">
              <a:buNone/>
            </a:pPr>
            <a:endParaRPr lang="en-US" altLang="en-US" sz="2800" b="1" dirty="0">
              <a:latin typeface="Arial" charset="0"/>
              <a:cs typeface="Arial" charset="0"/>
            </a:endParaRPr>
          </a:p>
          <a:p>
            <a:r>
              <a:rPr lang="en-US" alt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Conquer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  <a:cs typeface="Arial" charset="0"/>
              </a:rPr>
              <a:t>:</a:t>
            </a:r>
            <a:r>
              <a:rPr lang="en-US" altLang="en-US" sz="2800" dirty="0">
                <a:latin typeface="Arial" charset="0"/>
                <a:cs typeface="Arial" charset="0"/>
              </a:rPr>
              <a:t> Using the solutions of the smaller problems to find a solution of the original problem, perhaps with some additional work. </a:t>
            </a:r>
          </a:p>
        </p:txBody>
      </p:sp>
    </p:spTree>
    <p:extLst>
      <p:ext uri="{BB962C8B-B14F-4D97-AF65-F5344CB8AC3E}">
        <p14:creationId xmlns:p14="http://schemas.microsoft.com/office/powerpoint/2010/main" val="2397431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44562"/>
          </a:xfrm>
        </p:spPr>
        <p:txBody>
          <a:bodyPr/>
          <a:lstStyle/>
          <a:p>
            <a:r>
              <a:rPr lang="en-US" altLang="en-US" sz="2800" b="1" dirty="0">
                <a:solidFill>
                  <a:srgbClr val="0000FF"/>
                </a:solidFill>
                <a:latin typeface="Arial" charset="0"/>
                <a:cs typeface="Arial" charset="0"/>
              </a:rPr>
              <a:t>Recurrence Relations for Binary Search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382000" cy="762000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Arial" charset="0"/>
                <a:cs typeface="Arial" charset="0"/>
              </a:rPr>
              <a:t> f(n) = f(n/2)   +2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990600"/>
            <a:ext cx="6705600" cy="403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procedure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i="1" dirty="0" err="1">
                <a:solidFill>
                  <a:schemeClr val="tx1"/>
                </a:solidFill>
              </a:rPr>
              <a:t>bsearch</a:t>
            </a:r>
            <a:r>
              <a:rPr lang="en-US" sz="2400" dirty="0">
                <a:solidFill>
                  <a:schemeClr val="tx1"/>
                </a:solidFill>
              </a:rPr>
              <a:t>(x, i, j)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&gt; j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0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else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	m=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(i+j)/2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2400" dirty="0">
                <a:solidFill>
                  <a:schemeClr val="tx1"/>
                </a:solidFill>
              </a:rPr>
              <a:t>   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if x= a</a:t>
            </a:r>
            <a:r>
              <a:rPr lang="en-US" sz="2400" baseline="-25000" dirty="0">
                <a:solidFill>
                  <a:schemeClr val="tx1"/>
                </a:solidFill>
                <a:sym typeface="Wingdings" pitchFamily="2" charset="2"/>
              </a:rPr>
              <a:t>m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	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m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b="1" dirty="0">
                <a:solidFill>
                  <a:schemeClr val="tx1"/>
                </a:solidFill>
              </a:rPr>
              <a:t>else</a:t>
            </a:r>
            <a:r>
              <a:rPr lang="en-US" sz="2400" dirty="0">
                <a:solidFill>
                  <a:schemeClr val="tx1"/>
                </a:solidFill>
              </a:rPr>
              <a:t> if  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x&lt; a</a:t>
            </a:r>
            <a:r>
              <a:rPr lang="en-US" sz="2400" baseline="-25000" dirty="0">
                <a:solidFill>
                  <a:schemeClr val="tx1"/>
                </a:solidFill>
                <a:sym typeface="Wingdings" pitchFamily="2" charset="2"/>
              </a:rPr>
              <a:t>m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	</a:t>
            </a:r>
            <a:r>
              <a:rPr lang="en-US" sz="2400" i="1" dirty="0" err="1">
                <a:solidFill>
                  <a:schemeClr val="tx1"/>
                </a:solidFill>
                <a:sym typeface="Wingdings" pitchFamily="2" charset="2"/>
              </a:rPr>
              <a:t>bsearch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i, m-1)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else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	</a:t>
            </a:r>
            <a:r>
              <a:rPr lang="en-US" sz="2400" i="1" dirty="0" err="1">
                <a:solidFill>
                  <a:schemeClr val="tx1"/>
                </a:solidFill>
                <a:sym typeface="Wingdings" pitchFamily="2" charset="2"/>
              </a:rPr>
              <a:t>bsearch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(x, m+1, j)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667000" y="2743200"/>
            <a:ext cx="2133600" cy="2667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095500" y="2971800"/>
            <a:ext cx="3390900" cy="2438400"/>
          </a:xfrm>
          <a:prstGeom prst="straightConnector1">
            <a:avLst/>
          </a:prstGeom>
          <a:ln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084383" y="3886200"/>
            <a:ext cx="2402017" cy="1600200"/>
          </a:xfrm>
          <a:prstGeom prst="straightConnector1">
            <a:avLst/>
          </a:prstGeom>
          <a:ln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715000" y="1012372"/>
            <a:ext cx="148790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 b="1" dirty="0"/>
              <a:t>f(</a:t>
            </a:r>
            <a:r>
              <a:rPr lang="en-US" b="1" dirty="0">
                <a:solidFill>
                  <a:srgbClr val="0000FF"/>
                </a:solidFill>
              </a:rPr>
              <a:t>n</a:t>
            </a:r>
            <a:r>
              <a:rPr lang="en-US" b="1" dirty="0"/>
              <a:t>)</a:t>
            </a:r>
          </a:p>
          <a:p>
            <a:r>
              <a:rPr lang="en-US" dirty="0"/>
              <a:t>comparisons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55892" y="4078069"/>
            <a:ext cx="148790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 b="1" dirty="0"/>
              <a:t>f(</a:t>
            </a:r>
            <a:r>
              <a:rPr lang="en-US" b="1" dirty="0">
                <a:solidFill>
                  <a:srgbClr val="0000FF"/>
                </a:solidFill>
              </a:rPr>
              <a:t>n/2</a:t>
            </a:r>
            <a:r>
              <a:rPr lang="en-US" b="1" dirty="0"/>
              <a:t>)</a:t>
            </a:r>
          </a:p>
          <a:p>
            <a:r>
              <a:rPr lang="en-US" dirty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661035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en-US" sz="2400" b="1">
                <a:solidFill>
                  <a:srgbClr val="0000FF"/>
                </a:solidFill>
                <a:latin typeface="Arial" charset="0"/>
                <a:cs typeface="Arial" charset="0"/>
              </a:rPr>
              <a:t>Recurrence Relations for Finding Maximum of a sequence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1143000"/>
            <a:ext cx="6705600" cy="4953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procedure</a:t>
            </a:r>
            <a:r>
              <a:rPr lang="en-US" sz="2400" dirty="0">
                <a:solidFill>
                  <a:schemeClr val="tx1"/>
                </a:solidFill>
              </a:rPr>
              <a:t>  </a:t>
            </a:r>
            <a:r>
              <a:rPr lang="en-US" sz="2400" i="1" dirty="0" err="1">
                <a:solidFill>
                  <a:schemeClr val="tx1"/>
                </a:solidFill>
              </a:rPr>
              <a:t>findmax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 err="1">
                <a:solidFill>
                  <a:schemeClr val="tx1"/>
                </a:solidFill>
              </a:rPr>
              <a:t>i,j</a:t>
            </a:r>
            <a:r>
              <a:rPr lang="en-US" sz="2400" dirty="0">
                <a:solidFill>
                  <a:schemeClr val="tx1"/>
                </a:solidFill>
              </a:rPr>
              <a:t>: integer ,a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,a</a:t>
            </a:r>
            <a:r>
              <a:rPr lang="en-US" sz="2400" baseline="-25000" dirty="0">
                <a:solidFill>
                  <a:schemeClr val="tx1"/>
                </a:solidFill>
              </a:rPr>
              <a:t>2+1</a:t>
            </a:r>
            <a:r>
              <a:rPr lang="en-US" sz="2400" dirty="0">
                <a:solidFill>
                  <a:schemeClr val="tx1"/>
                </a:solidFill>
              </a:rPr>
              <a:t>,…,a</a:t>
            </a:r>
            <a:r>
              <a:rPr lang="en-US" sz="2400" baseline="-25000" dirty="0">
                <a:solidFill>
                  <a:schemeClr val="tx1"/>
                </a:solidFill>
              </a:rPr>
              <a:t>j</a:t>
            </a:r>
            <a:r>
              <a:rPr lang="en-US" sz="2400" dirty="0">
                <a:solidFill>
                  <a:schemeClr val="tx1"/>
                </a:solidFill>
              </a:rPr>
              <a:t>: integers)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=j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return (</a:t>
            </a:r>
            <a:r>
              <a:rPr lang="en-US" sz="2400" dirty="0" err="1">
                <a:solidFill>
                  <a:schemeClr val="tx1"/>
                </a:solidFill>
                <a:sym typeface="Wingdings" pitchFamily="2" charset="2"/>
              </a:rPr>
              <a:t>a</a:t>
            </a:r>
            <a:r>
              <a:rPr lang="en-US" sz="2400" baseline="-25000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eaLnBrk="1" hangingPunct="1">
              <a:defRPr/>
            </a:pPr>
            <a:r>
              <a:rPr lang="en-US" sz="2400" b="1" dirty="0">
                <a:solidFill>
                  <a:schemeClr val="tx1"/>
                </a:solidFill>
              </a:rPr>
              <a:t>else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</a:rPr>
              <a:t>	m:=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(i+j)/2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	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max1:= </a:t>
            </a:r>
            <a:r>
              <a:rPr lang="en-US" sz="2400" i="1" dirty="0" err="1">
                <a:solidFill>
                  <a:schemeClr val="tx1"/>
                </a:solidFill>
                <a:sym typeface="Wingdings" pitchFamily="2" charset="2"/>
              </a:rPr>
              <a:t>findmax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(i,m,a</a:t>
            </a:r>
            <a:r>
              <a:rPr lang="en-US" sz="2400" baseline="-25000" dirty="0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,a</a:t>
            </a:r>
            <a:r>
              <a:rPr lang="en-US" sz="2400" baseline="-25000" dirty="0">
                <a:solidFill>
                  <a:schemeClr val="tx1"/>
                </a:solidFill>
                <a:sym typeface="Wingdings" pitchFamily="2" charset="2"/>
              </a:rPr>
              <a:t>i+1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,…,a</a:t>
            </a:r>
            <a:r>
              <a:rPr lang="en-US" sz="2400" baseline="-25000" dirty="0">
                <a:solidFill>
                  <a:schemeClr val="tx1"/>
                </a:solidFill>
                <a:sym typeface="Wingdings" pitchFamily="2" charset="2"/>
              </a:rPr>
              <a:t>m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eaLnBrk="1" hangingPunct="1">
              <a:defRPr/>
            </a:pPr>
            <a:endParaRPr lang="en-US" sz="2400" dirty="0">
              <a:solidFill>
                <a:schemeClr val="tx1"/>
              </a:solidFill>
              <a:sym typeface="Wingdings" pitchFamily="2" charset="2"/>
            </a:endParaRP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max2:= </a:t>
            </a:r>
            <a:r>
              <a:rPr lang="en-US" sz="2400" i="1" dirty="0" err="1">
                <a:solidFill>
                  <a:schemeClr val="tx1"/>
                </a:solidFill>
                <a:sym typeface="Wingdings" pitchFamily="2" charset="2"/>
              </a:rPr>
              <a:t>findmax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(m+1,j,a</a:t>
            </a:r>
            <a:r>
              <a:rPr lang="en-US" sz="2400" baseline="-25000" dirty="0">
                <a:solidFill>
                  <a:schemeClr val="tx1"/>
                </a:solidFill>
                <a:sym typeface="Wingdings" pitchFamily="2" charset="2"/>
              </a:rPr>
              <a:t>m+1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,a</a:t>
            </a:r>
            <a:r>
              <a:rPr lang="en-US" sz="2400" baseline="-25000" dirty="0">
                <a:solidFill>
                  <a:schemeClr val="tx1"/>
                </a:solidFill>
                <a:sym typeface="Wingdings" pitchFamily="2" charset="2"/>
              </a:rPr>
              <a:t>m+2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,…,a</a:t>
            </a:r>
            <a:r>
              <a:rPr lang="en-US" sz="2400" baseline="-25000" dirty="0">
                <a:solidFill>
                  <a:schemeClr val="tx1"/>
                </a:solidFill>
                <a:sym typeface="Wingdings" pitchFamily="2" charset="2"/>
              </a:rPr>
              <a:t>j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	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if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max1 &gt; max2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	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max1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   	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else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</a:t>
            </a:r>
          </a:p>
          <a:p>
            <a:pPr eaLnBrk="1" hangingPunct="1">
              <a:defRPr/>
            </a:pP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		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return</a:t>
            </a:r>
            <a:r>
              <a:rPr lang="en-US" sz="2400" dirty="0">
                <a:solidFill>
                  <a:schemeClr val="tx1"/>
                </a:solidFill>
                <a:sym typeface="Wingdings" pitchFamily="2" charset="2"/>
              </a:rPr>
              <a:t> max2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>
          <a:xfrm>
            <a:off x="3839222" y="2286000"/>
            <a:ext cx="3886200" cy="609600"/>
          </a:xfrm>
          <a:solidFill>
            <a:srgbClr val="FF0000"/>
          </a:solidFill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en-US" sz="2800" b="1">
                <a:solidFill>
                  <a:schemeClr val="bg1"/>
                </a:solidFill>
                <a:latin typeface="Arial" charset="0"/>
                <a:cs typeface="Arial" charset="0"/>
              </a:rPr>
              <a:t> f(n) = 2f(n/2) +1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1208314"/>
            <a:ext cx="148790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 b="1" dirty="0"/>
              <a:t>f(</a:t>
            </a:r>
            <a:r>
              <a:rPr lang="en-US" b="1" dirty="0">
                <a:solidFill>
                  <a:srgbClr val="0000FF"/>
                </a:solidFill>
              </a:rPr>
              <a:t>n</a:t>
            </a:r>
            <a:r>
              <a:rPr lang="en-US" b="1" dirty="0"/>
              <a:t>)</a:t>
            </a:r>
          </a:p>
          <a:p>
            <a:r>
              <a:rPr lang="en-US" dirty="0"/>
              <a:t>comparisons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8400" y="3352800"/>
            <a:ext cx="148790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 b="1" dirty="0"/>
              <a:t>f(</a:t>
            </a:r>
            <a:r>
              <a:rPr lang="en-US" b="1" dirty="0">
                <a:solidFill>
                  <a:srgbClr val="0000FF"/>
                </a:solidFill>
              </a:rPr>
              <a:t>n/2</a:t>
            </a:r>
            <a:r>
              <a:rPr lang="en-US" b="1" dirty="0"/>
              <a:t>)</a:t>
            </a:r>
          </a:p>
          <a:p>
            <a:r>
              <a:rPr lang="en-US" dirty="0"/>
              <a:t>comparisons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3092" y="4001869"/>
            <a:ext cx="1487908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need </a:t>
            </a:r>
            <a:r>
              <a:rPr lang="en-US" b="1" dirty="0"/>
              <a:t>f(</a:t>
            </a:r>
            <a:r>
              <a:rPr lang="en-US" b="1" dirty="0">
                <a:solidFill>
                  <a:srgbClr val="0000FF"/>
                </a:solidFill>
              </a:rPr>
              <a:t>n/2</a:t>
            </a:r>
            <a:r>
              <a:rPr lang="en-US" b="1" dirty="0"/>
              <a:t>)</a:t>
            </a:r>
          </a:p>
          <a:p>
            <a:r>
              <a:rPr lang="en-US" dirty="0"/>
              <a:t>comparisons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514600" y="2743200"/>
            <a:ext cx="4477754" cy="1905000"/>
          </a:xfrm>
          <a:prstGeom prst="straightConnector1">
            <a:avLst/>
          </a:prstGeom>
          <a:ln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3276600" y="2667000"/>
            <a:ext cx="2590800" cy="838200"/>
          </a:xfrm>
          <a:prstGeom prst="straightConnector1">
            <a:avLst/>
          </a:prstGeom>
          <a:ln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352800" y="2667000"/>
            <a:ext cx="2514600" cy="1600200"/>
          </a:xfrm>
          <a:prstGeom prst="straightConnector1">
            <a:avLst/>
          </a:prstGeom>
          <a:ln>
            <a:solidFill>
              <a:srgbClr val="33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612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8229600" cy="5029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rgbClr val="3333CC"/>
                </a:solidFill>
                <a:latin typeface="Arial" charset="0"/>
                <a:cs typeface="Arial" charset="0"/>
              </a:rPr>
              <a:t>Theorem. [ … ]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f(n)= af(n/b) + c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</a:t>
            </a:r>
            <a:endParaRPr lang="en-US" sz="2400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indent="4763">
              <a:buFont typeface="Wingdings" pitchFamily="2" charset="2"/>
              <a:buNone/>
              <a:defRPr/>
            </a:pPr>
            <a:endParaRPr lang="en-US" sz="2400" dirty="0">
              <a:solidFill>
                <a:srgbClr val="000066"/>
              </a:solidFill>
              <a:latin typeface="Arial" charset="0"/>
              <a:cs typeface="Arial" charset="0"/>
            </a:endParaRPr>
          </a:p>
        </p:txBody>
      </p:sp>
      <p:pic>
        <p:nvPicPr>
          <p:cNvPr id="84996" name="Picture 6"/>
          <p:cNvPicPr>
            <a:picLocks noChangeAspect="1" noChangeArrowheads="1"/>
          </p:cNvPicPr>
          <p:nvPr/>
        </p:nvPicPr>
        <p:blipFill>
          <a:blip r:embed="rId3">
            <a:lum bright="-16000"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8625"/>
            <a:ext cx="372903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1981200"/>
            <a:ext cx="4419600" cy="342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4532" y="2536448"/>
            <a:ext cx="278313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Ex.</a:t>
            </a:r>
          </a:p>
          <a:p>
            <a:r>
              <a:rPr lang="en-US" sz="2600" dirty="0"/>
              <a:t>f(n)  = f(n/2) + 2</a:t>
            </a:r>
          </a:p>
          <a:p>
            <a:endParaRPr lang="en-US" sz="2600" dirty="0">
              <a:sym typeface="Wingdings" panose="05000000000000000000" pitchFamily="2" charset="2"/>
            </a:endParaRPr>
          </a:p>
          <a:p>
            <a:r>
              <a:rPr lang="en-US" sz="2600" dirty="0">
                <a:sym typeface="Wingdings" panose="05000000000000000000" pitchFamily="2" charset="2"/>
              </a:rPr>
              <a:t> f(n) is O(</a:t>
            </a:r>
            <a:r>
              <a:rPr lang="en-US" sz="2600" dirty="0" err="1">
                <a:sym typeface="Wingdings" panose="05000000000000000000" pitchFamily="2" charset="2"/>
              </a:rPr>
              <a:t>logn</a:t>
            </a:r>
            <a:r>
              <a:rPr lang="en-US" sz="2600" dirty="0">
                <a:sym typeface="Wingdings" panose="05000000000000000000" pitchFamily="2" charset="2"/>
              </a:rPr>
              <a:t>) </a:t>
            </a:r>
            <a:endParaRPr lang="en-US" sz="26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524000" y="1143000"/>
            <a:ext cx="39342" cy="18397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97885" y="1524000"/>
            <a:ext cx="5309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a=1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00944" y="1088572"/>
            <a:ext cx="39342" cy="1915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31285" y="2069068"/>
            <a:ext cx="54373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b=2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697720" y="1143000"/>
            <a:ext cx="39342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8061" y="1600200"/>
            <a:ext cx="51809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c=2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12443" y="5421868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 time complexity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2514600" y="1447800"/>
            <a:ext cx="3733800" cy="22439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22548" y="4724400"/>
            <a:ext cx="49725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500" b="1" dirty="0">
                <a:solidFill>
                  <a:srgbClr val="3333CC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04505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228600"/>
            <a:ext cx="8229600" cy="5029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rgbClr val="3333CC"/>
                </a:solidFill>
                <a:latin typeface="Arial" charset="0"/>
                <a:cs typeface="Arial" charset="0"/>
              </a:rPr>
              <a:t>Theorem. [ … ] </a:t>
            </a:r>
          </a:p>
          <a:p>
            <a:pPr marL="0" indent="0">
              <a:buNone/>
              <a:defRPr/>
            </a:pPr>
            <a:r>
              <a:rPr lang="en-US" sz="2400" dirty="0">
                <a:solidFill>
                  <a:srgbClr val="FF0000"/>
                </a:solidFill>
                <a:latin typeface="Arial" charset="0"/>
                <a:cs typeface="Arial" charset="0"/>
              </a:rPr>
              <a:t>f(n)= af(n/b) + c </a:t>
            </a:r>
            <a:r>
              <a:rPr lang="en-US" sz="2400" b="1" dirty="0">
                <a:solidFill>
                  <a:srgbClr val="0000FF"/>
                </a:solidFill>
                <a:latin typeface="Arial" charset="0"/>
                <a:cs typeface="Arial" charset="0"/>
                <a:sym typeface="Wingdings" panose="05000000000000000000" pitchFamily="2" charset="2"/>
              </a:rPr>
              <a:t></a:t>
            </a:r>
            <a:endParaRPr lang="en-US" sz="2400" b="1" dirty="0">
              <a:solidFill>
                <a:srgbClr val="0000FF"/>
              </a:solidFill>
              <a:latin typeface="Arial" charset="0"/>
              <a:cs typeface="Arial" charset="0"/>
            </a:endParaRPr>
          </a:p>
          <a:p>
            <a:pPr indent="4763">
              <a:buFont typeface="Wingdings" pitchFamily="2" charset="2"/>
              <a:buNone/>
              <a:defRPr/>
            </a:pPr>
            <a:endParaRPr lang="en-US" sz="2400" dirty="0">
              <a:solidFill>
                <a:srgbClr val="000066"/>
              </a:solidFill>
              <a:latin typeface="Arial" charset="0"/>
              <a:cs typeface="Arial" charset="0"/>
            </a:endParaRPr>
          </a:p>
        </p:txBody>
      </p:sp>
      <p:pic>
        <p:nvPicPr>
          <p:cNvPr id="84996" name="Picture 6"/>
          <p:cNvPicPr>
            <a:picLocks noChangeAspect="1" noChangeArrowheads="1"/>
          </p:cNvPicPr>
          <p:nvPr/>
        </p:nvPicPr>
        <p:blipFill>
          <a:blip r:embed="rId3">
            <a:lum bright="-16000" contrast="3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8625"/>
            <a:ext cx="3729038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3676471"/>
            <a:ext cx="3352801" cy="1200329"/>
          </a:xfrm>
          <a:prstGeom prst="rect">
            <a:avLst/>
          </a:prstGeom>
          <a:noFill/>
          <a:ln>
            <a:solidFill>
              <a:srgbClr val="3333CC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What is big-O time</a:t>
            </a:r>
          </a:p>
          <a:p>
            <a:r>
              <a:rPr lang="en-US" sz="2400" dirty="0">
                <a:sym typeface="Wingdings" panose="05000000000000000000" pitchFamily="2" charset="2"/>
              </a:rPr>
              <a:t>complexity of the </a:t>
            </a:r>
            <a:r>
              <a:rPr lang="en-US" sz="2400" i="1" dirty="0" err="1">
                <a:sym typeface="Wingdings" panose="05000000000000000000" pitchFamily="2" charset="2"/>
              </a:rPr>
              <a:t>findmax</a:t>
            </a:r>
            <a:r>
              <a:rPr lang="en-US" sz="2400" dirty="0">
                <a:sym typeface="Wingdings" panose="05000000000000000000" pitchFamily="2" charset="2"/>
              </a:rPr>
              <a:t> algorithm?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27" y="1676400"/>
            <a:ext cx="5414882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778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Complexity of merge sort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24" y="1304925"/>
            <a:ext cx="4083776" cy="1743075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1371600"/>
            <a:ext cx="3829050" cy="26289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6" name="Striped Right Arrow 25"/>
          <p:cNvSpPr/>
          <p:nvPr/>
        </p:nvSpPr>
        <p:spPr>
          <a:xfrm rot="5400000">
            <a:off x="6572250" y="3067050"/>
            <a:ext cx="609600" cy="7239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715000" y="3805535"/>
            <a:ext cx="243848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f(n) = 2f(n/2) + n </a:t>
            </a:r>
          </a:p>
        </p:txBody>
      </p:sp>
      <p:sp>
        <p:nvSpPr>
          <p:cNvPr id="31" name="Striped Right Arrow 30"/>
          <p:cNvSpPr/>
          <p:nvPr/>
        </p:nvSpPr>
        <p:spPr>
          <a:xfrm rot="5400000">
            <a:off x="6534150" y="4362450"/>
            <a:ext cx="609600" cy="72390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343400" y="3429000"/>
            <a:ext cx="2453912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181600" y="5146357"/>
            <a:ext cx="3669594" cy="492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srgbClr val="0000FF"/>
                </a:solidFill>
              </a:rPr>
              <a:t>a = </a:t>
            </a:r>
            <a:r>
              <a:rPr lang="en-US" sz="2600" b="1" dirty="0" err="1">
                <a:solidFill>
                  <a:srgbClr val="0000FF"/>
                </a:solidFill>
              </a:rPr>
              <a:t>b</a:t>
            </a:r>
            <a:r>
              <a:rPr lang="en-US" sz="2600" b="1" baseline="30000" dirty="0" err="1">
                <a:solidFill>
                  <a:srgbClr val="0000FF"/>
                </a:solidFill>
              </a:rPr>
              <a:t>d</a:t>
            </a:r>
            <a:r>
              <a:rPr lang="en-US" sz="2600" b="1" dirty="0">
                <a:solidFill>
                  <a:srgbClr val="0000FF"/>
                </a:solidFill>
              </a:rPr>
              <a:t>: f(n) is O(n</a:t>
            </a:r>
            <a:r>
              <a:rPr lang="en-US" sz="2600" b="1" baseline="30000" dirty="0">
                <a:solidFill>
                  <a:srgbClr val="0000FF"/>
                </a:solidFill>
              </a:rPr>
              <a:t>1</a:t>
            </a:r>
            <a:r>
              <a:rPr lang="en-US" sz="2600" b="1" dirty="0">
                <a:solidFill>
                  <a:srgbClr val="0000FF"/>
                </a:solidFill>
              </a:rPr>
              <a:t>logn)</a:t>
            </a:r>
          </a:p>
        </p:txBody>
      </p:sp>
    </p:spTree>
    <p:extLst>
      <p:ext uri="{BB962C8B-B14F-4D97-AF65-F5344CB8AC3E}">
        <p14:creationId xmlns:p14="http://schemas.microsoft.com/office/powerpoint/2010/main" val="330442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58BE-8590-4F26-AEF6-E269B7A81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322D8-A113-4C38-9393-245E49F0C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B2D07-16EE-41A3-9D4F-D68FA64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447800"/>
            <a:ext cx="8496300" cy="2371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1DE785-3618-4754-8A27-9688AD54B7A4}"/>
              </a:ext>
            </a:extLst>
          </p:cNvPr>
          <p:cNvSpPr txBox="1"/>
          <p:nvPr/>
        </p:nvSpPr>
        <p:spPr>
          <a:xfrm>
            <a:off x="1295400" y="2424288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8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B90C-A779-4041-95C5-8D918CE2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73A25-F0B3-4E9F-85AE-F18BE3FE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01B2D-7B3E-4CE0-A63A-D5C8ACB9F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" y="1371600"/>
            <a:ext cx="8678333" cy="2819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D0EED2-BBDD-4DB4-8602-D245C1D71ECF}"/>
              </a:ext>
            </a:extLst>
          </p:cNvPr>
          <p:cNvSpPr txBox="1"/>
          <p:nvPr/>
        </p:nvSpPr>
        <p:spPr>
          <a:xfrm>
            <a:off x="1584397" y="245815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0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8DF6-B276-463B-A953-63DF2880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9EEBD-F553-4473-9446-E76F83256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846198-5458-4C2A-9138-CCDC40DD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57489"/>
            <a:ext cx="8458200" cy="26105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9F25E6-DDDC-45D4-A399-09349AAACEE0}"/>
              </a:ext>
            </a:extLst>
          </p:cNvPr>
          <p:cNvSpPr txBox="1"/>
          <p:nvPr/>
        </p:nvSpPr>
        <p:spPr>
          <a:xfrm>
            <a:off x="2743200" y="2077992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44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C15D-F2A6-4092-ADF8-2963F2E99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D986-4F02-4A71-876E-EB2BD8B11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CFFA77-48D7-4413-870D-401F56EBA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68356"/>
            <a:ext cx="8839200" cy="27940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11F568-9FF1-44C8-B21C-B39E15052BBD}"/>
              </a:ext>
            </a:extLst>
          </p:cNvPr>
          <p:cNvSpPr txBox="1"/>
          <p:nvPr/>
        </p:nvSpPr>
        <p:spPr>
          <a:xfrm>
            <a:off x="1143000" y="2667000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Task = task 1 </a:t>
            </a:r>
            <a:r>
              <a:rPr lang="en-US" dirty="0">
                <a:sym typeface="Wingdings" panose="05000000000000000000" pitchFamily="2" charset="2"/>
              </a:rPr>
              <a:t>AND task 2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791" y="1828800"/>
            <a:ext cx="5247409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144100" y="1905000"/>
            <a:ext cx="52290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0000FF"/>
                </a:solidFill>
              </a:rPr>
              <a:t>2</a:t>
            </a:r>
          </a:p>
          <a:p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>
                <a:solidFill>
                  <a:srgbClr val="0000FF"/>
                </a:solidFill>
                <a:sym typeface="Symbol"/>
              </a:rPr>
              <a:t></a:t>
            </a:r>
            <a:endParaRPr lang="en-US" sz="4800" dirty="0">
              <a:solidFill>
                <a:srgbClr val="0000FF"/>
              </a:solidFill>
            </a:endParaRPr>
          </a:p>
          <a:p>
            <a:endParaRPr lang="en-US" sz="4800" dirty="0">
              <a:solidFill>
                <a:srgbClr val="0000FF"/>
              </a:solidFill>
            </a:endParaRPr>
          </a:p>
          <a:p>
            <a:r>
              <a:rPr lang="en-US" sz="48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58570" y="2555014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Task 1:</a:t>
            </a:r>
            <a:r>
              <a:rPr lang="en-US" dirty="0"/>
              <a:t> choose 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58570" y="4507468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Task 2:</a:t>
            </a:r>
            <a:r>
              <a:rPr lang="en-US" dirty="0"/>
              <a:t> choose one</a:t>
            </a:r>
          </a:p>
        </p:txBody>
      </p:sp>
    </p:spTree>
    <p:extLst>
      <p:ext uri="{BB962C8B-B14F-4D97-AF65-F5344CB8AC3E}">
        <p14:creationId xmlns:p14="http://schemas.microsoft.com/office/powerpoint/2010/main" val="5806543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6F9D-7A30-4797-9E45-B2E9E384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12C36-3687-4DB5-A325-9929F794C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AA5F4D-DBF2-4D73-AE01-6B7C7049D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67" y="1415256"/>
            <a:ext cx="8077200" cy="2470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E536A9-7A8B-47C4-8D2C-CACCFF419AC3}"/>
              </a:ext>
            </a:extLst>
          </p:cNvPr>
          <p:cNvSpPr txBox="1"/>
          <p:nvPr/>
        </p:nvSpPr>
        <p:spPr>
          <a:xfrm>
            <a:off x="1261533" y="1873227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sym typeface="Wingdings" panose="05000000000000000000" pitchFamily="2" charset="2"/>
              </a:rPr>
              <a:t>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1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442D-67D0-4BA7-A0C0-AA8668C0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8CDB-53B2-44A7-9D63-5A5B9656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10967-53EA-438B-854F-7366F556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" y="1524000"/>
            <a:ext cx="8601075" cy="1143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8A300-4612-4809-A816-35485670D86B}"/>
              </a:ext>
            </a:extLst>
          </p:cNvPr>
          <p:cNvSpPr txBox="1"/>
          <p:nvPr/>
        </p:nvSpPr>
        <p:spPr>
          <a:xfrm>
            <a:off x="228600" y="2782711"/>
            <a:ext cx="20227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Answer: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1717F-8DB4-480A-9C27-2318FAB8A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3429001"/>
            <a:ext cx="8601075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DFD9A-6F19-4C00-B8F7-B608B0ABF212}"/>
              </a:ext>
            </a:extLst>
          </p:cNvPr>
          <p:cNvSpPr txBox="1"/>
          <p:nvPr/>
        </p:nvSpPr>
        <p:spPr>
          <a:xfrm>
            <a:off x="304800" y="5014516"/>
            <a:ext cx="26030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Answer: 6.2</a:t>
            </a:r>
            <a:r>
              <a:rPr lang="en-US" sz="3200" baseline="30000" dirty="0">
                <a:solidFill>
                  <a:srgbClr val="0000FF"/>
                </a:solidFill>
              </a:rPr>
              <a:t>65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0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7C8B2-75F4-4ABE-96DD-2AE418BC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EAAE-0855-4387-8C4D-3F798EA75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A6071-8950-4B99-9B3E-0EB5FF80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8105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BDD2A7-F4AD-4FAB-B456-BFBE1422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276600"/>
            <a:ext cx="8382000" cy="22827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FB90F-EAD2-4EB3-BEB7-063517A102F8}"/>
              </a:ext>
            </a:extLst>
          </p:cNvPr>
          <p:cNvSpPr txBox="1"/>
          <p:nvPr/>
        </p:nvSpPr>
        <p:spPr>
          <a:xfrm>
            <a:off x="533400" y="5457781"/>
            <a:ext cx="2643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Answer: both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33084-3821-4163-9EDB-5ED199C1E3F9}"/>
              </a:ext>
            </a:extLst>
          </p:cNvPr>
          <p:cNvSpPr txBox="1"/>
          <p:nvPr/>
        </p:nvSpPr>
        <p:spPr>
          <a:xfrm>
            <a:off x="499533" y="2667000"/>
            <a:ext cx="3713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Answer: (</a:t>
            </a:r>
            <a:r>
              <a:rPr lang="en-US" sz="3200" dirty="0" err="1">
                <a:solidFill>
                  <a:srgbClr val="0000FF"/>
                </a:solidFill>
              </a:rPr>
              <a:t>i</a:t>
            </a:r>
            <a:r>
              <a:rPr lang="en-US" sz="3200" dirty="0">
                <a:solidFill>
                  <a:srgbClr val="0000FF"/>
                </a:solidFill>
              </a:rPr>
              <a:t>) 2</a:t>
            </a:r>
            <a:r>
              <a:rPr lang="en-US" sz="3200" baseline="30000" dirty="0">
                <a:solidFill>
                  <a:srgbClr val="0000FF"/>
                </a:solidFill>
              </a:rPr>
              <a:t>8</a:t>
            </a:r>
            <a:r>
              <a:rPr lang="en-US" sz="3200" dirty="0">
                <a:solidFill>
                  <a:srgbClr val="0000FF"/>
                </a:solidFill>
              </a:rPr>
              <a:t> (ii) 2</a:t>
            </a:r>
            <a:r>
              <a:rPr lang="en-US" sz="3200" baseline="30000" dirty="0">
                <a:solidFill>
                  <a:srgbClr val="0000FF"/>
                </a:solidFill>
              </a:rPr>
              <a:t>6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03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F552-901C-40AE-8292-AA2231A3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FCAA-261A-4627-9B1C-2B8D41B25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push-button door lock requires you to enter a code to open. The lock has ﬁve buttons, numbered 1, 2, 3, 4, 5. If a code consists of a sequence of four digits, with repeated numbers allowed, how many codes are possible?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Answer: 5</a:t>
            </a:r>
            <a:r>
              <a:rPr lang="en-US" baseline="30000" dirty="0">
                <a:solidFill>
                  <a:srgbClr val="0000FF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218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3BAF1-5A3A-4BAA-927E-F8D4F493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FFF7C-F83C-49E6-B65D-26DEB501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02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3810000"/>
          </a:xfrm>
        </p:spPr>
        <p:txBody>
          <a:bodyPr/>
          <a:lstStyle/>
          <a:p>
            <a:r>
              <a:rPr lang="en-US" altLang="en-US" sz="2800" b="1">
                <a:solidFill>
                  <a:srgbClr val="0000FF"/>
                </a:solidFill>
                <a:latin typeface="Arial" charset="0"/>
                <a:cs typeface="Arial" charset="0"/>
              </a:rPr>
              <a:t>THANKS </a:t>
            </a:r>
          </a:p>
        </p:txBody>
      </p:sp>
      <p:sp>
        <p:nvSpPr>
          <p:cNvPr id="890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99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3333CC"/>
                </a:solidFill>
              </a:rPr>
              <a:t>THE PRODUCT RULE</a:t>
            </a:r>
          </a:p>
          <a:p>
            <a:pPr marL="0" indent="0">
              <a:buNone/>
            </a:pPr>
            <a:endParaRPr lang="en-US" dirty="0">
              <a:solidFill>
                <a:srgbClr val="3333CC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Task = task1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task 2  task 3  …  task k</a:t>
            </a:r>
            <a:r>
              <a:rPr lang="en-US" dirty="0">
                <a:solidFill>
                  <a:srgbClr val="3333CC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</a:rPr>
              <a:t>task 1: 	n1 ways 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task 2: 	n2 ways 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…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Task k: 	</a:t>
            </a:r>
            <a:r>
              <a:rPr lang="en-US" dirty="0" err="1">
                <a:solidFill>
                  <a:srgbClr val="3333CC"/>
                </a:solidFill>
                <a:sym typeface="Wingdings" panose="05000000000000000000" pitchFamily="2" charset="2"/>
              </a:rPr>
              <a:t>nk</a:t>
            </a: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 ways</a:t>
            </a:r>
          </a:p>
          <a:p>
            <a:pPr marL="0" indent="0">
              <a:buNone/>
            </a:pP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----------------------------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Product rule: </a:t>
            </a: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n1.n2…</a:t>
            </a:r>
            <a:r>
              <a:rPr lang="en-US" dirty="0" err="1">
                <a:solidFill>
                  <a:srgbClr val="3333CC"/>
                </a:solidFill>
                <a:sym typeface="Wingdings" panose="05000000000000000000" pitchFamily="2" charset="2"/>
              </a:rPr>
              <a:t>nk</a:t>
            </a:r>
            <a:r>
              <a:rPr lang="en-US" dirty="0">
                <a:solidFill>
                  <a:srgbClr val="3333CC"/>
                </a:solidFill>
                <a:sym typeface="Wingdings" panose="05000000000000000000" pitchFamily="2" charset="2"/>
              </a:rPr>
              <a:t> ways to do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task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3333CC"/>
                </a:solidFill>
              </a:rPr>
              <a:t>Example. </a:t>
            </a:r>
            <a:r>
              <a:rPr lang="en-US" dirty="0"/>
              <a:t>A new company with just two employees, No and Mon, rents a ﬂoor of a building with 12 ofﬁces. How many ways are there to assign different ofﬁces to these two employees?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2 task2: 12. 11</a:t>
            </a:r>
            <a:endParaRPr lang="en-US" dirty="0"/>
          </a:p>
          <a:p>
            <a:r>
              <a:rPr lang="en-US" dirty="0">
                <a:solidFill>
                  <a:srgbClr val="3333CC"/>
                </a:solidFill>
              </a:rPr>
              <a:t>Example.</a:t>
            </a:r>
            <a:r>
              <a:rPr lang="en-US" dirty="0"/>
              <a:t> How many different </a:t>
            </a:r>
            <a:r>
              <a:rPr lang="en-US" dirty="0">
                <a:solidFill>
                  <a:srgbClr val="FF0000"/>
                </a:solidFill>
              </a:rPr>
              <a:t>bit strings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length seven </a:t>
            </a:r>
            <a:r>
              <a:rPr lang="en-US" dirty="0"/>
              <a:t>are there?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 7 tasks: 2.2.2.2.2.2.2 =2</a:t>
            </a:r>
            <a:r>
              <a:rPr lang="en-US" baseline="30000" dirty="0">
                <a:sym typeface="Wingdings" panose="05000000000000000000" pitchFamily="2" charset="2"/>
              </a:rPr>
              <a:t>7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0356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7F07E-88E0-4176-A691-6F1F8114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How many functions </a:t>
            </a:r>
            <a:r>
              <a:rPr lang="en-US" dirty="0"/>
              <a:t>are there from {a, b, c}  to {1, 2, 3, 4, 5} ? How many </a:t>
            </a:r>
            <a:r>
              <a:rPr lang="en-US" b="1" i="1" dirty="0">
                <a:solidFill>
                  <a:srgbClr val="FF0000"/>
                </a:solidFill>
              </a:rPr>
              <a:t>one-to-one functions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D01061-9044-41C6-8D09-9FBC4E10142D}"/>
              </a:ext>
            </a:extLst>
          </p:cNvPr>
          <p:cNvSpPr txBox="1"/>
          <p:nvPr/>
        </p:nvSpPr>
        <p:spPr>
          <a:xfrm>
            <a:off x="2688550" y="3046274"/>
            <a:ext cx="8448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Symbol" panose="05050102010706020507" pitchFamily="18" charset="2"/>
              </a:rPr>
              <a:t>A </a:t>
            </a:r>
          </a:p>
          <a:p>
            <a:r>
              <a:rPr lang="en-US" sz="3600" dirty="0">
                <a:sym typeface="Symbol" panose="05050102010706020507" pitchFamily="18" charset="2"/>
              </a:rPr>
              <a:t>B </a:t>
            </a:r>
          </a:p>
          <a:p>
            <a:r>
              <a:rPr lang="en-US" sz="3600" dirty="0">
                <a:sym typeface="Symbol" panose="05050102010706020507" pitchFamily="18" charset="2"/>
              </a:rPr>
              <a:t>C 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B9486A-4036-4707-A0CB-EA195B42759B}"/>
              </a:ext>
            </a:extLst>
          </p:cNvPr>
          <p:cNvSpPr txBox="1"/>
          <p:nvPr/>
        </p:nvSpPr>
        <p:spPr>
          <a:xfrm>
            <a:off x="6174023" y="3081278"/>
            <a:ext cx="85792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ym typeface="Symbol" panose="05050102010706020507" pitchFamily="18" charset="2"/>
              </a:rPr>
              <a:t> 1</a:t>
            </a:r>
          </a:p>
          <a:p>
            <a:r>
              <a:rPr lang="en-US" sz="3600" dirty="0">
                <a:sym typeface="Symbol" panose="05050102010706020507" pitchFamily="18" charset="2"/>
              </a:rPr>
              <a:t> 2</a:t>
            </a:r>
          </a:p>
          <a:p>
            <a:r>
              <a:rPr lang="en-US" sz="3600" dirty="0">
                <a:sym typeface="Symbol" panose="05050102010706020507" pitchFamily="18" charset="2"/>
              </a:rPr>
              <a:t> 3</a:t>
            </a:r>
          </a:p>
          <a:p>
            <a:r>
              <a:rPr lang="en-US" sz="3600" dirty="0">
                <a:sym typeface="Symbol" panose="05050102010706020507" pitchFamily="18" charset="2"/>
              </a:rPr>
              <a:t> 4</a:t>
            </a:r>
          </a:p>
          <a:p>
            <a:r>
              <a:rPr lang="en-US" sz="3600" dirty="0">
                <a:sym typeface="Symbol" panose="05050102010706020507" pitchFamily="18" charset="2"/>
              </a:rPr>
              <a:t> 5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62FC9-7D06-4469-B5FA-0BD3DA6E9291}"/>
              </a:ext>
            </a:extLst>
          </p:cNvPr>
          <p:cNvSpPr txBox="1"/>
          <p:nvPr/>
        </p:nvSpPr>
        <p:spPr>
          <a:xfrm>
            <a:off x="859750" y="2286000"/>
            <a:ext cx="1707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505CBB-9EDA-42FE-8495-80B6AC8D23F9}"/>
              </a:ext>
            </a:extLst>
          </p:cNvPr>
          <p:cNvSpPr txBox="1"/>
          <p:nvPr/>
        </p:nvSpPr>
        <p:spPr>
          <a:xfrm>
            <a:off x="2612350" y="2362200"/>
            <a:ext cx="10631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500C65-821F-4AB2-9697-110482E9EA92}"/>
              </a:ext>
            </a:extLst>
          </p:cNvPr>
          <p:cNvSpPr txBox="1"/>
          <p:nvPr/>
        </p:nvSpPr>
        <p:spPr>
          <a:xfrm>
            <a:off x="5965150" y="2392135"/>
            <a:ext cx="1350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23B055-A350-4576-B912-75FB7F5ED36E}"/>
              </a:ext>
            </a:extLst>
          </p:cNvPr>
          <p:cNvCxnSpPr>
            <a:cxnSpLocks/>
          </p:cNvCxnSpPr>
          <p:nvPr/>
        </p:nvCxnSpPr>
        <p:spPr>
          <a:xfrm>
            <a:off x="3831550" y="2667000"/>
            <a:ext cx="198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74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83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1/ If there are </a:t>
            </a:r>
            <a:r>
              <a:rPr lang="en-US" b="1" dirty="0"/>
              <a:t>5 multiple-choice </a:t>
            </a:r>
            <a:r>
              <a:rPr lang="en-US" dirty="0"/>
              <a:t>questions on an exam, each having four possible answers, how many different sequences of answers are there?</a:t>
            </a:r>
          </a:p>
          <a:p>
            <a:pPr marL="0" indent="0">
              <a:buNone/>
            </a:pPr>
            <a:r>
              <a:rPr lang="en-US" dirty="0"/>
              <a:t>2/ In how many ways can a teacher seat 5 girls and 3 boys in a row seats if a boy must be seated in the first and a girl in the last seat?  </a:t>
            </a:r>
          </a:p>
        </p:txBody>
      </p:sp>
    </p:spTree>
    <p:extLst>
      <p:ext uri="{BB962C8B-B14F-4D97-AF65-F5344CB8AC3E}">
        <p14:creationId xmlns:p14="http://schemas.microsoft.com/office/powerpoint/2010/main" val="297032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= {1, 2, 3, 4, 5, 6}</a:t>
            </a:r>
          </a:p>
          <a:p>
            <a:pPr marL="0" indent="0">
              <a:buNone/>
            </a:pPr>
            <a:r>
              <a:rPr lang="en-US" dirty="0"/>
              <a:t>	a. How many </a:t>
            </a:r>
            <a:r>
              <a:rPr lang="en-US" i="1" dirty="0">
                <a:solidFill>
                  <a:srgbClr val="FF0000"/>
                </a:solidFill>
              </a:rPr>
              <a:t>subsets</a:t>
            </a:r>
            <a:r>
              <a:rPr lang="en-US" dirty="0"/>
              <a:t> of A can be constructed? </a:t>
            </a:r>
          </a:p>
          <a:p>
            <a:pPr marL="0" indent="0">
              <a:buNone/>
            </a:pPr>
            <a:r>
              <a:rPr lang="en-US" dirty="0"/>
              <a:t>	b. How many </a:t>
            </a:r>
            <a:r>
              <a:rPr lang="en-US" i="1" dirty="0">
                <a:solidFill>
                  <a:srgbClr val="FF0000"/>
                </a:solidFill>
              </a:rPr>
              <a:t>subsets </a:t>
            </a:r>
            <a:r>
              <a:rPr lang="en-US" i="1" dirty="0"/>
              <a:t>of A that </a:t>
            </a:r>
            <a:r>
              <a:rPr lang="en-US" dirty="0"/>
              <a:t>contain 1?</a:t>
            </a:r>
          </a:p>
          <a:p>
            <a:pPr marL="0" indent="0">
              <a:buNone/>
            </a:pPr>
            <a:r>
              <a:rPr lang="en-US" dirty="0"/>
              <a:t>	c. How many </a:t>
            </a:r>
            <a:r>
              <a:rPr lang="en-US" i="1" dirty="0">
                <a:solidFill>
                  <a:srgbClr val="FF0000"/>
                </a:solidFill>
              </a:rPr>
              <a:t>subsets</a:t>
            </a:r>
            <a:r>
              <a:rPr lang="en-US" dirty="0"/>
              <a:t> neither contain 3 nor 4? </a:t>
            </a:r>
          </a:p>
        </p:txBody>
      </p:sp>
    </p:spTree>
    <p:extLst>
      <p:ext uri="{BB962C8B-B14F-4D97-AF65-F5344CB8AC3E}">
        <p14:creationId xmlns:p14="http://schemas.microsoft.com/office/powerpoint/2010/main" val="66634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principle of Inclusion-exclusion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80" y="1406286"/>
            <a:ext cx="8229600" cy="4525963"/>
          </a:xfrm>
        </p:spPr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r>
              <a:rPr lang="en-US" dirty="0">
                <a:sym typeface="Symbol"/>
              </a:rPr>
              <a:t>|AB| = |A| + |B| - |AB|</a:t>
            </a:r>
          </a:p>
          <a:p>
            <a:pPr marL="0" indent="0">
              <a:buNone/>
            </a:pPr>
            <a:endParaRPr lang="en-US" dirty="0">
              <a:sym typeface="Symbol"/>
            </a:endParaRP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590800" y="2895600"/>
            <a:ext cx="3886200" cy="2209800"/>
            <a:chOff x="2743200" y="2895600"/>
            <a:chExt cx="3886200" cy="2209800"/>
          </a:xfrm>
        </p:grpSpPr>
        <p:grpSp>
          <p:nvGrpSpPr>
            <p:cNvPr id="7" name="Group 6"/>
            <p:cNvGrpSpPr/>
            <p:nvPr/>
          </p:nvGrpSpPr>
          <p:grpSpPr>
            <a:xfrm>
              <a:off x="2743200" y="2895600"/>
              <a:ext cx="3886200" cy="2209800"/>
              <a:chOff x="1219200" y="3276600"/>
              <a:chExt cx="3886200" cy="2209800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1219200" y="3352800"/>
                <a:ext cx="2362200" cy="2057400"/>
              </a:xfrm>
              <a:prstGeom prst="ellipse">
                <a:avLst/>
              </a:prstGeom>
              <a:noFill/>
              <a:ln w="28575"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2514600" y="3276600"/>
                <a:ext cx="2590800" cy="2209800"/>
              </a:xfrm>
              <a:prstGeom prst="ellipse">
                <a:avLst/>
              </a:prstGeom>
              <a:noFill/>
              <a:ln w="38100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746212" y="3669268"/>
                <a:ext cx="4635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CC"/>
                    </a:solidFill>
                    <a:sym typeface="Symbol"/>
                  </a:rPr>
                  <a:t> a</a:t>
                </a:r>
                <a:endParaRPr lang="en-US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600200" y="4278868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CC"/>
                    </a:solidFill>
                    <a:sym typeface="Symbol"/>
                  </a:rPr>
                  <a:t> b</a:t>
                </a:r>
                <a:endParaRPr lang="en-US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885788" y="4812268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3333CC"/>
                    </a:solidFill>
                    <a:sym typeface="Symbol"/>
                  </a:rPr>
                  <a:t> c</a:t>
                </a:r>
                <a:endParaRPr lang="en-US" dirty="0">
                  <a:solidFill>
                    <a:srgbClr val="3333CC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825836" y="4278868"/>
                <a:ext cx="489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sym typeface="Symbol"/>
                  </a:rPr>
                  <a:t> d</a:t>
                </a:r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038600" y="4583668"/>
                <a:ext cx="45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 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918284" y="3821668"/>
                <a:ext cx="4251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sym typeface="Symbol"/>
                  </a:rPr>
                  <a:t> f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2743200" y="366926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265198" y="3821668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10000"/>
                    </a:schemeClr>
                  </a:solidFill>
                </a:rPr>
                <a:t>B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981200" y="5562600"/>
            <a:ext cx="51485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|</a:t>
            </a:r>
            <a:r>
              <a:rPr lang="en-US" sz="2200" dirty="0">
                <a:sym typeface="Symbol"/>
              </a:rPr>
              <a:t> AB </a:t>
            </a:r>
            <a:r>
              <a:rPr lang="en-US" sz="2200" dirty="0"/>
              <a:t>| = |A| + |B| - </a:t>
            </a:r>
            <a:r>
              <a:rPr lang="en-US" sz="2200" dirty="0">
                <a:sym typeface="Symbol"/>
              </a:rPr>
              <a:t>|AB|  = </a:t>
            </a:r>
            <a:r>
              <a:rPr lang="en-US" sz="2200" dirty="0"/>
              <a:t>4 + 3 - 1</a:t>
            </a:r>
          </a:p>
        </p:txBody>
      </p:sp>
    </p:spTree>
    <p:extLst>
      <p:ext uri="{BB962C8B-B14F-4D97-AF65-F5344CB8AC3E}">
        <p14:creationId xmlns:p14="http://schemas.microsoft.com/office/powerpoint/2010/main" val="3298927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17254</TotalTime>
  <Words>1500</Words>
  <Application>Microsoft Office PowerPoint</Application>
  <PresentationFormat>On-screen Show (4:3)</PresentationFormat>
  <Paragraphs>268</Paragraphs>
  <Slides>35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Century Gothic</vt:lpstr>
      <vt:lpstr>Palatino Linotype</vt:lpstr>
      <vt:lpstr>Times New Roman</vt:lpstr>
      <vt:lpstr>Wingdings</vt:lpstr>
      <vt:lpstr>Office Theme</vt:lpstr>
      <vt:lpstr>CHAPTER 5 - COUNTING</vt:lpstr>
      <vt:lpstr>PowerPoint Presentation</vt:lpstr>
      <vt:lpstr>Product rule</vt:lpstr>
      <vt:lpstr>Product rule</vt:lpstr>
      <vt:lpstr>Product rule</vt:lpstr>
      <vt:lpstr>PowerPoint Presentation</vt:lpstr>
      <vt:lpstr>Exercises </vt:lpstr>
      <vt:lpstr>Exercises </vt:lpstr>
      <vt:lpstr>The principle of Inclusion-exclusion</vt:lpstr>
      <vt:lpstr>The principle of Inclusion-exclusion</vt:lpstr>
      <vt:lpstr>PowerPoint Presentation</vt:lpstr>
      <vt:lpstr>The Tower of Hanoi Problem- Ex5, page 452</vt:lpstr>
      <vt:lpstr>Tower of Hanoi – 3 disks</vt:lpstr>
      <vt:lpstr>Tower of Hanoi problem </vt:lpstr>
      <vt:lpstr>Tower of Hanoi problem - How many steps for n = 4 and more?</vt:lpstr>
      <vt:lpstr>Tower of Hanoi problem with n disks</vt:lpstr>
      <vt:lpstr>How many bit strings of length n that not have two consecutive 0s</vt:lpstr>
      <vt:lpstr> Recurrence Relations</vt:lpstr>
      <vt:lpstr>Recurrence Relations</vt:lpstr>
      <vt:lpstr>Divide-and-Conquer Algorithms and recurrence Relations</vt:lpstr>
      <vt:lpstr>Recurrence Relations for Binary Search</vt:lpstr>
      <vt:lpstr>Recurrence Relations for Finding Maximum of a sequence</vt:lpstr>
      <vt:lpstr>PowerPoint Presentation</vt:lpstr>
      <vt:lpstr>PowerPoint Presentation</vt:lpstr>
      <vt:lpstr>Complexity of merge sort</vt:lpstr>
      <vt:lpstr>Quiz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Lenovo</dc:creator>
  <cp:lastModifiedBy>Lenovo</cp:lastModifiedBy>
  <cp:revision>86</cp:revision>
  <dcterms:created xsi:type="dcterms:W3CDTF">2017-06-06T09:31:34Z</dcterms:created>
  <dcterms:modified xsi:type="dcterms:W3CDTF">2019-09-30T17:00:30Z</dcterms:modified>
</cp:coreProperties>
</file>