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256" r:id="rId2"/>
    <p:sldId id="257" r:id="rId3"/>
    <p:sldId id="262" r:id="rId4"/>
    <p:sldId id="307" r:id="rId5"/>
    <p:sldId id="258" r:id="rId6"/>
    <p:sldId id="260" r:id="rId7"/>
    <p:sldId id="265" r:id="rId8"/>
    <p:sldId id="266" r:id="rId9"/>
    <p:sldId id="306" r:id="rId10"/>
    <p:sldId id="267" r:id="rId11"/>
    <p:sldId id="268" r:id="rId12"/>
    <p:sldId id="269" r:id="rId13"/>
    <p:sldId id="270" r:id="rId14"/>
    <p:sldId id="275" r:id="rId15"/>
    <p:sldId id="273" r:id="rId16"/>
    <p:sldId id="277" r:id="rId17"/>
    <p:sldId id="276" r:id="rId18"/>
    <p:sldId id="278" r:id="rId19"/>
    <p:sldId id="279" r:id="rId20"/>
    <p:sldId id="293" r:id="rId21"/>
    <p:sldId id="282" r:id="rId22"/>
    <p:sldId id="281" r:id="rId23"/>
    <p:sldId id="287" r:id="rId24"/>
    <p:sldId id="309" r:id="rId25"/>
    <p:sldId id="288" r:id="rId26"/>
    <p:sldId id="292" r:id="rId27"/>
    <p:sldId id="313" r:id="rId28"/>
    <p:sldId id="312" r:id="rId29"/>
    <p:sldId id="314" r:id="rId30"/>
    <p:sldId id="311" r:id="rId31"/>
    <p:sldId id="317" r:id="rId32"/>
    <p:sldId id="289" r:id="rId33"/>
    <p:sldId id="315" r:id="rId34"/>
    <p:sldId id="316" r:id="rId35"/>
    <p:sldId id="301" r:id="rId36"/>
    <p:sldId id="295" r:id="rId37"/>
    <p:sldId id="299" r:id="rId38"/>
    <p:sldId id="300" r:id="rId39"/>
    <p:sldId id="296" r:id="rId40"/>
    <p:sldId id="303" r:id="rId41"/>
    <p:sldId id="302" r:id="rId42"/>
    <p:sldId id="304" r:id="rId43"/>
    <p:sldId id="305" r:id="rId44"/>
    <p:sldId id="310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92" d="100"/>
          <a:sy n="92" d="100"/>
        </p:scale>
        <p:origin x="13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EA75D-CBB4-40AE-966B-3DFE16DEEE7C}" type="datetimeFigureOut">
              <a:rPr lang="en-US" smtClean="0"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A8643-2DF6-4099-9D4A-0EE3E0E35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83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C113CA2-50CC-4C91-8E24-F8D2030A8FF6}" type="datetime1">
              <a:rPr lang="en-US" smtClean="0"/>
              <a:t>10/2/2019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F06AE-FC19-4296-A2D3-1617ACE086F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7948F-30C4-4474-85C2-6CC0591F858F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06F5C-EC2B-43F2-905E-BAC038F85E1B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8768516E-AEE7-4446-9691-18C82CA7300A}" type="datetime1">
              <a:rPr lang="en-US" smtClean="0"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AB9D-087D-4C42-AD47-2E8A6E649891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ECCDB-0B4C-4DB1-AECD-5D31FF601091}" type="datetime1">
              <a:rPr lang="en-US" smtClean="0"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A2944-C386-4891-B3D2-B2BEC153C322}" type="datetime1">
              <a:rPr lang="en-US" smtClean="0"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4CA7E-4871-493C-B13C-61FC8A22CC52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37FD9-06F6-40A3-B9AD-9D7F7A6719A2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FFA6-E4AC-45E4-8D15-720F751642CD}" type="datetime1">
              <a:rPr lang="en-US" smtClean="0"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C73FC6E-2567-44E7-81B1-D8CF3F5BB92A}" type="datetime1">
              <a:rPr lang="en-US" smtClean="0"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Chapter 8 - Relations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08706C5-8AF3-42A3-A763-7A2F6C4E22D9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21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8.wmf"/><Relationship Id="rId10" Type="http://schemas.openxmlformats.org/officeDocument/2006/relationships/image" Target="../media/image22.png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8.png"/><Relationship Id="rId5" Type="http://schemas.openxmlformats.org/officeDocument/2006/relationships/image" Target="../media/image23.wmf"/><Relationship Id="rId10" Type="http://schemas.openxmlformats.org/officeDocument/2006/relationships/image" Target="../media/image27.png"/><Relationship Id="rId4" Type="http://schemas.openxmlformats.org/officeDocument/2006/relationships/oleObject" Target="../embeddings/oleObject9.bin"/><Relationship Id="rId9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r>
              <a:rPr lang="en-US" dirty="0"/>
              <a:t>Chapter 8 - Relations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85335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/>
              <a:t>zero-one</a:t>
            </a:r>
            <a:r>
              <a:rPr lang="en-US" dirty="0">
                <a:solidFill>
                  <a:schemeClr val="tx1"/>
                </a:solidFill>
              </a:rPr>
              <a:t> 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>
                <a:solidFill>
                  <a:srgbClr val="C00000"/>
                </a:solidFill>
              </a:rPr>
              <a:t>Ex1</a:t>
            </a:r>
            <a:r>
              <a:rPr lang="en-US" sz="3200" dirty="0"/>
              <a:t>. Suppose that A ={1, 2, 3} and B = {1, 2}. </a:t>
            </a:r>
          </a:p>
          <a:p>
            <a:r>
              <a:rPr lang="en-US" sz="3200" dirty="0"/>
              <a:t>Let R = { (a, b) | </a:t>
            </a:r>
            <a:r>
              <a:rPr lang="en-US" sz="3200" b="1" dirty="0">
                <a:solidFill>
                  <a:srgbClr val="0000FF"/>
                </a:solidFill>
              </a:rPr>
              <a:t>a &gt; b</a:t>
            </a:r>
            <a:r>
              <a:rPr lang="en-US" sz="3200" dirty="0"/>
              <a:t>} be a </a:t>
            </a:r>
            <a:r>
              <a:rPr lang="en-US" sz="3200" i="1" dirty="0">
                <a:solidFill>
                  <a:srgbClr val="0000FF"/>
                </a:solidFill>
              </a:rPr>
              <a:t>relation</a:t>
            </a:r>
            <a:r>
              <a:rPr lang="en-US" sz="3200" dirty="0"/>
              <a:t> </a:t>
            </a:r>
            <a:r>
              <a:rPr lang="en-US" sz="3200" i="1" dirty="0"/>
              <a:t>from A to B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 R = { (2, 1), (3, 1), (3, 2)}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 The </a:t>
            </a:r>
            <a:r>
              <a:rPr lang="en-US" sz="3200" i="1" dirty="0">
                <a:solidFill>
                  <a:srgbClr val="0000FF"/>
                </a:solidFill>
                <a:sym typeface="Wingdings" panose="05000000000000000000" pitchFamily="2" charset="2"/>
              </a:rPr>
              <a:t>zero-one matrix </a:t>
            </a:r>
            <a:r>
              <a:rPr lang="en-US" sz="3200" dirty="0">
                <a:sym typeface="Wingdings" panose="05000000000000000000" pitchFamily="2" charset="2"/>
              </a:rPr>
              <a:t>for R is 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573397"/>
              </p:ext>
            </p:extLst>
          </p:nvPr>
        </p:nvGraphicFramePr>
        <p:xfrm>
          <a:off x="5867400" y="3733800"/>
          <a:ext cx="25908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(2,1)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(3,1)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(3,2)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552700" y="2819400"/>
            <a:ext cx="4305300" cy="22098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2819400"/>
            <a:ext cx="3429000" cy="28194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81800" y="4930522"/>
            <a:ext cx="66236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1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81800" y="5496580"/>
            <a:ext cx="6623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1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9639" y="5497286"/>
            <a:ext cx="6623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  1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4572000" y="2895600"/>
            <a:ext cx="3147639" cy="26670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81800" y="4341988"/>
            <a:ext cx="6623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 0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7867" y="4342694"/>
            <a:ext cx="662361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 0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7867" y="4931228"/>
            <a:ext cx="662361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  0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2362200" y="2209800"/>
            <a:ext cx="1143000" cy="3810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2743200" y="2286000"/>
            <a:ext cx="1524000" cy="30480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7780112"/>
              </p:ext>
            </p:extLst>
          </p:nvPr>
        </p:nvGraphicFramePr>
        <p:xfrm>
          <a:off x="2743200" y="4229100"/>
          <a:ext cx="1152927" cy="1744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7" name="Equation" r:id="rId3" imgW="469800" imgH="711000" progId="Equation.DSMT4">
                  <p:embed/>
                </p:oleObj>
              </mc:Choice>
              <mc:Fallback>
                <p:oleObj name="Equation" r:id="rId3" imgW="4698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43200" y="4229100"/>
                        <a:ext cx="1152927" cy="1744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eft Arrow 32"/>
          <p:cNvSpPr/>
          <p:nvPr/>
        </p:nvSpPr>
        <p:spPr>
          <a:xfrm>
            <a:off x="4403272" y="4865914"/>
            <a:ext cx="489204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934200" y="4331808"/>
            <a:ext cx="1371600" cy="16771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10</a:t>
            </a:fld>
            <a:endParaRPr lang="en-US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35885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33" grpId="0" animBg="1"/>
      <p:bldP spid="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/>
              <a:t>zero-one</a:t>
            </a:r>
            <a:r>
              <a:rPr lang="en-US" dirty="0">
                <a:solidFill>
                  <a:schemeClr val="tx1"/>
                </a:solidFill>
              </a:rPr>
              <a:t>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Ex2.</a:t>
            </a:r>
            <a:r>
              <a:rPr lang="en-US" dirty="0"/>
              <a:t> Let A = {a, b, c} and B = {1, 2, 3, 4}.</a:t>
            </a:r>
          </a:p>
          <a:p>
            <a:pPr marL="0" indent="0">
              <a:buNone/>
            </a:pPr>
            <a:r>
              <a:rPr lang="en-US" dirty="0"/>
              <a:t>Which </a:t>
            </a:r>
            <a:r>
              <a:rPr lang="en-US" b="1" i="1" dirty="0">
                <a:solidFill>
                  <a:srgbClr val="0000FF"/>
                </a:solidFill>
              </a:rPr>
              <a:t>ordered pairs </a:t>
            </a:r>
            <a:r>
              <a:rPr lang="en-US" dirty="0"/>
              <a:t>are in the relation R from A to B represented by the matrix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C00000"/>
                </a:solidFill>
              </a:rPr>
              <a:t>Answer:</a:t>
            </a:r>
            <a:r>
              <a:rPr lang="en-US" dirty="0"/>
              <a:t> R = { (a, 3), (a, 4), (b, 1), (c, 2), (c, 4) }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3448128"/>
              </p:ext>
            </p:extLst>
          </p:nvPr>
        </p:nvGraphicFramePr>
        <p:xfrm>
          <a:off x="2819400" y="3418341"/>
          <a:ext cx="2107235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Equation" r:id="rId3" imgW="990360" imgH="711000" progId="Equation.DSMT4">
                  <p:embed/>
                </p:oleObj>
              </mc:Choice>
              <mc:Fallback>
                <p:oleObj name="Equation" r:id="rId3" imgW="99036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9400" y="3418341"/>
                        <a:ext cx="2107235" cy="1512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4600" y="3328912"/>
            <a:ext cx="38985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a</a:t>
            </a:r>
          </a:p>
          <a:p>
            <a:r>
              <a:rPr lang="en-US" sz="3200" dirty="0">
                <a:solidFill>
                  <a:srgbClr val="C00000"/>
                </a:solidFill>
              </a:rPr>
              <a:t>b</a:t>
            </a:r>
          </a:p>
          <a:p>
            <a:r>
              <a:rPr lang="en-US" sz="3200" dirty="0">
                <a:solidFill>
                  <a:srgbClr val="C00000"/>
                </a:solidFill>
              </a:rPr>
              <a:t>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3569" y="3013226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1   2   3   4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3276600" y="3810000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572000" y="4724400"/>
            <a:ext cx="2667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99734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Using </a:t>
            </a:r>
            <a:r>
              <a:rPr lang="en-US" dirty="0"/>
              <a:t>directed graphs (digraphs)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</a:t>
            </a:r>
          </a:p>
          <a:p>
            <a:pPr marL="0" indent="0">
              <a:buNone/>
            </a:pPr>
            <a:r>
              <a:rPr lang="en-US" sz="3000" dirty="0"/>
              <a:t>R = { (a, b), (a, d), (b, b), (b, d), (c, b), (c, a), (d, b) } </a:t>
            </a:r>
          </a:p>
          <a:p>
            <a:pPr marL="0" indent="0">
              <a:buNone/>
            </a:pPr>
            <a:r>
              <a:rPr lang="en-US" sz="2400" dirty="0"/>
              <a:t>be a </a:t>
            </a:r>
            <a:r>
              <a:rPr lang="en-US" sz="2400" i="1" dirty="0"/>
              <a:t>relation</a:t>
            </a:r>
            <a:r>
              <a:rPr lang="en-US" sz="2400" dirty="0"/>
              <a:t> on </a:t>
            </a:r>
            <a:r>
              <a:rPr lang="en-US" sz="2800" dirty="0"/>
              <a:t>A = {a, b, c, d}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997050"/>
            <a:ext cx="2362200" cy="26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004458" y="3476022"/>
            <a:ext cx="0" cy="1752600"/>
          </a:xfrm>
          <a:prstGeom prst="straightConnector1">
            <a:avLst/>
          </a:prstGeom>
          <a:ln w="762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73834" y="3759050"/>
            <a:ext cx="99796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>
                <a:solidFill>
                  <a:srgbClr val="0000FF"/>
                </a:solidFill>
              </a:rPr>
              <a:t>(a, d)</a:t>
            </a:r>
          </a:p>
          <a:p>
            <a:pPr algn="r"/>
            <a:r>
              <a:rPr lang="en-US" sz="2400" strike="sngStrike" dirty="0">
                <a:solidFill>
                  <a:srgbClr val="FF0000"/>
                </a:solidFill>
              </a:rPr>
              <a:t>(d, 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5400" y="2997050"/>
            <a:ext cx="331661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loop:</a:t>
            </a:r>
            <a:r>
              <a:rPr lang="en-US" dirty="0"/>
              <a:t>  arc from 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dirty="0"/>
              <a:t> back to </a:t>
            </a:r>
            <a:r>
              <a:rPr lang="en-US" dirty="0">
                <a:solidFill>
                  <a:srgbClr val="0000FF"/>
                </a:solidFill>
              </a:rPr>
              <a:t>itself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886200" y="2235050"/>
            <a:ext cx="1524000" cy="9144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400671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 on a set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dirty="0"/>
              <a:t>Recall that a </a:t>
            </a:r>
            <a:r>
              <a:rPr lang="en-US" sz="2400" i="1" dirty="0">
                <a:solidFill>
                  <a:srgbClr val="0000FF"/>
                </a:solidFill>
              </a:rPr>
              <a:t>relation</a:t>
            </a:r>
            <a:r>
              <a:rPr lang="en-US" sz="2400" dirty="0"/>
              <a:t> on a set A is a </a:t>
            </a:r>
            <a:r>
              <a:rPr lang="en-US" sz="2400" i="1" dirty="0">
                <a:solidFill>
                  <a:srgbClr val="0000FF"/>
                </a:solidFill>
              </a:rPr>
              <a:t>subset of A x A.</a:t>
            </a:r>
          </a:p>
          <a:p>
            <a:endParaRPr lang="en-US" dirty="0"/>
          </a:p>
          <a:p>
            <a:r>
              <a:rPr lang="en-US" dirty="0"/>
              <a:t>Reflexive		</a:t>
            </a:r>
            <a:r>
              <a:rPr lang="en-US" dirty="0" err="1"/>
              <a:t>ir</a:t>
            </a:r>
            <a:r>
              <a:rPr lang="en-US" dirty="0"/>
              <a:t>-reflexive</a:t>
            </a:r>
          </a:p>
          <a:p>
            <a:r>
              <a:rPr lang="en-US" dirty="0"/>
              <a:t>Symmetric	asymmetric	antisymmetric</a:t>
            </a:r>
          </a:p>
          <a:p>
            <a:r>
              <a:rPr lang="en-US" dirty="0"/>
              <a:t>Transitive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850692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 </a:t>
            </a:r>
            <a:r>
              <a:rPr lang="en-US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 R on A is said to be </a:t>
            </a:r>
            <a:r>
              <a:rPr lang="en-US" i="1" dirty="0">
                <a:solidFill>
                  <a:srgbClr val="0000FF"/>
                </a:solidFill>
              </a:rPr>
              <a:t>reflexive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sz="5400" b="1" dirty="0">
                <a:solidFill>
                  <a:srgbClr val="7030A0"/>
                </a:solidFill>
                <a:sym typeface="Symbol"/>
              </a:rPr>
              <a:t></a:t>
            </a:r>
            <a:r>
              <a:rPr lang="en-US" dirty="0" err="1">
                <a:solidFill>
                  <a:srgbClr val="7030A0"/>
                </a:solidFill>
                <a:sym typeface="Symbol"/>
              </a:rPr>
              <a:t>a</a:t>
            </a:r>
            <a:r>
              <a:rPr lang="en-US" dirty="0" err="1">
                <a:sym typeface="Symbol"/>
              </a:rPr>
              <a:t>A</a:t>
            </a:r>
            <a:r>
              <a:rPr lang="en-US" dirty="0">
                <a:sym typeface="Symbol"/>
              </a:rPr>
              <a:t>,  </a:t>
            </a:r>
            <a:r>
              <a:rPr lang="en-US" sz="6600" b="1" dirty="0">
                <a:solidFill>
                  <a:srgbClr val="7030A0"/>
                </a:solidFill>
                <a:sym typeface="Symbol"/>
              </a:rPr>
              <a:t>a</a:t>
            </a:r>
            <a:r>
              <a:rPr lang="en-US" sz="6600" dirty="0">
                <a:sym typeface="Symbol"/>
              </a:rPr>
              <a:t> R </a:t>
            </a:r>
            <a:r>
              <a:rPr lang="en-US" sz="6600" b="1" dirty="0">
                <a:solidFill>
                  <a:srgbClr val="7030A0"/>
                </a:solidFill>
                <a:sym typeface="Symbol"/>
              </a:rPr>
              <a:t>a</a:t>
            </a:r>
            <a:endParaRPr lang="en-US" sz="66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Ex. On {1, 2, 3}, </a:t>
            </a:r>
          </a:p>
          <a:p>
            <a:pPr marL="0" indent="0">
              <a:buNone/>
            </a:pPr>
            <a:r>
              <a:rPr lang="en-US" dirty="0"/>
              <a:t>R = {</a:t>
            </a:r>
            <a:r>
              <a:rPr lang="en-US" dirty="0">
                <a:solidFill>
                  <a:srgbClr val="7030A0"/>
                </a:solidFill>
              </a:rPr>
              <a:t>(1, 1)</a:t>
            </a:r>
            <a:r>
              <a:rPr lang="en-US" dirty="0"/>
              <a:t>, (1, 2), </a:t>
            </a:r>
            <a:r>
              <a:rPr lang="en-US" dirty="0">
                <a:solidFill>
                  <a:srgbClr val="7030A0"/>
                </a:solidFill>
              </a:rPr>
              <a:t>(2, 2)</a:t>
            </a:r>
            <a:r>
              <a:rPr lang="en-US" dirty="0"/>
              <a:t>, (3, 1), </a:t>
            </a:r>
            <a:r>
              <a:rPr lang="en-US" dirty="0">
                <a:solidFill>
                  <a:srgbClr val="7030A0"/>
                </a:solidFill>
              </a:rPr>
              <a:t>(3, 3)</a:t>
            </a:r>
            <a:r>
              <a:rPr lang="en-US" dirty="0"/>
              <a:t>}  is </a:t>
            </a:r>
            <a:r>
              <a:rPr lang="en-US" b="1" i="1" dirty="0">
                <a:solidFill>
                  <a:srgbClr val="7030A0"/>
                </a:solidFill>
              </a:rPr>
              <a:t>reflexive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981200"/>
            <a:ext cx="1896580" cy="12954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464935"/>
              </p:ext>
            </p:extLst>
          </p:nvPr>
        </p:nvGraphicFramePr>
        <p:xfrm>
          <a:off x="816429" y="4191000"/>
          <a:ext cx="2286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221242"/>
              </p:ext>
            </p:extLst>
          </p:nvPr>
        </p:nvGraphicFramePr>
        <p:xfrm>
          <a:off x="3235325" y="4759325"/>
          <a:ext cx="64293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Equation" r:id="rId4" imgW="342720" imgH="164880" progId="Equation.DSMT4">
                  <p:embed/>
                </p:oleObj>
              </mc:Choice>
              <mc:Fallback>
                <p:oleObj name="Equation" r:id="rId4" imgW="34272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35325" y="4759325"/>
                        <a:ext cx="642938" cy="309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645119"/>
              </p:ext>
            </p:extLst>
          </p:nvPr>
        </p:nvGraphicFramePr>
        <p:xfrm>
          <a:off x="3200400" y="5292725"/>
          <a:ext cx="714375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Equation" r:id="rId6" imgW="380880" imgH="164880" progId="Equation.DSMT4">
                  <p:embed/>
                </p:oleObj>
              </mc:Choice>
              <mc:Fallback>
                <p:oleObj name="Equation" r:id="rId6" imgW="3808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292725"/>
                        <a:ext cx="714375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635516"/>
              </p:ext>
            </p:extLst>
          </p:nvPr>
        </p:nvGraphicFramePr>
        <p:xfrm>
          <a:off x="3211513" y="5761038"/>
          <a:ext cx="6905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Equation" r:id="rId8" imgW="368280" imgH="177480" progId="Equation.DSMT4">
                  <p:embed/>
                </p:oleObj>
              </mc:Choice>
              <mc:Fallback>
                <p:oleObj name="Equation" r:id="rId8" imgW="368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5761038"/>
                        <a:ext cx="690562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343400"/>
            <a:ext cx="24669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995432" y="4267196"/>
            <a:ext cx="152990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Digraph for R </a:t>
            </a:r>
          </a:p>
          <a:p>
            <a:r>
              <a:rPr lang="en-US" dirty="0"/>
              <a:t>has a </a:t>
            </a:r>
            <a:r>
              <a:rPr lang="en-US" b="1" i="1" dirty="0">
                <a:solidFill>
                  <a:srgbClr val="C00000"/>
                </a:solidFill>
              </a:rPr>
              <a:t>loop at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each vertex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58805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Irreflexive</a:t>
            </a:r>
            <a:r>
              <a:rPr lang="en-US" dirty="0">
                <a:solidFill>
                  <a:schemeClr val="tx1"/>
                </a:solidFill>
              </a:rPr>
              <a:t> relations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ln>
            <a:noFill/>
          </a:ln>
        </p:spPr>
        <p:txBody>
          <a:bodyPr/>
          <a:lstStyle/>
          <a:p>
            <a:r>
              <a:rPr lang="en-US" dirty="0"/>
              <a:t>R is called </a:t>
            </a:r>
            <a:r>
              <a:rPr lang="en-US" dirty="0" err="1">
                <a:solidFill>
                  <a:srgbClr val="0000FF"/>
                </a:solidFill>
              </a:rPr>
              <a:t>irreflexive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err="1">
                <a:solidFill>
                  <a:srgbClr val="0000FF"/>
                </a:solidFill>
              </a:rPr>
              <a:t>iff</a:t>
            </a:r>
            <a:endParaRPr lang="en-US" dirty="0">
              <a:solidFill>
                <a:srgbClr val="0000FF"/>
              </a:solidFill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6500" dirty="0">
              <a:solidFill>
                <a:srgbClr val="0000FF"/>
              </a:solidFill>
              <a:sym typeface="Symbol"/>
            </a:endParaRP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b="1" i="1" dirty="0">
                <a:solidFill>
                  <a:srgbClr val="C00000"/>
                </a:solidFill>
                <a:sym typeface="Symbol"/>
              </a:rPr>
              <a:t>Ex. </a:t>
            </a:r>
            <a:r>
              <a:rPr lang="en-US" dirty="0">
                <a:sym typeface="Symbol"/>
              </a:rPr>
              <a:t>On {0, 1, 2}, 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dirty="0">
                <a:sym typeface="Symbol"/>
              </a:rPr>
              <a:t>R = { (0, 2), (1, 0), (1, 2) } is an </a:t>
            </a:r>
            <a:r>
              <a:rPr lang="en-US" i="1" dirty="0" err="1">
                <a:solidFill>
                  <a:srgbClr val="0000FF"/>
                </a:solidFill>
                <a:sym typeface="Symbol"/>
              </a:rPr>
              <a:t>irreflexive</a:t>
            </a:r>
            <a:r>
              <a:rPr lang="en-US" dirty="0">
                <a:sym typeface="Symbol"/>
              </a:rPr>
              <a:t> relation</a:t>
            </a:r>
          </a:p>
          <a:p>
            <a:pPr marL="0" lvl="1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371600"/>
            <a:ext cx="2481600" cy="1676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23989"/>
              </p:ext>
            </p:extLst>
          </p:nvPr>
        </p:nvGraphicFramePr>
        <p:xfrm>
          <a:off x="816429" y="4191000"/>
          <a:ext cx="22860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r>
                        <a:rPr lang="en-US" sz="2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6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92997"/>
              </p:ext>
            </p:extLst>
          </p:nvPr>
        </p:nvGraphicFramePr>
        <p:xfrm>
          <a:off x="3200400" y="4724400"/>
          <a:ext cx="715110" cy="381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Equation" r:id="rId4" imgW="380880" imgH="203040" progId="Equation.DSMT4">
                  <p:embed/>
                </p:oleObj>
              </mc:Choice>
              <mc:Fallback>
                <p:oleObj name="Equation" r:id="rId4" imgW="3808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0400" y="4724400"/>
                        <a:ext cx="715110" cy="381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698609"/>
              </p:ext>
            </p:extLst>
          </p:nvPr>
        </p:nvGraphicFramePr>
        <p:xfrm>
          <a:off x="3235325" y="5257800"/>
          <a:ext cx="6429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Equation" r:id="rId6" imgW="342720" imgH="203040" progId="Equation.DSMT4">
                  <p:embed/>
                </p:oleObj>
              </mc:Choice>
              <mc:Fallback>
                <p:oleObj name="Equation" r:id="rId6" imgW="342720" imgH="2030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257800"/>
                        <a:ext cx="6429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481378"/>
              </p:ext>
            </p:extLst>
          </p:nvPr>
        </p:nvGraphicFramePr>
        <p:xfrm>
          <a:off x="3200400" y="5736772"/>
          <a:ext cx="7143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Equation" r:id="rId8" imgW="380880" imgH="203040" progId="Equation.DSMT4">
                  <p:embed/>
                </p:oleObj>
              </mc:Choice>
              <mc:Fallback>
                <p:oleObj name="Equation" r:id="rId8" imgW="380880" imgH="2030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736772"/>
                        <a:ext cx="7143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114800"/>
            <a:ext cx="242887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6553200" y="4550227"/>
            <a:ext cx="152990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Digraph for R </a:t>
            </a:r>
          </a:p>
          <a:p>
            <a:r>
              <a:rPr lang="en-US" dirty="0"/>
              <a:t>has </a:t>
            </a:r>
            <a:r>
              <a:rPr lang="en-US" b="1" i="1" dirty="0">
                <a:solidFill>
                  <a:srgbClr val="C00000"/>
                </a:solidFill>
              </a:rPr>
              <a:t>no loops</a:t>
            </a:r>
          </a:p>
        </p:txBody>
      </p:sp>
      <p:pic>
        <p:nvPicPr>
          <p:cNvPr id="9300" name="Picture 8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98172"/>
            <a:ext cx="3657600" cy="1030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977409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Let A be the set of all real numbers</a:t>
            </a:r>
          </a:p>
          <a:p>
            <a:r>
              <a:rPr lang="en-US" dirty="0"/>
              <a:t>R = {(x, y) | x + y &gt; </a:t>
            </a:r>
            <a:r>
              <a:rPr lang="en-US" dirty="0">
                <a:sym typeface="Symbol"/>
              </a:rPr>
              <a:t>0</a:t>
            </a:r>
            <a:r>
              <a:rPr lang="en-US" dirty="0"/>
              <a:t>}</a:t>
            </a:r>
          </a:p>
          <a:p>
            <a:r>
              <a:rPr lang="en-US" dirty="0"/>
              <a:t>State TRUE/FALSE</a:t>
            </a:r>
          </a:p>
          <a:p>
            <a:pPr lvl="1"/>
            <a:r>
              <a:rPr lang="en-US" dirty="0"/>
              <a:t>(3, 2)</a:t>
            </a:r>
            <a:r>
              <a:rPr lang="en-US" dirty="0">
                <a:sym typeface="Symbol"/>
              </a:rPr>
              <a:t>R		</a:t>
            </a:r>
          </a:p>
          <a:p>
            <a:pPr lvl="1"/>
            <a:r>
              <a:rPr lang="en-US" dirty="0">
                <a:sym typeface="Symbol"/>
              </a:rPr>
              <a:t>(-2, 5/3)R</a:t>
            </a:r>
          </a:p>
          <a:p>
            <a:pPr lvl="1"/>
            <a:r>
              <a:rPr lang="en-US" dirty="0">
                <a:sym typeface="Symbol"/>
              </a:rPr>
              <a:t>R is </a:t>
            </a:r>
            <a:r>
              <a:rPr lang="en-US" i="1" dirty="0">
                <a:solidFill>
                  <a:srgbClr val="0000FF"/>
                </a:solidFill>
                <a:sym typeface="Symbol"/>
              </a:rPr>
              <a:t>reflexive</a:t>
            </a:r>
          </a:p>
          <a:p>
            <a:pPr lvl="1"/>
            <a:r>
              <a:rPr lang="en-US" dirty="0">
                <a:sym typeface="Symbol"/>
              </a:rPr>
              <a:t>R is </a:t>
            </a:r>
            <a:r>
              <a:rPr lang="en-US" i="1" dirty="0" err="1">
                <a:solidFill>
                  <a:srgbClr val="0000FF"/>
                </a:solidFill>
                <a:sym typeface="Symbol"/>
              </a:rPr>
              <a:t>irreflexive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0" y="2895600"/>
            <a:ext cx="34483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T	</a:t>
            </a:r>
            <a:r>
              <a:rPr lang="en-US" sz="3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2600" dirty="0">
                <a:sym typeface="Symbol"/>
              </a:rPr>
              <a:t>3</a:t>
            </a:r>
            <a:r>
              <a:rPr lang="en-US" sz="2600" dirty="0"/>
              <a:t> + 2</a:t>
            </a:r>
            <a:r>
              <a:rPr lang="en-US" sz="2600" dirty="0">
                <a:sym typeface="Symbol"/>
              </a:rPr>
              <a:t> &gt; 0</a:t>
            </a:r>
            <a:endParaRPr lang="en-US" sz="2600" dirty="0">
              <a:solidFill>
                <a:srgbClr val="0000FF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F	</a:t>
            </a:r>
            <a:r>
              <a:rPr lang="en-US" sz="3600" dirty="0">
                <a:solidFill>
                  <a:srgbClr val="0000FF"/>
                </a:solidFill>
                <a:sym typeface="Symbol"/>
              </a:rPr>
              <a:t> </a:t>
            </a:r>
            <a:r>
              <a:rPr lang="en-US" sz="3600" dirty="0">
                <a:sym typeface="Symbol"/>
              </a:rPr>
              <a:t>-</a:t>
            </a:r>
            <a:r>
              <a:rPr lang="en-US" sz="2600" dirty="0">
                <a:sym typeface="Symbol"/>
              </a:rPr>
              <a:t>2</a:t>
            </a:r>
            <a:r>
              <a:rPr lang="en-US" sz="2600" dirty="0"/>
              <a:t> + 5/3</a:t>
            </a:r>
            <a:r>
              <a:rPr lang="en-US" sz="2600" dirty="0">
                <a:sym typeface="Symbol"/>
              </a:rPr>
              <a:t> &lt; 0</a:t>
            </a:r>
            <a:endParaRPr lang="en-US" sz="2600" dirty="0">
              <a:solidFill>
                <a:srgbClr val="FF0000"/>
              </a:solidFill>
            </a:endParaRPr>
          </a:p>
          <a:p>
            <a:r>
              <a:rPr lang="en-US" sz="3600" dirty="0">
                <a:solidFill>
                  <a:srgbClr val="FF0000"/>
                </a:solidFill>
              </a:rPr>
              <a:t>F</a:t>
            </a:r>
            <a:r>
              <a:rPr lang="en-US" sz="3600" dirty="0">
                <a:solidFill>
                  <a:srgbClr val="0000FF"/>
                </a:solidFill>
              </a:rPr>
              <a:t>	</a:t>
            </a:r>
            <a:r>
              <a:rPr lang="en-US" sz="3600" dirty="0">
                <a:solidFill>
                  <a:srgbClr val="FF0000"/>
                </a:solidFill>
                <a:sym typeface="Symbol"/>
              </a:rPr>
              <a:t>-2 + (-2) </a:t>
            </a:r>
            <a:r>
              <a:rPr lang="en-US" sz="3600" dirty="0">
                <a:sym typeface="Symbol"/>
              </a:rPr>
              <a:t>&lt; 0</a:t>
            </a:r>
            <a:endParaRPr lang="en-US" sz="3600" dirty="0"/>
          </a:p>
          <a:p>
            <a:r>
              <a:rPr lang="en-US" sz="3600" dirty="0">
                <a:solidFill>
                  <a:srgbClr val="FF0000"/>
                </a:solidFill>
              </a:rPr>
              <a:t>F	 </a:t>
            </a:r>
            <a:r>
              <a:rPr lang="en-US" sz="2600" dirty="0">
                <a:solidFill>
                  <a:srgbClr val="FF0000"/>
                </a:solidFill>
              </a:rPr>
              <a:t>3 + 3 </a:t>
            </a:r>
            <a:r>
              <a:rPr lang="en-US" sz="2600" dirty="0">
                <a:sym typeface="Symbol"/>
              </a:rPr>
              <a:t>&gt;</a:t>
            </a:r>
            <a:r>
              <a:rPr lang="en-US" sz="2600" dirty="0"/>
              <a:t> 0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76600" y="2286000"/>
            <a:ext cx="3019590" cy="1905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66800" y="5257800"/>
            <a:ext cx="4074962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Try to find a </a:t>
            </a:r>
            <a:r>
              <a:rPr lang="en-US" sz="2400" b="1" i="1" dirty="0">
                <a:solidFill>
                  <a:srgbClr val="0000FF"/>
                </a:solidFill>
              </a:rPr>
              <a:t>counterexample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419600" y="4572000"/>
            <a:ext cx="1524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419600" y="5105400"/>
            <a:ext cx="1524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18210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741714"/>
            <a:ext cx="2286000" cy="215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 R on A is said to be </a:t>
            </a:r>
            <a:r>
              <a:rPr lang="en-US" b="1" i="1" dirty="0">
                <a:solidFill>
                  <a:srgbClr val="0000FF"/>
                </a:solidFill>
              </a:rPr>
              <a:t>symmetric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</a:t>
            </a:r>
            <a:r>
              <a:rPr lang="en-US" dirty="0" err="1">
                <a:sym typeface="Symbol"/>
              </a:rPr>
              <a:t>ab</a:t>
            </a:r>
            <a:r>
              <a:rPr lang="en-US" dirty="0">
                <a:sym typeface="Symbol"/>
              </a:rPr>
              <a:t> ( 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aRb</a:t>
            </a:r>
            <a:r>
              <a:rPr lang="en-US" dirty="0">
                <a:sym typeface="Symbol"/>
              </a:rPr>
              <a:t>  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bRa</a:t>
            </a:r>
            <a:r>
              <a:rPr lang="en-US" dirty="0">
                <a:sym typeface="Symbol"/>
              </a:rPr>
              <a:t> )</a:t>
            </a:r>
          </a:p>
          <a:p>
            <a:pPr marL="0" indent="0">
              <a:buNone/>
            </a:pPr>
            <a:r>
              <a:rPr lang="en-US" sz="2600" dirty="0">
                <a:sym typeface="Symbol"/>
              </a:rPr>
              <a:t>(</a:t>
            </a:r>
            <a:r>
              <a:rPr lang="en-US" sz="2600" i="1" dirty="0">
                <a:solidFill>
                  <a:srgbClr val="0000FF"/>
                </a:solidFill>
                <a:sym typeface="Symbol"/>
              </a:rPr>
              <a:t>Counter example</a:t>
            </a:r>
            <a:r>
              <a:rPr lang="en-US" sz="2600" dirty="0">
                <a:sym typeface="Symbol"/>
              </a:rPr>
              <a:t>:		        )</a:t>
            </a:r>
          </a:p>
          <a:p>
            <a:pPr marL="0" indent="0">
              <a:buNone/>
            </a:pPr>
            <a:r>
              <a:rPr lang="en-US" sz="2600" b="1" i="1" dirty="0">
                <a:solidFill>
                  <a:srgbClr val="C00000"/>
                </a:solidFill>
                <a:sym typeface="Symbol"/>
              </a:rPr>
              <a:t>			</a:t>
            </a:r>
            <a:endParaRPr lang="en-US" sz="2600" b="1" dirty="0">
              <a:solidFill>
                <a:srgbClr val="C00000"/>
              </a:solidFill>
              <a:sym typeface="Symbol"/>
            </a:endParaRPr>
          </a:p>
          <a:p>
            <a:pPr marL="0" indent="0">
              <a:buNone/>
            </a:pPr>
            <a:endParaRPr lang="en-US" sz="2600" b="1" i="1" dirty="0">
              <a:solidFill>
                <a:srgbClr val="C00000"/>
              </a:solidFill>
              <a:sym typeface="Symbol"/>
            </a:endParaRPr>
          </a:p>
          <a:p>
            <a:pPr marL="0" indent="0">
              <a:buNone/>
            </a:pPr>
            <a:r>
              <a:rPr lang="en-US" sz="2600" b="1" i="1" dirty="0">
                <a:solidFill>
                  <a:srgbClr val="C00000"/>
                </a:solidFill>
                <a:sym typeface="Symbol"/>
              </a:rPr>
              <a:t>Ex. </a:t>
            </a:r>
            <a:r>
              <a:rPr lang="en-US" sz="2600" dirty="0">
                <a:sym typeface="Symbol"/>
              </a:rPr>
              <a:t>On A = {a, b, c, d}, </a:t>
            </a:r>
          </a:p>
          <a:p>
            <a:pPr marL="0" indent="0">
              <a:buNone/>
            </a:pPr>
            <a:r>
              <a:rPr lang="en-US" sz="2600" b="1" dirty="0">
                <a:sym typeface="Symbol"/>
              </a:rPr>
              <a:t>R = {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(a, b)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0000FF"/>
                </a:solidFill>
                <a:sym typeface="Symbol"/>
              </a:rPr>
              <a:t>(a, c)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7030A0"/>
                </a:solidFill>
                <a:sym typeface="Symbol"/>
              </a:rPr>
              <a:t>(a, d)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(b, a)</a:t>
            </a:r>
            <a:r>
              <a:rPr lang="en-US" sz="2600" b="1" dirty="0">
                <a:sym typeface="Symbol"/>
              </a:rPr>
              <a:t>, (b, b), </a:t>
            </a:r>
            <a:r>
              <a:rPr lang="en-US" sz="2600" b="1" dirty="0">
                <a:solidFill>
                  <a:srgbClr val="0000FF"/>
                </a:solidFill>
                <a:sym typeface="Symbol"/>
              </a:rPr>
              <a:t>(c, a)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7030A0"/>
                </a:solidFill>
                <a:sym typeface="Symbol"/>
              </a:rPr>
              <a:t>(d, a)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00B050"/>
                </a:solidFill>
                <a:sym typeface="Symbol"/>
              </a:rPr>
              <a:t>(d, d)</a:t>
            </a:r>
            <a:r>
              <a:rPr lang="en-US" sz="2600" b="1" dirty="0">
                <a:sym typeface="Symbol"/>
              </a:rPr>
              <a:t>} </a:t>
            </a:r>
          </a:p>
          <a:p>
            <a:pPr marL="0" indent="0">
              <a:buNone/>
            </a:pPr>
            <a:r>
              <a:rPr lang="en-US" sz="2800" dirty="0">
                <a:sym typeface="Symbol"/>
              </a:rPr>
              <a:t>is </a:t>
            </a:r>
            <a:r>
              <a:rPr lang="en-US" sz="2800" i="1" dirty="0">
                <a:solidFill>
                  <a:srgbClr val="0000FF"/>
                </a:solidFill>
                <a:sym typeface="Symbol"/>
              </a:rPr>
              <a:t>symmetric 		</a:t>
            </a:r>
            <a:r>
              <a:rPr lang="en-US" sz="2600" dirty="0">
                <a:sym typeface="Symbol"/>
              </a:rPr>
              <a:t>(no </a:t>
            </a:r>
            <a:r>
              <a:rPr lang="en-US" sz="2600" i="1" dirty="0">
                <a:solidFill>
                  <a:srgbClr val="0000FF"/>
                </a:solidFill>
                <a:sym typeface="Symbol"/>
              </a:rPr>
              <a:t>counterexamples</a:t>
            </a:r>
            <a:r>
              <a:rPr lang="en-US" sz="2600" dirty="0">
                <a:sym typeface="Symbol"/>
              </a:rPr>
              <a:t>)</a:t>
            </a:r>
            <a:endParaRPr lang="en-US" dirty="0"/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368319"/>
            <a:ext cx="1831864" cy="48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181600" y="3022504"/>
            <a:ext cx="838200" cy="1704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369" y="2956902"/>
            <a:ext cx="2289231" cy="472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88579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</a:t>
            </a:r>
            <a:r>
              <a:rPr lang="en-US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sym typeface="Symbol"/>
              </a:rPr>
              <a:t>R = {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(a, b)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0000FF"/>
                </a:solidFill>
                <a:sym typeface="Symbol"/>
              </a:rPr>
              <a:t>(a, c)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7030A0"/>
                </a:solidFill>
                <a:sym typeface="Symbol"/>
              </a:rPr>
              <a:t>(a, d)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FF0000"/>
                </a:solidFill>
                <a:sym typeface="Symbol"/>
              </a:rPr>
              <a:t>(b, a)</a:t>
            </a:r>
            <a:r>
              <a:rPr lang="en-US" sz="2600" b="1" dirty="0">
                <a:sym typeface="Symbol"/>
              </a:rPr>
              <a:t>, (b, b), </a:t>
            </a:r>
            <a:r>
              <a:rPr lang="en-US" sz="2600" b="1" dirty="0">
                <a:solidFill>
                  <a:srgbClr val="0000FF"/>
                </a:solidFill>
                <a:sym typeface="Symbol"/>
              </a:rPr>
              <a:t>(c, a)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7030A0"/>
                </a:solidFill>
                <a:sym typeface="Symbol"/>
              </a:rPr>
              <a:t>(d, a)</a:t>
            </a:r>
            <a:r>
              <a:rPr lang="en-US" sz="2600" b="1" dirty="0">
                <a:sym typeface="Symbol"/>
              </a:rPr>
              <a:t>, </a:t>
            </a:r>
            <a:r>
              <a:rPr lang="en-US" sz="2600" b="1" dirty="0">
                <a:solidFill>
                  <a:srgbClr val="00B050"/>
                </a:solidFill>
                <a:sym typeface="Symbol"/>
              </a:rPr>
              <a:t>(d, d)</a:t>
            </a:r>
            <a:r>
              <a:rPr lang="en-US" sz="2600" b="1" dirty="0">
                <a:sym typeface="Symbol"/>
              </a:rPr>
              <a:t>}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362200"/>
            <a:ext cx="237172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6836229" y="3288268"/>
            <a:ext cx="14695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Digraph for 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85800" y="4278868"/>
            <a:ext cx="2590800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Matrix for R is symmetric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00602"/>
              </p:ext>
            </p:extLst>
          </p:nvPr>
        </p:nvGraphicFramePr>
        <p:xfrm>
          <a:off x="914400" y="2362200"/>
          <a:ext cx="1905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r>
                        <a:rPr lang="en-US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914400" y="2373086"/>
            <a:ext cx="1905000" cy="1817916"/>
          </a:xfrm>
          <a:prstGeom prst="line">
            <a:avLst/>
          </a:prstGeom>
          <a:ln w="5715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85851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R </a:t>
            </a:r>
            <a:r>
              <a:rPr lang="en-US" i="1" dirty="0">
                <a:solidFill>
                  <a:srgbClr val="0000FF"/>
                </a:solidFill>
              </a:rPr>
              <a:t>symmetric</a:t>
            </a:r>
            <a:r>
              <a:rPr lang="en-US" dirty="0"/>
              <a:t>?</a:t>
            </a:r>
          </a:p>
          <a:p>
            <a:pPr lvl="1"/>
            <a:r>
              <a:rPr lang="en-US" sz="2600" dirty="0"/>
              <a:t>Try to find a </a:t>
            </a:r>
            <a:r>
              <a:rPr lang="en-US" sz="2600" i="1" dirty="0">
                <a:solidFill>
                  <a:srgbClr val="0000FF"/>
                </a:solidFill>
              </a:rPr>
              <a:t>counterexample</a:t>
            </a:r>
            <a:r>
              <a:rPr lang="en-US" sz="2600" dirty="0"/>
              <a:t>	 </a:t>
            </a:r>
          </a:p>
          <a:p>
            <a:pPr lvl="2"/>
            <a:r>
              <a:rPr lang="en-US" sz="2600" dirty="0"/>
              <a:t>(2, 1)</a:t>
            </a:r>
            <a:r>
              <a:rPr lang="en-US" sz="2600" dirty="0">
                <a:sym typeface="Symbol"/>
              </a:rPr>
              <a:t>R but (1, 2)R</a:t>
            </a:r>
            <a:endParaRPr lang="en-US" sz="2600" dirty="0"/>
          </a:p>
          <a:p>
            <a:r>
              <a:rPr lang="en-US" dirty="0"/>
              <a:t>Find the matrix for R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90" y="1230868"/>
            <a:ext cx="236361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32009" y="3821668"/>
            <a:ext cx="14695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Digraph for 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892310"/>
              </p:ext>
            </p:extLst>
          </p:nvPr>
        </p:nvGraphicFramePr>
        <p:xfrm>
          <a:off x="1371600" y="3581400"/>
          <a:ext cx="220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63719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i="1" dirty="0">
                <a:solidFill>
                  <a:srgbClr val="0000FF"/>
                </a:solidFill>
              </a:rPr>
              <a:t>relations</a:t>
            </a:r>
          </a:p>
          <a:p>
            <a:pPr lvl="2"/>
            <a:r>
              <a:rPr lang="en-US" dirty="0"/>
              <a:t>Definitions </a:t>
            </a:r>
          </a:p>
          <a:p>
            <a:pPr lvl="2"/>
            <a:r>
              <a:rPr lang="en-US" dirty="0"/>
              <a:t>Properties</a:t>
            </a:r>
          </a:p>
          <a:p>
            <a:pPr lvl="2"/>
            <a:r>
              <a:rPr lang="en-US" dirty="0"/>
              <a:t>Representing relations</a:t>
            </a:r>
          </a:p>
          <a:p>
            <a:pPr lvl="2"/>
            <a:r>
              <a:rPr lang="en-US" dirty="0"/>
              <a:t>Combination of relations</a:t>
            </a:r>
          </a:p>
          <a:p>
            <a:pPr lvl="2"/>
            <a:r>
              <a:rPr lang="en-US" dirty="0"/>
              <a:t>Equivalence relations</a:t>
            </a:r>
          </a:p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databases</a:t>
            </a:r>
            <a:r>
              <a:rPr lang="en-US" dirty="0"/>
              <a:t> and </a:t>
            </a:r>
            <a:r>
              <a:rPr lang="en-US" i="1" dirty="0">
                <a:solidFill>
                  <a:srgbClr val="0000FF"/>
                </a:solidFill>
              </a:rPr>
              <a:t>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473176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702516"/>
            <a:ext cx="3505200" cy="60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</a:t>
            </a:r>
            <a:r>
              <a:rPr lang="en-US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relation R on A is said to be </a:t>
            </a:r>
            <a:r>
              <a:rPr lang="en-US" b="1" i="1" dirty="0">
                <a:solidFill>
                  <a:srgbClr val="0000FF"/>
                </a:solidFill>
              </a:rPr>
              <a:t>asymmetric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 lvl="1"/>
            <a:endParaRPr lang="en-US" sz="2600" dirty="0">
              <a:sym typeface="Symbol"/>
            </a:endParaRPr>
          </a:p>
          <a:p>
            <a:pPr lvl="2"/>
            <a:r>
              <a:rPr lang="en-US" sz="2600" dirty="0">
                <a:sym typeface="Symbol"/>
              </a:rPr>
              <a:t>Counter example: 		</a:t>
            </a:r>
            <a:r>
              <a:rPr lang="en-US" sz="2600" dirty="0" err="1">
                <a:solidFill>
                  <a:srgbClr val="C00000"/>
                </a:solidFill>
                <a:sym typeface="Symbol"/>
              </a:rPr>
              <a:t>aRb</a:t>
            </a:r>
            <a:r>
              <a:rPr lang="en-US" sz="2600" dirty="0">
                <a:sym typeface="Symbol"/>
              </a:rPr>
              <a:t> but </a:t>
            </a:r>
            <a:r>
              <a:rPr lang="en-US" sz="2600" dirty="0" err="1">
                <a:solidFill>
                  <a:srgbClr val="C00000"/>
                </a:solidFill>
                <a:sym typeface="Symbol"/>
              </a:rPr>
              <a:t>bRa</a:t>
            </a:r>
            <a:endParaRPr lang="en-US" sz="2600" dirty="0">
              <a:sym typeface="Symbol"/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Ex. </a:t>
            </a:r>
            <a:r>
              <a:rPr lang="en-US" dirty="0"/>
              <a:t>On {1, 2, 3},</a:t>
            </a:r>
          </a:p>
          <a:p>
            <a:pPr marL="0" indent="0">
              <a:buNone/>
            </a:pPr>
            <a:r>
              <a:rPr lang="en-US" dirty="0"/>
              <a:t>R = { (1, 3), (2, 1), (3, 1) } is </a:t>
            </a:r>
            <a:r>
              <a:rPr lang="en-US" i="1" dirty="0">
                <a:solidFill>
                  <a:srgbClr val="0000FF"/>
                </a:solidFill>
              </a:rPr>
              <a:t>not asymmetric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00FF"/>
                </a:solidFill>
              </a:rPr>
              <a:t>	</a:t>
            </a:r>
            <a:r>
              <a:rPr lang="en-US" sz="2600" dirty="0"/>
              <a:t>(</a:t>
            </a:r>
            <a:r>
              <a:rPr lang="en-US" sz="2600" i="1" dirty="0">
                <a:solidFill>
                  <a:srgbClr val="0000FF"/>
                </a:solidFill>
              </a:rPr>
              <a:t>counterexample</a:t>
            </a:r>
            <a:r>
              <a:rPr lang="en-US" sz="2600" dirty="0"/>
              <a:t>:		</a:t>
            </a:r>
            <a:r>
              <a:rPr lang="en-US" sz="2600" dirty="0">
                <a:solidFill>
                  <a:srgbClr val="FF0000"/>
                </a:solidFill>
              </a:rPr>
              <a:t>1</a:t>
            </a:r>
            <a:r>
              <a:rPr lang="en-US" sz="2600" dirty="0"/>
              <a:t>R</a:t>
            </a:r>
            <a:r>
              <a:rPr lang="en-US" sz="2600" dirty="0">
                <a:solidFill>
                  <a:srgbClr val="0000FF"/>
                </a:solidFill>
              </a:rPr>
              <a:t>3</a:t>
            </a:r>
            <a:r>
              <a:rPr lang="en-US" sz="2600" dirty="0"/>
              <a:t> but </a:t>
            </a:r>
            <a:r>
              <a:rPr lang="en-US" sz="2600" dirty="0">
                <a:solidFill>
                  <a:srgbClr val="0000FF"/>
                </a:solidFill>
              </a:rPr>
              <a:t>3</a:t>
            </a:r>
            <a:r>
              <a:rPr lang="en-US" sz="2600" dirty="0"/>
              <a:t>R</a:t>
            </a:r>
            <a:r>
              <a:rPr lang="en-US" sz="2600" dirty="0">
                <a:solidFill>
                  <a:srgbClr val="FF0000"/>
                </a:solidFill>
              </a:rPr>
              <a:t>1</a:t>
            </a:r>
            <a:endParaRPr lang="en-US" sz="2600" dirty="0"/>
          </a:p>
          <a:p>
            <a:r>
              <a:rPr lang="en-US" dirty="0"/>
              <a:t>Is S ={ (1,2), (2, 3), (3, 1), (3, 3) } </a:t>
            </a:r>
            <a:r>
              <a:rPr lang="en-US" i="1" dirty="0">
                <a:solidFill>
                  <a:srgbClr val="0000FF"/>
                </a:solidFill>
              </a:rPr>
              <a:t>asymmetric</a:t>
            </a:r>
            <a:r>
              <a:rPr lang="en-US" dirty="0"/>
              <a:t>? </a:t>
            </a:r>
          </a:p>
          <a:p>
            <a:pPr lvl="1"/>
            <a:r>
              <a:rPr lang="en-US" sz="2600" dirty="0"/>
              <a:t>Try to find a </a:t>
            </a:r>
            <a:r>
              <a:rPr lang="en-US" sz="2600" i="1" dirty="0">
                <a:solidFill>
                  <a:srgbClr val="0000FF"/>
                </a:solidFill>
              </a:rPr>
              <a:t>counterexample</a:t>
            </a:r>
            <a:r>
              <a:rPr lang="en-US" sz="2600" dirty="0"/>
              <a:t>:</a:t>
            </a:r>
            <a:r>
              <a:rPr lang="en-US" dirty="0"/>
              <a:t> 	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			3</a:t>
            </a:r>
            <a:r>
              <a:rPr lang="en-US" dirty="0"/>
              <a:t>R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 but </a:t>
            </a:r>
            <a:r>
              <a:rPr lang="en-US" dirty="0">
                <a:solidFill>
                  <a:srgbClr val="0000FF"/>
                </a:solidFill>
              </a:rPr>
              <a:t>3</a:t>
            </a:r>
            <a:r>
              <a:rPr lang="en-US" dirty="0"/>
              <a:t>R</a:t>
            </a:r>
            <a:r>
              <a:rPr lang="en-US" dirty="0">
                <a:solidFill>
                  <a:srgbClr val="FF0000"/>
                </a:solidFill>
              </a:rPr>
              <a:t>3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04226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Is R </a:t>
            </a:r>
            <a:r>
              <a:rPr lang="en-US" i="1" dirty="0">
                <a:solidFill>
                  <a:srgbClr val="0000FF"/>
                </a:solidFill>
              </a:rPr>
              <a:t>asymmetric</a:t>
            </a:r>
            <a:r>
              <a:rPr lang="en-US" dirty="0"/>
              <a:t>?</a:t>
            </a:r>
          </a:p>
          <a:p>
            <a:r>
              <a:rPr lang="en-US" dirty="0"/>
              <a:t>Not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Counterexample</a:t>
            </a:r>
          </a:p>
          <a:p>
            <a:pPr marL="274320" lvl="1" indent="0">
              <a:buNone/>
            </a:pPr>
            <a:r>
              <a:rPr lang="en-US" sz="2400" dirty="0"/>
              <a:t>	(1,4) and (4, 1) </a:t>
            </a:r>
            <a:r>
              <a:rPr lang="en-US" sz="2400" dirty="0">
                <a:sym typeface="Symbol"/>
              </a:rPr>
              <a:t>R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4990" y="1230868"/>
            <a:ext cx="236361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32009" y="3821668"/>
            <a:ext cx="14695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Digraph for 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58181"/>
              </p:ext>
            </p:extLst>
          </p:nvPr>
        </p:nvGraphicFramePr>
        <p:xfrm>
          <a:off x="1371600" y="3505200"/>
          <a:ext cx="220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600200" y="5955268"/>
            <a:ext cx="14695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Matrix for R   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828800" y="3276600"/>
            <a:ext cx="1371600" cy="83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133600" y="3276600"/>
            <a:ext cx="762000" cy="2209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21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778189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Anti-symmetric </a:t>
            </a:r>
            <a:r>
              <a:rPr lang="en-US" dirty="0">
                <a:solidFill>
                  <a:schemeClr val="tx1"/>
                </a:solidFill>
              </a:rPr>
              <a:t>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 R on A is called </a:t>
            </a:r>
            <a:r>
              <a:rPr lang="en-US" b="1" i="1" dirty="0">
                <a:solidFill>
                  <a:srgbClr val="0000FF"/>
                </a:solidFill>
              </a:rPr>
              <a:t>anti-symmetric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	</a:t>
            </a:r>
            <a:r>
              <a:rPr lang="en-US" dirty="0" err="1">
                <a:sym typeface="Symbol"/>
              </a:rPr>
              <a:t>ab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( </a:t>
            </a:r>
            <a:r>
              <a:rPr lang="en-US" dirty="0" err="1"/>
              <a:t>aRb</a:t>
            </a:r>
            <a:r>
              <a:rPr lang="en-US" dirty="0"/>
              <a:t>, </a:t>
            </a:r>
            <a:r>
              <a:rPr lang="en-US" dirty="0" err="1"/>
              <a:t>bRa</a:t>
            </a:r>
            <a:r>
              <a:rPr lang="en-US" dirty="0"/>
              <a:t>  </a:t>
            </a:r>
            <a:r>
              <a:rPr lang="en-US" dirty="0">
                <a:sym typeface="Symbol"/>
              </a:rPr>
              <a:t>  a = b )</a:t>
            </a:r>
          </a:p>
          <a:p>
            <a:r>
              <a:rPr lang="en-US" sz="2400" dirty="0">
                <a:sym typeface="Symbol"/>
              </a:rPr>
              <a:t>Equivalently, </a:t>
            </a:r>
          </a:p>
          <a:p>
            <a:pPr lvl="1"/>
            <a:r>
              <a:rPr lang="en-US" sz="2400" i="1" dirty="0">
                <a:solidFill>
                  <a:srgbClr val="0000FF"/>
                </a:solidFill>
                <a:sym typeface="Symbol"/>
              </a:rPr>
              <a:t>Counterexample</a:t>
            </a:r>
            <a:r>
              <a:rPr lang="en-US" dirty="0">
                <a:sym typeface="Symbol"/>
              </a:rPr>
              <a:t>      </a:t>
            </a:r>
            <a:r>
              <a:rPr lang="en-US" sz="2600" dirty="0" err="1">
                <a:solidFill>
                  <a:srgbClr val="C00000"/>
                </a:solidFill>
                <a:sym typeface="Symbol"/>
              </a:rPr>
              <a:t>aRb</a:t>
            </a:r>
            <a:r>
              <a:rPr lang="en-US" sz="2600" dirty="0">
                <a:solidFill>
                  <a:srgbClr val="C00000"/>
                </a:solidFill>
                <a:sym typeface="Symbol"/>
              </a:rPr>
              <a:t>, a  b  but  </a:t>
            </a:r>
            <a:r>
              <a:rPr lang="en-US" sz="2600" dirty="0" err="1">
                <a:solidFill>
                  <a:srgbClr val="C00000"/>
                </a:solidFill>
                <a:sym typeface="Symbol"/>
              </a:rPr>
              <a:t>bRa</a:t>
            </a:r>
            <a:endParaRPr lang="en-US" sz="2600" dirty="0">
              <a:solidFill>
                <a:srgbClr val="C00000"/>
              </a:solidFill>
              <a:sym typeface="Symbol"/>
            </a:endParaRPr>
          </a:p>
          <a:p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886200"/>
            <a:ext cx="24193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968" y="2253342"/>
            <a:ext cx="4286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5029200" y="3352800"/>
            <a:ext cx="17526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2527369" cy="2569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07028" y="5976256"/>
            <a:ext cx="14695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Digraph for 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572000"/>
            <a:ext cx="1709122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Not OK</a:t>
            </a:r>
          </a:p>
          <a:p>
            <a:r>
              <a:rPr lang="en-US" sz="2200" b="1" dirty="0">
                <a:solidFill>
                  <a:srgbClr val="FF0000"/>
                </a:solidFill>
              </a:rPr>
              <a:t>(1, 3)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R</a:t>
            </a:r>
            <a:endParaRPr lang="en-US" sz="2200" b="1" dirty="0">
              <a:solidFill>
                <a:srgbClr val="FF0000"/>
              </a:solidFill>
            </a:endParaRPr>
          </a:p>
          <a:p>
            <a:r>
              <a:rPr lang="en-US" sz="2200" b="1" dirty="0">
                <a:solidFill>
                  <a:srgbClr val="FF0000"/>
                </a:solidFill>
              </a:rPr>
              <a:t>(3, 1)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R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904304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Given the matrix for a relation R on {1, 2, 3, 4}</a:t>
            </a:r>
          </a:p>
          <a:p>
            <a:r>
              <a:rPr lang="en-US" dirty="0"/>
              <a:t>Is R </a:t>
            </a:r>
            <a:r>
              <a:rPr lang="en-US" i="1" dirty="0">
                <a:solidFill>
                  <a:srgbClr val="0000FF"/>
                </a:solidFill>
              </a:rPr>
              <a:t>anti-symmetric</a:t>
            </a:r>
            <a:r>
              <a:rPr lang="en-US" dirty="0"/>
              <a:t>?</a:t>
            </a:r>
          </a:p>
          <a:p>
            <a:pPr lvl="2"/>
            <a:r>
              <a:rPr lang="en-US" sz="2400" dirty="0"/>
              <a:t>Try to find a </a:t>
            </a:r>
            <a:r>
              <a:rPr lang="en-US" sz="2400" i="1" dirty="0">
                <a:solidFill>
                  <a:srgbClr val="FF0000"/>
                </a:solidFill>
              </a:rPr>
              <a:t>counterexample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69710"/>
              </p:ext>
            </p:extLst>
          </p:nvPr>
        </p:nvGraphicFramePr>
        <p:xfrm>
          <a:off x="1371600" y="3124200"/>
          <a:ext cx="22098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343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00200" y="5574268"/>
            <a:ext cx="1469572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Matrix for R 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35828" y="3646714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1R3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458366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3R1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5486400" y="2743200"/>
            <a:ext cx="2363610" cy="2960132"/>
            <a:chOff x="5637390" y="2971800"/>
            <a:chExt cx="2363610" cy="2960132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390" y="2971800"/>
              <a:ext cx="2363610" cy="246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6084409" y="5562600"/>
              <a:ext cx="1469572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Digraph for R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89650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Asymmetric vs anti-symmetric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1641157"/>
            <a:ext cx="73581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  Asymmetric		 	Anti-symmetric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914400" y="3276600"/>
            <a:ext cx="3668995" cy="1123950"/>
            <a:chOff x="1066800" y="3600450"/>
            <a:chExt cx="3668995" cy="1123950"/>
          </a:xfrm>
        </p:grpSpPr>
        <p:pic>
          <p:nvPicPr>
            <p:cNvPr id="296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" y="3600450"/>
              <a:ext cx="1238250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2234982" y="3886200"/>
              <a:ext cx="250081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Not allowed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73432" y="3333750"/>
            <a:ext cx="3056168" cy="1123950"/>
            <a:chOff x="5097232" y="3657600"/>
            <a:chExt cx="3056168" cy="112395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7232" y="3657600"/>
              <a:ext cx="1238250" cy="1123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6306612" y="3943350"/>
              <a:ext cx="18467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00FF"/>
                  </a:solidFill>
                </a:rPr>
                <a:t>Allowed 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24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333820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Symmetric 	vs 	anti-symmetric</a:t>
            </a:r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00200"/>
            <a:ext cx="61912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871633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 R on A is called </a:t>
            </a:r>
            <a:r>
              <a:rPr lang="en-US" b="1" i="1" dirty="0">
                <a:solidFill>
                  <a:srgbClr val="0000FF"/>
                </a:solidFill>
              </a:rPr>
              <a:t>transitive</a:t>
            </a:r>
            <a:r>
              <a:rPr lang="en-US" dirty="0"/>
              <a:t> </a:t>
            </a:r>
            <a:r>
              <a:rPr lang="en-US" dirty="0" err="1"/>
              <a:t>iff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Symbol"/>
              </a:rPr>
              <a:t>	</a:t>
            </a:r>
            <a:r>
              <a:rPr lang="en-US" dirty="0" err="1">
                <a:sym typeface="Symbol"/>
              </a:rPr>
              <a:t>abc</a:t>
            </a:r>
            <a:r>
              <a:rPr lang="en-US" dirty="0">
                <a:sym typeface="Symbol"/>
              </a:rPr>
              <a:t> </a:t>
            </a:r>
            <a:r>
              <a:rPr lang="en-US" dirty="0"/>
              <a:t>( </a:t>
            </a:r>
            <a:r>
              <a:rPr lang="en-US" i="1" dirty="0" err="1">
                <a:solidFill>
                  <a:srgbClr val="FF0000"/>
                </a:solidFill>
              </a:rPr>
              <a:t>a</a:t>
            </a:r>
            <a:r>
              <a:rPr lang="en-US" dirty="0" err="1"/>
              <a:t>R</a:t>
            </a:r>
            <a:r>
              <a:rPr lang="en-US" b="1" dirty="0" err="1">
                <a:solidFill>
                  <a:srgbClr val="7030A0"/>
                </a:solidFill>
              </a:rPr>
              <a:t>b</a:t>
            </a:r>
            <a:r>
              <a:rPr lang="en-US" dirty="0"/>
              <a:t>, </a:t>
            </a:r>
            <a:r>
              <a:rPr lang="en-US" b="1" dirty="0" err="1">
                <a:solidFill>
                  <a:srgbClr val="7030A0"/>
                </a:solidFill>
              </a:rPr>
              <a:t>b</a:t>
            </a:r>
            <a:r>
              <a:rPr lang="en-US" dirty="0" err="1"/>
              <a:t>R</a:t>
            </a:r>
            <a:r>
              <a:rPr lang="en-US" dirty="0" err="1">
                <a:solidFill>
                  <a:srgbClr val="0000FF"/>
                </a:solidFill>
              </a:rPr>
              <a:t>c</a:t>
            </a:r>
            <a:r>
              <a:rPr lang="en-US" dirty="0"/>
              <a:t>  </a:t>
            </a:r>
            <a:r>
              <a:rPr lang="en-US" dirty="0">
                <a:sym typeface="Symbol"/>
              </a:rPr>
              <a:t>  </a:t>
            </a:r>
            <a:r>
              <a:rPr lang="en-US" dirty="0" err="1">
                <a:solidFill>
                  <a:srgbClr val="FF0000"/>
                </a:solidFill>
                <a:sym typeface="Symbol"/>
              </a:rPr>
              <a:t>a</a:t>
            </a:r>
            <a:r>
              <a:rPr lang="en-US" dirty="0" err="1">
                <a:sym typeface="Symbol"/>
              </a:rPr>
              <a:t>R</a:t>
            </a:r>
            <a:r>
              <a:rPr lang="en-US" dirty="0" err="1">
                <a:solidFill>
                  <a:srgbClr val="0000FF"/>
                </a:solidFill>
                <a:sym typeface="Symbol"/>
              </a:rPr>
              <a:t>c</a:t>
            </a:r>
            <a:r>
              <a:rPr lang="en-US" dirty="0">
                <a:sym typeface="Symbol"/>
              </a:rPr>
              <a:t> )</a:t>
            </a:r>
          </a:p>
          <a:p>
            <a:r>
              <a:rPr lang="en-US" sz="2800" i="1" dirty="0">
                <a:solidFill>
                  <a:srgbClr val="0000FF"/>
                </a:solidFill>
                <a:sym typeface="Symbol"/>
              </a:rPr>
              <a:t>Counter example</a:t>
            </a:r>
          </a:p>
          <a:p>
            <a:endParaRPr lang="en-US" sz="2800" b="1" i="1" dirty="0">
              <a:solidFill>
                <a:srgbClr val="C00000"/>
              </a:solidFill>
              <a:sym typeface="Symbol"/>
            </a:endParaRPr>
          </a:p>
          <a:p>
            <a:r>
              <a:rPr lang="en-US" sz="2800" b="1" i="1" dirty="0">
                <a:solidFill>
                  <a:srgbClr val="C00000"/>
                </a:solidFill>
                <a:sym typeface="Symbol"/>
              </a:rPr>
              <a:t>Ex.</a:t>
            </a:r>
            <a:r>
              <a:rPr lang="en-US" sz="2800" i="1" dirty="0">
                <a:sym typeface="Symbol"/>
              </a:rPr>
              <a:t> Given A = {1, 2, 3} 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sym typeface="Symbol"/>
              </a:rPr>
              <a:t>R = {(1, 2), (2, 3), (1, 3), (3, 1)}</a:t>
            </a:r>
            <a:r>
              <a:rPr lang="en-US" sz="2800" i="1" dirty="0">
                <a:solidFill>
                  <a:schemeClr val="tx1"/>
                </a:solidFill>
                <a:sym typeface="Symbol"/>
              </a:rPr>
              <a:t> is </a:t>
            </a:r>
            <a:r>
              <a:rPr lang="en-US" sz="2800" i="1" dirty="0">
                <a:solidFill>
                  <a:srgbClr val="0000FF"/>
                </a:solidFill>
                <a:sym typeface="Symbol"/>
              </a:rPr>
              <a:t>not transitive</a:t>
            </a:r>
          </a:p>
          <a:p>
            <a:pPr lvl="2"/>
            <a:r>
              <a:rPr lang="en-US" sz="2400" i="1" dirty="0">
                <a:solidFill>
                  <a:srgbClr val="0000FF"/>
                </a:solidFill>
                <a:sym typeface="Symbol"/>
              </a:rPr>
              <a:t>Counter example</a:t>
            </a:r>
            <a:r>
              <a:rPr lang="en-US" sz="2400" i="1" dirty="0">
                <a:sym typeface="Symbol"/>
              </a:rPr>
              <a:t> 	</a:t>
            </a:r>
          </a:p>
          <a:p>
            <a:pPr lvl="1"/>
            <a:r>
              <a:rPr lang="en-US" sz="2800" dirty="0">
                <a:solidFill>
                  <a:schemeClr val="tx1"/>
                </a:solidFill>
                <a:sym typeface="Symbol"/>
              </a:rPr>
              <a:t>S = { (1, 2), (1, 3) }</a:t>
            </a:r>
            <a:r>
              <a:rPr lang="en-US" sz="2800" i="1" dirty="0">
                <a:solidFill>
                  <a:schemeClr val="tx1"/>
                </a:solidFill>
                <a:sym typeface="Symbol"/>
              </a:rPr>
              <a:t> is </a:t>
            </a:r>
            <a:r>
              <a:rPr lang="en-US" sz="2800" i="1" dirty="0">
                <a:solidFill>
                  <a:srgbClr val="0000FF"/>
                </a:solidFill>
                <a:sym typeface="Symbol"/>
              </a:rPr>
              <a:t>transitive</a:t>
            </a:r>
            <a:r>
              <a:rPr lang="en-US" sz="2800" i="1" dirty="0">
                <a:solidFill>
                  <a:schemeClr val="tx1"/>
                </a:solidFill>
                <a:sym typeface="Symbol"/>
              </a:rPr>
              <a:t> </a:t>
            </a:r>
          </a:p>
          <a:p>
            <a:pPr lvl="2"/>
            <a:r>
              <a:rPr lang="en-US" sz="2400" i="1" dirty="0">
                <a:sym typeface="Symbol"/>
              </a:rPr>
              <a:t>No 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counter examples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828" y="2362200"/>
            <a:ext cx="3048000" cy="461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328431"/>
            <a:ext cx="27051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486400" y="3026620"/>
            <a:ext cx="990600" cy="52251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77000" y="3015734"/>
            <a:ext cx="1066800" cy="522514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64628" y="3549134"/>
            <a:ext cx="2100944" cy="0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86432" y="2831068"/>
            <a:ext cx="2664080" cy="902732"/>
            <a:chOff x="5186432" y="2831068"/>
            <a:chExt cx="2664080" cy="902732"/>
          </a:xfrm>
        </p:grpSpPr>
        <p:sp>
          <p:nvSpPr>
            <p:cNvPr id="8" name="TextBox 7"/>
            <p:cNvSpPr txBox="1"/>
            <p:nvPr/>
          </p:nvSpPr>
          <p:spPr>
            <a:xfrm>
              <a:off x="5186432" y="3353582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 </a:t>
              </a:r>
              <a:r>
                <a:rPr lang="en-US" dirty="0">
                  <a:solidFill>
                    <a:srgbClr val="C00000"/>
                  </a:solidFill>
                  <a:sym typeface="Symbol"/>
                </a:rPr>
                <a:t>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40928" y="283106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sym typeface="Symbol"/>
                </a:rPr>
                <a:t> 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512" y="3364468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sym typeface="Symbol"/>
                </a:rPr>
                <a:t> c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558673" y="29718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aRb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854073" y="295002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bRc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248400" y="350598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aRc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55654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23" grpId="0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4937760"/>
          </a:xfrm>
        </p:spPr>
        <p:txBody>
          <a:bodyPr>
            <a:normAutofit/>
          </a:bodyPr>
          <a:lstStyle/>
          <a:p>
            <a:r>
              <a:rPr lang="en-US" sz="2600" dirty="0"/>
              <a:t>Determine whether the relation R </a:t>
            </a:r>
            <a:r>
              <a:rPr lang="en-US" sz="2600" dirty="0">
                <a:solidFill>
                  <a:srgbClr val="0000FF"/>
                </a:solidFill>
              </a:rPr>
              <a:t>on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</a:rPr>
              <a:t>Z</a:t>
            </a:r>
            <a:r>
              <a:rPr lang="en-US" sz="2600" dirty="0"/>
              <a:t> is reflexive, </a:t>
            </a:r>
            <a:r>
              <a:rPr lang="en-US" sz="2600" dirty="0" err="1"/>
              <a:t>ir</a:t>
            </a:r>
            <a:r>
              <a:rPr lang="en-US" sz="2600" dirty="0"/>
              <a:t>-reflexive, symmetric, asymmetric, anti-symmetric, transitive.</a:t>
            </a:r>
          </a:p>
          <a:p>
            <a:pPr marL="0" indent="0">
              <a:buNone/>
            </a:pPr>
            <a:r>
              <a:rPr lang="en-US" sz="2600" dirty="0"/>
              <a:t>		x R y </a:t>
            </a:r>
            <a:r>
              <a:rPr lang="en-US" sz="2600" dirty="0">
                <a:sym typeface="Symbol"/>
              </a:rPr>
              <a:t> x = 2y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FF"/>
                </a:solidFill>
              </a:rPr>
              <a:t>(Hint: Try to find counterexamples)</a:t>
            </a: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268254"/>
              </p:ext>
            </p:extLst>
          </p:nvPr>
        </p:nvGraphicFramePr>
        <p:xfrm>
          <a:off x="838200" y="3429000"/>
          <a:ext cx="7315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Counter example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Reflexive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</a:t>
                      </a:r>
                      <a:r>
                        <a:rPr lang="en-US" baseline="0" dirty="0"/>
                        <a:t> 2.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Irreflexive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 = 2.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dirty="0"/>
                        <a:t> = 2.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 but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dirty="0"/>
                        <a:t> </a:t>
                      </a:r>
                      <a:r>
                        <a:rPr lang="en-US" baseline="0" dirty="0">
                          <a:sym typeface="Symbol"/>
                        </a:rPr>
                        <a:t> </a:t>
                      </a:r>
                      <a:r>
                        <a:rPr lang="en-US" dirty="0"/>
                        <a:t>2.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n-US" dirty="0"/>
                        <a:t> = 2.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Wingdings"/>
                        </a:rPr>
                        <a:t>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If x = 2y,</a:t>
                      </a:r>
                      <a:r>
                        <a:rPr lang="en-US" baseline="0" dirty="0"/>
                        <a:t> y = 2x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 x = 4x  x = 0 = 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dirty="0"/>
                        <a:t> = 2.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6</a:t>
                      </a:r>
                      <a:r>
                        <a:rPr lang="en-US" dirty="0"/>
                        <a:t> = 2.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  <a:r>
                        <a:rPr lang="en-US" dirty="0"/>
                        <a:t> but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12</a:t>
                      </a:r>
                      <a:r>
                        <a:rPr lang="en-US" dirty="0">
                          <a:sym typeface="Symbol"/>
                        </a:rPr>
                        <a:t></a:t>
                      </a:r>
                      <a:r>
                        <a:rPr lang="en-US" dirty="0"/>
                        <a:t>2.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5503" y="609600"/>
            <a:ext cx="1580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Exercise</a:t>
            </a:r>
          </a:p>
        </p:txBody>
      </p:sp>
    </p:spTree>
    <p:extLst>
      <p:ext uri="{BB962C8B-B14F-4D97-AF65-F5344CB8AC3E}">
        <p14:creationId xmlns:p14="http://schemas.microsoft.com/office/powerpoint/2010/main" val="99177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28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360714"/>
            <a:ext cx="2133600" cy="2154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127156"/>
              </p:ext>
            </p:extLst>
          </p:nvPr>
        </p:nvGraphicFramePr>
        <p:xfrm>
          <a:off x="914400" y="3611880"/>
          <a:ext cx="7315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Counter example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Reflexive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There is </a:t>
                      </a:r>
                      <a:r>
                        <a:rPr lang="en-US" b="1" i="1" dirty="0"/>
                        <a:t>loop</a:t>
                      </a:r>
                      <a:r>
                        <a:rPr lang="en-US" dirty="0"/>
                        <a:t> at each vertex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Irreflexive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(a, a)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R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(a, d)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R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but</a:t>
                      </a:r>
                      <a:r>
                        <a:rPr lang="en-US" strike="noStrike" baseline="0" dirty="0">
                          <a:solidFill>
                            <a:schemeClr val="tx1"/>
                          </a:solidFill>
                        </a:rPr>
                        <a:t> (d, a)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sym typeface="Symbol"/>
                        </a:rPr>
                        <a:t>R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(b, b)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R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but (b, b)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R // there is a </a:t>
                      </a:r>
                      <a:r>
                        <a:rPr lang="en-US" b="1" i="1" dirty="0">
                          <a:solidFill>
                            <a:schemeClr val="tx1"/>
                          </a:solidFill>
                          <a:sym typeface="Symbol"/>
                        </a:rPr>
                        <a:t>loop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 at b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 counter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examples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(c, d)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 R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(d, b)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 R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but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(c, b)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sym typeface="Symbol"/>
                        </a:rPr>
                        <a:t>R</a:t>
                      </a:r>
                      <a:endParaRPr lang="en-US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3400" y="1295400"/>
            <a:ext cx="41608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Consider a relation R on {a, b, c, d}</a:t>
            </a:r>
          </a:p>
          <a:p>
            <a:r>
              <a:rPr lang="en-US" sz="2200" dirty="0"/>
              <a:t>given by the graph below.</a:t>
            </a:r>
          </a:p>
        </p:txBody>
      </p:sp>
    </p:spTree>
    <p:extLst>
      <p:ext uri="{BB962C8B-B14F-4D97-AF65-F5344CB8AC3E}">
        <p14:creationId xmlns:p14="http://schemas.microsoft.com/office/powerpoint/2010/main" val="418078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29</a:t>
            </a:fld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28800"/>
            <a:ext cx="180975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62082" y="1219200"/>
            <a:ext cx="66007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Given the matrix representing a relation on { 1, 2, 3, 4 }. 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3124763"/>
              </p:ext>
            </p:extLst>
          </p:nvPr>
        </p:nvGraphicFramePr>
        <p:xfrm>
          <a:off x="762000" y="3596640"/>
          <a:ext cx="73152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/>
                        <a:t>Counter</a:t>
                      </a:r>
                      <a:r>
                        <a:rPr lang="en-US" baseline="0" dirty="0"/>
                        <a:t> example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Reflexive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 </a:t>
                      </a:r>
                      <a:r>
                        <a:rPr lang="en-US" i="1" dirty="0"/>
                        <a:t>counterexamples</a:t>
                      </a:r>
                      <a:r>
                        <a:rPr lang="en-US" dirty="0"/>
                        <a:t>, a[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= 1,  for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= 1, 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Irreflexive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a[2,2]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a[1, 3] </a:t>
                      </a:r>
                      <a:r>
                        <a:rPr lang="en-US" strike="noStrike" dirty="0">
                          <a:solidFill>
                            <a:schemeClr val="tx1"/>
                          </a:solidFill>
                          <a:sym typeface="Symbol"/>
                        </a:rPr>
                        <a:t> </a:t>
                      </a:r>
                      <a:r>
                        <a:rPr lang="en-US" strike="noStrike" dirty="0">
                          <a:solidFill>
                            <a:schemeClr val="tx1"/>
                          </a:solidFill>
                        </a:rPr>
                        <a:t>a[3, 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a[3,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3] = 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Antisymmetric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No </a:t>
                      </a:r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counte</a:t>
                      </a:r>
                      <a:r>
                        <a:rPr lang="en-US" i="0" dirty="0">
                          <a:solidFill>
                            <a:schemeClr val="tx1"/>
                          </a:solidFill>
                        </a:rPr>
                        <a:t>rexamples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  a[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= a[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j,i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]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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 = 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94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FF0000"/>
                </a:solidFill>
              </a:rPr>
              <a:t>binary relations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00013144"/>
              </p:ext>
            </p:extLst>
          </p:nvPr>
        </p:nvGraphicFramePr>
        <p:xfrm>
          <a:off x="1219200" y="1752600"/>
          <a:ext cx="2590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trainer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trainee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Tuan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Adam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Lucy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281694"/>
              </p:ext>
            </p:extLst>
          </p:nvPr>
        </p:nvGraphicFramePr>
        <p:xfrm>
          <a:off x="4572000" y="1752600"/>
          <a:ext cx="25908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teacher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/>
                        <a:t>VinhDP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BaoVL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/>
                        <a:t>NamTH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HoaNV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/>
                        <a:t>KhanhKT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DanhTC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/>
                        <a:t>TruongLV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VietTQ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373390"/>
              </p:ext>
            </p:extLst>
          </p:nvPr>
        </p:nvGraphicFramePr>
        <p:xfrm>
          <a:off x="1219200" y="3651069"/>
          <a:ext cx="25908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mother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/>
                        <a:t>Hoa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/>
                        <a:t>Hanh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err="1"/>
                        <a:t>Giang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>
            <a:cxnSpLocks/>
            <a:stCxn id="2" idx="2"/>
          </p:cNvCxnSpPr>
          <p:nvPr/>
        </p:nvCxnSpPr>
        <p:spPr>
          <a:xfrm>
            <a:off x="4572000" y="1143000"/>
            <a:ext cx="381000" cy="685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2" idx="2"/>
          </p:cNvCxnSpPr>
          <p:nvPr/>
        </p:nvCxnSpPr>
        <p:spPr>
          <a:xfrm>
            <a:off x="4572000" y="1143000"/>
            <a:ext cx="18288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86400" y="4343400"/>
            <a:ext cx="762000" cy="12003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72000" y="4343400"/>
            <a:ext cx="2614818" cy="1200329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Adam 	loves 	Eva</a:t>
            </a:r>
          </a:p>
          <a:p>
            <a:r>
              <a:rPr lang="en-US" dirty="0"/>
              <a:t>Minh 	loves 	</a:t>
            </a:r>
            <a:r>
              <a:rPr lang="en-US" dirty="0" err="1"/>
              <a:t>Nhan</a:t>
            </a:r>
            <a:endParaRPr lang="en-US" dirty="0"/>
          </a:p>
          <a:p>
            <a:r>
              <a:rPr lang="en-US" dirty="0" err="1"/>
              <a:t>Hieu</a:t>
            </a:r>
            <a:r>
              <a:rPr lang="en-US" dirty="0"/>
              <a:t> 	loves 	Hai</a:t>
            </a:r>
          </a:p>
          <a:p>
            <a:r>
              <a:rPr lang="en-US" dirty="0" err="1"/>
              <a:t>Bao</a:t>
            </a:r>
            <a:r>
              <a:rPr lang="en-US" dirty="0"/>
              <a:t> 	loves	Minh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971" y="5257800"/>
            <a:ext cx="1677469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395876"/>
            <a:ext cx="102870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Káº¿t quáº£ hÃ¬nh áº£nh cho teach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818" y="2057400"/>
            <a:ext cx="1562384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8311398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Determine whether each of these relations </a:t>
            </a:r>
            <a:r>
              <a:rPr lang="en-US" dirty="0">
                <a:solidFill>
                  <a:srgbClr val="0000FF"/>
                </a:solidFill>
              </a:rPr>
              <a:t>on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Z</a:t>
            </a:r>
            <a:r>
              <a:rPr lang="en-US" dirty="0"/>
              <a:t> is reflexive, </a:t>
            </a:r>
            <a:r>
              <a:rPr lang="en-US" dirty="0" err="1"/>
              <a:t>ir</a:t>
            </a:r>
            <a:r>
              <a:rPr lang="en-US" dirty="0"/>
              <a:t>-reflexive, symmetric, asymmetric, anti-symmetric, transitive.</a:t>
            </a:r>
          </a:p>
          <a:p>
            <a:pPr marL="0" indent="0" algn="ctr">
              <a:buNone/>
            </a:pPr>
            <a:r>
              <a:rPr lang="en-US" sz="2400" i="1" dirty="0">
                <a:solidFill>
                  <a:srgbClr val="0000FF"/>
                </a:solidFill>
              </a:rPr>
              <a:t>(Hint: Try to find counterexamples)</a:t>
            </a:r>
          </a:p>
          <a:p>
            <a:pPr marL="0" indent="0" algn="ctr">
              <a:buNone/>
            </a:pPr>
            <a:endParaRPr lang="en-US" sz="2400" i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2600" dirty="0"/>
              <a:t>(a)  x R y </a:t>
            </a:r>
            <a:r>
              <a:rPr lang="en-US" sz="2600" dirty="0">
                <a:sym typeface="Symbol"/>
              </a:rPr>
              <a:t> x + y = 2018</a:t>
            </a:r>
          </a:p>
          <a:p>
            <a:pPr marL="0" indent="0">
              <a:buNone/>
            </a:pPr>
            <a:r>
              <a:rPr lang="en-US" sz="2600" dirty="0">
                <a:sym typeface="Symbol"/>
              </a:rPr>
              <a:t>(b)  </a:t>
            </a:r>
            <a:r>
              <a:rPr lang="en-US" sz="2600" dirty="0"/>
              <a:t>x R y </a:t>
            </a:r>
            <a:r>
              <a:rPr lang="en-US" sz="2600" dirty="0">
                <a:sym typeface="Symbol"/>
              </a:rPr>
              <a:t> x = y</a:t>
            </a:r>
            <a:r>
              <a:rPr lang="en-US" sz="2600" baseline="30000" dirty="0">
                <a:sym typeface="Symbol"/>
              </a:rPr>
              <a:t>3</a:t>
            </a:r>
          </a:p>
          <a:p>
            <a:pPr marL="0" indent="0">
              <a:buNone/>
            </a:pPr>
            <a:r>
              <a:rPr lang="en-US" sz="2600" dirty="0">
                <a:sym typeface="Symbol"/>
              </a:rPr>
              <a:t>(c)  </a:t>
            </a:r>
            <a:r>
              <a:rPr lang="en-US" sz="2600" dirty="0"/>
              <a:t>a R b </a:t>
            </a:r>
            <a:r>
              <a:rPr lang="en-US" sz="2600" dirty="0">
                <a:sym typeface="Symbol"/>
              </a:rPr>
              <a:t> a  b (mod 5) </a:t>
            </a:r>
            <a:endParaRPr lang="en-US" sz="2600" dirty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0244151"/>
              </p:ext>
            </p:extLst>
          </p:nvPr>
        </p:nvGraphicFramePr>
        <p:xfrm>
          <a:off x="4572000" y="3429000"/>
          <a:ext cx="32004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(a)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(b)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Reflexive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err="1"/>
                        <a:t>Irreflexive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Asymmetric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Antisymmetric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30123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pPr algn="r"/>
            <a:r>
              <a:rPr lang="en-US" dirty="0"/>
              <a:t>Exercises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2129563"/>
              </p:ext>
            </p:extLst>
          </p:nvPr>
        </p:nvGraphicFramePr>
        <p:xfrm>
          <a:off x="2824975" y="3657600"/>
          <a:ext cx="57094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Reflexive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err="1"/>
                        <a:t>Irreflexive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Asymmetric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Antisymmetric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4597535" cy="3328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956608"/>
            <a:ext cx="3200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relations are reflexive, </a:t>
            </a:r>
            <a:r>
              <a:rPr lang="en-US" sz="2400" dirty="0" err="1"/>
              <a:t>ir</a:t>
            </a:r>
            <a:r>
              <a:rPr lang="en-US" sz="2400" dirty="0"/>
              <a:t>-reflexive, symmetric, asymmetric, anti-symmetric, or/and transitive?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4567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990600"/>
          </a:xfrm>
        </p:spPr>
        <p:txBody>
          <a:bodyPr/>
          <a:lstStyle/>
          <a:p>
            <a:pPr algn="r"/>
            <a:r>
              <a:rPr lang="en-US" dirty="0"/>
              <a:t>Exercises 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391406692"/>
              </p:ext>
            </p:extLst>
          </p:nvPr>
        </p:nvGraphicFramePr>
        <p:xfrm>
          <a:off x="2824975" y="3657600"/>
          <a:ext cx="570942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3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0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10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65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Reflexive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 err="1"/>
                        <a:t>Irreflexive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Asymmetric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Antisymmetric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Transitive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4597535" cy="33286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0" y="956608"/>
            <a:ext cx="320040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Which relations are reflexive, </a:t>
            </a:r>
            <a:r>
              <a:rPr lang="en-US" sz="2400" dirty="0" err="1"/>
              <a:t>ir</a:t>
            </a:r>
            <a:r>
              <a:rPr lang="en-US" sz="2400" dirty="0"/>
              <a:t>-reflexive, symmetric, asymmetric, anti-symmetric, or/and transitive?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96462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 of relations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ym typeface="Symbol"/>
                  </a:rPr>
                  <a:t> </a:t>
                </a:r>
              </a:p>
              <a:p>
                <a:r>
                  <a:rPr lang="en-US" dirty="0">
                    <a:sym typeface="Symbol"/>
                  </a:rPr>
                  <a:t>Inverse relation</a:t>
                </a:r>
              </a:p>
              <a:p>
                <a:pPr lvl="1"/>
                <a:r>
                  <a:rPr lang="en-US" dirty="0">
                    <a:sym typeface="Symbol"/>
                  </a:rPr>
                  <a:t> 		a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is</a:t>
                </a:r>
                <a:r>
                  <a:rPr lang="en-US" dirty="0">
                    <a:sym typeface="Symbol"/>
                  </a:rPr>
                  <a:t> b’s </a:t>
                </a:r>
                <a:r>
                  <a:rPr lang="en-US" dirty="0">
                    <a:solidFill>
                      <a:srgbClr val="0000FF"/>
                    </a:solidFill>
                    <a:sym typeface="Symbol"/>
                  </a:rPr>
                  <a:t>wife</a:t>
                </a:r>
                <a:r>
                  <a:rPr lang="en-US" dirty="0">
                    <a:sym typeface="Symbol"/>
                  </a:rPr>
                  <a:t>	b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is</a:t>
                </a:r>
                <a:r>
                  <a:rPr lang="en-US" dirty="0">
                    <a:sym typeface="Symbol"/>
                  </a:rPr>
                  <a:t> a’s 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husband</a:t>
                </a:r>
              </a:p>
              <a:p>
                <a:pPr lvl="1"/>
                <a:r>
                  <a:rPr lang="en-US" dirty="0">
                    <a:sym typeface="Symbol"/>
                  </a:rPr>
                  <a:t> 		</a:t>
                </a:r>
                <a:r>
                  <a:rPr lang="en-US" dirty="0" err="1">
                    <a:sym typeface="Symbol"/>
                  </a:rPr>
                  <a:t>a</a:t>
                </a:r>
                <a:r>
                  <a:rPr lang="en-US" dirty="0" err="1">
                    <a:solidFill>
                      <a:srgbClr val="0000FF"/>
                    </a:solidFill>
                    <a:sym typeface="Symbol"/>
                  </a:rPr>
                  <a:t>R</a:t>
                </a:r>
                <a:r>
                  <a:rPr lang="en-US" dirty="0" err="1">
                    <a:sym typeface="Symbol"/>
                  </a:rPr>
                  <a:t>b</a:t>
                </a:r>
                <a:r>
                  <a:rPr lang="en-US" dirty="0">
                    <a:sym typeface="Symbol"/>
                  </a:rPr>
                  <a:t>				b</a:t>
                </a:r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R</a:t>
                </a:r>
                <a:r>
                  <a:rPr lang="en-US" baseline="30000" dirty="0">
                    <a:solidFill>
                      <a:srgbClr val="FF0000"/>
                    </a:solidFill>
                    <a:sym typeface="Symbol"/>
                  </a:rPr>
                  <a:t>-1</a:t>
                </a:r>
                <a:r>
                  <a:rPr lang="en-US" dirty="0">
                    <a:sym typeface="Symbol"/>
                  </a:rPr>
                  <a:t>a</a:t>
                </a:r>
              </a:p>
              <a:p>
                <a:pPr lvl="1"/>
                <a:r>
                  <a:rPr lang="en-US" dirty="0">
                    <a:sym typeface="Symbol"/>
                  </a:rPr>
                  <a:t> 		(a, b)R 			(b, a)R</a:t>
                </a:r>
                <a:r>
                  <a:rPr lang="en-US" baseline="30000" dirty="0">
                    <a:sym typeface="Symbol"/>
                  </a:rPr>
                  <a:t>-1</a:t>
                </a:r>
              </a:p>
              <a:p>
                <a:r>
                  <a:rPr lang="en-US" b="1" i="1" dirty="0">
                    <a:solidFill>
                      <a:srgbClr val="C00000"/>
                    </a:solidFill>
                  </a:rPr>
                  <a:t>Ex.</a:t>
                </a:r>
                <a:r>
                  <a:rPr lang="en-US" dirty="0"/>
                  <a:t> Given A = {a, b} and B = {1, 2, 3}</a:t>
                </a:r>
              </a:p>
              <a:p>
                <a:pPr marL="0" indent="0">
                  <a:buNone/>
                </a:pPr>
                <a:r>
                  <a:rPr lang="en-US" dirty="0"/>
                  <a:t>R = { (a, 1), (a, 2), (b, 1), (b, 3) }</a:t>
                </a: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𝐑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:r>
                  <a:rPr lang="en-US" b="1" dirty="0">
                    <a:solidFill>
                      <a:srgbClr val="C00000"/>
                    </a:solidFill>
                  </a:rPr>
                  <a:t>R</a:t>
                </a:r>
                <a:r>
                  <a:rPr lang="en-US" b="1" baseline="30000" dirty="0">
                    <a:solidFill>
                      <a:srgbClr val="C00000"/>
                    </a:solidFill>
                  </a:rPr>
                  <a:t>-1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143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81000" y="1251858"/>
            <a:ext cx="6122196" cy="1637321"/>
          </a:xfrm>
          <a:prstGeom prst="rect">
            <a:avLst/>
          </a:prstGeom>
          <a:solidFill>
            <a:srgbClr val="FFFF99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/>
              </a:rPr>
              <a:t>Composite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is</a:t>
            </a:r>
            <a:r>
              <a:rPr lang="en-US" dirty="0"/>
              <a:t> b’s </a:t>
            </a:r>
            <a:r>
              <a:rPr lang="en-US" dirty="0">
                <a:solidFill>
                  <a:srgbClr val="FF0000"/>
                </a:solidFill>
              </a:rPr>
              <a:t>mother</a:t>
            </a:r>
            <a:r>
              <a:rPr lang="en-US" dirty="0"/>
              <a:t> 		</a:t>
            </a:r>
          </a:p>
          <a:p>
            <a:pPr marL="594360" lvl="2" indent="0">
              <a:buNone/>
            </a:pPr>
            <a:r>
              <a:rPr lang="en-US" dirty="0"/>
              <a:t>   b </a:t>
            </a:r>
            <a:r>
              <a:rPr lang="en-US" dirty="0">
                <a:solidFill>
                  <a:srgbClr val="0000FF"/>
                </a:solidFill>
              </a:rPr>
              <a:t>is</a:t>
            </a:r>
            <a:r>
              <a:rPr lang="en-US" dirty="0"/>
              <a:t> c’s </a:t>
            </a:r>
            <a:r>
              <a:rPr lang="en-US" dirty="0">
                <a:solidFill>
                  <a:srgbClr val="0000FF"/>
                </a:solidFill>
              </a:rPr>
              <a:t>husband		</a:t>
            </a:r>
            <a:endParaRPr lang="en-US" dirty="0"/>
          </a:p>
          <a:p>
            <a:r>
              <a:rPr lang="en-US" dirty="0"/>
              <a:t>So, a is _____ c		</a:t>
            </a:r>
          </a:p>
          <a:p>
            <a:r>
              <a:rPr lang="en-US" b="1" i="1" dirty="0">
                <a:solidFill>
                  <a:srgbClr val="C00000"/>
                </a:solidFill>
              </a:rPr>
              <a:t>Ex.</a:t>
            </a:r>
            <a:r>
              <a:rPr lang="en-US" dirty="0"/>
              <a:t> </a:t>
            </a:r>
            <a:r>
              <a:rPr lang="en-US" sz="2600" dirty="0"/>
              <a:t>Given A = {a, b, c}, B = {d, e, f, g}, C = {m, n, o}</a:t>
            </a:r>
          </a:p>
          <a:p>
            <a:pPr lvl="1"/>
            <a:r>
              <a:rPr lang="en-US" sz="2800" dirty="0"/>
              <a:t>R = {(a, e), (a, f), (b, d), (c, d), (c, g)}</a:t>
            </a:r>
          </a:p>
          <a:p>
            <a:pPr lvl="1"/>
            <a:r>
              <a:rPr lang="en-US" sz="2800" dirty="0"/>
              <a:t>S = {(d, m), (e, m), (f, o)}</a:t>
            </a:r>
          </a:p>
          <a:p>
            <a:pPr lvl="1"/>
            <a:r>
              <a:rPr lang="en-US" dirty="0"/>
              <a:t>Construct S</a:t>
            </a:r>
            <a:r>
              <a:rPr lang="en-US" dirty="0">
                <a:sym typeface="Euclid Extra"/>
              </a:rPr>
              <a:t></a:t>
            </a:r>
            <a:r>
              <a:rPr lang="en-US" dirty="0"/>
              <a:t>R</a:t>
            </a:r>
          </a:p>
          <a:p>
            <a:pPr lvl="2"/>
            <a:r>
              <a:rPr lang="en-US" dirty="0" err="1"/>
              <a:t>aRe</a:t>
            </a:r>
            <a:r>
              <a:rPr lang="en-US" dirty="0"/>
              <a:t>, </a:t>
            </a:r>
            <a:r>
              <a:rPr lang="en-US" dirty="0" err="1"/>
              <a:t>eSm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dirty="0" err="1"/>
              <a:t>S</a:t>
            </a:r>
            <a:r>
              <a:rPr lang="en-US" dirty="0" err="1">
                <a:sym typeface="Euclid Extra"/>
              </a:rPr>
              <a:t></a:t>
            </a:r>
            <a:r>
              <a:rPr lang="en-US" dirty="0" err="1"/>
              <a:t>Rm</a:t>
            </a:r>
            <a:r>
              <a:rPr lang="en-US" dirty="0"/>
              <a:t>, and so on.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680423"/>
              </p:ext>
            </p:extLst>
          </p:nvPr>
        </p:nvGraphicFramePr>
        <p:xfrm>
          <a:off x="5056188" y="2449513"/>
          <a:ext cx="1319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1" name="Equation" r:id="rId3" imgW="571320" imgH="177480" progId="Equation.DSMT4">
                  <p:embed/>
                </p:oleObj>
              </mc:Choice>
              <mc:Fallback>
                <p:oleObj name="Equation" r:id="rId3" imgW="571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56188" y="2449513"/>
                        <a:ext cx="1319212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883226" y="2427514"/>
            <a:ext cx="3391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mother of   ‘s husband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11214" y="1251858"/>
            <a:ext cx="933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FF0000"/>
                </a:solidFill>
              </a:rPr>
              <a:t>R </a:t>
            </a:r>
            <a:r>
              <a:rPr lang="en-US" sz="2800" dirty="0"/>
              <a:t>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52550" y="1796926"/>
            <a:ext cx="804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 </a:t>
            </a:r>
            <a:r>
              <a:rPr lang="en-US" sz="2800" dirty="0">
                <a:solidFill>
                  <a:srgbClr val="0000FF"/>
                </a:solidFill>
              </a:rPr>
              <a:t>S </a:t>
            </a:r>
            <a:r>
              <a:rPr lang="en-US" sz="2800" dirty="0"/>
              <a:t>c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81200" y="3886200"/>
            <a:ext cx="381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2200" y="3886200"/>
            <a:ext cx="533400" cy="22860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95600" y="4114800"/>
            <a:ext cx="38100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752600" y="48006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514600" y="4800600"/>
            <a:ext cx="381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267200" y="4496778"/>
            <a:ext cx="4471993" cy="461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>
                <a:sym typeface="Euclid Extra"/>
              </a:rPr>
              <a:t></a:t>
            </a:r>
            <a:r>
              <a:rPr lang="en-US" sz="2400" dirty="0"/>
              <a:t>R = { (a, m), (a, o), (b, m), (c, m) }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038600" y="4800600"/>
            <a:ext cx="1676400" cy="3048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53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build="p"/>
      <p:bldP spid="5" grpId="0"/>
      <p:bldP spid="6" grpId="0"/>
      <p:bldP spid="7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/>
          <p:cNvSpPr/>
          <p:nvPr/>
        </p:nvSpPr>
        <p:spPr>
          <a:xfrm>
            <a:off x="5181600" y="1981200"/>
            <a:ext cx="3276600" cy="3276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752600"/>
            <a:ext cx="3829050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2438400" y="1752600"/>
            <a:ext cx="457200" cy="2579132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3962400"/>
            <a:ext cx="177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</a:t>
            </a:r>
            <a:r>
              <a:rPr lang="en-US" i="1" dirty="0">
                <a:solidFill>
                  <a:srgbClr val="0000FF"/>
                </a:solidFill>
              </a:rPr>
              <a:t>the same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0" y="3962400"/>
            <a:ext cx="177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are </a:t>
            </a:r>
            <a:r>
              <a:rPr lang="en-US" i="1" dirty="0">
                <a:solidFill>
                  <a:srgbClr val="0000FF"/>
                </a:solidFill>
              </a:rPr>
              <a:t>the same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0300" y="2438400"/>
            <a:ext cx="10567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1      7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4</a:t>
            </a:r>
          </a:p>
          <a:p>
            <a:endParaRPr lang="en-US" dirty="0"/>
          </a:p>
          <a:p>
            <a:r>
              <a:rPr lang="en-US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02269" y="243840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	</a:t>
            </a:r>
          </a:p>
          <a:p>
            <a:r>
              <a:rPr lang="en-US" dirty="0"/>
              <a:t>     5</a:t>
            </a:r>
          </a:p>
          <a:p>
            <a:r>
              <a:rPr lang="en-US" dirty="0"/>
              <a:t>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204" y="373380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	</a:t>
            </a:r>
          </a:p>
          <a:p>
            <a:r>
              <a:rPr lang="en-US" dirty="0"/>
              <a:t>     	6</a:t>
            </a:r>
          </a:p>
          <a:p>
            <a:r>
              <a:rPr lang="en-US" dirty="0"/>
              <a:t>9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5442856" y="1992086"/>
            <a:ext cx="1524000" cy="2514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68141" y="2994354"/>
            <a:ext cx="1833265" cy="151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724400" y="5341203"/>
            <a:ext cx="4206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 same” with respect to some </a:t>
            </a:r>
            <a:r>
              <a:rPr lang="en-US" sz="2400" i="1" dirty="0">
                <a:solidFill>
                  <a:srgbClr val="0000FF"/>
                </a:solidFill>
              </a:rPr>
              <a:t>special 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relation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659" y="4657130"/>
            <a:ext cx="34070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</a:rPr>
              <a:t>Special relation:  </a:t>
            </a:r>
          </a:p>
          <a:p>
            <a:r>
              <a:rPr lang="en-US" dirty="0"/>
              <a:t>“a and b are </a:t>
            </a:r>
            <a:r>
              <a:rPr lang="en-US" sz="2400" i="1" dirty="0">
                <a:solidFill>
                  <a:srgbClr val="0000FF"/>
                </a:solidFill>
              </a:rPr>
              <a:t>the same gender</a:t>
            </a:r>
            <a:r>
              <a:rPr lang="en-US" dirty="0"/>
              <a:t>”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51092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/>
      <p:bldP spid="12" grpId="0"/>
      <p:bldP spid="13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relation R on a set A is called an </a:t>
            </a:r>
            <a:r>
              <a:rPr lang="en-US" sz="3600" i="1" dirty="0">
                <a:solidFill>
                  <a:srgbClr val="0000FF"/>
                </a:solidFill>
              </a:rPr>
              <a:t>equivalence relation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 it satisfies 3 properties:</a:t>
            </a:r>
          </a:p>
          <a:p>
            <a:pPr lvl="2"/>
            <a:r>
              <a:rPr lang="en-US" dirty="0"/>
              <a:t> </a:t>
            </a:r>
            <a:r>
              <a:rPr lang="en-US" sz="2600" dirty="0"/>
              <a:t>reflexive		</a:t>
            </a:r>
          </a:p>
          <a:p>
            <a:pPr lvl="2"/>
            <a:r>
              <a:rPr lang="en-US" sz="2600" dirty="0"/>
              <a:t> symmetric</a:t>
            </a:r>
          </a:p>
          <a:p>
            <a:pPr lvl="2"/>
            <a:r>
              <a:rPr lang="en-US" sz="2600" dirty="0"/>
              <a:t> transitive</a:t>
            </a:r>
          </a:p>
          <a:p>
            <a:pPr marL="594360" lvl="2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Ex.</a:t>
            </a:r>
            <a:r>
              <a:rPr lang="en-US" dirty="0"/>
              <a:t> “</a:t>
            </a:r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dirty="0">
                <a:solidFill>
                  <a:srgbClr val="0000FF"/>
                </a:solidFill>
                <a:sym typeface="Symbol"/>
              </a:rPr>
              <a:t> b (mod m)</a:t>
            </a:r>
            <a:r>
              <a:rPr lang="en-US" dirty="0"/>
              <a:t>” 	on Z </a:t>
            </a:r>
          </a:p>
          <a:p>
            <a:pPr lvl="3"/>
            <a:r>
              <a:rPr lang="en-US" sz="2400" dirty="0"/>
              <a:t> 	a </a:t>
            </a:r>
            <a:r>
              <a:rPr lang="en-US" sz="2400" dirty="0">
                <a:sym typeface="Symbol"/>
              </a:rPr>
              <a:t> a (mod m)</a:t>
            </a:r>
          </a:p>
          <a:p>
            <a:pPr lvl="3"/>
            <a:r>
              <a:rPr lang="en-US" sz="2400" dirty="0">
                <a:sym typeface="Symbol"/>
              </a:rPr>
              <a:t> 	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 b (mod m)  </a:t>
            </a:r>
            <a:r>
              <a:rPr lang="en-US" sz="2400" dirty="0"/>
              <a:t>b </a:t>
            </a:r>
            <a:r>
              <a:rPr lang="en-US" sz="2400" dirty="0">
                <a:sym typeface="Symbol"/>
              </a:rPr>
              <a:t> a (mod m)</a:t>
            </a:r>
          </a:p>
          <a:p>
            <a:pPr lvl="3"/>
            <a:r>
              <a:rPr lang="en-US" sz="2400" dirty="0">
                <a:sym typeface="Symbol"/>
              </a:rPr>
              <a:t> 	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 b (mod m), </a:t>
            </a:r>
            <a:r>
              <a:rPr lang="en-US" sz="2400" dirty="0"/>
              <a:t>b </a:t>
            </a:r>
            <a:r>
              <a:rPr lang="en-US" sz="2400" dirty="0">
                <a:sym typeface="Symbol"/>
              </a:rPr>
              <a:t> c (mod m)  </a:t>
            </a:r>
            <a:r>
              <a:rPr lang="en-US" sz="2400" dirty="0"/>
              <a:t>a </a:t>
            </a:r>
            <a:r>
              <a:rPr lang="en-US" sz="2400" dirty="0">
                <a:sym typeface="Symbol"/>
              </a:rPr>
              <a:t> c (mod m)</a:t>
            </a:r>
          </a:p>
          <a:p>
            <a:pPr lvl="3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06886" y="2536448"/>
            <a:ext cx="2656114" cy="8925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0000FF"/>
                </a:solidFill>
              </a:rPr>
              <a:t>“a R b”</a:t>
            </a:r>
            <a:r>
              <a:rPr lang="en-US" sz="2600" dirty="0"/>
              <a:t> can be replaced by </a:t>
            </a:r>
            <a:r>
              <a:rPr lang="en-US" sz="2600" b="1" dirty="0">
                <a:solidFill>
                  <a:srgbClr val="0000FF"/>
                </a:solidFill>
              </a:rPr>
              <a:t>a ~ b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2517338"/>
            <a:ext cx="290675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rgbClr val="0070C0"/>
                </a:solidFill>
              </a:rPr>
              <a:t>a ~ a</a:t>
            </a:r>
          </a:p>
          <a:p>
            <a:r>
              <a:rPr lang="en-US" sz="2600" dirty="0">
                <a:solidFill>
                  <a:srgbClr val="0070C0"/>
                </a:solidFill>
              </a:rPr>
              <a:t>a ~ b </a:t>
            </a:r>
            <a:r>
              <a:rPr lang="en-US" sz="2600" dirty="0">
                <a:solidFill>
                  <a:srgbClr val="0070C0"/>
                </a:solidFill>
                <a:sym typeface="Wingdings" panose="05000000000000000000" pitchFamily="2" charset="2"/>
              </a:rPr>
              <a:t> b ~ a</a:t>
            </a:r>
          </a:p>
          <a:p>
            <a:r>
              <a:rPr lang="en-US" sz="2600" dirty="0">
                <a:solidFill>
                  <a:srgbClr val="0070C0"/>
                </a:solidFill>
                <a:sym typeface="Wingdings" panose="05000000000000000000" pitchFamily="2" charset="2"/>
              </a:rPr>
              <a:t>a ~ b, b ~ c  a ~ c</a:t>
            </a:r>
            <a:endParaRPr lang="en-US" sz="2600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1636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4" name="Oval 3"/>
          <p:cNvSpPr/>
          <p:nvPr/>
        </p:nvSpPr>
        <p:spPr>
          <a:xfrm>
            <a:off x="5181600" y="1981200"/>
            <a:ext cx="3276600" cy="3276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20300" y="2438400"/>
            <a:ext cx="105670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1      7</a:t>
            </a:r>
          </a:p>
          <a:p>
            <a:r>
              <a:rPr lang="en-US" dirty="0"/>
              <a:t>   </a:t>
            </a:r>
          </a:p>
          <a:p>
            <a:r>
              <a:rPr lang="en-US" dirty="0"/>
              <a:t> 4</a:t>
            </a:r>
          </a:p>
          <a:p>
            <a:endParaRPr lang="en-US" dirty="0"/>
          </a:p>
          <a:p>
            <a:r>
              <a:rPr lang="en-US" dirty="0"/>
              <a:t>10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02269" y="2438400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	</a:t>
            </a:r>
          </a:p>
          <a:p>
            <a:r>
              <a:rPr lang="en-US" dirty="0"/>
              <a:t>     5</a:t>
            </a:r>
          </a:p>
          <a:p>
            <a:r>
              <a:rPr lang="en-US" dirty="0"/>
              <a:t>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204" y="373380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	</a:t>
            </a:r>
          </a:p>
          <a:p>
            <a:r>
              <a:rPr lang="en-US" dirty="0"/>
              <a:t>     	6</a:t>
            </a:r>
          </a:p>
          <a:p>
            <a:r>
              <a:rPr lang="en-US" dirty="0"/>
              <a:t>9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442856" y="1992086"/>
            <a:ext cx="1524000" cy="251460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68141" y="2994354"/>
            <a:ext cx="1833265" cy="15123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337" y="1792852"/>
            <a:ext cx="419217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On A = {1, 2, 3, 4, 5, 6, 7, 8, 9, 10}</a:t>
            </a:r>
          </a:p>
          <a:p>
            <a:endParaRPr lang="en-US" sz="2400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a R b </a:t>
            </a:r>
            <a:r>
              <a:rPr lang="en-US" sz="2400" i="1" dirty="0">
                <a:solidFill>
                  <a:srgbClr val="0000FF"/>
                </a:solidFill>
                <a:sym typeface="Symbol"/>
              </a:rPr>
              <a:t>  a  b (mod 3)</a:t>
            </a:r>
          </a:p>
          <a:p>
            <a:endParaRPr lang="en-US" sz="2400" i="1" dirty="0">
              <a:sym typeface="Symbol"/>
            </a:endParaRPr>
          </a:p>
          <a:p>
            <a:r>
              <a:rPr lang="en-US" sz="2400" i="1" dirty="0">
                <a:sym typeface="Wingdings" panose="05000000000000000000" pitchFamily="2" charset="2"/>
              </a:rPr>
              <a:t> </a:t>
            </a:r>
            <a:r>
              <a:rPr lang="en-US" sz="2400" i="1" dirty="0">
                <a:sym typeface="Symbol"/>
              </a:rPr>
              <a:t>R is an </a:t>
            </a:r>
            <a:r>
              <a:rPr lang="en-US" sz="2800" i="1" dirty="0">
                <a:solidFill>
                  <a:srgbClr val="0000FF"/>
                </a:solidFill>
                <a:sym typeface="Symbol"/>
              </a:rPr>
              <a:t>equivalence relation</a:t>
            </a:r>
          </a:p>
          <a:p>
            <a:r>
              <a:rPr lang="en-US" sz="2400" i="1" dirty="0">
                <a:sym typeface="Symbol"/>
              </a:rPr>
              <a:t>With respect to R, we have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191000"/>
            <a:ext cx="10001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 flipH="1" flipV="1">
            <a:off x="4876800" y="1676400"/>
            <a:ext cx="12192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14800" y="1295400"/>
            <a:ext cx="244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b="1" dirty="0">
                <a:solidFill>
                  <a:srgbClr val="0000FF"/>
                </a:solidFill>
              </a:rPr>
              <a:t>[1]</a:t>
            </a:r>
            <a:r>
              <a:rPr lang="en-US" b="1" baseline="-25000" dirty="0">
                <a:solidFill>
                  <a:srgbClr val="0000FF"/>
                </a:solidFill>
              </a:rPr>
              <a:t>R</a:t>
            </a:r>
            <a:r>
              <a:rPr lang="en-US" dirty="0"/>
              <a:t> = {1, 4, 7, 10}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6368141" y="4876800"/>
            <a:ext cx="598715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562600" y="5726668"/>
            <a:ext cx="21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b="1" dirty="0">
                <a:solidFill>
                  <a:srgbClr val="0000FF"/>
                </a:solidFill>
              </a:rPr>
              <a:t>[3]</a:t>
            </a:r>
            <a:r>
              <a:rPr lang="en-US" b="1" baseline="-25000" dirty="0">
                <a:solidFill>
                  <a:srgbClr val="0000FF"/>
                </a:solidFill>
              </a:rPr>
              <a:t>R</a:t>
            </a:r>
            <a:r>
              <a:rPr lang="en-US" dirty="0"/>
              <a:t> = {3, 6, 9}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29400" y="1524000"/>
            <a:ext cx="2118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</a:t>
            </a:r>
            <a:r>
              <a:rPr lang="en-US" b="1" dirty="0">
                <a:solidFill>
                  <a:srgbClr val="0000FF"/>
                </a:solidFill>
              </a:rPr>
              <a:t>[3]</a:t>
            </a:r>
            <a:r>
              <a:rPr lang="en-US" b="1" baseline="-25000" dirty="0">
                <a:solidFill>
                  <a:srgbClr val="0000FF"/>
                </a:solidFill>
              </a:rPr>
              <a:t>R</a:t>
            </a:r>
            <a:r>
              <a:rPr lang="en-US" dirty="0"/>
              <a:t> = {2, 5, 8}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7202269" y="1828800"/>
            <a:ext cx="1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37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641218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 and partitions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We call the collection </a:t>
            </a:r>
          </a:p>
          <a:p>
            <a:pPr marL="0" indent="0">
              <a:buNone/>
            </a:pPr>
            <a:r>
              <a:rPr lang="en-US" sz="2600" dirty="0"/>
              <a:t>{1, 4, 7, 10}, {2, 5, 8}, {3, 6, 9}</a:t>
            </a:r>
          </a:p>
          <a:p>
            <a:pPr marL="0" indent="0">
              <a:buNone/>
            </a:pPr>
            <a:r>
              <a:rPr lang="en-US" sz="2600" dirty="0"/>
              <a:t>is a </a:t>
            </a:r>
            <a:r>
              <a:rPr lang="en-US" b="1" i="1" dirty="0">
                <a:solidFill>
                  <a:srgbClr val="0000FF"/>
                </a:solidFill>
              </a:rPr>
              <a:t>partition</a:t>
            </a:r>
            <a:r>
              <a:rPr lang="en-US" sz="2600" dirty="0"/>
              <a:t> of </a:t>
            </a:r>
          </a:p>
          <a:p>
            <a:pPr marL="0" indent="0">
              <a:buNone/>
            </a:pPr>
            <a:r>
              <a:rPr lang="en-US" sz="2600" dirty="0"/>
              <a:t>A = {1, 2, 3, 4, 5, 6, 7, 8, 9, 10}</a:t>
            </a:r>
          </a:p>
          <a:p>
            <a:pPr marL="0" indent="0">
              <a:buNone/>
            </a:pPr>
            <a:endParaRPr lang="en-US" sz="2600" dirty="0"/>
          </a:p>
          <a:p>
            <a:endParaRPr lang="en-US" sz="2800" i="1" dirty="0">
              <a:solidFill>
                <a:srgbClr val="0000FF"/>
              </a:solidFill>
            </a:endParaRP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i="1" dirty="0">
                <a:solidFill>
                  <a:srgbClr val="0000FF"/>
                </a:solidFill>
              </a:rPr>
              <a:t>Eq. relation </a:t>
            </a:r>
            <a:r>
              <a:rPr lang="en-US" i="1" dirty="0"/>
              <a:t>on A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  <a:sym typeface="Wingdings 3"/>
              </a:rPr>
              <a:t> 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a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partition </a:t>
            </a:r>
            <a:r>
              <a:rPr lang="en-US" i="1" dirty="0"/>
              <a:t>of A</a:t>
            </a:r>
          </a:p>
          <a:p>
            <a:r>
              <a:rPr lang="en-US" i="1" dirty="0">
                <a:solidFill>
                  <a:srgbClr val="0000FF"/>
                </a:solidFill>
              </a:rPr>
              <a:t>A partition </a:t>
            </a:r>
            <a:r>
              <a:rPr lang="en-US" i="1" dirty="0"/>
              <a:t>of A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  <a:sym typeface="Wingdings 3"/>
              </a:rPr>
              <a:t> an eq. relation </a:t>
            </a:r>
            <a:r>
              <a:rPr lang="en-US" i="1" dirty="0">
                <a:sym typeface="Wingdings 3"/>
              </a:rPr>
              <a:t>on A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105400" y="1447800"/>
            <a:ext cx="3276600" cy="3276600"/>
            <a:chOff x="5105400" y="1447800"/>
            <a:chExt cx="3276600" cy="3276600"/>
          </a:xfrm>
        </p:grpSpPr>
        <p:sp>
          <p:nvSpPr>
            <p:cNvPr id="4" name="Oval 3"/>
            <p:cNvSpPr/>
            <p:nvPr/>
          </p:nvSpPr>
          <p:spPr>
            <a:xfrm>
              <a:off x="5105400" y="1447800"/>
              <a:ext cx="3276600" cy="32766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44100" y="1905000"/>
              <a:ext cx="1056700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1      7</a:t>
              </a:r>
            </a:p>
            <a:p>
              <a:r>
                <a:rPr lang="en-US" dirty="0"/>
                <a:t>   </a:t>
              </a:r>
            </a:p>
            <a:p>
              <a:r>
                <a:rPr lang="en-US" dirty="0"/>
                <a:t> 4</a:t>
              </a:r>
            </a:p>
            <a:p>
              <a:endParaRPr lang="en-US" dirty="0"/>
            </a:p>
            <a:p>
              <a:r>
                <a:rPr lang="en-US" dirty="0"/>
                <a:t>10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26069" y="1905000"/>
              <a:ext cx="110799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	</a:t>
              </a:r>
            </a:p>
            <a:p>
              <a:r>
                <a:rPr lang="en-US" dirty="0"/>
                <a:t>     5</a:t>
              </a:r>
            </a:p>
            <a:p>
              <a:r>
                <a:rPr lang="en-US" dirty="0"/>
                <a:t>8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131004" y="3200400"/>
              <a:ext cx="122341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	</a:t>
              </a:r>
            </a:p>
            <a:p>
              <a:r>
                <a:rPr lang="en-US" dirty="0"/>
                <a:t>     	6</a:t>
              </a:r>
            </a:p>
            <a:p>
              <a:r>
                <a:rPr lang="en-US" dirty="0"/>
                <a:t>9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366656" y="1458686"/>
              <a:ext cx="1524000" cy="25146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291941" y="2460954"/>
              <a:ext cx="1833265" cy="151233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38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8131513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relations and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600" dirty="0"/>
              <a:t>Binary relation: R </a:t>
            </a:r>
            <a:r>
              <a:rPr lang="en-US" sz="2600" dirty="0">
                <a:sym typeface="Symbol"/>
              </a:rPr>
              <a:t></a:t>
            </a:r>
            <a:r>
              <a:rPr lang="en-US" sz="2600" dirty="0"/>
              <a:t> A x B</a:t>
            </a:r>
          </a:p>
          <a:p>
            <a:r>
              <a:rPr lang="en-US" sz="2600" dirty="0"/>
              <a:t>3-ary relation: R </a:t>
            </a:r>
            <a:r>
              <a:rPr lang="en-US" sz="2600" dirty="0">
                <a:sym typeface="Symbol"/>
              </a:rPr>
              <a:t></a:t>
            </a:r>
            <a:r>
              <a:rPr lang="en-US" sz="2600" dirty="0"/>
              <a:t> A x B x C</a:t>
            </a:r>
          </a:p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relation: R </a:t>
            </a:r>
            <a:r>
              <a:rPr lang="en-US" dirty="0">
                <a:sym typeface="Symbol"/>
              </a:rPr>
              <a:t></a:t>
            </a:r>
            <a:r>
              <a:rPr lang="en-US" dirty="0"/>
              <a:t> A</a:t>
            </a:r>
            <a:r>
              <a:rPr lang="en-US" baseline="-25000" dirty="0"/>
              <a:t>1</a:t>
            </a:r>
            <a:r>
              <a:rPr lang="en-US" dirty="0"/>
              <a:t> x A</a:t>
            </a:r>
            <a:r>
              <a:rPr lang="en-US" baseline="-25000" dirty="0"/>
              <a:t>2</a:t>
            </a:r>
            <a:r>
              <a:rPr lang="en-US" dirty="0"/>
              <a:t> x … x A</a:t>
            </a:r>
            <a:r>
              <a:rPr lang="en-US" baseline="-25000" dirty="0"/>
              <a:t>n</a:t>
            </a:r>
          </a:p>
          <a:p>
            <a:r>
              <a:rPr lang="en-US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Ex. 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675026"/>
            <a:ext cx="4114800" cy="1887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606797" y="3288268"/>
            <a:ext cx="15174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4-ary relation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0" y="3658382"/>
            <a:ext cx="151740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5-ary relation 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038600"/>
            <a:ext cx="4583624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86600" y="2286000"/>
            <a:ext cx="102579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n: degree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5800" y="5725886"/>
            <a:ext cx="4114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67000" y="5638800"/>
            <a:ext cx="1802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5-tuple = record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47800" y="4038600"/>
            <a:ext cx="838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3" idx="2"/>
          </p:cNvCxnSpPr>
          <p:nvPr/>
        </p:nvCxnSpPr>
        <p:spPr>
          <a:xfrm flipV="1">
            <a:off x="2286000" y="3493532"/>
            <a:ext cx="1942244" cy="534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81400" y="3124200"/>
            <a:ext cx="1293687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06686" y="4376058"/>
            <a:ext cx="16764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5344886" y="3308866"/>
            <a:ext cx="522514" cy="1067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34000" y="2939142"/>
            <a:ext cx="153529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composite key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39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23290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Binary relation</a:t>
            </a:r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400175"/>
            <a:ext cx="876300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31" y="2442482"/>
            <a:ext cx="7143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31" y="3490232"/>
            <a:ext cx="914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631" y="4693103"/>
            <a:ext cx="90487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990851"/>
            <a:ext cx="8572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804988"/>
            <a:ext cx="87630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362450"/>
            <a:ext cx="838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43637" y="199286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2800" y="18288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86600" y="2831068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Diana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86600" y="388620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Helen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32172" y="5083630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1206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Smith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583668"/>
            <a:ext cx="468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</a:t>
            </a:r>
          </a:p>
        </p:txBody>
      </p:sp>
      <p:cxnSp>
        <p:nvCxnSpPr>
          <p:cNvPr id="9" name="Straight Arrow Connector 8"/>
          <p:cNvCxnSpPr>
            <a:stCxn id="26631" idx="3"/>
            <a:endCxn id="26626" idx="1"/>
          </p:cNvCxnSpPr>
          <p:nvPr/>
        </p:nvCxnSpPr>
        <p:spPr>
          <a:xfrm flipV="1">
            <a:off x="2362200" y="1919288"/>
            <a:ext cx="3886200" cy="3667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6631" idx="3"/>
            <a:endCxn id="26628" idx="1"/>
          </p:cNvCxnSpPr>
          <p:nvPr/>
        </p:nvCxnSpPr>
        <p:spPr>
          <a:xfrm>
            <a:off x="2362200" y="2286001"/>
            <a:ext cx="3947431" cy="179478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6630" idx="3"/>
            <a:endCxn id="26626" idx="1"/>
          </p:cNvCxnSpPr>
          <p:nvPr/>
        </p:nvCxnSpPr>
        <p:spPr>
          <a:xfrm flipV="1">
            <a:off x="2362200" y="1919288"/>
            <a:ext cx="3886200" cy="156210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6632" idx="3"/>
            <a:endCxn id="26627" idx="1"/>
          </p:cNvCxnSpPr>
          <p:nvPr/>
        </p:nvCxnSpPr>
        <p:spPr>
          <a:xfrm flipV="1">
            <a:off x="2362200" y="2966357"/>
            <a:ext cx="3947431" cy="188186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26631" idx="3"/>
            <a:endCxn id="26627" idx="1"/>
          </p:cNvCxnSpPr>
          <p:nvPr/>
        </p:nvCxnSpPr>
        <p:spPr>
          <a:xfrm>
            <a:off x="2362200" y="2286001"/>
            <a:ext cx="3947431" cy="68035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Heart 22"/>
          <p:cNvSpPr/>
          <p:nvPr/>
        </p:nvSpPr>
        <p:spPr>
          <a:xfrm>
            <a:off x="4076700" y="1462088"/>
            <a:ext cx="457200" cy="457200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4</a:t>
            </a:fld>
            <a:endParaRPr lang="en-US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442856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</a:t>
            </a:r>
            <a:r>
              <a:rPr lang="en-US" dirty="0">
                <a:solidFill>
                  <a:schemeClr val="tx1"/>
                </a:solidFill>
              </a:rPr>
              <a:t>on n-</a:t>
            </a:r>
            <a:r>
              <a:rPr lang="en-US" dirty="0" err="1">
                <a:solidFill>
                  <a:schemeClr val="tx1"/>
                </a:solidFill>
              </a:rPr>
              <a:t>ary</a:t>
            </a:r>
            <a:r>
              <a:rPr lang="en-US" dirty="0">
                <a:solidFill>
                  <a:schemeClr val="tx1"/>
                </a:solidFill>
              </a:rPr>
              <a:t>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Selection operator </a:t>
            </a:r>
            <a:r>
              <a:rPr lang="en-US" b="1" dirty="0">
                <a:solidFill>
                  <a:srgbClr val="0000FF"/>
                </a:solidFill>
              </a:rPr>
              <a:t>S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</a:p>
          <a:p>
            <a:r>
              <a:rPr lang="en-US" dirty="0"/>
              <a:t>How many </a:t>
            </a:r>
            <a:r>
              <a:rPr lang="en-US" i="1" dirty="0">
                <a:solidFill>
                  <a:srgbClr val="0000FF"/>
                </a:solidFill>
              </a:rPr>
              <a:t>records</a:t>
            </a:r>
            <a:r>
              <a:rPr lang="en-US" dirty="0"/>
              <a:t> are there in the table obtained when </a:t>
            </a:r>
            <a:r>
              <a:rPr lang="en-US" i="1" dirty="0" err="1">
                <a:solidFill>
                  <a:srgbClr val="0000FF"/>
                </a:solidFill>
              </a:rPr>
              <a:t>S</a:t>
            </a:r>
            <a:r>
              <a:rPr lang="en-US" b="1" baseline="-25000" dirty="0" err="1">
                <a:solidFill>
                  <a:srgbClr val="FF0000"/>
                </a:solidFill>
              </a:rPr>
              <a:t>Destination</a:t>
            </a:r>
            <a:r>
              <a:rPr lang="en-US" b="1" baseline="-25000" dirty="0">
                <a:solidFill>
                  <a:srgbClr val="FF0000"/>
                </a:solidFill>
              </a:rPr>
              <a:t>=‘Detroit’</a:t>
            </a:r>
            <a:r>
              <a:rPr lang="en-US" dirty="0"/>
              <a:t> is applied to the relation in the table below? 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05200"/>
            <a:ext cx="5923364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553200" y="5253335"/>
            <a:ext cx="1647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Answer =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40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4354286"/>
            <a:ext cx="5105400" cy="228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5279572"/>
            <a:ext cx="5105400" cy="228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747658"/>
            <a:ext cx="5105400" cy="2286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5" idx="3"/>
          </p:cNvCxnSpPr>
          <p:nvPr/>
        </p:nvCxnSpPr>
        <p:spPr>
          <a:xfrm>
            <a:off x="6019800" y="4468586"/>
            <a:ext cx="685800" cy="925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6019800" y="5393872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3"/>
          </p:cNvCxnSpPr>
          <p:nvPr/>
        </p:nvCxnSpPr>
        <p:spPr>
          <a:xfrm flipV="1">
            <a:off x="6019800" y="5393872"/>
            <a:ext cx="685800" cy="468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4DB2D6-90D1-4A2F-B1FF-7FE12F6C6547}"/>
              </a:ext>
            </a:extLst>
          </p:cNvPr>
          <p:cNvCxnSpPr/>
          <p:nvPr/>
        </p:nvCxnSpPr>
        <p:spPr>
          <a:xfrm flipH="1">
            <a:off x="4572000" y="2819400"/>
            <a:ext cx="762000" cy="16491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A3E59-0F32-43AC-872D-6807CFFA684A}"/>
              </a:ext>
            </a:extLst>
          </p:cNvPr>
          <p:cNvCxnSpPr/>
          <p:nvPr/>
        </p:nvCxnSpPr>
        <p:spPr>
          <a:xfrm flipH="1">
            <a:off x="4572000" y="2819400"/>
            <a:ext cx="762000" cy="2574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8278B0-8C13-47D2-80DD-85631803449E}"/>
              </a:ext>
            </a:extLst>
          </p:cNvPr>
          <p:cNvCxnSpPr/>
          <p:nvPr/>
        </p:nvCxnSpPr>
        <p:spPr>
          <a:xfrm flipH="1">
            <a:off x="4572000" y="2819400"/>
            <a:ext cx="762000" cy="30425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6206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</a:t>
            </a:r>
            <a:r>
              <a:rPr lang="en-US" dirty="0">
                <a:solidFill>
                  <a:schemeClr val="tx1"/>
                </a:solidFill>
              </a:rPr>
              <a:t>on n-</a:t>
            </a:r>
            <a:r>
              <a:rPr lang="en-US" dirty="0" err="1">
                <a:solidFill>
                  <a:schemeClr val="tx1"/>
                </a:solidFill>
              </a:rPr>
              <a:t>ary</a:t>
            </a:r>
            <a:r>
              <a:rPr lang="en-US" dirty="0">
                <a:solidFill>
                  <a:schemeClr val="tx1"/>
                </a:solidFill>
              </a:rPr>
              <a:t> Relations</a:t>
            </a:r>
          </a:p>
        </p:txBody>
      </p:sp>
      <p:sp>
        <p:nvSpPr>
          <p:cNvPr id="4" name="Right Arrow 3"/>
          <p:cNvSpPr/>
          <p:nvPr/>
        </p:nvSpPr>
        <p:spPr>
          <a:xfrm>
            <a:off x="4343400" y="2362200"/>
            <a:ext cx="1447800" cy="17526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47837"/>
            <a:ext cx="3616691" cy="312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405061"/>
            <a:ext cx="2725598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43400" y="2895600"/>
            <a:ext cx="1304203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Projection</a:t>
            </a:r>
          </a:p>
          <a:p>
            <a:pPr algn="ctr"/>
            <a:r>
              <a:rPr lang="en-US" b="1" dirty="0">
                <a:solidFill>
                  <a:srgbClr val="0000FF"/>
                </a:solidFill>
              </a:rPr>
              <a:t>P</a:t>
            </a:r>
            <a:r>
              <a:rPr lang="en-US" b="1" baseline="-25000" dirty="0">
                <a:solidFill>
                  <a:srgbClr val="0000FF"/>
                </a:solidFill>
              </a:rPr>
              <a:t>1,2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41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267794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</a:t>
            </a:r>
            <a:r>
              <a:rPr lang="en-US" dirty="0">
                <a:solidFill>
                  <a:schemeClr val="tx1"/>
                </a:solidFill>
              </a:rPr>
              <a:t>on n-</a:t>
            </a:r>
            <a:r>
              <a:rPr lang="en-US" dirty="0" err="1">
                <a:solidFill>
                  <a:schemeClr val="tx1"/>
                </a:solidFill>
              </a:rPr>
              <a:t>ary</a:t>
            </a:r>
            <a:r>
              <a:rPr lang="en-US" dirty="0">
                <a:solidFill>
                  <a:schemeClr val="tx1"/>
                </a:solidFill>
              </a:rPr>
              <a:t>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en-US" b="1" dirty="0" err="1">
                <a:solidFill>
                  <a:srgbClr val="0000FF"/>
                </a:solidFill>
              </a:rPr>
              <a:t>J</a:t>
            </a:r>
            <a:r>
              <a:rPr lang="en-US" b="1" baseline="-25000" dirty="0" err="1">
                <a:solidFill>
                  <a:srgbClr val="0000FF"/>
                </a:solidFill>
              </a:rPr>
              <a:t>p</a:t>
            </a:r>
            <a:endParaRPr lang="en-US" b="1" baseline="-25000" dirty="0">
              <a:solidFill>
                <a:srgbClr val="0000FF"/>
              </a:solidFill>
            </a:endParaRPr>
          </a:p>
          <a:p>
            <a:r>
              <a:rPr lang="en-US" dirty="0"/>
              <a:t>How many </a:t>
            </a:r>
            <a:r>
              <a:rPr lang="en-US" i="1" dirty="0">
                <a:solidFill>
                  <a:srgbClr val="0000FF"/>
                </a:solidFill>
              </a:rPr>
              <a:t>records</a:t>
            </a:r>
            <a:r>
              <a:rPr lang="en-US" dirty="0"/>
              <a:t> are there in the table obtained after applying the join operator </a:t>
            </a:r>
            <a:r>
              <a:rPr lang="en-US" b="1" dirty="0">
                <a:solidFill>
                  <a:srgbClr val="0000FF"/>
                </a:solidFill>
              </a:rPr>
              <a:t>J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dirty="0"/>
              <a:t>?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732967"/>
              </p:ext>
            </p:extLst>
          </p:nvPr>
        </p:nvGraphicFramePr>
        <p:xfrm>
          <a:off x="609600" y="3276601"/>
          <a:ext cx="3657600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Lecturer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AnhLTK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NamTH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VanTTN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997320"/>
              </p:ext>
            </p:extLst>
          </p:nvPr>
        </p:nvGraphicFramePr>
        <p:xfrm>
          <a:off x="4876800" y="3276600"/>
          <a:ext cx="3657600" cy="1828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61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MAD101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PRJ291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852" y="5562600"/>
            <a:ext cx="112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Answer: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86200" y="3606225"/>
            <a:ext cx="1306576" cy="5847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Join J</a:t>
            </a:r>
            <a:r>
              <a:rPr lang="en-US" sz="3200" b="1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42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915" y="2906486"/>
            <a:ext cx="1143455" cy="369332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Lecturers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76345" y="2917372"/>
            <a:ext cx="1032655" cy="369332"/>
          </a:xfrm>
          <a:prstGeom prst="rect">
            <a:avLst/>
          </a:prstGeom>
          <a:solidFill>
            <a:srgbClr val="FFFF99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Courses </a:t>
            </a:r>
          </a:p>
        </p:txBody>
      </p:sp>
    </p:spTree>
    <p:extLst>
      <p:ext uri="{BB962C8B-B14F-4D97-AF65-F5344CB8AC3E}">
        <p14:creationId xmlns:p14="http://schemas.microsoft.com/office/powerpoint/2010/main" val="22079016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Binary relations</a:t>
            </a:r>
          </a:p>
          <a:p>
            <a:pPr lvl="1"/>
            <a:r>
              <a:rPr lang="en-US" dirty="0"/>
              <a:t>from a set A to a set B </a:t>
            </a:r>
          </a:p>
          <a:p>
            <a:pPr lvl="1"/>
            <a:r>
              <a:rPr lang="en-US" dirty="0"/>
              <a:t>on a set A</a:t>
            </a:r>
          </a:p>
          <a:p>
            <a:pPr lvl="1"/>
            <a:r>
              <a:rPr lang="en-US" dirty="0"/>
              <a:t>Properties of a relation</a:t>
            </a:r>
          </a:p>
          <a:p>
            <a:pPr lvl="2"/>
            <a:r>
              <a:rPr lang="en-US" dirty="0"/>
              <a:t> reflexive, symmetric, anti-symmetric, transitive </a:t>
            </a:r>
          </a:p>
          <a:p>
            <a:pPr lvl="1"/>
            <a:r>
              <a:rPr lang="en-US" dirty="0"/>
              <a:t>Representing relations</a:t>
            </a:r>
          </a:p>
          <a:p>
            <a:pPr lvl="2"/>
            <a:r>
              <a:rPr lang="en-US" dirty="0"/>
              <a:t> zero-one matrices</a:t>
            </a:r>
          </a:p>
          <a:p>
            <a:pPr lvl="2"/>
            <a:r>
              <a:rPr lang="en-US" dirty="0"/>
              <a:t> digraphs </a:t>
            </a:r>
          </a:p>
          <a:p>
            <a:pPr lvl="1"/>
            <a:r>
              <a:rPr lang="en-US" dirty="0"/>
              <a:t>Combination of relations: </a:t>
            </a:r>
            <a:r>
              <a:rPr lang="en-US" dirty="0">
                <a:sym typeface="Symbol"/>
              </a:rPr>
              <a:t>, , , complement, compositions </a:t>
            </a:r>
            <a:endParaRPr lang="en-US" dirty="0"/>
          </a:p>
          <a:p>
            <a:pPr lvl="1"/>
            <a:r>
              <a:rPr lang="en-US" dirty="0"/>
              <a:t>Equivalence relations</a:t>
            </a:r>
          </a:p>
          <a:p>
            <a:pPr lvl="2"/>
            <a:r>
              <a:rPr lang="en-US" dirty="0"/>
              <a:t>Eq. classes and partitions</a:t>
            </a:r>
          </a:p>
          <a:p>
            <a:r>
              <a:rPr lang="en-US" dirty="0"/>
              <a:t>n-</a:t>
            </a:r>
            <a:r>
              <a:rPr lang="en-US" dirty="0" err="1"/>
              <a:t>ary</a:t>
            </a:r>
            <a:r>
              <a:rPr lang="en-US" dirty="0"/>
              <a:t> relations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databases</a:t>
            </a:r>
            <a:r>
              <a:rPr lang="en-US" dirty="0"/>
              <a:t> and relations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43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0700978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08012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What are binary relations?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Example 1.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600" dirty="0"/>
              <a:t>Given A = {1, 2, 3, 4} and B = {1, 2, 3}</a:t>
            </a:r>
          </a:p>
          <a:p>
            <a:pPr marL="0" indent="0">
              <a:buNone/>
            </a:pPr>
            <a:r>
              <a:rPr lang="en-US" dirty="0"/>
              <a:t>Study the </a:t>
            </a:r>
            <a:r>
              <a:rPr lang="en-US" dirty="0">
                <a:solidFill>
                  <a:srgbClr val="0000FF"/>
                </a:solidFill>
              </a:rPr>
              <a:t>relation </a:t>
            </a:r>
            <a:r>
              <a:rPr lang="en-US" dirty="0"/>
              <a:t>from A to B:</a:t>
            </a:r>
          </a:p>
          <a:p>
            <a:pPr marL="0" indent="0">
              <a:buNone/>
            </a:pPr>
            <a:r>
              <a:rPr lang="en-US" dirty="0"/>
              <a:t>			a + b = 5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8992551"/>
              </p:ext>
            </p:extLst>
          </p:nvPr>
        </p:nvGraphicFramePr>
        <p:xfrm>
          <a:off x="1676400" y="3493532"/>
          <a:ext cx="44196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in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819400" y="2895600"/>
            <a:ext cx="533400" cy="1447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14800" y="2895600"/>
            <a:ext cx="743221" cy="1447800"/>
          </a:xfrm>
          <a:prstGeom prst="straightConnector1">
            <a:avLst/>
          </a:prstGeom>
          <a:ln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38058" y="524613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		     4</a:t>
            </a:r>
          </a:p>
        </p:txBody>
      </p:sp>
      <p:cxnSp>
        <p:nvCxnSpPr>
          <p:cNvPr id="11" name="Straight Connector 10"/>
          <p:cNvCxnSpPr>
            <a:endCxn id="9" idx="3"/>
          </p:cNvCxnSpPr>
          <p:nvPr/>
        </p:nvCxnSpPr>
        <p:spPr>
          <a:xfrm>
            <a:off x="2609116" y="5430798"/>
            <a:ext cx="24962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248400" y="387453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(2, 3)</a:t>
            </a:r>
            <a:r>
              <a:rPr lang="en-US" dirty="0">
                <a:sym typeface="Symbol"/>
              </a:rPr>
              <a:t>R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4267200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(3, 2)</a:t>
            </a:r>
            <a:r>
              <a:rPr lang="en-US" dirty="0">
                <a:sym typeface="Symbol"/>
              </a:rPr>
              <a:t>R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48400" y="471273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(4, 1)</a:t>
            </a:r>
            <a:r>
              <a:rPr lang="en-US" dirty="0">
                <a:sym typeface="Symbol"/>
              </a:rPr>
              <a:t>R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990600" y="2340428"/>
            <a:ext cx="4255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R = {(a, b) |               }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81392" y="3493532"/>
            <a:ext cx="11144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70C0"/>
                </a:solidFill>
              </a:rPr>
              <a:t>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248400" y="5203372"/>
            <a:ext cx="963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(1, 4)</a:t>
            </a:r>
            <a:r>
              <a:rPr lang="en-US" dirty="0">
                <a:sym typeface="Symbol"/>
              </a:rPr>
              <a:t>R</a:t>
            </a:r>
            <a:endParaRPr lang="en-US" dirty="0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083830"/>
              </p:ext>
            </p:extLst>
          </p:nvPr>
        </p:nvGraphicFramePr>
        <p:xfrm>
          <a:off x="5410200" y="5169932"/>
          <a:ext cx="723900" cy="4167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3" imgW="419040" imgH="241200" progId="Equation.DSMT4">
                  <p:embed/>
                </p:oleObj>
              </mc:Choice>
              <mc:Fallback>
                <p:oleObj name="Equation" r:id="rId3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5169932"/>
                        <a:ext cx="723900" cy="4167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248400" y="3352800"/>
            <a:ext cx="244938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R</a:t>
            </a:r>
            <a:r>
              <a:rPr lang="en-US" sz="2400" dirty="0"/>
              <a:t> b </a:t>
            </a:r>
            <a:r>
              <a:rPr lang="en-US" sz="2400" dirty="0">
                <a:sym typeface="Symbol"/>
              </a:rPr>
              <a:t> (a, b)</a:t>
            </a:r>
            <a:r>
              <a:rPr lang="en-US" sz="2400" b="1" dirty="0">
                <a:solidFill>
                  <a:srgbClr val="0000FF"/>
                </a:solidFill>
                <a:sym typeface="Symbol"/>
              </a:rPr>
              <a:t>R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043208" y="5723692"/>
            <a:ext cx="4586192" cy="58477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R = {(2, 3), (3, 2), (4, 1)} </a:t>
            </a:r>
          </a:p>
        </p:txBody>
      </p:sp>
      <p:sp>
        <p:nvSpPr>
          <p:cNvPr id="30" name="Striped Right Arrow 29"/>
          <p:cNvSpPr/>
          <p:nvPr/>
        </p:nvSpPr>
        <p:spPr>
          <a:xfrm>
            <a:off x="1404257" y="5715369"/>
            <a:ext cx="427637" cy="66929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91200" y="2925203"/>
            <a:ext cx="3296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7030A0"/>
                </a:solidFill>
              </a:rPr>
              <a:t>“a is said to be </a:t>
            </a:r>
            <a:r>
              <a:rPr lang="en-US" b="1" i="1" dirty="0">
                <a:solidFill>
                  <a:srgbClr val="7030A0"/>
                </a:solidFill>
              </a:rPr>
              <a:t>related to b </a:t>
            </a:r>
            <a:r>
              <a:rPr lang="en-US" i="1" dirty="0">
                <a:solidFill>
                  <a:srgbClr val="7030A0"/>
                </a:solidFill>
              </a:rPr>
              <a:t>by </a:t>
            </a:r>
            <a:r>
              <a:rPr lang="en-US" b="1" i="1" dirty="0">
                <a:solidFill>
                  <a:srgbClr val="7030A0"/>
                </a:solidFill>
              </a:rPr>
              <a:t>R</a:t>
            </a:r>
            <a:r>
              <a:rPr lang="en-US" i="1" dirty="0">
                <a:solidFill>
                  <a:srgbClr val="7030A0"/>
                </a:solidFill>
              </a:rPr>
              <a:t>”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7388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  <p:bldP spid="19" grpId="0"/>
      <p:bldP spid="22" grpId="0"/>
      <p:bldP spid="25" grpId="0"/>
      <p:bldP spid="26" grpId="0"/>
      <p:bldP spid="28" grpId="0" animBg="1"/>
      <p:bldP spid="29" grpId="0" animBg="1"/>
      <p:bldP spid="30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533400"/>
            <a:ext cx="8229600" cy="4937760"/>
          </a:xfrm>
        </p:spPr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Example 2. 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600" dirty="0"/>
              <a:t>Given A = {1, 2, 3, 4} and B = {1, 2, 3}</a:t>
            </a:r>
          </a:p>
          <a:p>
            <a:pPr marL="0" indent="0">
              <a:buNone/>
            </a:pPr>
            <a:r>
              <a:rPr lang="en-US" dirty="0"/>
              <a:t>Study the </a:t>
            </a:r>
            <a:r>
              <a:rPr lang="en-US" dirty="0">
                <a:solidFill>
                  <a:srgbClr val="0000FF"/>
                </a:solidFill>
              </a:rPr>
              <a:t>relation </a:t>
            </a:r>
            <a:r>
              <a:rPr lang="en-US" i="1" dirty="0"/>
              <a:t>from A to B </a:t>
            </a:r>
            <a:r>
              <a:rPr lang="en-US" dirty="0"/>
              <a:t>defined by 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sz="3200" dirty="0">
                <a:solidFill>
                  <a:srgbClr val="0000FF"/>
                </a:solidFill>
              </a:rPr>
              <a:t>a divides b </a:t>
            </a:r>
            <a:r>
              <a:rPr lang="en-US" dirty="0"/>
              <a:t>		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565450"/>
              </p:ext>
            </p:extLst>
          </p:nvPr>
        </p:nvGraphicFramePr>
        <p:xfrm>
          <a:off x="1219200" y="2514600"/>
          <a:ext cx="4419600" cy="2800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in {1, 2, 3, 4}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 in {1, 2, 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1981200" y="5072740"/>
            <a:ext cx="2895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19800" y="2895600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(1, 1)</a:t>
            </a:r>
            <a:r>
              <a:rPr lang="en-US" dirty="0">
                <a:sym typeface="Symbol"/>
              </a:rPr>
              <a:t>D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019800" y="3288268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(1, 2)</a:t>
            </a:r>
            <a:r>
              <a:rPr lang="en-US" dirty="0">
                <a:sym typeface="Symbol"/>
              </a:rPr>
              <a:t>D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19800" y="3733800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(1, 3)</a:t>
            </a:r>
            <a:r>
              <a:rPr lang="en-US" dirty="0">
                <a:sym typeface="Symbol"/>
              </a:rPr>
              <a:t>D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47086" y="4126468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(2, 2)</a:t>
            </a:r>
            <a:r>
              <a:rPr lang="en-US" dirty="0">
                <a:sym typeface="Symbol"/>
              </a:rPr>
              <a:t>D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47086" y="4583668"/>
            <a:ext cx="996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(3, 3)</a:t>
            </a:r>
            <a:r>
              <a:rPr lang="en-US" dirty="0">
                <a:sym typeface="Symbol"/>
              </a:rPr>
              <a:t>D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4400" y="1665514"/>
            <a:ext cx="4534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D = {(a, b) |                  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2937808"/>
            <a:ext cx="133882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651457" y="2286000"/>
            <a:ext cx="2449388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solidFill>
                  <a:srgbClr val="0000FF"/>
                </a:solidFill>
              </a:rPr>
              <a:t>D</a:t>
            </a:r>
            <a:r>
              <a:rPr lang="en-US" sz="2400" dirty="0"/>
              <a:t> b </a:t>
            </a:r>
            <a:r>
              <a:rPr lang="en-US" sz="2400" dirty="0">
                <a:sym typeface="Symbol"/>
              </a:rPr>
              <a:t> (a, b)</a:t>
            </a:r>
            <a:r>
              <a:rPr lang="en-US" sz="2400" b="1" dirty="0">
                <a:solidFill>
                  <a:srgbClr val="0000FF"/>
                </a:solidFill>
                <a:sym typeface="Symbol"/>
              </a:rPr>
              <a:t>D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23" name="Striped Right Arrow 22"/>
          <p:cNvSpPr/>
          <p:nvPr/>
        </p:nvSpPr>
        <p:spPr>
          <a:xfrm>
            <a:off x="533400" y="5274302"/>
            <a:ext cx="427637" cy="66929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178753" y="5317498"/>
            <a:ext cx="6858352" cy="584775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D = {(1, 1), (1, 2), (1, 3), (2, 2), (3, 3)}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4953000" y="4103132"/>
            <a:ext cx="1219200" cy="1383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00800" y="4876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2325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20" grpId="0"/>
      <p:bldP spid="21" grpId="0"/>
      <p:bldP spid="22" grpId="0" animBg="1"/>
      <p:bldP spid="23" grpId="0" animBg="1"/>
      <p:bldP spid="2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relations 		(= relations)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/>
              <a:t>R and D are </a:t>
            </a:r>
            <a:r>
              <a:rPr lang="en-US" sz="2400" b="1" dirty="0">
                <a:solidFill>
                  <a:srgbClr val="0000FF"/>
                </a:solidFill>
              </a:rPr>
              <a:t>relations</a:t>
            </a:r>
            <a:r>
              <a:rPr lang="en-US" sz="2400" dirty="0"/>
              <a:t> from A = {1, 2, 3, 4} to B = {1, 2, 3}</a:t>
            </a:r>
          </a:p>
          <a:p>
            <a:r>
              <a:rPr lang="en-US" sz="2400" dirty="0"/>
              <a:t>Note that R and D are </a:t>
            </a:r>
            <a:r>
              <a:rPr lang="en-US" sz="2400" b="1" dirty="0">
                <a:solidFill>
                  <a:srgbClr val="0000FF"/>
                </a:solidFill>
              </a:rPr>
              <a:t>subsets of A x B</a:t>
            </a:r>
          </a:p>
          <a:p>
            <a:r>
              <a:rPr lang="en-US" b="1" dirty="0">
                <a:solidFill>
                  <a:srgbClr val="0000FF"/>
                </a:solidFill>
              </a:rPr>
              <a:t>Definitions. </a:t>
            </a:r>
          </a:p>
          <a:p>
            <a:pPr lvl="1"/>
            <a:r>
              <a:rPr lang="en-US" sz="2800" dirty="0"/>
              <a:t>A </a:t>
            </a:r>
            <a:r>
              <a:rPr lang="en-US" sz="2800" i="1" dirty="0">
                <a:solidFill>
                  <a:srgbClr val="0000FF"/>
                </a:solidFill>
              </a:rPr>
              <a:t>binary relation </a:t>
            </a:r>
            <a:r>
              <a:rPr lang="en-US" sz="2800" dirty="0"/>
              <a:t>from a set A to a set B is a </a:t>
            </a:r>
            <a:r>
              <a:rPr lang="en-US" sz="2800" i="1" dirty="0">
                <a:solidFill>
                  <a:srgbClr val="0000FF"/>
                </a:solidFill>
              </a:rPr>
              <a:t>subset </a:t>
            </a:r>
            <a:r>
              <a:rPr lang="en-US" sz="2800" i="1" dirty="0"/>
              <a:t>of A x B</a:t>
            </a:r>
            <a:r>
              <a:rPr lang="en-US" sz="2800" dirty="0"/>
              <a:t>.</a:t>
            </a:r>
          </a:p>
          <a:p>
            <a:pPr lvl="1"/>
            <a:r>
              <a:rPr lang="en-US" sz="2800" i="1" dirty="0">
                <a:solidFill>
                  <a:srgbClr val="0000FF"/>
                </a:solidFill>
              </a:rPr>
              <a:t>Relations on A</a:t>
            </a:r>
            <a:r>
              <a:rPr lang="en-US" sz="2800" dirty="0"/>
              <a:t> are relations from </a:t>
            </a:r>
            <a:r>
              <a:rPr lang="en-US" sz="2800" b="1" dirty="0">
                <a:solidFill>
                  <a:srgbClr val="0000FF"/>
                </a:solidFill>
              </a:rPr>
              <a:t>A</a:t>
            </a:r>
            <a:r>
              <a:rPr lang="en-US" sz="2800" dirty="0"/>
              <a:t> to </a:t>
            </a:r>
            <a:r>
              <a:rPr lang="en-US" sz="2800" b="1" dirty="0">
                <a:solidFill>
                  <a:srgbClr val="0000FF"/>
                </a:solidFill>
              </a:rPr>
              <a:t>A</a:t>
            </a:r>
            <a:r>
              <a:rPr lang="en-US" sz="2800"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9639" y="1957901"/>
            <a:ext cx="6191503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 = {(1, 1), (1, 2), (1, 3), (2, 2), (3, 3)}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78753" y="1219200"/>
            <a:ext cx="4129336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 = {(2, 3), (3, 2), (4, 1)} 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376056"/>
            <a:ext cx="8077200" cy="1447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610585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1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3600" dirty="0"/>
          </a:p>
          <a:p>
            <a:r>
              <a:rPr lang="en-US" sz="3600" dirty="0"/>
              <a:t>Using </a:t>
            </a:r>
            <a:r>
              <a:rPr lang="en-US" sz="3600" i="1" dirty="0">
                <a:solidFill>
                  <a:srgbClr val="0000FF"/>
                </a:solidFill>
              </a:rPr>
              <a:t>zero–one</a:t>
            </a:r>
            <a:r>
              <a:rPr lang="en-US" sz="3600" dirty="0">
                <a:solidFill>
                  <a:srgbClr val="0000FF"/>
                </a:solidFill>
              </a:rPr>
              <a:t> matrices </a:t>
            </a:r>
            <a:r>
              <a:rPr lang="en-US" sz="3600" dirty="0"/>
              <a:t>(in computer programs)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Using </a:t>
            </a:r>
            <a:r>
              <a:rPr lang="en-US" sz="3600" dirty="0">
                <a:solidFill>
                  <a:srgbClr val="0000FF"/>
                </a:solidFill>
              </a:rPr>
              <a:t>directed graphs </a:t>
            </a:r>
            <a:r>
              <a:rPr lang="en-US" sz="3600" dirty="0"/>
              <a:t>(useful for understanding the properties of these relations.)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1024360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(row </a:t>
            </a:r>
            <a:r>
              <a:rPr lang="en-US" dirty="0" err="1"/>
              <a:t>i</a:t>
            </a:r>
            <a:r>
              <a:rPr lang="en-US" dirty="0"/>
              <a:t>, column j)–entry = (</a:t>
            </a:r>
            <a:r>
              <a:rPr lang="en-US" dirty="0" err="1"/>
              <a:t>i</a:t>
            </a:r>
            <a:r>
              <a:rPr lang="en-US" dirty="0"/>
              <a:t>, j)–entry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411937"/>
              </p:ext>
            </p:extLst>
          </p:nvPr>
        </p:nvGraphicFramePr>
        <p:xfrm>
          <a:off x="1371600" y="2971800"/>
          <a:ext cx="2057400" cy="2258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3" imgW="647640" imgH="711000" progId="Equation.DSMT4">
                  <p:embed/>
                </p:oleObj>
              </mc:Choice>
              <mc:Fallback>
                <p:oleObj name="Equation" r:id="rId3" imgW="6476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1600" y="2971800"/>
                        <a:ext cx="2057400" cy="22588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339278"/>
              </p:ext>
            </p:extLst>
          </p:nvPr>
        </p:nvGraphicFramePr>
        <p:xfrm>
          <a:off x="4191000" y="3200400"/>
          <a:ext cx="33528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5" imgW="1409400" imgH="736560" progId="Equation.DSMT4">
                  <p:embed/>
                </p:oleObj>
              </mc:Choice>
              <mc:Fallback>
                <p:oleObj name="Equation" r:id="rId5" imgW="1409400" imgH="736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200400"/>
                        <a:ext cx="33528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447800" y="1676400"/>
            <a:ext cx="3124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0" y="16764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706C5-8AF3-42A3-A763-7A2F6C4E22D9}" type="slidenum">
              <a:rPr lang="en-US" smtClean="0"/>
              <a:t>9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8 - Relations</a:t>
            </a:r>
          </a:p>
        </p:txBody>
      </p:sp>
    </p:spTree>
    <p:extLst>
      <p:ext uri="{BB962C8B-B14F-4D97-AF65-F5344CB8AC3E}">
        <p14:creationId xmlns:p14="http://schemas.microsoft.com/office/powerpoint/2010/main" val="3804396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33741</TotalTime>
  <Words>2496</Words>
  <Application>Microsoft Office PowerPoint</Application>
  <PresentationFormat>On-screen Show (4:3)</PresentationFormat>
  <Paragraphs>773</Paragraphs>
  <Slides>44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Bookman Old Style</vt:lpstr>
      <vt:lpstr>Calibri</vt:lpstr>
      <vt:lpstr>Cambria Math</vt:lpstr>
      <vt:lpstr>Gill Sans MT</vt:lpstr>
      <vt:lpstr>Symbol</vt:lpstr>
      <vt:lpstr>Wingdings</vt:lpstr>
      <vt:lpstr>Wingdings 3</vt:lpstr>
      <vt:lpstr>Origin</vt:lpstr>
      <vt:lpstr>Equation</vt:lpstr>
      <vt:lpstr>Chapter 8 - Relations </vt:lpstr>
      <vt:lpstr>OUR GOAL</vt:lpstr>
      <vt:lpstr>Introduction to binary relations</vt:lpstr>
      <vt:lpstr>Binary relation</vt:lpstr>
      <vt:lpstr>What are binary relations?</vt:lpstr>
      <vt:lpstr>PowerPoint Presentation</vt:lpstr>
      <vt:lpstr>Binary relations   (= relations)</vt:lpstr>
      <vt:lpstr>Representing binary relations</vt:lpstr>
      <vt:lpstr>Matrices</vt:lpstr>
      <vt:lpstr>Using zero-one Matrices</vt:lpstr>
      <vt:lpstr>Using zero-one Matrices</vt:lpstr>
      <vt:lpstr>Using directed graphs (digraphs)</vt:lpstr>
      <vt:lpstr>Properties of relations on a set A</vt:lpstr>
      <vt:lpstr>Reflexive relations</vt:lpstr>
      <vt:lpstr>Irreflexive relations </vt:lpstr>
      <vt:lpstr>Example </vt:lpstr>
      <vt:lpstr>Symmetric relations</vt:lpstr>
      <vt:lpstr>Symmetric relations</vt:lpstr>
      <vt:lpstr>Example </vt:lpstr>
      <vt:lpstr>Asymmetric relations</vt:lpstr>
      <vt:lpstr>Example</vt:lpstr>
      <vt:lpstr>Anti-symmetric relations</vt:lpstr>
      <vt:lpstr>Example</vt:lpstr>
      <vt:lpstr>Asymmetric vs anti-symmetric</vt:lpstr>
      <vt:lpstr>Symmetric  vs  anti-symmetric</vt:lpstr>
      <vt:lpstr>Transitive relations</vt:lpstr>
      <vt:lpstr>PowerPoint Presentation</vt:lpstr>
      <vt:lpstr>Exercise</vt:lpstr>
      <vt:lpstr>Exercise</vt:lpstr>
      <vt:lpstr>Exercises </vt:lpstr>
      <vt:lpstr>Exercises </vt:lpstr>
      <vt:lpstr>Exercises </vt:lpstr>
      <vt:lpstr>Combinations of relations </vt:lpstr>
      <vt:lpstr>Composite relations</vt:lpstr>
      <vt:lpstr>Equivalence relations</vt:lpstr>
      <vt:lpstr>Equivalence relations</vt:lpstr>
      <vt:lpstr>Equivalence classes</vt:lpstr>
      <vt:lpstr>Equivalence classes and partitions </vt:lpstr>
      <vt:lpstr>N-ary relations and databases</vt:lpstr>
      <vt:lpstr>Operations on n-ary Relations</vt:lpstr>
      <vt:lpstr>Operations on n-ary Relations</vt:lpstr>
      <vt:lpstr>Operations on n-ary Relations</vt:lpstr>
      <vt:lpstr>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8 - Relations</dc:title>
  <dc:creator>Lenovo</dc:creator>
  <cp:lastModifiedBy>Lenovo</cp:lastModifiedBy>
  <cp:revision>160</cp:revision>
  <dcterms:created xsi:type="dcterms:W3CDTF">2018-10-19T08:53:18Z</dcterms:created>
  <dcterms:modified xsi:type="dcterms:W3CDTF">2019-10-02T00:41:54Z</dcterms:modified>
</cp:coreProperties>
</file>